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50"/>
  </p:notesMasterIdLst>
  <p:sldIdLst>
    <p:sldId id="256" r:id="rId2"/>
    <p:sldId id="257" r:id="rId3"/>
    <p:sldId id="258" r:id="rId4"/>
    <p:sldId id="259" r:id="rId5"/>
    <p:sldId id="301" r:id="rId6"/>
    <p:sldId id="302" r:id="rId7"/>
    <p:sldId id="303" r:id="rId8"/>
    <p:sldId id="281" r:id="rId9"/>
    <p:sldId id="260" r:id="rId10"/>
    <p:sldId id="261" r:id="rId11"/>
    <p:sldId id="310" r:id="rId12"/>
    <p:sldId id="311" r:id="rId13"/>
    <p:sldId id="312" r:id="rId14"/>
    <p:sldId id="262" r:id="rId15"/>
    <p:sldId id="263" r:id="rId16"/>
    <p:sldId id="286" r:id="rId17"/>
    <p:sldId id="283" r:id="rId18"/>
    <p:sldId id="309" r:id="rId19"/>
    <p:sldId id="285" r:id="rId20"/>
    <p:sldId id="264" r:id="rId21"/>
    <p:sldId id="265" r:id="rId22"/>
    <p:sldId id="266" r:id="rId23"/>
    <p:sldId id="287" r:id="rId24"/>
    <p:sldId id="308" r:id="rId25"/>
    <p:sldId id="288" r:id="rId26"/>
    <p:sldId id="267" r:id="rId27"/>
    <p:sldId id="268" r:id="rId28"/>
    <p:sldId id="269" r:id="rId29"/>
    <p:sldId id="294" r:id="rId30"/>
    <p:sldId id="295" r:id="rId31"/>
    <p:sldId id="296" r:id="rId32"/>
    <p:sldId id="297" r:id="rId33"/>
    <p:sldId id="313" r:id="rId34"/>
    <p:sldId id="298" r:id="rId35"/>
    <p:sldId id="306" r:id="rId36"/>
    <p:sldId id="307" r:id="rId37"/>
    <p:sldId id="299" r:id="rId38"/>
    <p:sldId id="300" r:id="rId39"/>
    <p:sldId id="272" r:id="rId40"/>
    <p:sldId id="274" r:id="rId41"/>
    <p:sldId id="275" r:id="rId42"/>
    <p:sldId id="276" r:id="rId43"/>
    <p:sldId id="279" r:id="rId44"/>
    <p:sldId id="280" r:id="rId45"/>
    <p:sldId id="304" r:id="rId46"/>
    <p:sldId id="305" r:id="rId47"/>
    <p:sldId id="314" r:id="rId48"/>
    <p:sldId id="31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94654-304D-4E89-B641-A25F462EC284}" type="datetimeFigureOut">
              <a:rPr lang="en-US" smtClean="0"/>
              <a:t>8/20/2019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791A-91AF-4361-BE8C-650D937C867B}" type="slidenum">
              <a:rPr lang="en-US" smtClean="0"/>
              <a:t>‹#›</a:t>
            </a:fld>
            <a:endParaRPr lang="en-US"/>
          </a:p>
        </p:txBody>
      </p:sp>
    </p:spTree>
    <p:extLst>
      <p:ext uri="{BB962C8B-B14F-4D97-AF65-F5344CB8AC3E}">
        <p14:creationId xmlns:p14="http://schemas.microsoft.com/office/powerpoint/2010/main" val="392348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6791A-91AF-4361-BE8C-650D937C867B}" type="slidenum">
              <a:rPr lang="en-US" smtClean="0"/>
              <a:t>3</a:t>
            </a:fld>
            <a:endParaRPr lang="en-US"/>
          </a:p>
        </p:txBody>
      </p:sp>
    </p:spTree>
    <p:extLst>
      <p:ext uri="{BB962C8B-B14F-4D97-AF65-F5344CB8AC3E}">
        <p14:creationId xmlns:p14="http://schemas.microsoft.com/office/powerpoint/2010/main" val="410273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CD1FCA-851C-491D-A9F8-A36F51998387}" type="datetime2">
              <a:rPr lang="en-US" smtClean="0"/>
              <a:t>Tuesday, 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19711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9E0D8-A4D2-448B-8342-E6E67952E9DE}" type="datetime2">
              <a:rPr lang="en-US" smtClean="0"/>
              <a:t>Tuesday, 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308935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D7B68-DA8D-4CF7-9A72-C1268E1B568E}" type="datetime2">
              <a:rPr lang="en-US" smtClean="0"/>
              <a:t>Tuesday, 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88561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B8D229-4433-4547-9506-02DAE32DC12E}" type="datetime2">
              <a:rPr lang="en-US" smtClean="0"/>
              <a:t>Tuesday, 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214073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BDC28-7DEB-45DD-9937-843057BBE1EF}" type="datetime2">
              <a:rPr lang="en-US" smtClean="0"/>
              <a:t>Tuesday, 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91739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BD73AC-823E-4E7D-B2E7-44E7656BC8E4}" type="datetime2">
              <a:rPr lang="en-US" smtClean="0"/>
              <a:t>Tuesday, 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207658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5DF57-7AB6-4796-BB76-76CECE6D1DBC}" type="datetime2">
              <a:rPr lang="en-US" smtClean="0"/>
              <a:t>Tuesday, August 20,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310174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F3F8D-9085-4CF2-8914-B6660FBB2F15}" type="datetime2">
              <a:rPr lang="en-US" smtClean="0"/>
              <a:t>Tuesday, August 20,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81941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6F7DC-A2F3-46D9-A362-F26868EE2CAC}" type="datetime2">
              <a:rPr lang="en-US" smtClean="0"/>
              <a:t>Tuesday, August 20,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230205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2CDD0-B4DD-4009-A64F-5512F88C9B11}" type="datetime2">
              <a:rPr lang="en-US" smtClean="0"/>
              <a:t>Tuesday, 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318368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7747C-CB47-4FD1-8AE0-6AC8FEF5009F}" type="datetime2">
              <a:rPr lang="en-US" smtClean="0"/>
              <a:t>Tuesday, 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14517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34930-8902-4262-BACB-C360E5145876}" type="datetime2">
              <a:rPr lang="en-US" smtClean="0"/>
              <a:t>Tuesday, August 20, 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C50CD-240D-42F3-AB7B-EE93BA56C1CF}" type="slidenum">
              <a:rPr lang="en-US" smtClean="0"/>
              <a:t>‹#›</a:t>
            </a:fld>
            <a:endParaRPr lang="en-US"/>
          </a:p>
        </p:txBody>
      </p:sp>
    </p:spTree>
    <p:extLst>
      <p:ext uri="{BB962C8B-B14F-4D97-AF65-F5344CB8AC3E}">
        <p14:creationId xmlns:p14="http://schemas.microsoft.com/office/powerpoint/2010/main" val="12913767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localhost:8888/notebooks/Classification%20binomial%20problem%20project.ipynb#pp_var_num_outbound_cmds" TargetMode="External"/><Relationship Id="rId3" Type="http://schemas.openxmlformats.org/officeDocument/2006/relationships/hyperlink" Target="http://localhost:8888/notebooks/Classification%20binomial%20problem%20project.ipynb#pp_var_srv_rerror_rate" TargetMode="External"/><Relationship Id="rId7" Type="http://schemas.openxmlformats.org/officeDocument/2006/relationships/hyperlink" Target="http://localhost:8888/notebooks/Classification%20binomial%20problem%20project.ipynb#pp_var_dst_host_srv_serror_rate" TargetMode="External"/><Relationship Id="rId12" Type="http://schemas.openxmlformats.org/officeDocument/2006/relationships/hyperlink" Target="http://localhost:8888/notebooks/Classification%20binomial%20problem%20project.ipynb#pp_var_serror_rate" TargetMode="External"/><Relationship Id="rId2" Type="http://schemas.openxmlformats.org/officeDocument/2006/relationships/hyperlink" Target="http://localhost:8888/notebooks/Classification%20binomial%20problem%20project.ipynb#pp_var_dst_host_rerror_rate" TargetMode="External"/><Relationship Id="rId1" Type="http://schemas.openxmlformats.org/officeDocument/2006/relationships/slideLayout" Target="../slideLayouts/slideLayout7.xml"/><Relationship Id="rId6" Type="http://schemas.openxmlformats.org/officeDocument/2006/relationships/hyperlink" Target="http://localhost:8888/notebooks/Classification%20binomial%20problem%20project.ipynb#pp_var_dst_host_srv_rerror_rate" TargetMode="External"/><Relationship Id="rId11" Type="http://schemas.openxmlformats.org/officeDocument/2006/relationships/hyperlink" Target="http://localhost:8888/notebooks/Classification%20binomial%20problem%20project.ipynb#pp_var_rerror_rate" TargetMode="External"/><Relationship Id="rId5" Type="http://schemas.openxmlformats.org/officeDocument/2006/relationships/hyperlink" Target="http://localhost:8888/notebooks/Classification%20binomial%20problem%20project.ipynb#pp_var_srv_serror_rate" TargetMode="External"/><Relationship Id="rId10" Type="http://schemas.openxmlformats.org/officeDocument/2006/relationships/hyperlink" Target="http://localhost:8888/notebooks/Classification%20binomial%20problem%20project.ipynb#pp_var_num_compromised" TargetMode="External"/><Relationship Id="rId4" Type="http://schemas.openxmlformats.org/officeDocument/2006/relationships/hyperlink" Target="http://localhost:8888/notebooks/Classification%20binomial%20problem%20project.ipynb#pp_var_dst_host_serror_rate" TargetMode="External"/><Relationship Id="rId9" Type="http://schemas.openxmlformats.org/officeDocument/2006/relationships/hyperlink" Target="http://localhost:8888/notebooks/Classification%20binomial%20problem%20project.ipynb#pp_var_num_ro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DE6BD-14B1-4A42-A104-0792DD82039C}"/>
              </a:ext>
            </a:extLst>
          </p:cNvPr>
          <p:cNvSpPr/>
          <p:nvPr/>
        </p:nvSpPr>
        <p:spPr>
          <a:xfrm>
            <a:off x="662474" y="737118"/>
            <a:ext cx="11010123" cy="5016758"/>
          </a:xfrm>
          <a:prstGeom prst="rect">
            <a:avLst/>
          </a:prstGeom>
          <a:solidFill>
            <a:schemeClr val="bg1"/>
          </a:solidFill>
        </p:spPr>
        <p:txBody>
          <a:bodyPr wrap="square">
            <a:spAutoFit/>
          </a:bodyPr>
          <a:lstStyle/>
          <a:p>
            <a:pPr algn="ctr"/>
            <a:r>
              <a:rPr lang="en-US" sz="4000" b="1" dirty="0">
                <a:solidFill>
                  <a:srgbClr val="000000"/>
                </a:solidFill>
                <a:latin typeface="Times New Roman" panose="02020603050405020304" pitchFamily="18" charset="0"/>
                <a:cs typeface="Times New Roman" panose="02020603050405020304" pitchFamily="18" charset="0"/>
              </a:rPr>
              <a:t>To build network intrusion detection system to detect anomalies and attacks in the network. </a:t>
            </a:r>
          </a:p>
          <a:p>
            <a:pPr algn="ctr"/>
            <a:endParaRPr lang="en-US" sz="4000" b="1" dirty="0">
              <a:solidFill>
                <a:srgbClr val="000000"/>
              </a:solidFill>
              <a:latin typeface="Times New Roman" panose="02020603050405020304" pitchFamily="18" charset="0"/>
              <a:cs typeface="Times New Roman" panose="02020603050405020304" pitchFamily="18" charset="0"/>
            </a:endParaRPr>
          </a:p>
          <a:p>
            <a:pPr algn="ctr"/>
            <a:endParaRPr lang="en-US" sz="4000" b="1" dirty="0">
              <a:solidFill>
                <a:srgbClr val="000000"/>
              </a:solidFill>
              <a:latin typeface="Times New Roman" panose="02020603050405020304" pitchFamily="18" charset="0"/>
              <a:cs typeface="Times New Roman" panose="02020603050405020304" pitchFamily="18" charset="0"/>
            </a:endParaRPr>
          </a:p>
          <a:p>
            <a:pPr algn="ctr"/>
            <a:r>
              <a:rPr lang="en-US" sz="4000" b="1" dirty="0">
                <a:latin typeface="Times New Roman" panose="02020603050405020304" pitchFamily="18" charset="0"/>
                <a:cs typeface="Times New Roman" panose="02020603050405020304" pitchFamily="18" charset="0"/>
              </a:rPr>
              <a:t>Logistic regression problem</a:t>
            </a:r>
          </a:p>
          <a:p>
            <a:pPr algn="ctr"/>
            <a:endParaRPr lang="en-US" sz="4000" b="1" dirty="0">
              <a:latin typeface="Times New Roman" panose="02020603050405020304" pitchFamily="18" charset="0"/>
              <a:cs typeface="Times New Roman" panose="02020603050405020304" pitchFamily="18" charset="0"/>
            </a:endParaRPr>
          </a:p>
          <a:p>
            <a:pPr algn="ctr"/>
            <a:r>
              <a:rPr lang="en-US" sz="4000" b="1" dirty="0">
                <a:latin typeface="Times New Roman" panose="02020603050405020304" pitchFamily="18" charset="0"/>
                <a:cs typeface="Times New Roman" panose="02020603050405020304" pitchFamily="18" charset="0"/>
              </a:rPr>
              <a:t>By Ramkumar S</a:t>
            </a:r>
          </a:p>
          <a:p>
            <a:pPr algn="ctr"/>
            <a:r>
              <a:rPr lang="en-US" sz="4000" b="1" dirty="0">
                <a:latin typeface="Times New Roman" panose="02020603050405020304" pitchFamily="18" charset="0"/>
                <a:cs typeface="Times New Roman" panose="02020603050405020304" pitchFamily="18" charset="0"/>
              </a:rPr>
              <a:t>Gmail id:sriramajeyam20@gmail.com</a:t>
            </a:r>
            <a:endParaRPr lang="en-US" sz="4000" b="1" dirty="0"/>
          </a:p>
        </p:txBody>
      </p:sp>
      <p:sp>
        <p:nvSpPr>
          <p:cNvPr id="4" name="Date Placeholder 3">
            <a:extLst>
              <a:ext uri="{FF2B5EF4-FFF2-40B4-BE49-F238E27FC236}">
                <a16:creationId xmlns:a16="http://schemas.microsoft.com/office/drawing/2014/main" id="{3EE3EE4A-AE75-4713-B79C-3AE8E9C1DBA3}"/>
              </a:ext>
            </a:extLst>
          </p:cNvPr>
          <p:cNvSpPr>
            <a:spLocks noGrp="1"/>
          </p:cNvSpPr>
          <p:nvPr>
            <p:ph type="dt" sz="half" idx="10"/>
          </p:nvPr>
        </p:nvSpPr>
        <p:spPr/>
        <p:txBody>
          <a:bodyPr/>
          <a:lstStyle/>
          <a:p>
            <a:fld id="{E9339EC9-46BC-4764-A647-BE53ABFAA137}" type="datetime2">
              <a:rPr lang="en-US" smtClean="0"/>
              <a:t>Tuesday, August 20, 2019</a:t>
            </a:fld>
            <a:endParaRPr lang="en-US"/>
          </a:p>
        </p:txBody>
      </p:sp>
      <p:sp>
        <p:nvSpPr>
          <p:cNvPr id="3" name="Slide Number Placeholder 2">
            <a:extLst>
              <a:ext uri="{FF2B5EF4-FFF2-40B4-BE49-F238E27FC236}">
                <a16:creationId xmlns:a16="http://schemas.microsoft.com/office/drawing/2014/main" id="{95D16436-942A-4E1C-818B-0690FDDDE564}"/>
              </a:ext>
            </a:extLst>
          </p:cNvPr>
          <p:cNvSpPr>
            <a:spLocks noGrp="1"/>
          </p:cNvSpPr>
          <p:nvPr>
            <p:ph type="sldNum" sz="quarter" idx="12"/>
          </p:nvPr>
        </p:nvSpPr>
        <p:spPr/>
        <p:txBody>
          <a:bodyPr/>
          <a:lstStyle/>
          <a:p>
            <a:fld id="{4F4C50CD-240D-42F3-AB7B-EE93BA56C1CF}" type="slidenum">
              <a:rPr lang="en-US" smtClean="0"/>
              <a:t>1</a:t>
            </a:fld>
            <a:endParaRPr lang="en-US"/>
          </a:p>
        </p:txBody>
      </p:sp>
    </p:spTree>
    <p:extLst>
      <p:ext uri="{BB962C8B-B14F-4D97-AF65-F5344CB8AC3E}">
        <p14:creationId xmlns:p14="http://schemas.microsoft.com/office/powerpoint/2010/main" val="379822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F02A99-75DA-4DB0-9460-04980AD23525}"/>
              </a:ext>
            </a:extLst>
          </p:cNvPr>
          <p:cNvSpPr/>
          <p:nvPr/>
        </p:nvSpPr>
        <p:spPr>
          <a:xfrm>
            <a:off x="522514" y="382555"/>
            <a:ext cx="10916817" cy="861774"/>
          </a:xfrm>
          <a:prstGeom prst="rect">
            <a:avLst/>
          </a:prstGeom>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Data exploratory analysis</a:t>
            </a:r>
            <a:r>
              <a:rPr lang="en-US" dirty="0">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Provide detail insights</a:t>
            </a:r>
            <a:r>
              <a:rPr lang="en-US" dirty="0"/>
              <a:t> :</a:t>
            </a:r>
          </a:p>
        </p:txBody>
      </p:sp>
      <p:sp>
        <p:nvSpPr>
          <p:cNvPr id="4" name="Date Placeholder 3">
            <a:extLst>
              <a:ext uri="{FF2B5EF4-FFF2-40B4-BE49-F238E27FC236}">
                <a16:creationId xmlns:a16="http://schemas.microsoft.com/office/drawing/2014/main" id="{68CE408E-CE93-4E77-B896-C2F3655D95B0}"/>
              </a:ext>
            </a:extLst>
          </p:cNvPr>
          <p:cNvSpPr>
            <a:spLocks noGrp="1"/>
          </p:cNvSpPr>
          <p:nvPr>
            <p:ph type="dt" sz="half" idx="10"/>
          </p:nvPr>
        </p:nvSpPr>
        <p:spPr/>
        <p:txBody>
          <a:bodyPr/>
          <a:lstStyle/>
          <a:p>
            <a:fld id="{09CF50A4-C5B4-4F5A-B372-796CBCDE9918}" type="datetime2">
              <a:rPr lang="en-US" smtClean="0"/>
              <a:t>Tuesday, August 20, 2019</a:t>
            </a:fld>
            <a:endParaRPr lang="en-US"/>
          </a:p>
        </p:txBody>
      </p:sp>
      <p:sp>
        <p:nvSpPr>
          <p:cNvPr id="3" name="Slide Number Placeholder 2">
            <a:extLst>
              <a:ext uri="{FF2B5EF4-FFF2-40B4-BE49-F238E27FC236}">
                <a16:creationId xmlns:a16="http://schemas.microsoft.com/office/drawing/2014/main" id="{D0E275C4-1964-4375-BB96-D50E161AFFBA}"/>
              </a:ext>
            </a:extLst>
          </p:cNvPr>
          <p:cNvSpPr>
            <a:spLocks noGrp="1"/>
          </p:cNvSpPr>
          <p:nvPr>
            <p:ph type="sldNum" sz="quarter" idx="12"/>
          </p:nvPr>
        </p:nvSpPr>
        <p:spPr/>
        <p:txBody>
          <a:bodyPr/>
          <a:lstStyle/>
          <a:p>
            <a:fld id="{4F4C50CD-240D-42F3-AB7B-EE93BA56C1CF}" type="slidenum">
              <a:rPr lang="en-US" smtClean="0"/>
              <a:t>10</a:t>
            </a:fld>
            <a:endParaRPr lang="en-US"/>
          </a:p>
        </p:txBody>
      </p:sp>
      <p:pic>
        <p:nvPicPr>
          <p:cNvPr id="6" name="Picture 5">
            <a:extLst>
              <a:ext uri="{FF2B5EF4-FFF2-40B4-BE49-F238E27FC236}">
                <a16:creationId xmlns:a16="http://schemas.microsoft.com/office/drawing/2014/main" id="{9ECD3769-A97B-40DB-94BD-E63479EFE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26" y="1374958"/>
            <a:ext cx="10543591" cy="4596633"/>
          </a:xfrm>
          <a:prstGeom prst="rect">
            <a:avLst/>
          </a:prstGeom>
        </p:spPr>
      </p:pic>
    </p:spTree>
    <p:extLst>
      <p:ext uri="{BB962C8B-B14F-4D97-AF65-F5344CB8AC3E}">
        <p14:creationId xmlns:p14="http://schemas.microsoft.com/office/powerpoint/2010/main" val="62155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C2C2A-D36A-4803-B3E3-19F09621D99F}"/>
              </a:ext>
            </a:extLst>
          </p:cNvPr>
          <p:cNvSpPr>
            <a:spLocks noGrp="1"/>
          </p:cNvSpPr>
          <p:nvPr>
            <p:ph type="dt" sz="half" idx="10"/>
          </p:nvPr>
        </p:nvSpPr>
        <p:spPr/>
        <p:txBody>
          <a:bodyPr/>
          <a:lstStyle/>
          <a:p>
            <a:fld id="{B3B6F7DC-A2F3-46D9-A362-F26868EE2CAC}" type="datetime2">
              <a:rPr lang="en-US" smtClean="0"/>
              <a:t>Tuesday, August 20, 2019</a:t>
            </a:fld>
            <a:endParaRPr lang="en-US"/>
          </a:p>
        </p:txBody>
      </p:sp>
      <p:sp>
        <p:nvSpPr>
          <p:cNvPr id="3" name="Slide Number Placeholder 2">
            <a:extLst>
              <a:ext uri="{FF2B5EF4-FFF2-40B4-BE49-F238E27FC236}">
                <a16:creationId xmlns:a16="http://schemas.microsoft.com/office/drawing/2014/main" id="{D78D1DAD-C124-4C73-9CAF-EDC9724428E0}"/>
              </a:ext>
            </a:extLst>
          </p:cNvPr>
          <p:cNvSpPr>
            <a:spLocks noGrp="1"/>
          </p:cNvSpPr>
          <p:nvPr>
            <p:ph type="sldNum" sz="quarter" idx="12"/>
          </p:nvPr>
        </p:nvSpPr>
        <p:spPr/>
        <p:txBody>
          <a:bodyPr/>
          <a:lstStyle/>
          <a:p>
            <a:fld id="{4F4C50CD-240D-42F3-AB7B-EE93BA56C1CF}" type="slidenum">
              <a:rPr lang="en-US" smtClean="0"/>
              <a:t>11</a:t>
            </a:fld>
            <a:endParaRPr lang="en-US"/>
          </a:p>
        </p:txBody>
      </p:sp>
      <p:sp>
        <p:nvSpPr>
          <p:cNvPr id="4" name="Rectangle 3">
            <a:extLst>
              <a:ext uri="{FF2B5EF4-FFF2-40B4-BE49-F238E27FC236}">
                <a16:creationId xmlns:a16="http://schemas.microsoft.com/office/drawing/2014/main" id="{C2182317-1945-427D-BEF8-FC42B205387F}"/>
              </a:ext>
            </a:extLst>
          </p:cNvPr>
          <p:cNvSpPr/>
          <p:nvPr/>
        </p:nvSpPr>
        <p:spPr>
          <a:xfrm>
            <a:off x="718457" y="307910"/>
            <a:ext cx="11038113" cy="1569660"/>
          </a:xfrm>
          <a:prstGeom prst="rect">
            <a:avLst/>
          </a:prstGeom>
        </p:spPr>
        <p:txBody>
          <a:bodyPr wrap="square">
            <a:spAutoFit/>
          </a:bodyPr>
          <a:lstStyle/>
          <a:p>
            <a:pPr lvl="7"/>
            <a:r>
              <a:rPr lang="en-US" sz="3200" b="1" dirty="0">
                <a:solidFill>
                  <a:srgbClr val="000000"/>
                </a:solidFill>
                <a:latin typeface="Times New Roman" panose="02020603050405020304" pitchFamily="18" charset="0"/>
                <a:cs typeface="Times New Roman" panose="02020603050405020304" pitchFamily="18" charset="0"/>
              </a:rPr>
              <a:t>Data exploratory analysis</a:t>
            </a:r>
          </a:p>
          <a:p>
            <a:pPr lvl="7"/>
            <a:endParaRPr lang="en-US" sz="3200" b="1" dirty="0">
              <a:solidFill>
                <a:srgbClr val="000000"/>
              </a:solidFill>
              <a:latin typeface="Times New Roman" panose="02020603050405020304" pitchFamily="18" charset="0"/>
              <a:cs typeface="Times New Roman" panose="02020603050405020304" pitchFamily="18" charset="0"/>
            </a:endParaRPr>
          </a:p>
          <a:p>
            <a:pPr lvl="7"/>
            <a:r>
              <a:rPr lang="en-US" sz="3200" dirty="0">
                <a:latin typeface="Times New Roman" panose="02020603050405020304" pitchFamily="18" charset="0"/>
                <a:cs typeface="Times New Roman" panose="02020603050405020304" pitchFamily="18" charset="0"/>
              </a:rPr>
              <a:t> </a:t>
            </a:r>
            <a:endParaRPr lang="en-US" sz="3200" dirty="0"/>
          </a:p>
        </p:txBody>
      </p:sp>
      <p:pic>
        <p:nvPicPr>
          <p:cNvPr id="6" name="Picture 5">
            <a:extLst>
              <a:ext uri="{FF2B5EF4-FFF2-40B4-BE49-F238E27FC236}">
                <a16:creationId xmlns:a16="http://schemas.microsoft.com/office/drawing/2014/main" id="{FF33EF95-12C6-439D-99D5-9379A6778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230" y="1007706"/>
            <a:ext cx="9097346" cy="4907902"/>
          </a:xfrm>
          <a:prstGeom prst="rect">
            <a:avLst/>
          </a:prstGeom>
        </p:spPr>
      </p:pic>
    </p:spTree>
    <p:extLst>
      <p:ext uri="{BB962C8B-B14F-4D97-AF65-F5344CB8AC3E}">
        <p14:creationId xmlns:p14="http://schemas.microsoft.com/office/powerpoint/2010/main" val="373611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D33F7-A7A1-4CEA-B111-299DFF10E522}"/>
              </a:ext>
            </a:extLst>
          </p:cNvPr>
          <p:cNvSpPr>
            <a:spLocks noGrp="1"/>
          </p:cNvSpPr>
          <p:nvPr>
            <p:ph type="dt" sz="half" idx="10"/>
          </p:nvPr>
        </p:nvSpPr>
        <p:spPr/>
        <p:txBody>
          <a:bodyPr/>
          <a:lstStyle/>
          <a:p>
            <a:fld id="{B3B6F7DC-A2F3-46D9-A362-F26868EE2CAC}" type="datetime2">
              <a:rPr lang="en-US" smtClean="0"/>
              <a:t>Tuesday, August 20, 2019</a:t>
            </a:fld>
            <a:endParaRPr lang="en-US"/>
          </a:p>
        </p:txBody>
      </p:sp>
      <p:sp>
        <p:nvSpPr>
          <p:cNvPr id="3" name="Slide Number Placeholder 2">
            <a:extLst>
              <a:ext uri="{FF2B5EF4-FFF2-40B4-BE49-F238E27FC236}">
                <a16:creationId xmlns:a16="http://schemas.microsoft.com/office/drawing/2014/main" id="{6F843842-AD58-4C5C-9F45-92D2C8A29934}"/>
              </a:ext>
            </a:extLst>
          </p:cNvPr>
          <p:cNvSpPr>
            <a:spLocks noGrp="1"/>
          </p:cNvSpPr>
          <p:nvPr>
            <p:ph type="sldNum" sz="quarter" idx="12"/>
          </p:nvPr>
        </p:nvSpPr>
        <p:spPr/>
        <p:txBody>
          <a:bodyPr/>
          <a:lstStyle/>
          <a:p>
            <a:fld id="{4F4C50CD-240D-42F3-AB7B-EE93BA56C1CF}" type="slidenum">
              <a:rPr lang="en-US" smtClean="0"/>
              <a:t>12</a:t>
            </a:fld>
            <a:endParaRPr lang="en-US"/>
          </a:p>
        </p:txBody>
      </p:sp>
      <p:sp>
        <p:nvSpPr>
          <p:cNvPr id="4" name="Rectangle 3">
            <a:extLst>
              <a:ext uri="{FF2B5EF4-FFF2-40B4-BE49-F238E27FC236}">
                <a16:creationId xmlns:a16="http://schemas.microsoft.com/office/drawing/2014/main" id="{D9414016-5D00-484B-8CA4-6342C6F8AB4C}"/>
              </a:ext>
            </a:extLst>
          </p:cNvPr>
          <p:cNvSpPr/>
          <p:nvPr/>
        </p:nvSpPr>
        <p:spPr>
          <a:xfrm>
            <a:off x="755779" y="136525"/>
            <a:ext cx="10263673" cy="1569660"/>
          </a:xfrm>
          <a:prstGeom prst="rect">
            <a:avLst/>
          </a:prstGeom>
        </p:spPr>
        <p:txBody>
          <a:bodyPr wrap="square">
            <a:spAutoFit/>
          </a:bodyPr>
          <a:lstStyle/>
          <a:p>
            <a:pPr lvl="7"/>
            <a:r>
              <a:rPr lang="en-US" sz="3200" b="1" dirty="0">
                <a:solidFill>
                  <a:srgbClr val="000000"/>
                </a:solidFill>
                <a:latin typeface="Times New Roman" panose="02020603050405020304" pitchFamily="18" charset="0"/>
                <a:cs typeface="Times New Roman" panose="02020603050405020304" pitchFamily="18" charset="0"/>
              </a:rPr>
              <a:t>Data exploratory analysis</a:t>
            </a:r>
          </a:p>
          <a:p>
            <a:pPr lvl="7"/>
            <a:endParaRPr lang="en-US" sz="3200" b="1" dirty="0">
              <a:solidFill>
                <a:srgbClr val="000000"/>
              </a:solidFill>
              <a:latin typeface="Times New Roman" panose="02020603050405020304" pitchFamily="18" charset="0"/>
              <a:cs typeface="Times New Roman" panose="02020603050405020304" pitchFamily="18" charset="0"/>
            </a:endParaRPr>
          </a:p>
          <a:p>
            <a:pPr lvl="7"/>
            <a:r>
              <a:rPr lang="en-US" sz="3200" dirty="0">
                <a:latin typeface="Times New Roman" panose="02020603050405020304" pitchFamily="18" charset="0"/>
                <a:cs typeface="Times New Roman" panose="02020603050405020304" pitchFamily="18" charset="0"/>
              </a:rPr>
              <a:t> </a:t>
            </a:r>
            <a:endParaRPr lang="en-US" sz="3200" dirty="0"/>
          </a:p>
        </p:txBody>
      </p:sp>
      <p:pic>
        <p:nvPicPr>
          <p:cNvPr id="6" name="Picture 5">
            <a:extLst>
              <a:ext uri="{FF2B5EF4-FFF2-40B4-BE49-F238E27FC236}">
                <a16:creationId xmlns:a16="http://schemas.microsoft.com/office/drawing/2014/main" id="{6CE1C12D-4576-4BFE-8F78-29496A053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86408"/>
            <a:ext cx="10720873" cy="4935894"/>
          </a:xfrm>
          <a:prstGeom prst="rect">
            <a:avLst/>
          </a:prstGeom>
        </p:spPr>
      </p:pic>
    </p:spTree>
    <p:extLst>
      <p:ext uri="{BB962C8B-B14F-4D97-AF65-F5344CB8AC3E}">
        <p14:creationId xmlns:p14="http://schemas.microsoft.com/office/powerpoint/2010/main" val="310785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8E0C7-2AF5-4634-A985-ADFD45F10C0E}"/>
              </a:ext>
            </a:extLst>
          </p:cNvPr>
          <p:cNvSpPr>
            <a:spLocks noGrp="1"/>
          </p:cNvSpPr>
          <p:nvPr>
            <p:ph type="dt" sz="half" idx="10"/>
          </p:nvPr>
        </p:nvSpPr>
        <p:spPr/>
        <p:txBody>
          <a:bodyPr/>
          <a:lstStyle/>
          <a:p>
            <a:fld id="{B3B6F7DC-A2F3-46D9-A362-F26868EE2CAC}" type="datetime2">
              <a:rPr lang="en-US" smtClean="0"/>
              <a:t>Tuesday, August 20, 2019</a:t>
            </a:fld>
            <a:endParaRPr lang="en-US"/>
          </a:p>
        </p:txBody>
      </p:sp>
      <p:sp>
        <p:nvSpPr>
          <p:cNvPr id="3" name="Slide Number Placeholder 2">
            <a:extLst>
              <a:ext uri="{FF2B5EF4-FFF2-40B4-BE49-F238E27FC236}">
                <a16:creationId xmlns:a16="http://schemas.microsoft.com/office/drawing/2014/main" id="{291BE3AF-34B4-4B1A-B55B-25B3DCD79915}"/>
              </a:ext>
            </a:extLst>
          </p:cNvPr>
          <p:cNvSpPr>
            <a:spLocks noGrp="1"/>
          </p:cNvSpPr>
          <p:nvPr>
            <p:ph type="sldNum" sz="quarter" idx="12"/>
          </p:nvPr>
        </p:nvSpPr>
        <p:spPr/>
        <p:txBody>
          <a:bodyPr/>
          <a:lstStyle/>
          <a:p>
            <a:fld id="{4F4C50CD-240D-42F3-AB7B-EE93BA56C1CF}" type="slidenum">
              <a:rPr lang="en-US" smtClean="0"/>
              <a:t>13</a:t>
            </a:fld>
            <a:endParaRPr lang="en-US"/>
          </a:p>
        </p:txBody>
      </p:sp>
      <p:sp>
        <p:nvSpPr>
          <p:cNvPr id="4" name="Rectangle 3">
            <a:extLst>
              <a:ext uri="{FF2B5EF4-FFF2-40B4-BE49-F238E27FC236}">
                <a16:creationId xmlns:a16="http://schemas.microsoft.com/office/drawing/2014/main" id="{5B45FFDF-B4EC-4553-83B8-8402B818165C}"/>
              </a:ext>
            </a:extLst>
          </p:cNvPr>
          <p:cNvSpPr/>
          <p:nvPr/>
        </p:nvSpPr>
        <p:spPr>
          <a:xfrm>
            <a:off x="681135" y="136525"/>
            <a:ext cx="10039738" cy="584775"/>
          </a:xfrm>
          <a:prstGeom prst="rect">
            <a:avLst/>
          </a:prstGeom>
        </p:spPr>
        <p:txBody>
          <a:bodyPr wrap="square">
            <a:spAutoFit/>
          </a:bodyPr>
          <a:lstStyle/>
          <a:p>
            <a:pPr lvl="7"/>
            <a:r>
              <a:rPr lang="en-US" sz="3200" b="1" dirty="0">
                <a:solidFill>
                  <a:srgbClr val="000000"/>
                </a:solidFill>
                <a:latin typeface="Times New Roman" panose="02020603050405020304" pitchFamily="18" charset="0"/>
                <a:cs typeface="Times New Roman" panose="02020603050405020304" pitchFamily="18" charset="0"/>
              </a:rPr>
              <a:t>Data exploratory analysis</a:t>
            </a:r>
            <a:r>
              <a:rPr lang="en-US" sz="3200" dirty="0">
                <a:latin typeface="Times New Roman" panose="02020603050405020304" pitchFamily="18" charset="0"/>
                <a:cs typeface="Times New Roman" panose="02020603050405020304" pitchFamily="18" charset="0"/>
              </a:rPr>
              <a:t> </a:t>
            </a:r>
            <a:endParaRPr lang="en-US" sz="3200" dirty="0"/>
          </a:p>
        </p:txBody>
      </p:sp>
      <p:pic>
        <p:nvPicPr>
          <p:cNvPr id="6" name="Picture 5">
            <a:extLst>
              <a:ext uri="{FF2B5EF4-FFF2-40B4-BE49-F238E27FC236}">
                <a16:creationId xmlns:a16="http://schemas.microsoft.com/office/drawing/2014/main" id="{4A7BA5A7-7C26-450B-BC7D-513C2415D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0" y="890352"/>
            <a:ext cx="10748865" cy="5296945"/>
          </a:xfrm>
          <a:prstGeom prst="rect">
            <a:avLst/>
          </a:prstGeom>
        </p:spPr>
      </p:pic>
    </p:spTree>
    <p:extLst>
      <p:ext uri="{BB962C8B-B14F-4D97-AF65-F5344CB8AC3E}">
        <p14:creationId xmlns:p14="http://schemas.microsoft.com/office/powerpoint/2010/main" val="36977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1F49F1-DD29-4069-81AB-2D118EC28F8F}"/>
              </a:ext>
            </a:extLst>
          </p:cNvPr>
          <p:cNvSpPr/>
          <p:nvPr/>
        </p:nvSpPr>
        <p:spPr>
          <a:xfrm>
            <a:off x="354562" y="-65314"/>
            <a:ext cx="10860833" cy="58477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Detailed Data audit report with all the possible outputs</a:t>
            </a:r>
            <a:r>
              <a:rPr lang="en-US" dirty="0">
                <a:solidFill>
                  <a:srgbClr val="000000"/>
                </a:solidFill>
                <a:latin typeface="Times New Roman" panose="02020603050405020304" pitchFamily="18"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FE2DCB21-CDF6-473F-BC21-3815CCEDE595}"/>
              </a:ext>
            </a:extLst>
          </p:cNvPr>
          <p:cNvGraphicFramePr>
            <a:graphicFrameLocks noGrp="1"/>
          </p:cNvGraphicFramePr>
          <p:nvPr>
            <p:extLst>
              <p:ext uri="{D42A27DB-BD31-4B8C-83A1-F6EECF244321}">
                <p14:modId xmlns:p14="http://schemas.microsoft.com/office/powerpoint/2010/main" val="2897271331"/>
              </p:ext>
            </p:extLst>
          </p:nvPr>
        </p:nvGraphicFramePr>
        <p:xfrm>
          <a:off x="158620" y="519461"/>
          <a:ext cx="11849882" cy="5901602"/>
        </p:xfrm>
        <a:graphic>
          <a:graphicData uri="http://schemas.openxmlformats.org/drawingml/2006/table">
            <a:tbl>
              <a:tblPr/>
              <a:tblGrid>
                <a:gridCol w="538631">
                  <a:extLst>
                    <a:ext uri="{9D8B030D-6E8A-4147-A177-3AD203B41FA5}">
                      <a16:colId xmlns:a16="http://schemas.microsoft.com/office/drawing/2014/main" val="4210129822"/>
                    </a:ext>
                  </a:extLst>
                </a:gridCol>
                <a:gridCol w="538631">
                  <a:extLst>
                    <a:ext uri="{9D8B030D-6E8A-4147-A177-3AD203B41FA5}">
                      <a16:colId xmlns:a16="http://schemas.microsoft.com/office/drawing/2014/main" val="2840614689"/>
                    </a:ext>
                  </a:extLst>
                </a:gridCol>
                <a:gridCol w="538631">
                  <a:extLst>
                    <a:ext uri="{9D8B030D-6E8A-4147-A177-3AD203B41FA5}">
                      <a16:colId xmlns:a16="http://schemas.microsoft.com/office/drawing/2014/main" val="1469854047"/>
                    </a:ext>
                  </a:extLst>
                </a:gridCol>
                <a:gridCol w="538631">
                  <a:extLst>
                    <a:ext uri="{9D8B030D-6E8A-4147-A177-3AD203B41FA5}">
                      <a16:colId xmlns:a16="http://schemas.microsoft.com/office/drawing/2014/main" val="2057610804"/>
                    </a:ext>
                  </a:extLst>
                </a:gridCol>
                <a:gridCol w="538631">
                  <a:extLst>
                    <a:ext uri="{9D8B030D-6E8A-4147-A177-3AD203B41FA5}">
                      <a16:colId xmlns:a16="http://schemas.microsoft.com/office/drawing/2014/main" val="1007065751"/>
                    </a:ext>
                  </a:extLst>
                </a:gridCol>
                <a:gridCol w="538631">
                  <a:extLst>
                    <a:ext uri="{9D8B030D-6E8A-4147-A177-3AD203B41FA5}">
                      <a16:colId xmlns:a16="http://schemas.microsoft.com/office/drawing/2014/main" val="64439200"/>
                    </a:ext>
                  </a:extLst>
                </a:gridCol>
                <a:gridCol w="538631">
                  <a:extLst>
                    <a:ext uri="{9D8B030D-6E8A-4147-A177-3AD203B41FA5}">
                      <a16:colId xmlns:a16="http://schemas.microsoft.com/office/drawing/2014/main" val="3820688729"/>
                    </a:ext>
                  </a:extLst>
                </a:gridCol>
                <a:gridCol w="538631">
                  <a:extLst>
                    <a:ext uri="{9D8B030D-6E8A-4147-A177-3AD203B41FA5}">
                      <a16:colId xmlns:a16="http://schemas.microsoft.com/office/drawing/2014/main" val="892940280"/>
                    </a:ext>
                  </a:extLst>
                </a:gridCol>
                <a:gridCol w="538631">
                  <a:extLst>
                    <a:ext uri="{9D8B030D-6E8A-4147-A177-3AD203B41FA5}">
                      <a16:colId xmlns:a16="http://schemas.microsoft.com/office/drawing/2014/main" val="3663378721"/>
                    </a:ext>
                  </a:extLst>
                </a:gridCol>
                <a:gridCol w="538631">
                  <a:extLst>
                    <a:ext uri="{9D8B030D-6E8A-4147-A177-3AD203B41FA5}">
                      <a16:colId xmlns:a16="http://schemas.microsoft.com/office/drawing/2014/main" val="1964198822"/>
                    </a:ext>
                  </a:extLst>
                </a:gridCol>
                <a:gridCol w="538631">
                  <a:extLst>
                    <a:ext uri="{9D8B030D-6E8A-4147-A177-3AD203B41FA5}">
                      <a16:colId xmlns:a16="http://schemas.microsoft.com/office/drawing/2014/main" val="4232950095"/>
                    </a:ext>
                  </a:extLst>
                </a:gridCol>
                <a:gridCol w="538631">
                  <a:extLst>
                    <a:ext uri="{9D8B030D-6E8A-4147-A177-3AD203B41FA5}">
                      <a16:colId xmlns:a16="http://schemas.microsoft.com/office/drawing/2014/main" val="2091998852"/>
                    </a:ext>
                  </a:extLst>
                </a:gridCol>
                <a:gridCol w="538631">
                  <a:extLst>
                    <a:ext uri="{9D8B030D-6E8A-4147-A177-3AD203B41FA5}">
                      <a16:colId xmlns:a16="http://schemas.microsoft.com/office/drawing/2014/main" val="3965480115"/>
                    </a:ext>
                  </a:extLst>
                </a:gridCol>
                <a:gridCol w="538631">
                  <a:extLst>
                    <a:ext uri="{9D8B030D-6E8A-4147-A177-3AD203B41FA5}">
                      <a16:colId xmlns:a16="http://schemas.microsoft.com/office/drawing/2014/main" val="2985979174"/>
                    </a:ext>
                  </a:extLst>
                </a:gridCol>
                <a:gridCol w="538631">
                  <a:extLst>
                    <a:ext uri="{9D8B030D-6E8A-4147-A177-3AD203B41FA5}">
                      <a16:colId xmlns:a16="http://schemas.microsoft.com/office/drawing/2014/main" val="655590119"/>
                    </a:ext>
                  </a:extLst>
                </a:gridCol>
                <a:gridCol w="538631">
                  <a:extLst>
                    <a:ext uri="{9D8B030D-6E8A-4147-A177-3AD203B41FA5}">
                      <a16:colId xmlns:a16="http://schemas.microsoft.com/office/drawing/2014/main" val="2909951722"/>
                    </a:ext>
                  </a:extLst>
                </a:gridCol>
                <a:gridCol w="538631">
                  <a:extLst>
                    <a:ext uri="{9D8B030D-6E8A-4147-A177-3AD203B41FA5}">
                      <a16:colId xmlns:a16="http://schemas.microsoft.com/office/drawing/2014/main" val="10675681"/>
                    </a:ext>
                  </a:extLst>
                </a:gridCol>
                <a:gridCol w="538631">
                  <a:extLst>
                    <a:ext uri="{9D8B030D-6E8A-4147-A177-3AD203B41FA5}">
                      <a16:colId xmlns:a16="http://schemas.microsoft.com/office/drawing/2014/main" val="658218107"/>
                    </a:ext>
                  </a:extLst>
                </a:gridCol>
                <a:gridCol w="538631">
                  <a:extLst>
                    <a:ext uri="{9D8B030D-6E8A-4147-A177-3AD203B41FA5}">
                      <a16:colId xmlns:a16="http://schemas.microsoft.com/office/drawing/2014/main" val="2922686677"/>
                    </a:ext>
                  </a:extLst>
                </a:gridCol>
                <a:gridCol w="538631">
                  <a:extLst>
                    <a:ext uri="{9D8B030D-6E8A-4147-A177-3AD203B41FA5}">
                      <a16:colId xmlns:a16="http://schemas.microsoft.com/office/drawing/2014/main" val="3258307115"/>
                    </a:ext>
                  </a:extLst>
                </a:gridCol>
                <a:gridCol w="538631">
                  <a:extLst>
                    <a:ext uri="{9D8B030D-6E8A-4147-A177-3AD203B41FA5}">
                      <a16:colId xmlns:a16="http://schemas.microsoft.com/office/drawing/2014/main" val="1391455775"/>
                    </a:ext>
                  </a:extLst>
                </a:gridCol>
                <a:gridCol w="538631">
                  <a:extLst>
                    <a:ext uri="{9D8B030D-6E8A-4147-A177-3AD203B41FA5}">
                      <a16:colId xmlns:a16="http://schemas.microsoft.com/office/drawing/2014/main" val="3713292409"/>
                    </a:ext>
                  </a:extLst>
                </a:gridCol>
              </a:tblGrid>
              <a:tr h="112032">
                <a:tc>
                  <a:txBody>
                    <a:bodyPr/>
                    <a:lstStyle/>
                    <a:p>
                      <a:pPr algn="ctr" fontAlgn="ct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effectLst/>
                        </a:rPr>
                        <a:t>duration</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src_bytes</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dst_bytes</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effectLst/>
                        </a:rPr>
                        <a:t>land</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wrong_fragment</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effectLst/>
                        </a:rPr>
                        <a:t>urgent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effectLst/>
                        </a:rPr>
                        <a:t>hot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num_failed_logins</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logged_in</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num_compromised</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effectLst/>
                        </a:rPr>
                        <a:t>...</a:t>
                      </a:r>
                    </a:p>
                    <a:p>
                      <a:pPr algn="ctr" fontAlgn="ct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dst_host_srv_count</a:t>
                      </a:r>
                      <a:endParaRPr lang="en-US" sz="800" b="1" dirty="0">
                        <a:effectLst/>
                      </a:endParaRPr>
                    </a:p>
                    <a:p>
                      <a:pPr algn="ctr" fontAlgn="ct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dst_host_same_srv_rate</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dst_host_diff_srv_rate</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dst_host_same_src_port_rate</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dst_host_srv_diff_host_rate</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dst_host_serror_rate</a:t>
                      </a:r>
                      <a:endParaRPr lang="en-US" sz="800" b="1" dirty="0">
                        <a:effectLst/>
                      </a:endParaRPr>
                    </a:p>
                    <a:p>
                      <a:pPr algn="ctr" fontAlgn="ct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dst_host_srv_serror_rate</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dst_host_rerror_rate</a:t>
                      </a:r>
                      <a:endParaRPr lang="en-US" sz="800" b="1" dirty="0">
                        <a:effectLst/>
                      </a:endParaRPr>
                    </a:p>
                    <a:p>
                      <a:pPr algn="ctr" fontAlgn="ct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err="1">
                          <a:effectLst/>
                        </a:rPr>
                        <a:t>dst_host_srv_rerror_rate</a:t>
                      </a:r>
                      <a:endParaRPr lang="en-US" sz="800" b="1" dirty="0">
                        <a:effectLst/>
                      </a:endParaRP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effectLst/>
                        </a:rPr>
                        <a:t>Last_flag</a:t>
                      </a:r>
                      <a:endParaRPr lang="en-US" sz="800" b="1" dirty="0">
                        <a:effectLst/>
                      </a:endParaRPr>
                    </a:p>
                  </a:txBody>
                  <a:tcPr marL="11391" marR="11391" marT="5695" marB="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361175"/>
                  </a:ext>
                </a:extLst>
              </a:tr>
              <a:tr h="306914">
                <a:tc>
                  <a:txBody>
                    <a:bodyPr/>
                    <a:lstStyle/>
                    <a:p>
                      <a:pPr algn="ctr" fontAlgn="ctr"/>
                      <a:r>
                        <a:rPr lang="en-US" sz="800" b="1" dirty="0">
                          <a:effectLst/>
                        </a:rPr>
                        <a:t>N</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1.259720e+05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1.259720e+05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1.259720e+05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1.259720e+05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1.259720e+05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396663363"/>
                  </a:ext>
                </a:extLst>
              </a:tr>
              <a:tr h="306914">
                <a:tc>
                  <a:txBody>
                    <a:bodyPr/>
                    <a:lstStyle/>
                    <a:p>
                      <a:pPr algn="ctr" fontAlgn="ctr"/>
                      <a:r>
                        <a:rPr lang="en-US" sz="800" b="1" dirty="0">
                          <a:effectLst/>
                        </a:rPr>
                        <a:t>NMISS</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038599"/>
                  </a:ext>
                </a:extLst>
              </a:tr>
              <a:tr h="306914">
                <a:tc>
                  <a:txBody>
                    <a:bodyPr/>
                    <a:lstStyle/>
                    <a:p>
                      <a:pPr algn="ctr" fontAlgn="ctr"/>
                      <a:r>
                        <a:rPr lang="en-US" sz="800" b="1" dirty="0">
                          <a:effectLst/>
                        </a:rPr>
                        <a:t>SUM</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3.617247e+07</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5.740179e+09</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2.491634e+09</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2858.000000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14.000000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25750.000000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154.000000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49852.000000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35178.000000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1.456913e+07</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65662.210000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10449.570000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18691.560000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4099.470000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35833.330000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35081.530000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14969.550000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15146.980000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2.456965e+06</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889041429"/>
                  </a:ext>
                </a:extLst>
              </a:tr>
              <a:tr h="306914">
                <a:tc>
                  <a:txBody>
                    <a:bodyPr/>
                    <a:lstStyle/>
                    <a:p>
                      <a:pPr algn="ctr" fontAlgn="ctr"/>
                      <a:r>
                        <a:rPr lang="en-US" sz="800" b="1" dirty="0">
                          <a:effectLst/>
                        </a:rPr>
                        <a:t>MEAN</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2.871469e+02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4.556710e+04</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1.977927e+04</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0.000198</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0.022688</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0.000111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0.204411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0.001222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0.395739</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0.279253</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1.156537e+02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0.521244</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0.082952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0.148379</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0.032543</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0.284455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0.278487</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0.118832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0.120241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1.950406e+01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2353060"/>
                  </a:ext>
                </a:extLst>
              </a:tr>
              <a:tr h="306914">
                <a:tc>
                  <a:txBody>
                    <a:bodyPr/>
                    <a:lstStyle/>
                    <a:p>
                      <a:pPr algn="ctr" fontAlgn="ctr"/>
                      <a:r>
                        <a:rPr lang="en-US" sz="800" b="1" dirty="0">
                          <a:effectLst/>
                        </a:rPr>
                        <a:t>MEDIAN</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4.400000e+01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6.300000e+01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0.510000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0.020000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2.000000e+01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940989560"/>
                  </a:ext>
                </a:extLst>
              </a:tr>
              <a:tr h="306914">
                <a:tc>
                  <a:txBody>
                    <a:bodyPr/>
                    <a:lstStyle/>
                    <a:p>
                      <a:pPr algn="ctr" fontAlgn="ctr"/>
                      <a:r>
                        <a:rPr lang="en-US" sz="800" b="1" dirty="0">
                          <a:effectLst/>
                        </a:rPr>
                        <a:t>STD</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2.604526e+03</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5.870354e+06</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4.021285e+06</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0.014086</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0.253531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0.014366</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2.149977</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0.045239</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0.489011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23.942137</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1.107029e+02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0.448950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0.188922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0.308998</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0.112564</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0.444785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0.445670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0.306559</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0.319460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2.291512e+00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318499"/>
                  </a:ext>
                </a:extLst>
              </a:tr>
              <a:tr h="306914">
                <a:tc>
                  <a:txBody>
                    <a:bodyPr/>
                    <a:lstStyle/>
                    <a:p>
                      <a:pPr algn="ctr" fontAlgn="ctr"/>
                      <a:r>
                        <a:rPr lang="en-US" sz="800" b="1" dirty="0">
                          <a:effectLst/>
                        </a:rPr>
                        <a:t>VAR</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6.783553e+06</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3.446106e+13</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1.617073e+13</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0.000198</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0.064278</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0.000206</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4.622401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0.002047</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0.239131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573.225937</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1.225513e+04</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0.201556</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0.035692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0.095480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0.012671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0.197834</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0.198622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0.093978</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0.102055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5.251025e+00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790871783"/>
                  </a:ext>
                </a:extLst>
              </a:tr>
              <a:tr h="306914">
                <a:tc>
                  <a:txBody>
                    <a:bodyPr/>
                    <a:lstStyle/>
                    <a:p>
                      <a:pPr algn="ctr" fontAlgn="ctr"/>
                      <a:r>
                        <a:rPr lang="en-US" sz="800" b="1" dirty="0">
                          <a:effectLst/>
                        </a:rPr>
                        <a:t>MIN</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301763"/>
                  </a:ext>
                </a:extLst>
              </a:tr>
              <a:tr h="306914">
                <a:tc>
                  <a:txBody>
                    <a:bodyPr/>
                    <a:lstStyle/>
                    <a:p>
                      <a:pPr algn="ctr" fontAlgn="ctr"/>
                      <a:r>
                        <a:rPr lang="en-US" sz="800" b="1" dirty="0">
                          <a:effectLst/>
                        </a:rPr>
                        <a:t>P1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1.100000e+01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106391192"/>
                  </a:ext>
                </a:extLst>
              </a:tr>
              <a:tr h="306914">
                <a:tc>
                  <a:txBody>
                    <a:bodyPr/>
                    <a:lstStyle/>
                    <a:p>
                      <a:pPr algn="ctr" fontAlgn="ctr"/>
                      <a:r>
                        <a:rPr lang="en-US" sz="800" b="1" dirty="0">
                          <a:effectLst/>
                        </a:rPr>
                        <a:t>P5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1.500000e+01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52905"/>
                  </a:ext>
                </a:extLst>
              </a:tr>
              <a:tr h="306914">
                <a:tc>
                  <a:txBody>
                    <a:bodyPr/>
                    <a:lstStyle/>
                    <a:p>
                      <a:pPr algn="ctr" fontAlgn="ctr"/>
                      <a:r>
                        <a:rPr lang="en-US" sz="800" b="1">
                          <a:effectLst/>
                        </a:rPr>
                        <a:t>P10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0.010000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1.700000e+01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772935796"/>
                  </a:ext>
                </a:extLst>
              </a:tr>
              <a:tr h="306914">
                <a:tc>
                  <a:txBody>
                    <a:bodyPr/>
                    <a:lstStyle/>
                    <a:p>
                      <a:pPr algn="ctr" fontAlgn="ctr"/>
                      <a:r>
                        <a:rPr lang="en-US" sz="800" b="1">
                          <a:effectLst/>
                        </a:rPr>
                        <a:t>P25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0.050000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1.800000e+01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0310965"/>
                  </a:ext>
                </a:extLst>
              </a:tr>
              <a:tr h="306914">
                <a:tc>
                  <a:txBody>
                    <a:bodyPr/>
                    <a:lstStyle/>
                    <a:p>
                      <a:pPr algn="ctr" fontAlgn="ctr"/>
                      <a:r>
                        <a:rPr lang="en-US" sz="800" b="1">
                          <a:effectLst/>
                        </a:rPr>
                        <a:t>P50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4.400000e+01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6.300000e+01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0.510000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0.020000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2.000000e+01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30934517"/>
                  </a:ext>
                </a:extLst>
              </a:tr>
              <a:tr h="306914">
                <a:tc>
                  <a:txBody>
                    <a:bodyPr/>
                    <a:lstStyle/>
                    <a:p>
                      <a:pPr algn="ctr" fontAlgn="ctr"/>
                      <a:r>
                        <a:rPr lang="en-US" sz="800" b="1">
                          <a:effectLst/>
                        </a:rPr>
                        <a:t>P75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2.760000e+02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5.160000e+02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2.550000e+02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0.070000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0.060000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0.020000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2.100000e+01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7384450"/>
                  </a:ext>
                </a:extLst>
              </a:tr>
              <a:tr h="306914">
                <a:tc>
                  <a:txBody>
                    <a:bodyPr/>
                    <a:lstStyle/>
                    <a:p>
                      <a:pPr algn="ctr" fontAlgn="ctr"/>
                      <a:r>
                        <a:rPr lang="en-US" sz="800" b="1">
                          <a:effectLst/>
                        </a:rPr>
                        <a:t>P90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8.480000e+02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3.375900e+03</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2.550000e+02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0.100000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0.840000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0.050000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0.840000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2.100000e+01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113886094"/>
                  </a:ext>
                </a:extLst>
              </a:tr>
              <a:tr h="306914">
                <a:tc>
                  <a:txBody>
                    <a:bodyPr/>
                    <a:lstStyle/>
                    <a:p>
                      <a:pPr algn="ctr" fontAlgn="ctr"/>
                      <a:r>
                        <a:rPr lang="en-US" sz="800" b="1">
                          <a:effectLst/>
                        </a:rPr>
                        <a:t>P95</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4.000000e+00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1.480000e+03</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8.314000e+03</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2.550000e+02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0.560000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0.180000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2.100000e+01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752064"/>
                  </a:ext>
                </a:extLst>
              </a:tr>
              <a:tr h="306914">
                <a:tc>
                  <a:txBody>
                    <a:bodyPr/>
                    <a:lstStyle/>
                    <a:p>
                      <a:pPr algn="ctr" fontAlgn="ctr"/>
                      <a:r>
                        <a:rPr lang="en-US" sz="800" b="1">
                          <a:effectLst/>
                        </a:rPr>
                        <a:t>P99</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9.590580e+03</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5.454000e+04</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2.551900e+04</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2.550000e+02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0.520000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2.100000e+01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821955461"/>
                  </a:ext>
                </a:extLst>
              </a:tr>
              <a:tr h="306914">
                <a:tc>
                  <a:txBody>
                    <a:bodyPr/>
                    <a:lstStyle/>
                    <a:p>
                      <a:pPr algn="ctr" fontAlgn="ctr"/>
                      <a:r>
                        <a:rPr lang="en-US" sz="800" b="1" dirty="0">
                          <a:effectLst/>
                        </a:rPr>
                        <a:t>MAX</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4.290800e+04</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1.379964e+09</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1.309937e+09</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3.000000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3.000000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77.000000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5.000000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7479.000000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2.550000e+02</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2.100000e+01</a:t>
                      </a:r>
                    </a:p>
                  </a:txBody>
                  <a:tcPr marL="11391" marR="11391" marT="5695" marB="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021170"/>
                  </a:ext>
                </a:extLst>
              </a:tr>
            </a:tbl>
          </a:graphicData>
        </a:graphic>
      </p:graphicFrame>
      <p:sp>
        <p:nvSpPr>
          <p:cNvPr id="5" name="Date Placeholder 4">
            <a:extLst>
              <a:ext uri="{FF2B5EF4-FFF2-40B4-BE49-F238E27FC236}">
                <a16:creationId xmlns:a16="http://schemas.microsoft.com/office/drawing/2014/main" id="{6D900AF5-862B-42C1-8FDA-EADDD829A495}"/>
              </a:ext>
            </a:extLst>
          </p:cNvPr>
          <p:cNvSpPr>
            <a:spLocks noGrp="1"/>
          </p:cNvSpPr>
          <p:nvPr>
            <p:ph type="dt" sz="half" idx="10"/>
          </p:nvPr>
        </p:nvSpPr>
        <p:spPr/>
        <p:txBody>
          <a:bodyPr/>
          <a:lstStyle/>
          <a:p>
            <a:fld id="{284D6B2F-62EA-47FA-A73A-ED83DCFDED9F}" type="datetime2">
              <a:rPr lang="en-US" smtClean="0"/>
              <a:t>Tuesday, August 20, 2019</a:t>
            </a:fld>
            <a:endParaRPr lang="en-US"/>
          </a:p>
        </p:txBody>
      </p:sp>
      <p:sp>
        <p:nvSpPr>
          <p:cNvPr id="3" name="Slide Number Placeholder 2">
            <a:extLst>
              <a:ext uri="{FF2B5EF4-FFF2-40B4-BE49-F238E27FC236}">
                <a16:creationId xmlns:a16="http://schemas.microsoft.com/office/drawing/2014/main" id="{D8B1E3E7-3560-40A9-866D-8C7DD44A35A5}"/>
              </a:ext>
            </a:extLst>
          </p:cNvPr>
          <p:cNvSpPr>
            <a:spLocks noGrp="1"/>
          </p:cNvSpPr>
          <p:nvPr>
            <p:ph type="sldNum" sz="quarter" idx="12"/>
          </p:nvPr>
        </p:nvSpPr>
        <p:spPr/>
        <p:txBody>
          <a:bodyPr/>
          <a:lstStyle/>
          <a:p>
            <a:fld id="{4F4C50CD-240D-42F3-AB7B-EE93BA56C1CF}" type="slidenum">
              <a:rPr lang="en-US" smtClean="0"/>
              <a:t>14</a:t>
            </a:fld>
            <a:endParaRPr lang="en-US"/>
          </a:p>
        </p:txBody>
      </p:sp>
    </p:spTree>
    <p:extLst>
      <p:ext uri="{BB962C8B-B14F-4D97-AF65-F5344CB8AC3E}">
        <p14:creationId xmlns:p14="http://schemas.microsoft.com/office/powerpoint/2010/main" val="58384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3CF8D3-DA2A-44F4-B171-7054B62167D9}"/>
              </a:ext>
            </a:extLst>
          </p:cNvPr>
          <p:cNvSpPr/>
          <p:nvPr/>
        </p:nvSpPr>
        <p:spPr>
          <a:xfrm>
            <a:off x="457199" y="401216"/>
            <a:ext cx="10963469" cy="6678751"/>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Detailed data preparations</a:t>
            </a:r>
            <a:r>
              <a:rPr lang="en-US" sz="3200" b="1" dirty="0">
                <a:latin typeface="Times New Roman" panose="02020603050405020304" pitchFamily="18" charset="0"/>
                <a:cs typeface="Times New Roman" panose="02020603050405020304" pitchFamily="18" charset="0"/>
              </a:rPr>
              <a:t> </a:t>
            </a:r>
          </a:p>
          <a:p>
            <a:r>
              <a:rPr lang="en-US" b="1" dirty="0">
                <a:solidFill>
                  <a:srgbClr val="000000"/>
                </a:solidFill>
                <a:latin typeface="Times New Roman" panose="02020603050405020304" pitchFamily="18" charset="0"/>
                <a:cs typeface="Times New Roman" panose="02020603050405020304" pitchFamily="18" charset="0"/>
              </a:rPr>
              <a:t>Missing value treatment</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#Handling missings</a:t>
            </a:r>
          </a:p>
          <a:p>
            <a:r>
              <a:rPr lang="en-US" dirty="0">
                <a:solidFill>
                  <a:srgbClr val="000000"/>
                </a:solidFill>
                <a:latin typeface="Times New Roman" panose="02020603050405020304" pitchFamily="18" charset="0"/>
                <a:cs typeface="Times New Roman" panose="02020603050405020304" pitchFamily="18" charset="0"/>
              </a:rPr>
              <a:t>def Missing_imputation(x):</a:t>
            </a:r>
          </a:p>
          <a:p>
            <a:r>
              <a:rPr lang="en-US" dirty="0">
                <a:solidFill>
                  <a:srgbClr val="000000"/>
                </a:solidFill>
                <a:latin typeface="Times New Roman" panose="02020603050405020304" pitchFamily="18" charset="0"/>
                <a:cs typeface="Times New Roman" panose="02020603050405020304" pitchFamily="18" charset="0"/>
              </a:rPr>
              <a:t>    x = x.fillna(x.median())</a:t>
            </a:r>
          </a:p>
          <a:p>
            <a:r>
              <a:rPr lang="en-US" dirty="0">
                <a:solidFill>
                  <a:srgbClr val="000000"/>
                </a:solidFill>
                <a:latin typeface="Times New Roman" panose="02020603050405020304" pitchFamily="18" charset="0"/>
                <a:cs typeface="Times New Roman" panose="02020603050405020304" pitchFamily="18" charset="0"/>
              </a:rPr>
              <a:t>    return x</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t4_num=t4_num.apply(lambda x: Missing_imputation(x))</a:t>
            </a:r>
          </a:p>
          <a:p>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0000"/>
                </a:solidFill>
                <a:latin typeface="Times New Roman" panose="02020603050405020304" pitchFamily="18" charset="0"/>
                <a:cs typeface="Times New Roman" panose="02020603050405020304" pitchFamily="18" charset="0"/>
              </a:rPr>
              <a:t>Outlier treatment</a:t>
            </a:r>
            <a:r>
              <a:rPr lang="en-US" dirty="0">
                <a:solidFill>
                  <a:srgbClr val="000000"/>
                </a:solidFill>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#Handling Outliers</a:t>
            </a:r>
          </a:p>
          <a:p>
            <a:r>
              <a:rPr lang="en-US" dirty="0">
                <a:solidFill>
                  <a:srgbClr val="000000"/>
                </a:solidFill>
                <a:latin typeface="Times New Roman" panose="02020603050405020304" pitchFamily="18" charset="0"/>
                <a:cs typeface="Times New Roman" panose="02020603050405020304" pitchFamily="18" charset="0"/>
              </a:rPr>
              <a:t>def </a:t>
            </a:r>
            <a:r>
              <a:rPr lang="en-US" dirty="0" err="1">
                <a:solidFill>
                  <a:srgbClr val="000000"/>
                </a:solidFill>
                <a:latin typeface="Times New Roman" panose="02020603050405020304" pitchFamily="18" charset="0"/>
                <a:cs typeface="Times New Roman" panose="02020603050405020304" pitchFamily="18" charset="0"/>
              </a:rPr>
              <a:t>outlier_capping</a:t>
            </a:r>
            <a:r>
              <a:rPr lang="en-US" dirty="0">
                <a:solidFill>
                  <a:srgbClr val="000000"/>
                </a:solidFill>
                <a:latin typeface="Times New Roman" panose="02020603050405020304" pitchFamily="18" charset="0"/>
                <a:cs typeface="Times New Roman" panose="02020603050405020304" pitchFamily="18" charset="0"/>
              </a:rPr>
              <a:t>(x):</a:t>
            </a:r>
          </a:p>
          <a:p>
            <a:r>
              <a:rPr lang="en-US" dirty="0">
                <a:solidFill>
                  <a:srgbClr val="000000"/>
                </a:solidFill>
                <a:latin typeface="Times New Roman" panose="02020603050405020304" pitchFamily="18" charset="0"/>
                <a:cs typeface="Times New Roman" panose="02020603050405020304" pitchFamily="18" charset="0"/>
              </a:rPr>
              <a:t>    x = </a:t>
            </a:r>
            <a:r>
              <a:rPr lang="en-US" dirty="0" err="1">
                <a:solidFill>
                  <a:srgbClr val="000000"/>
                </a:solidFill>
                <a:latin typeface="Times New Roman" panose="02020603050405020304" pitchFamily="18" charset="0"/>
                <a:cs typeface="Times New Roman" panose="02020603050405020304" pitchFamily="18" charset="0"/>
              </a:rPr>
              <a:t>x.clip_upper</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x.quantile</a:t>
            </a:r>
            <a:r>
              <a:rPr lang="en-US" dirty="0">
                <a:solidFill>
                  <a:srgbClr val="000000"/>
                </a:solidFill>
                <a:latin typeface="Times New Roman" panose="02020603050405020304" pitchFamily="18" charset="0"/>
                <a:cs typeface="Times New Roman" panose="02020603050405020304" pitchFamily="18" charset="0"/>
              </a:rPr>
              <a:t>(0.99))</a:t>
            </a:r>
          </a:p>
          <a:p>
            <a:r>
              <a:rPr lang="en-US" dirty="0">
                <a:solidFill>
                  <a:srgbClr val="000000"/>
                </a:solidFill>
                <a:latin typeface="Times New Roman" panose="02020603050405020304" pitchFamily="18" charset="0"/>
                <a:cs typeface="Times New Roman" panose="02020603050405020304" pitchFamily="18" charset="0"/>
              </a:rPr>
              <a:t>    x = </a:t>
            </a:r>
            <a:r>
              <a:rPr lang="en-US" dirty="0" err="1">
                <a:solidFill>
                  <a:srgbClr val="000000"/>
                </a:solidFill>
                <a:latin typeface="Times New Roman" panose="02020603050405020304" pitchFamily="18" charset="0"/>
                <a:cs typeface="Times New Roman" panose="02020603050405020304" pitchFamily="18" charset="0"/>
              </a:rPr>
              <a:t>x.clip_lower</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x.quantile</a:t>
            </a:r>
            <a:r>
              <a:rPr lang="en-US" dirty="0">
                <a:solidFill>
                  <a:srgbClr val="000000"/>
                </a:solidFill>
                <a:latin typeface="Times New Roman" panose="02020603050405020304" pitchFamily="18" charset="0"/>
                <a:cs typeface="Times New Roman" panose="02020603050405020304" pitchFamily="18" charset="0"/>
              </a:rPr>
              <a:t>(0.01))</a:t>
            </a:r>
          </a:p>
          <a:p>
            <a:r>
              <a:rPr lang="en-US" dirty="0">
                <a:solidFill>
                  <a:srgbClr val="000000"/>
                </a:solidFill>
                <a:latin typeface="Times New Roman" panose="02020603050405020304" pitchFamily="18" charset="0"/>
                <a:cs typeface="Times New Roman" panose="02020603050405020304" pitchFamily="18" charset="0"/>
              </a:rPr>
              <a:t>    return x</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t4_num=t4_num.apply(lambda x: </a:t>
            </a:r>
            <a:r>
              <a:rPr lang="en-US" dirty="0" err="1">
                <a:solidFill>
                  <a:srgbClr val="000000"/>
                </a:solidFill>
                <a:latin typeface="Times New Roman" panose="02020603050405020304" pitchFamily="18" charset="0"/>
                <a:cs typeface="Times New Roman" panose="02020603050405020304" pitchFamily="18" charset="0"/>
              </a:rPr>
              <a:t>outlier_capping</a:t>
            </a:r>
            <a:r>
              <a:rPr lang="en-US" dirty="0">
                <a:solidFill>
                  <a:srgbClr val="000000"/>
                </a:solidFill>
                <a:latin typeface="Times New Roman" panose="02020603050405020304" pitchFamily="18" charset="0"/>
                <a:cs typeface="Times New Roman" panose="02020603050405020304" pitchFamily="18" charset="0"/>
              </a:rPr>
              <a:t>(x))</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B36DBD5-95E0-4966-B012-FACBE311B4BA}"/>
              </a:ext>
            </a:extLst>
          </p:cNvPr>
          <p:cNvSpPr>
            <a:spLocks noGrp="1"/>
          </p:cNvSpPr>
          <p:nvPr>
            <p:ph type="dt" sz="half" idx="10"/>
          </p:nvPr>
        </p:nvSpPr>
        <p:spPr/>
        <p:txBody>
          <a:bodyPr/>
          <a:lstStyle/>
          <a:p>
            <a:fld id="{77BE67F7-1B48-4BF2-8DE5-A93F9BD09154}" type="datetime2">
              <a:rPr lang="en-US" smtClean="0"/>
              <a:t>Tuesday, August 20, 2019</a:t>
            </a:fld>
            <a:endParaRPr lang="en-US"/>
          </a:p>
        </p:txBody>
      </p:sp>
      <p:sp>
        <p:nvSpPr>
          <p:cNvPr id="3" name="Slide Number Placeholder 2">
            <a:extLst>
              <a:ext uri="{FF2B5EF4-FFF2-40B4-BE49-F238E27FC236}">
                <a16:creationId xmlns:a16="http://schemas.microsoft.com/office/drawing/2014/main" id="{66D1913B-773A-4258-A623-EFA2413AD6D9}"/>
              </a:ext>
            </a:extLst>
          </p:cNvPr>
          <p:cNvSpPr>
            <a:spLocks noGrp="1"/>
          </p:cNvSpPr>
          <p:nvPr>
            <p:ph type="sldNum" sz="quarter" idx="12"/>
          </p:nvPr>
        </p:nvSpPr>
        <p:spPr/>
        <p:txBody>
          <a:bodyPr/>
          <a:lstStyle/>
          <a:p>
            <a:fld id="{4F4C50CD-240D-42F3-AB7B-EE93BA56C1CF}" type="slidenum">
              <a:rPr lang="en-US" smtClean="0"/>
              <a:t>15</a:t>
            </a:fld>
            <a:endParaRPr lang="en-US"/>
          </a:p>
        </p:txBody>
      </p:sp>
    </p:spTree>
    <p:extLst>
      <p:ext uri="{BB962C8B-B14F-4D97-AF65-F5344CB8AC3E}">
        <p14:creationId xmlns:p14="http://schemas.microsoft.com/office/powerpoint/2010/main" val="145342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96E987-1145-44B3-840D-CF1E65952D7E}"/>
              </a:ext>
            </a:extLst>
          </p:cNvPr>
          <p:cNvGraphicFramePr>
            <a:graphicFrameLocks noGrp="1"/>
          </p:cNvGraphicFramePr>
          <p:nvPr>
            <p:extLst>
              <p:ext uri="{D42A27DB-BD31-4B8C-83A1-F6EECF244321}">
                <p14:modId xmlns:p14="http://schemas.microsoft.com/office/powerpoint/2010/main" val="289769152"/>
              </p:ext>
            </p:extLst>
          </p:nvPr>
        </p:nvGraphicFramePr>
        <p:xfrm>
          <a:off x="273699" y="369332"/>
          <a:ext cx="11644602" cy="6125184"/>
        </p:xfrm>
        <a:graphic>
          <a:graphicData uri="http://schemas.openxmlformats.org/drawingml/2006/table">
            <a:tbl>
              <a:tblPr/>
              <a:tblGrid>
                <a:gridCol w="1940767">
                  <a:extLst>
                    <a:ext uri="{9D8B030D-6E8A-4147-A177-3AD203B41FA5}">
                      <a16:colId xmlns:a16="http://schemas.microsoft.com/office/drawing/2014/main" val="1756106603"/>
                    </a:ext>
                  </a:extLst>
                </a:gridCol>
                <a:gridCol w="1940767">
                  <a:extLst>
                    <a:ext uri="{9D8B030D-6E8A-4147-A177-3AD203B41FA5}">
                      <a16:colId xmlns:a16="http://schemas.microsoft.com/office/drawing/2014/main" val="2950408124"/>
                    </a:ext>
                  </a:extLst>
                </a:gridCol>
                <a:gridCol w="1940767">
                  <a:extLst>
                    <a:ext uri="{9D8B030D-6E8A-4147-A177-3AD203B41FA5}">
                      <a16:colId xmlns:a16="http://schemas.microsoft.com/office/drawing/2014/main" val="1572521111"/>
                    </a:ext>
                  </a:extLst>
                </a:gridCol>
                <a:gridCol w="1940767">
                  <a:extLst>
                    <a:ext uri="{9D8B030D-6E8A-4147-A177-3AD203B41FA5}">
                      <a16:colId xmlns:a16="http://schemas.microsoft.com/office/drawing/2014/main" val="4237450830"/>
                    </a:ext>
                  </a:extLst>
                </a:gridCol>
                <a:gridCol w="1940767">
                  <a:extLst>
                    <a:ext uri="{9D8B030D-6E8A-4147-A177-3AD203B41FA5}">
                      <a16:colId xmlns:a16="http://schemas.microsoft.com/office/drawing/2014/main" val="3324406409"/>
                    </a:ext>
                  </a:extLst>
                </a:gridCol>
                <a:gridCol w="1940767">
                  <a:extLst>
                    <a:ext uri="{9D8B030D-6E8A-4147-A177-3AD203B41FA5}">
                      <a16:colId xmlns:a16="http://schemas.microsoft.com/office/drawing/2014/main" val="1537245866"/>
                    </a:ext>
                  </a:extLst>
                </a:gridCol>
              </a:tblGrid>
              <a:tr h="0">
                <a:tc>
                  <a:txBody>
                    <a:bodyPr/>
                    <a:lstStyle/>
                    <a:p>
                      <a:pPr algn="ctr" fontAlgn="ctr"/>
                      <a:br>
                        <a:rPr lang="en-US" sz="1000" b="1" dirty="0">
                          <a:effectLst/>
                          <a:latin typeface="Times New Roman" panose="02020603050405020304" pitchFamily="18" charset="0"/>
                          <a:cs typeface="Times New Roman" panose="02020603050405020304" pitchFamily="18" charset="0"/>
                        </a:rPr>
                      </a:br>
                      <a:endParaRPr lang="en-US" sz="10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200" b="1" dirty="0">
                          <a:effectLst/>
                          <a:latin typeface="Times New Roman" panose="02020603050405020304" pitchFamily="18" charset="0"/>
                          <a:cs typeface="Times New Roman" panose="02020603050405020304" pitchFamily="18" charset="0"/>
                        </a:rPr>
                        <a:t>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dirty="0">
                          <a:effectLst/>
                          <a:latin typeface="Times New Roman" panose="02020603050405020304" pitchFamily="18" charset="0"/>
                          <a:cs typeface="Times New Roman" panose="02020603050405020304" pitchFamily="18" charset="0"/>
                        </a:rPr>
                        <a:t>1</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dirty="0">
                          <a:effectLst/>
                          <a:latin typeface="Times New Roman" panose="02020603050405020304" pitchFamily="18" charset="0"/>
                          <a:cs typeface="Times New Roman" panose="02020603050405020304" pitchFamily="18" charset="0"/>
                        </a:rPr>
                        <a:t>2</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dirty="0">
                          <a:effectLst/>
                          <a:latin typeface="Times New Roman" panose="02020603050405020304" pitchFamily="18" charset="0"/>
                          <a:cs typeface="Times New Roman" panose="02020603050405020304" pitchFamily="18" charset="0"/>
                        </a:rPr>
                        <a:t>3</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cs typeface="Times New Roman" panose="02020603050405020304" pitchFamily="18" charset="0"/>
                        </a:rPr>
                        <a:t>4</a:t>
                      </a:r>
                    </a:p>
                  </a:txBody>
                  <a:tcPr marL="20622" marR="20622" marT="8522" marB="8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18977266"/>
                  </a:ext>
                </a:extLst>
              </a:tr>
              <a:tr h="117804">
                <a:tc>
                  <a:txBody>
                    <a:bodyPr/>
                    <a:lstStyle/>
                    <a:p>
                      <a:pPr algn="ctr" fontAlgn="ctr"/>
                      <a:r>
                        <a:rPr lang="en-US" sz="800" b="1" dirty="0">
                          <a:effectLst/>
                          <a:latin typeface="Times New Roman" panose="02020603050405020304" pitchFamily="18" charset="0"/>
                          <a:cs typeface="Times New Roman" panose="02020603050405020304" pitchFamily="18" charset="0"/>
                        </a:rPr>
                        <a:t>duration</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264101292"/>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src_bytes</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146.00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232.00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199.00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226947"/>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dst_bytes</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8153.00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420.00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78073603"/>
                  </a:ext>
                </a:extLst>
              </a:tr>
              <a:tr h="117804">
                <a:tc>
                  <a:txBody>
                    <a:bodyPr/>
                    <a:lstStyle/>
                    <a:p>
                      <a:pPr algn="ctr" fontAlgn="ctr"/>
                      <a:r>
                        <a:rPr lang="en-US" sz="800" b="1" dirty="0">
                          <a:effectLst/>
                          <a:latin typeface="Times New Roman" panose="02020603050405020304" pitchFamily="18" charset="0"/>
                          <a:cs typeface="Times New Roman" panose="02020603050405020304" pitchFamily="18" charset="0"/>
                        </a:rPr>
                        <a:t>land</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9423504"/>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wrong_fragment</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447119678"/>
                  </a:ext>
                </a:extLst>
              </a:tr>
              <a:tr h="117804">
                <a:tc>
                  <a:txBody>
                    <a:bodyPr/>
                    <a:lstStyle/>
                    <a:p>
                      <a:pPr algn="ctr" fontAlgn="ctr"/>
                      <a:r>
                        <a:rPr lang="en-US" sz="800" b="1" dirty="0">
                          <a:effectLst/>
                          <a:latin typeface="Times New Roman" panose="02020603050405020304" pitchFamily="18" charset="0"/>
                          <a:cs typeface="Times New Roman" panose="02020603050405020304" pitchFamily="18" charset="0"/>
                        </a:rPr>
                        <a:t>urgent</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008669"/>
                  </a:ext>
                </a:extLst>
              </a:tr>
              <a:tr h="117804">
                <a:tc>
                  <a:txBody>
                    <a:bodyPr/>
                    <a:lstStyle/>
                    <a:p>
                      <a:pPr algn="ctr" fontAlgn="ctr"/>
                      <a:r>
                        <a:rPr lang="en-US" sz="800" b="1" dirty="0">
                          <a:effectLst/>
                          <a:latin typeface="Times New Roman" panose="02020603050405020304" pitchFamily="18" charset="0"/>
                          <a:cs typeface="Times New Roman" panose="02020603050405020304" pitchFamily="18" charset="0"/>
                        </a:rPr>
                        <a:t>hot</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43412386"/>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num_failed_logins</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854830"/>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logged_in</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13179540"/>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num_compromised</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8161034"/>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root_shell</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806845620"/>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su_attempted</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3701866"/>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num_root</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96895172"/>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num_file_creations</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539916"/>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num_shells</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738565722"/>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num_access_files</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4912838"/>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num_outbound_cmds</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179178607"/>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is_host_login</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7136233"/>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is_guest_login</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129347237"/>
                  </a:ext>
                </a:extLst>
              </a:tr>
              <a:tr h="117804">
                <a:tc>
                  <a:txBody>
                    <a:bodyPr/>
                    <a:lstStyle/>
                    <a:p>
                      <a:pPr algn="ctr" fontAlgn="ctr"/>
                      <a:r>
                        <a:rPr lang="en-US" sz="800" b="1" dirty="0">
                          <a:effectLst/>
                          <a:latin typeface="Times New Roman" panose="02020603050405020304" pitchFamily="18" charset="0"/>
                          <a:cs typeface="Times New Roman" panose="02020603050405020304" pitchFamily="18" charset="0"/>
                        </a:rPr>
                        <a:t>count</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13.00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123.00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5.00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30.00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121.00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529822"/>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srv_count</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6.00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5.00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32.00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19.00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782251135"/>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serror_rate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0.20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9195587"/>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srv_serror_rate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0.20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425571861"/>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rerror_rate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674140"/>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srv_rerror_rate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838696447"/>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same_srv_rate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0.08</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0.05</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0.16</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881467"/>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diff_srv_rate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0.15</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0.07</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0.06</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131956949"/>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srv_diff_host_rate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0.09</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5850213"/>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dst_host_count</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255.00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255.00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30.00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255.00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255.00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76329608"/>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dst_host_srv_count</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26.00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255.00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255.00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19.00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232310"/>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dst_host_same_srv_rate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0.10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0.07</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081574365"/>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dst_host_diff_srv_rate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0.60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0.05</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0.07</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0190031"/>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dst_host_same_src_port_rate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0.88</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0.03</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88448364"/>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dst_host_srv_diff_host_rate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0.04</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6210963"/>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dst_host_serror_rate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0.03</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804751505"/>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dst_host_srv_serror_rate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0.01</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165221"/>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dst_host_rerror_rate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49365574"/>
                  </a:ext>
                </a:extLst>
              </a:tr>
              <a:tr h="159138">
                <a:tc>
                  <a:txBody>
                    <a:bodyPr/>
                    <a:lstStyle/>
                    <a:p>
                      <a:pPr algn="ctr" fontAlgn="ctr"/>
                      <a:r>
                        <a:rPr lang="en-US" sz="800" b="1" dirty="0" err="1">
                          <a:effectLst/>
                          <a:latin typeface="Times New Roman" panose="02020603050405020304" pitchFamily="18" charset="0"/>
                          <a:cs typeface="Times New Roman" panose="02020603050405020304" pitchFamily="18" charset="0"/>
                        </a:rPr>
                        <a:t>dst_host_srv_rerror_rate</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0.01</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latin typeface="Times New Roman" panose="02020603050405020304" pitchFamily="18" charset="0"/>
                          <a:cs typeface="Times New Roman" panose="02020603050405020304" pitchFamily="18" charset="0"/>
                        </a:rPr>
                        <a:t>0.00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latin typeface="Times New Roman" panose="02020603050405020304" pitchFamily="18" charset="0"/>
                          <a:cs typeface="Times New Roman" panose="02020603050405020304" pitchFamily="18" charset="0"/>
                        </a:rPr>
                        <a:t>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2038998"/>
                  </a:ext>
                </a:extLst>
              </a:tr>
              <a:tr h="117804">
                <a:tc>
                  <a:txBody>
                    <a:bodyPr/>
                    <a:lstStyle/>
                    <a:p>
                      <a:pPr algn="ctr" fontAlgn="ctr"/>
                      <a:r>
                        <a:rPr lang="en-US" sz="800" b="1" dirty="0" err="1">
                          <a:effectLst/>
                          <a:latin typeface="Times New Roman" panose="02020603050405020304" pitchFamily="18" charset="0"/>
                          <a:cs typeface="Times New Roman" panose="02020603050405020304" pitchFamily="18" charset="0"/>
                        </a:rPr>
                        <a:t>last_flag</a:t>
                      </a:r>
                      <a:endParaRPr lang="en-US" sz="800" b="1" dirty="0">
                        <a:effectLst/>
                        <a:latin typeface="Times New Roman" panose="02020603050405020304" pitchFamily="18" charset="0"/>
                        <a:cs typeface="Times New Roman" panose="02020603050405020304" pitchFamily="18" charset="0"/>
                      </a:endParaRP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15.00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19.00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21.00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21.00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latin typeface="Times New Roman" panose="02020603050405020304" pitchFamily="18" charset="0"/>
                          <a:cs typeface="Times New Roman" panose="02020603050405020304" pitchFamily="18" charset="0"/>
                        </a:rPr>
                        <a:t>21.00</a:t>
                      </a:r>
                    </a:p>
                  </a:txBody>
                  <a:tcPr marL="20622" marR="20622" marT="8522" marB="85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096257309"/>
                  </a:ext>
                </a:extLst>
              </a:tr>
            </a:tbl>
          </a:graphicData>
        </a:graphic>
      </p:graphicFrame>
      <p:sp>
        <p:nvSpPr>
          <p:cNvPr id="3" name="Rectangle 2">
            <a:extLst>
              <a:ext uri="{FF2B5EF4-FFF2-40B4-BE49-F238E27FC236}">
                <a16:creationId xmlns:a16="http://schemas.microsoft.com/office/drawing/2014/main" id="{3F0739DA-BF72-487B-BBC6-6F2D875E16DA}"/>
              </a:ext>
            </a:extLst>
          </p:cNvPr>
          <p:cNvSpPr/>
          <p:nvPr/>
        </p:nvSpPr>
        <p:spPr>
          <a:xfrm>
            <a:off x="475861" y="0"/>
            <a:ext cx="6828162" cy="369332"/>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Missing value treatment &amp; outlier treatment</a:t>
            </a:r>
          </a:p>
        </p:txBody>
      </p:sp>
      <p:sp>
        <p:nvSpPr>
          <p:cNvPr id="5" name="Date Placeholder 4">
            <a:extLst>
              <a:ext uri="{FF2B5EF4-FFF2-40B4-BE49-F238E27FC236}">
                <a16:creationId xmlns:a16="http://schemas.microsoft.com/office/drawing/2014/main" id="{50CB4010-906B-4F48-9C0A-6971409BA7AD}"/>
              </a:ext>
            </a:extLst>
          </p:cNvPr>
          <p:cNvSpPr>
            <a:spLocks noGrp="1"/>
          </p:cNvSpPr>
          <p:nvPr>
            <p:ph type="dt" sz="half" idx="10"/>
          </p:nvPr>
        </p:nvSpPr>
        <p:spPr/>
        <p:txBody>
          <a:bodyPr/>
          <a:lstStyle/>
          <a:p>
            <a:fld id="{955714F4-1444-44C9-9AB7-4D861DADE057}" type="datetime2">
              <a:rPr lang="en-US" smtClean="0"/>
              <a:t>Tuesday, August 20, 2019</a:t>
            </a:fld>
            <a:endParaRPr lang="en-US"/>
          </a:p>
        </p:txBody>
      </p:sp>
      <p:sp>
        <p:nvSpPr>
          <p:cNvPr id="4" name="Slide Number Placeholder 3">
            <a:extLst>
              <a:ext uri="{FF2B5EF4-FFF2-40B4-BE49-F238E27FC236}">
                <a16:creationId xmlns:a16="http://schemas.microsoft.com/office/drawing/2014/main" id="{882FB86A-6DAF-41B6-AF48-5A3F399F15E8}"/>
              </a:ext>
            </a:extLst>
          </p:cNvPr>
          <p:cNvSpPr>
            <a:spLocks noGrp="1"/>
          </p:cNvSpPr>
          <p:nvPr>
            <p:ph type="sldNum" sz="quarter" idx="12"/>
          </p:nvPr>
        </p:nvSpPr>
        <p:spPr/>
        <p:txBody>
          <a:bodyPr/>
          <a:lstStyle/>
          <a:p>
            <a:fld id="{4F4C50CD-240D-42F3-AB7B-EE93BA56C1CF}" type="slidenum">
              <a:rPr lang="en-US" smtClean="0"/>
              <a:t>16</a:t>
            </a:fld>
            <a:endParaRPr lang="en-US"/>
          </a:p>
        </p:txBody>
      </p:sp>
    </p:spTree>
    <p:extLst>
      <p:ext uri="{BB962C8B-B14F-4D97-AF65-F5344CB8AC3E}">
        <p14:creationId xmlns:p14="http://schemas.microsoft.com/office/powerpoint/2010/main" val="142214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F31B65-2127-4F91-807A-B5A3B310F47A}"/>
              </a:ext>
            </a:extLst>
          </p:cNvPr>
          <p:cNvSpPr/>
          <p:nvPr/>
        </p:nvSpPr>
        <p:spPr>
          <a:xfrm>
            <a:off x="3937519" y="139959"/>
            <a:ext cx="4646644" cy="584775"/>
          </a:xfrm>
          <a:prstGeom prst="rect">
            <a:avLst/>
          </a:prstGeom>
        </p:spPr>
        <p:txBody>
          <a:bodyPr wrap="square">
            <a:spAutoFit/>
          </a:bodyPr>
          <a:lstStyle/>
          <a:p>
            <a:pPr lvl="2"/>
            <a:r>
              <a:rPr lang="en-US" sz="3200" b="1" dirty="0">
                <a:solidFill>
                  <a:srgbClr val="000000"/>
                </a:solidFill>
                <a:latin typeface="Times New Roman" panose="02020603050405020304" pitchFamily="18" charset="0"/>
                <a:cs typeface="Times New Roman" panose="02020603050405020304" pitchFamily="18" charset="0"/>
              </a:rPr>
              <a:t>Dummies creations</a:t>
            </a:r>
            <a:endParaRPr lang="en-US" sz="3200" b="1" dirty="0"/>
          </a:p>
        </p:txBody>
      </p:sp>
      <p:sp>
        <p:nvSpPr>
          <p:cNvPr id="4" name="Rectangle 3">
            <a:extLst>
              <a:ext uri="{FF2B5EF4-FFF2-40B4-BE49-F238E27FC236}">
                <a16:creationId xmlns:a16="http://schemas.microsoft.com/office/drawing/2014/main" id="{7DC5FA91-D73E-4603-93E9-7867F4C306EB}"/>
              </a:ext>
            </a:extLst>
          </p:cNvPr>
          <p:cNvSpPr/>
          <p:nvPr/>
        </p:nvSpPr>
        <p:spPr>
          <a:xfrm>
            <a:off x="681135" y="746449"/>
            <a:ext cx="10926147" cy="409342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An utility function to create dummy variable</a:t>
            </a:r>
          </a:p>
          <a:p>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create_dummies</a:t>
            </a:r>
            <a:r>
              <a:rPr lang="en-US" sz="2000" dirty="0">
                <a:latin typeface="Times New Roman" panose="02020603050405020304" pitchFamily="18" charset="0"/>
                <a:cs typeface="Times New Roman" panose="02020603050405020304" pitchFamily="18" charset="0"/>
              </a:rPr>
              <a:t>( df, </a:t>
            </a:r>
            <a:r>
              <a:rPr lang="en-US" sz="2000" dirty="0" err="1">
                <a:latin typeface="Times New Roman" panose="02020603050405020304" pitchFamily="18" charset="0"/>
                <a:cs typeface="Times New Roman" panose="02020603050405020304" pitchFamily="18" charset="0"/>
              </a:rPr>
              <a:t>colname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col_dummies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pd.get_dummies</a:t>
            </a:r>
            <a:r>
              <a:rPr lang="en-US" sz="2000" dirty="0">
                <a:latin typeface="Times New Roman" panose="02020603050405020304" pitchFamily="18" charset="0"/>
                <a:cs typeface="Times New Roman" panose="02020603050405020304" pitchFamily="18" charset="0"/>
              </a:rPr>
              <a:t>(df[</a:t>
            </a:r>
            <a:r>
              <a:rPr lang="en-US" sz="2000" dirty="0" err="1">
                <a:latin typeface="Times New Roman" panose="02020603050405020304" pitchFamily="18" charset="0"/>
                <a:cs typeface="Times New Roman" panose="02020603050405020304" pitchFamily="18" charset="0"/>
              </a:rPr>
              <a:t>colname</a:t>
            </a:r>
            <a:r>
              <a:rPr lang="en-US" sz="2000" dirty="0">
                <a:latin typeface="Times New Roman" panose="02020603050405020304" pitchFamily="18" charset="0"/>
                <a:cs typeface="Times New Roman" panose="02020603050405020304" pitchFamily="18" charset="0"/>
              </a:rPr>
              <a:t>], prefix=</a:t>
            </a:r>
            <a:r>
              <a:rPr lang="en-US" sz="2000" dirty="0" err="1">
                <a:latin typeface="Times New Roman" panose="02020603050405020304" pitchFamily="18" charset="0"/>
                <a:cs typeface="Times New Roman" panose="02020603050405020304" pitchFamily="18" charset="0"/>
              </a:rPr>
              <a:t>colname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drop_first</a:t>
            </a:r>
            <a:r>
              <a:rPr lang="en-US" sz="2000" dirty="0">
                <a:latin typeface="Times New Roman" panose="02020603050405020304" pitchFamily="18" charset="0"/>
                <a:cs typeface="Times New Roman" panose="02020603050405020304" pitchFamily="18" charset="0"/>
              </a:rPr>
              <a:t>=True)</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col_dummies.drop</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col_dummies.columns</a:t>
            </a:r>
            <a:r>
              <a:rPr lang="en-US" sz="2000" dirty="0">
                <a:latin typeface="Times New Roman" panose="02020603050405020304" pitchFamily="18" charset="0"/>
                <a:cs typeface="Times New Roman" panose="02020603050405020304" pitchFamily="18" charset="0"/>
              </a:rPr>
              <a:t>[0], axis=1, </a:t>
            </a:r>
            <a:r>
              <a:rPr lang="en-US" sz="2000" dirty="0" err="1">
                <a:latin typeface="Times New Roman" panose="02020603050405020304" pitchFamily="18" charset="0"/>
                <a:cs typeface="Times New Roman" panose="02020603050405020304" pitchFamily="18" charset="0"/>
              </a:rPr>
              <a:t>inplace</a:t>
            </a:r>
            <a:r>
              <a:rPr lang="en-US" sz="2000" dirty="0">
                <a:latin typeface="Times New Roman" panose="02020603050405020304" pitchFamily="18" charset="0"/>
                <a:cs typeface="Times New Roman" panose="02020603050405020304" pitchFamily="18" charset="0"/>
              </a:rPr>
              <a:t>=True)</a:t>
            </a:r>
          </a:p>
          <a:p>
            <a:r>
              <a:rPr lang="en-US" sz="2000" dirty="0">
                <a:latin typeface="Times New Roman" panose="02020603050405020304" pitchFamily="18" charset="0"/>
                <a:cs typeface="Times New Roman" panose="02020603050405020304" pitchFamily="18" charset="0"/>
              </a:rPr>
              <a:t>    df = </a:t>
            </a:r>
            <a:r>
              <a:rPr lang="en-US" sz="2000" dirty="0" err="1">
                <a:latin typeface="Times New Roman" panose="02020603050405020304" pitchFamily="18" charset="0"/>
                <a:cs typeface="Times New Roman" panose="02020603050405020304" pitchFamily="18" charset="0"/>
              </a:rPr>
              <a:t>pd.concat</a:t>
            </a:r>
            <a:r>
              <a:rPr lang="en-US" sz="2000" dirty="0">
                <a:latin typeface="Times New Roman" panose="02020603050405020304" pitchFamily="18" charset="0"/>
                <a:cs typeface="Times New Roman" panose="02020603050405020304" pitchFamily="18" charset="0"/>
              </a:rPr>
              <a:t>([df, </a:t>
            </a:r>
            <a:r>
              <a:rPr lang="en-US" sz="2000" dirty="0" err="1">
                <a:latin typeface="Times New Roman" panose="02020603050405020304" pitchFamily="18" charset="0"/>
                <a:cs typeface="Times New Roman" panose="02020603050405020304" pitchFamily="18" charset="0"/>
              </a:rPr>
              <a:t>col_dummies</a:t>
            </a:r>
            <a:r>
              <a:rPr lang="en-US" sz="2000" dirty="0">
                <a:latin typeface="Times New Roman" panose="02020603050405020304" pitchFamily="18" charset="0"/>
                <a:cs typeface="Times New Roman" panose="02020603050405020304" pitchFamily="18" charset="0"/>
              </a:rPr>
              <a:t>], axis=1)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df.drop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colname</a:t>
            </a:r>
            <a:r>
              <a:rPr lang="en-US" sz="2000" dirty="0">
                <a:latin typeface="Times New Roman" panose="02020603050405020304" pitchFamily="18" charset="0"/>
                <a:cs typeface="Times New Roman" panose="02020603050405020304" pitchFamily="18" charset="0"/>
              </a:rPr>
              <a:t>, axis = 1, </a:t>
            </a:r>
            <a:r>
              <a:rPr lang="en-US" sz="2000" dirty="0" err="1">
                <a:latin typeface="Times New Roman" panose="02020603050405020304" pitchFamily="18" charset="0"/>
                <a:cs typeface="Times New Roman" panose="02020603050405020304" pitchFamily="18" charset="0"/>
              </a:rPr>
              <a:t>inplace</a:t>
            </a:r>
            <a:r>
              <a:rPr lang="en-US" sz="2000" dirty="0">
                <a:latin typeface="Times New Roman" panose="02020603050405020304" pitchFamily="18" charset="0"/>
                <a:cs typeface="Times New Roman" panose="02020603050405020304" pitchFamily="18" charset="0"/>
              </a:rPr>
              <a:t> = True )</a:t>
            </a:r>
          </a:p>
          <a:p>
            <a:r>
              <a:rPr lang="en-US" sz="2000" dirty="0">
                <a:latin typeface="Times New Roman" panose="02020603050405020304" pitchFamily="18" charset="0"/>
                <a:cs typeface="Times New Roman" panose="02020603050405020304" pitchFamily="18" charset="0"/>
              </a:rPr>
              <a:t>    return df</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c_feature</a:t>
            </a:r>
            <a:r>
              <a:rPr lang="en-US" sz="2000" dirty="0">
                <a:latin typeface="Times New Roman" panose="02020603050405020304" pitchFamily="18" charset="0"/>
                <a:cs typeface="Times New Roman" panose="02020603050405020304" pitchFamily="18" charset="0"/>
              </a:rPr>
              <a:t> in </a:t>
            </a:r>
            <a:r>
              <a:rPr lang="en-US" sz="2000" dirty="0" err="1">
                <a:latin typeface="Times New Roman" panose="02020603050405020304" pitchFamily="18" charset="0"/>
                <a:cs typeface="Times New Roman" panose="02020603050405020304" pitchFamily="18" charset="0"/>
              </a:rPr>
              <a:t>categorical_features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t4_cat_new = t4_cat</a:t>
            </a:r>
          </a:p>
          <a:p>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c_feature</a:t>
            </a:r>
            <a:r>
              <a:rPr lang="en-US" sz="2000" dirty="0">
                <a:latin typeface="Times New Roman" panose="02020603050405020304" pitchFamily="18" charset="0"/>
                <a:cs typeface="Times New Roman" panose="02020603050405020304" pitchFamily="18" charset="0"/>
              </a:rPr>
              <a:t> in </a:t>
            </a:r>
            <a:r>
              <a:rPr lang="en-US" sz="2000" dirty="0" err="1">
                <a:latin typeface="Times New Roman" panose="02020603050405020304" pitchFamily="18" charset="0"/>
                <a:cs typeface="Times New Roman" panose="02020603050405020304" pitchFamily="18" charset="0"/>
              </a:rPr>
              <a:t>cat_var_names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t4_cat_new[</a:t>
            </a:r>
            <a:r>
              <a:rPr lang="en-US" sz="2000" dirty="0" err="1">
                <a:latin typeface="Times New Roman" panose="02020603050405020304" pitchFamily="18" charset="0"/>
                <a:cs typeface="Times New Roman" panose="02020603050405020304" pitchFamily="18" charset="0"/>
              </a:rPr>
              <a:t>c_feature</a:t>
            </a:r>
            <a:r>
              <a:rPr lang="en-US" sz="2000" dirty="0">
                <a:latin typeface="Times New Roman" panose="02020603050405020304" pitchFamily="18" charset="0"/>
                <a:cs typeface="Times New Roman" panose="02020603050405020304" pitchFamily="18" charset="0"/>
              </a:rPr>
              <a:t>] = t4_cat_new[</a:t>
            </a:r>
            <a:r>
              <a:rPr lang="en-US" sz="2000" dirty="0" err="1">
                <a:latin typeface="Times New Roman" panose="02020603050405020304" pitchFamily="18" charset="0"/>
                <a:cs typeface="Times New Roman" panose="02020603050405020304" pitchFamily="18" charset="0"/>
              </a:rPr>
              <a:t>c_feature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astype</a:t>
            </a:r>
            <a:r>
              <a:rPr lang="en-US" sz="2000" dirty="0">
                <a:latin typeface="Times New Roman" panose="02020603050405020304" pitchFamily="18" charset="0"/>
                <a:cs typeface="Times New Roman" panose="02020603050405020304" pitchFamily="18" charset="0"/>
              </a:rPr>
              <a:t>('category')</a:t>
            </a:r>
          </a:p>
          <a:p>
            <a:r>
              <a:rPr lang="en-US" sz="2000" dirty="0">
                <a:latin typeface="Times New Roman" panose="02020603050405020304" pitchFamily="18" charset="0"/>
                <a:cs typeface="Times New Roman" panose="02020603050405020304" pitchFamily="18" charset="0"/>
              </a:rPr>
              <a:t>    t4_cat_new = </a:t>
            </a:r>
            <a:r>
              <a:rPr lang="en-US" sz="2000" dirty="0" err="1">
                <a:latin typeface="Times New Roman" panose="02020603050405020304" pitchFamily="18" charset="0"/>
                <a:cs typeface="Times New Roman" panose="02020603050405020304" pitchFamily="18" charset="0"/>
              </a:rPr>
              <a:t>create_dummies</a:t>
            </a:r>
            <a:r>
              <a:rPr lang="en-US" sz="2000" dirty="0">
                <a:latin typeface="Times New Roman" panose="02020603050405020304" pitchFamily="18" charset="0"/>
                <a:cs typeface="Times New Roman" panose="02020603050405020304" pitchFamily="18" charset="0"/>
              </a:rPr>
              <a:t>(t4_cat_new , </a:t>
            </a:r>
            <a:r>
              <a:rPr lang="en-US" sz="2000" dirty="0" err="1">
                <a:latin typeface="Times New Roman" panose="02020603050405020304" pitchFamily="18" charset="0"/>
                <a:cs typeface="Times New Roman" panose="02020603050405020304" pitchFamily="18" charset="0"/>
              </a:rPr>
              <a:t>c_feature</a:t>
            </a:r>
            <a:r>
              <a:rPr lang="en-US" sz="2000" dirty="0">
                <a:latin typeface="Times New Roman" panose="02020603050405020304" pitchFamily="18" charset="0"/>
                <a:cs typeface="Times New Roman" panose="02020603050405020304" pitchFamily="18" charset="0"/>
              </a:rPr>
              <a:t> )</a:t>
            </a:r>
          </a:p>
        </p:txBody>
      </p:sp>
      <p:sp>
        <p:nvSpPr>
          <p:cNvPr id="5" name="Date Placeholder 4">
            <a:extLst>
              <a:ext uri="{FF2B5EF4-FFF2-40B4-BE49-F238E27FC236}">
                <a16:creationId xmlns:a16="http://schemas.microsoft.com/office/drawing/2014/main" id="{50065300-DBFB-426A-BEF5-F2F20FEF51EF}"/>
              </a:ext>
            </a:extLst>
          </p:cNvPr>
          <p:cNvSpPr>
            <a:spLocks noGrp="1"/>
          </p:cNvSpPr>
          <p:nvPr>
            <p:ph type="dt" sz="half" idx="10"/>
          </p:nvPr>
        </p:nvSpPr>
        <p:spPr/>
        <p:txBody>
          <a:bodyPr/>
          <a:lstStyle/>
          <a:p>
            <a:fld id="{69467C9C-929E-4092-B3FF-C69451FF7175}" type="datetime2">
              <a:rPr lang="en-US" smtClean="0"/>
              <a:t>Tuesday, August 20, 2019</a:t>
            </a:fld>
            <a:endParaRPr lang="en-US"/>
          </a:p>
        </p:txBody>
      </p:sp>
      <p:sp>
        <p:nvSpPr>
          <p:cNvPr id="2" name="Slide Number Placeholder 1">
            <a:extLst>
              <a:ext uri="{FF2B5EF4-FFF2-40B4-BE49-F238E27FC236}">
                <a16:creationId xmlns:a16="http://schemas.microsoft.com/office/drawing/2014/main" id="{B555E668-8A09-449B-A014-FB5EBD027150}"/>
              </a:ext>
            </a:extLst>
          </p:cNvPr>
          <p:cNvSpPr>
            <a:spLocks noGrp="1"/>
          </p:cNvSpPr>
          <p:nvPr>
            <p:ph type="sldNum" sz="quarter" idx="12"/>
          </p:nvPr>
        </p:nvSpPr>
        <p:spPr/>
        <p:txBody>
          <a:bodyPr/>
          <a:lstStyle/>
          <a:p>
            <a:fld id="{4F4C50CD-240D-42F3-AB7B-EE93BA56C1CF}" type="slidenum">
              <a:rPr lang="en-US" smtClean="0"/>
              <a:t>17</a:t>
            </a:fld>
            <a:endParaRPr lang="en-US"/>
          </a:p>
        </p:txBody>
      </p:sp>
    </p:spTree>
    <p:extLst>
      <p:ext uri="{BB962C8B-B14F-4D97-AF65-F5344CB8AC3E}">
        <p14:creationId xmlns:p14="http://schemas.microsoft.com/office/powerpoint/2010/main" val="416364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1A0873-06B0-4376-8850-92C46D1ADE50}"/>
              </a:ext>
            </a:extLst>
          </p:cNvPr>
          <p:cNvSpPr/>
          <p:nvPr/>
        </p:nvSpPr>
        <p:spPr>
          <a:xfrm>
            <a:off x="1894114" y="289249"/>
            <a:ext cx="8098971" cy="584775"/>
          </a:xfrm>
          <a:prstGeom prst="rect">
            <a:avLst/>
          </a:prstGeom>
        </p:spPr>
        <p:txBody>
          <a:bodyPr wrap="square">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Multi collinearity </a:t>
            </a:r>
            <a:endParaRPr lang="en-US" sz="3200" dirty="0"/>
          </a:p>
        </p:txBody>
      </p:sp>
      <p:sp>
        <p:nvSpPr>
          <p:cNvPr id="10" name="Date Placeholder 9">
            <a:extLst>
              <a:ext uri="{FF2B5EF4-FFF2-40B4-BE49-F238E27FC236}">
                <a16:creationId xmlns:a16="http://schemas.microsoft.com/office/drawing/2014/main" id="{EB385723-681B-4BEF-B412-682FCF7D806B}"/>
              </a:ext>
            </a:extLst>
          </p:cNvPr>
          <p:cNvSpPr>
            <a:spLocks noGrp="1"/>
          </p:cNvSpPr>
          <p:nvPr>
            <p:ph type="dt" sz="half" idx="10"/>
          </p:nvPr>
        </p:nvSpPr>
        <p:spPr/>
        <p:txBody>
          <a:bodyPr/>
          <a:lstStyle/>
          <a:p>
            <a:fld id="{9D534E87-B3D4-402E-9D45-E7BD769F1D71}" type="datetime2">
              <a:rPr lang="en-US" smtClean="0"/>
              <a:t>Tuesday, August 20, 2019</a:t>
            </a:fld>
            <a:endParaRPr lang="en-US"/>
          </a:p>
        </p:txBody>
      </p:sp>
      <p:sp>
        <p:nvSpPr>
          <p:cNvPr id="8" name="Slide Number Placeholder 7">
            <a:extLst>
              <a:ext uri="{FF2B5EF4-FFF2-40B4-BE49-F238E27FC236}">
                <a16:creationId xmlns:a16="http://schemas.microsoft.com/office/drawing/2014/main" id="{AF52280A-5342-49AC-9FC3-8484B53A9C6E}"/>
              </a:ext>
            </a:extLst>
          </p:cNvPr>
          <p:cNvSpPr>
            <a:spLocks noGrp="1"/>
          </p:cNvSpPr>
          <p:nvPr>
            <p:ph type="sldNum" sz="quarter" idx="12"/>
          </p:nvPr>
        </p:nvSpPr>
        <p:spPr/>
        <p:txBody>
          <a:bodyPr/>
          <a:lstStyle/>
          <a:p>
            <a:fld id="{4F4C50CD-240D-42F3-AB7B-EE93BA56C1CF}" type="slidenum">
              <a:rPr lang="en-US" smtClean="0"/>
              <a:t>18</a:t>
            </a:fld>
            <a:endParaRPr lang="en-US"/>
          </a:p>
        </p:txBody>
      </p:sp>
      <p:graphicFrame>
        <p:nvGraphicFramePr>
          <p:cNvPr id="9" name="Table 8">
            <a:extLst>
              <a:ext uri="{FF2B5EF4-FFF2-40B4-BE49-F238E27FC236}">
                <a16:creationId xmlns:a16="http://schemas.microsoft.com/office/drawing/2014/main" id="{D5D121B6-2A73-44D5-B228-847A31460231}"/>
              </a:ext>
            </a:extLst>
          </p:cNvPr>
          <p:cNvGraphicFramePr>
            <a:graphicFrameLocks noGrp="1"/>
          </p:cNvGraphicFramePr>
          <p:nvPr>
            <p:extLst>
              <p:ext uri="{D42A27DB-BD31-4B8C-83A1-F6EECF244321}">
                <p14:modId xmlns:p14="http://schemas.microsoft.com/office/powerpoint/2010/main" val="1140798988"/>
              </p:ext>
            </p:extLst>
          </p:nvPr>
        </p:nvGraphicFramePr>
        <p:xfrm>
          <a:off x="1061126" y="1094503"/>
          <a:ext cx="10069748" cy="5254728"/>
        </p:xfrm>
        <a:graphic>
          <a:graphicData uri="http://schemas.openxmlformats.org/drawingml/2006/table">
            <a:tbl>
              <a:tblPr>
                <a:tableStyleId>{5C22544A-7EE6-4342-B048-85BDC9FD1C3A}</a:tableStyleId>
              </a:tblPr>
              <a:tblGrid>
                <a:gridCol w="1759172">
                  <a:extLst>
                    <a:ext uri="{9D8B030D-6E8A-4147-A177-3AD203B41FA5}">
                      <a16:colId xmlns:a16="http://schemas.microsoft.com/office/drawing/2014/main" val="2769376868"/>
                    </a:ext>
                  </a:extLst>
                </a:gridCol>
                <a:gridCol w="3336363">
                  <a:extLst>
                    <a:ext uri="{9D8B030D-6E8A-4147-A177-3AD203B41FA5}">
                      <a16:colId xmlns:a16="http://schemas.microsoft.com/office/drawing/2014/main" val="992932620"/>
                    </a:ext>
                  </a:extLst>
                </a:gridCol>
                <a:gridCol w="4974213">
                  <a:extLst>
                    <a:ext uri="{9D8B030D-6E8A-4147-A177-3AD203B41FA5}">
                      <a16:colId xmlns:a16="http://schemas.microsoft.com/office/drawing/2014/main" val="94616305"/>
                    </a:ext>
                  </a:extLst>
                </a:gridCol>
              </a:tblGrid>
              <a:tr h="241741">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 </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3200" b="1" u="none" strike="noStrike" dirty="0">
                          <a:effectLst/>
                          <a:latin typeface="Times New Roman" panose="02020603050405020304" pitchFamily="18" charset="0"/>
                          <a:cs typeface="Times New Roman" panose="02020603050405020304" pitchFamily="18" charset="0"/>
                        </a:rPr>
                        <a:t>VIF factor</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3200" b="1" u="none" strike="noStrike" dirty="0">
                          <a:effectLst/>
                          <a:latin typeface="Times New Roman" panose="02020603050405020304" pitchFamily="18" charset="0"/>
                          <a:cs typeface="Times New Roman" panose="02020603050405020304" pitchFamily="18" charset="0"/>
                        </a:rPr>
                        <a:t>Features</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56410037"/>
                  </a:ext>
                </a:extLst>
              </a:tr>
              <a:tr h="241741">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125.976387</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Intercept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57462"/>
                  </a:ext>
                </a:extLst>
              </a:tr>
              <a:tr h="241741">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1.303091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service_private</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0788141"/>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1.389484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last_flag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655493"/>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1.073933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flag_REJ</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060370"/>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1.620618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dst_host_srv_count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62260"/>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1.377659</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dst_host_count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338836"/>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1.033748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service_uucp</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520659"/>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7</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1.056829</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service_smtp</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593574"/>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1.055164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service_ecr_i</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1449817"/>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9</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1.278882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service_eco_i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404580"/>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1.120827</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flag_RSTR</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359805"/>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11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1.002523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flag_RSTOS0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999129"/>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12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1.040338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flag_RSTO</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212404"/>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13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1.011356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service_urp_i</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189041"/>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14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1.01046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service_gopher</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5650532"/>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15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1.175184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service_domain_u</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1579958"/>
                  </a:ext>
                </a:extLst>
              </a:tr>
              <a:tr h="241741">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16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1.012218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flag_SH</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1453502"/>
                  </a:ext>
                </a:extLst>
              </a:tr>
            </a:tbl>
          </a:graphicData>
        </a:graphic>
      </p:graphicFrame>
    </p:spTree>
    <p:extLst>
      <p:ext uri="{BB962C8B-B14F-4D97-AF65-F5344CB8AC3E}">
        <p14:creationId xmlns:p14="http://schemas.microsoft.com/office/powerpoint/2010/main" val="4218158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2F16A8-42FA-460A-A4F0-7F19327AAB4C}"/>
              </a:ext>
            </a:extLst>
          </p:cNvPr>
          <p:cNvSpPr/>
          <p:nvPr/>
        </p:nvSpPr>
        <p:spPr>
          <a:xfrm>
            <a:off x="783771" y="0"/>
            <a:ext cx="9722497" cy="584775"/>
          </a:xfrm>
          <a:prstGeom prst="rect">
            <a:avLst/>
          </a:prstGeom>
        </p:spPr>
        <p:txBody>
          <a:bodyPr wrap="square">
            <a:spAutoFit/>
          </a:bodyPr>
          <a:lstStyle/>
          <a:p>
            <a:pPr lvl="4"/>
            <a:r>
              <a:rPr lang="en-US" sz="3200" b="1" dirty="0">
                <a:solidFill>
                  <a:srgbClr val="000000"/>
                </a:solidFill>
                <a:latin typeface="Times New Roman" panose="02020603050405020304" pitchFamily="18" charset="0"/>
                <a:cs typeface="Times New Roman" panose="02020603050405020304" pitchFamily="18" charset="0"/>
              </a:rPr>
              <a:t>				Multi collinearity </a:t>
            </a:r>
            <a:r>
              <a:rPr lang="en-US" sz="3200" b="1" dirty="0">
                <a:latin typeface="Times New Roman" panose="02020603050405020304" pitchFamily="18" charset="0"/>
                <a:cs typeface="Times New Roman" panose="02020603050405020304" pitchFamily="18" charset="0"/>
              </a:rPr>
              <a:t> </a:t>
            </a:r>
          </a:p>
        </p:txBody>
      </p:sp>
      <p:sp>
        <p:nvSpPr>
          <p:cNvPr id="3" name="Rectangle 1">
            <a:extLst>
              <a:ext uri="{FF2B5EF4-FFF2-40B4-BE49-F238E27FC236}">
                <a16:creationId xmlns:a16="http://schemas.microsoft.com/office/drawing/2014/main" id="{F914F22D-B09D-4A17-A76F-EDBDDD4535C0}"/>
              </a:ext>
            </a:extLst>
          </p:cNvPr>
          <p:cNvSpPr>
            <a:spLocks noChangeArrowheads="1"/>
          </p:cNvSpPr>
          <p:nvPr/>
        </p:nvSpPr>
        <p:spPr bwMode="auto">
          <a:xfrm rot="10800000" flipV="1">
            <a:off x="35768" y="1105019"/>
            <a:ext cx="12120464" cy="483458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dst_host_rerror_rate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is highly correlated with </a:t>
            </a: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srv_rerror_rate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(ρ = 0.91782)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Rejected</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dst_host_serror_rate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is highly correlated with </a:t>
            </a: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srv_serror_rate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(ρ = 0.9776)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Rejected</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dst_host_srv_rerror_rate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is highly correlated with </a:t>
            </a: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dst_host_rerror_rate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(ρ = 0.92469)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Rejected</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dst_host_srv_serror_rate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is highly correlated with </a:t>
            </a: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dst_host_serror_rate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(ρ = 0.98505)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Rejected</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num_outbound_cmds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has constant value 0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Rejected</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num_root</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is highly correlated with </a:t>
            </a: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num_compromised</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(ρ = 0.99883)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Rejected</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srv_rerror_rate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is highly correlated with </a:t>
            </a: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rerror_rate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(ρ = 0.98901)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Rejected</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srv_serror_rate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is highly correlated with </a:t>
            </a:r>
            <a:r>
              <a:rPr kumimoji="0" lang="en-US" altLang="en-US" sz="2800" b="0" i="0" u="sng" strike="noStrike" cap="none" normalizeH="0" baseline="0" dirty="0" err="1">
                <a:ln>
                  <a:noFill/>
                </a:ln>
                <a:effectLst/>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serror_rate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(ρ = 0.99329)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Rejected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Date Placeholder 4">
            <a:extLst>
              <a:ext uri="{FF2B5EF4-FFF2-40B4-BE49-F238E27FC236}">
                <a16:creationId xmlns:a16="http://schemas.microsoft.com/office/drawing/2014/main" id="{E4774063-D783-408C-8FB6-92DBE9D5354F}"/>
              </a:ext>
            </a:extLst>
          </p:cNvPr>
          <p:cNvSpPr>
            <a:spLocks noGrp="1"/>
          </p:cNvSpPr>
          <p:nvPr>
            <p:ph type="dt" sz="half" idx="10"/>
          </p:nvPr>
        </p:nvSpPr>
        <p:spPr/>
        <p:txBody>
          <a:bodyPr/>
          <a:lstStyle/>
          <a:p>
            <a:fld id="{2A200A8D-275E-44CB-BD77-826EA7E259FD}" type="datetime2">
              <a:rPr lang="en-US" smtClean="0"/>
              <a:t>Tuesday, August 20, 2019</a:t>
            </a:fld>
            <a:endParaRPr lang="en-US"/>
          </a:p>
        </p:txBody>
      </p:sp>
      <p:sp>
        <p:nvSpPr>
          <p:cNvPr id="4" name="Slide Number Placeholder 3">
            <a:extLst>
              <a:ext uri="{FF2B5EF4-FFF2-40B4-BE49-F238E27FC236}">
                <a16:creationId xmlns:a16="http://schemas.microsoft.com/office/drawing/2014/main" id="{1A3BEDE8-D488-40CF-88B9-E85FCD29D82B}"/>
              </a:ext>
            </a:extLst>
          </p:cNvPr>
          <p:cNvSpPr>
            <a:spLocks noGrp="1"/>
          </p:cNvSpPr>
          <p:nvPr>
            <p:ph type="sldNum" sz="quarter" idx="12"/>
          </p:nvPr>
        </p:nvSpPr>
        <p:spPr/>
        <p:txBody>
          <a:bodyPr/>
          <a:lstStyle/>
          <a:p>
            <a:fld id="{4F4C50CD-240D-42F3-AB7B-EE93BA56C1CF}" type="slidenum">
              <a:rPr lang="en-US" smtClean="0"/>
              <a:t>19</a:t>
            </a:fld>
            <a:endParaRPr lang="en-US"/>
          </a:p>
        </p:txBody>
      </p:sp>
    </p:spTree>
    <p:extLst>
      <p:ext uri="{BB962C8B-B14F-4D97-AF65-F5344CB8AC3E}">
        <p14:creationId xmlns:p14="http://schemas.microsoft.com/office/powerpoint/2010/main" val="83154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8A1841-25A5-4E74-A4BB-3D4C718CF01E}"/>
              </a:ext>
            </a:extLst>
          </p:cNvPr>
          <p:cNvSpPr/>
          <p:nvPr/>
        </p:nvSpPr>
        <p:spPr>
          <a:xfrm>
            <a:off x="522514" y="326571"/>
            <a:ext cx="10935478" cy="584775"/>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Business problem/objective</a:t>
            </a:r>
            <a:r>
              <a:rPr lang="en-US" sz="32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E556BDE1-E640-4198-89CE-104B33D57969}"/>
              </a:ext>
            </a:extLst>
          </p:cNvPr>
          <p:cNvSpPr/>
          <p:nvPr/>
        </p:nvSpPr>
        <p:spPr>
          <a:xfrm>
            <a:off x="522514" y="1611142"/>
            <a:ext cx="11159412" cy="3046988"/>
          </a:xfrm>
          <a:prstGeom prst="rect">
            <a:avLst/>
          </a:prstGeom>
        </p:spPr>
        <p:txBody>
          <a:bodyPr wrap="square">
            <a:spAutoFit/>
          </a:bodyPr>
          <a:lstStyle/>
          <a:p>
            <a:pPr algn="just"/>
            <a:r>
              <a:rPr lang="en-US" sz="3200" b="1" dirty="0">
                <a:solidFill>
                  <a:srgbClr val="000000"/>
                </a:solidFill>
                <a:latin typeface="Times New Roman" panose="02020603050405020304" pitchFamily="18" charset="0"/>
                <a:cs typeface="Times New Roman" panose="02020603050405020304" pitchFamily="18" charset="0"/>
              </a:rPr>
              <a:t>BUSINESS PROBLEM: </a:t>
            </a:r>
            <a:endParaRPr lang="en-US" sz="3200" dirty="0">
              <a:solidFill>
                <a:srgbClr val="000000"/>
              </a:solidFill>
              <a:latin typeface="Times New Roman" panose="02020603050405020304" pitchFamily="18" charset="0"/>
              <a:cs typeface="Times New Roman" panose="02020603050405020304" pitchFamily="18" charset="0"/>
            </a:endParaRPr>
          </a:p>
          <a:p>
            <a:pPr algn="just"/>
            <a:r>
              <a:rPr lang="en-US" sz="3200" dirty="0">
                <a:solidFill>
                  <a:srgbClr val="000000"/>
                </a:solidFill>
                <a:latin typeface="Times New Roman" panose="02020603050405020304" pitchFamily="18" charset="0"/>
                <a:cs typeface="Times New Roman" panose="02020603050405020304" pitchFamily="18" charset="0"/>
              </a:rPr>
              <a:t>Your task to build network intrusion detection system to detect anomalies and attacks in the network. There are two problems. </a:t>
            </a:r>
          </a:p>
          <a:p>
            <a:pPr algn="just"/>
            <a:r>
              <a:rPr lang="en-US" sz="3200" dirty="0">
                <a:solidFill>
                  <a:srgbClr val="000000"/>
                </a:solidFill>
                <a:latin typeface="Times New Roman" panose="02020603050405020304" pitchFamily="18" charset="0"/>
                <a:cs typeface="Times New Roman" panose="02020603050405020304" pitchFamily="18" charset="0"/>
              </a:rPr>
              <a:t>1.Binomial Classification: Activity is normal or attack </a:t>
            </a:r>
          </a:p>
          <a:p>
            <a:pPr algn="just"/>
            <a:r>
              <a:rPr lang="en-US" sz="3200" dirty="0">
                <a:solidFill>
                  <a:srgbClr val="000000"/>
                </a:solidFill>
                <a:latin typeface="Times New Roman" panose="02020603050405020304" pitchFamily="18" charset="0"/>
                <a:cs typeface="Times New Roman" panose="02020603050405020304" pitchFamily="18" charset="0"/>
              </a:rPr>
              <a:t>2.Multinomial classification: Activity is normal or DOS or PROBE or R2L or U2R </a:t>
            </a:r>
          </a:p>
        </p:txBody>
      </p:sp>
      <p:sp>
        <p:nvSpPr>
          <p:cNvPr id="5" name="Date Placeholder 4">
            <a:extLst>
              <a:ext uri="{FF2B5EF4-FFF2-40B4-BE49-F238E27FC236}">
                <a16:creationId xmlns:a16="http://schemas.microsoft.com/office/drawing/2014/main" id="{B5711C10-D5A6-4671-8B21-9769D0A238DE}"/>
              </a:ext>
            </a:extLst>
          </p:cNvPr>
          <p:cNvSpPr>
            <a:spLocks noGrp="1"/>
          </p:cNvSpPr>
          <p:nvPr>
            <p:ph type="dt" sz="half" idx="10"/>
          </p:nvPr>
        </p:nvSpPr>
        <p:spPr/>
        <p:txBody>
          <a:bodyPr/>
          <a:lstStyle/>
          <a:p>
            <a:fld id="{D7E24D6E-77E5-4D18-B008-996A9B869588}" type="datetime2">
              <a:rPr lang="en-US" smtClean="0"/>
              <a:t>Tuesday, August 20, 2019</a:t>
            </a:fld>
            <a:endParaRPr lang="en-US"/>
          </a:p>
        </p:txBody>
      </p:sp>
      <p:sp>
        <p:nvSpPr>
          <p:cNvPr id="4" name="Slide Number Placeholder 3">
            <a:extLst>
              <a:ext uri="{FF2B5EF4-FFF2-40B4-BE49-F238E27FC236}">
                <a16:creationId xmlns:a16="http://schemas.microsoft.com/office/drawing/2014/main" id="{BC6DC8F9-A325-401B-874A-A1CDD88215A6}"/>
              </a:ext>
            </a:extLst>
          </p:cNvPr>
          <p:cNvSpPr>
            <a:spLocks noGrp="1"/>
          </p:cNvSpPr>
          <p:nvPr>
            <p:ph type="sldNum" sz="quarter" idx="12"/>
          </p:nvPr>
        </p:nvSpPr>
        <p:spPr/>
        <p:txBody>
          <a:bodyPr/>
          <a:lstStyle/>
          <a:p>
            <a:fld id="{4F4C50CD-240D-42F3-AB7B-EE93BA56C1CF}" type="slidenum">
              <a:rPr lang="en-US" smtClean="0"/>
              <a:t>2</a:t>
            </a:fld>
            <a:endParaRPr lang="en-US"/>
          </a:p>
        </p:txBody>
      </p:sp>
    </p:spTree>
    <p:extLst>
      <p:ext uri="{BB962C8B-B14F-4D97-AF65-F5344CB8AC3E}">
        <p14:creationId xmlns:p14="http://schemas.microsoft.com/office/powerpoint/2010/main" val="3269842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79E5CA-E613-4CA0-A378-E8F7FA065A93}"/>
              </a:ext>
            </a:extLst>
          </p:cNvPr>
          <p:cNvGraphicFramePr>
            <a:graphicFrameLocks noGrp="1"/>
          </p:cNvGraphicFramePr>
          <p:nvPr>
            <p:extLst>
              <p:ext uri="{D42A27DB-BD31-4B8C-83A1-F6EECF244321}">
                <p14:modId xmlns:p14="http://schemas.microsoft.com/office/powerpoint/2010/main" val="4006349532"/>
              </p:ext>
            </p:extLst>
          </p:nvPr>
        </p:nvGraphicFramePr>
        <p:xfrm>
          <a:off x="161730" y="485193"/>
          <a:ext cx="11868539" cy="6093063"/>
        </p:xfrm>
        <a:graphic>
          <a:graphicData uri="http://schemas.openxmlformats.org/drawingml/2006/table">
            <a:tbl>
              <a:tblPr>
                <a:tableStyleId>{5C22544A-7EE6-4342-B048-85BDC9FD1C3A}</a:tableStyleId>
              </a:tblPr>
              <a:tblGrid>
                <a:gridCol w="1564433">
                  <a:extLst>
                    <a:ext uri="{9D8B030D-6E8A-4147-A177-3AD203B41FA5}">
                      <a16:colId xmlns:a16="http://schemas.microsoft.com/office/drawing/2014/main" val="4238321824"/>
                    </a:ext>
                  </a:extLst>
                </a:gridCol>
                <a:gridCol w="406218">
                  <a:extLst>
                    <a:ext uri="{9D8B030D-6E8A-4147-A177-3AD203B41FA5}">
                      <a16:colId xmlns:a16="http://schemas.microsoft.com/office/drawing/2014/main" val="4061327531"/>
                    </a:ext>
                  </a:extLst>
                </a:gridCol>
                <a:gridCol w="2335051">
                  <a:extLst>
                    <a:ext uri="{9D8B030D-6E8A-4147-A177-3AD203B41FA5}">
                      <a16:colId xmlns:a16="http://schemas.microsoft.com/office/drawing/2014/main" val="116160188"/>
                    </a:ext>
                  </a:extLst>
                </a:gridCol>
                <a:gridCol w="7236709">
                  <a:extLst>
                    <a:ext uri="{9D8B030D-6E8A-4147-A177-3AD203B41FA5}">
                      <a16:colId xmlns:a16="http://schemas.microsoft.com/office/drawing/2014/main" val="356491405"/>
                    </a:ext>
                  </a:extLst>
                </a:gridCol>
                <a:gridCol w="41266">
                  <a:extLst>
                    <a:ext uri="{9D8B030D-6E8A-4147-A177-3AD203B41FA5}">
                      <a16:colId xmlns:a16="http://schemas.microsoft.com/office/drawing/2014/main" val="923014900"/>
                    </a:ext>
                  </a:extLst>
                </a:gridCol>
                <a:gridCol w="41266">
                  <a:extLst>
                    <a:ext uri="{9D8B030D-6E8A-4147-A177-3AD203B41FA5}">
                      <a16:colId xmlns:a16="http://schemas.microsoft.com/office/drawing/2014/main" val="1473489801"/>
                    </a:ext>
                  </a:extLst>
                </a:gridCol>
                <a:gridCol w="33528">
                  <a:extLst>
                    <a:ext uri="{9D8B030D-6E8A-4147-A177-3AD203B41FA5}">
                      <a16:colId xmlns:a16="http://schemas.microsoft.com/office/drawing/2014/main" val="968367771"/>
                    </a:ext>
                  </a:extLst>
                </a:gridCol>
                <a:gridCol w="41266">
                  <a:extLst>
                    <a:ext uri="{9D8B030D-6E8A-4147-A177-3AD203B41FA5}">
                      <a16:colId xmlns:a16="http://schemas.microsoft.com/office/drawing/2014/main" val="3014276465"/>
                    </a:ext>
                  </a:extLst>
                </a:gridCol>
                <a:gridCol w="86270">
                  <a:extLst>
                    <a:ext uri="{9D8B030D-6E8A-4147-A177-3AD203B41FA5}">
                      <a16:colId xmlns:a16="http://schemas.microsoft.com/office/drawing/2014/main" val="4148324165"/>
                    </a:ext>
                  </a:extLst>
                </a:gridCol>
                <a:gridCol w="41266">
                  <a:extLst>
                    <a:ext uri="{9D8B030D-6E8A-4147-A177-3AD203B41FA5}">
                      <a16:colId xmlns:a16="http://schemas.microsoft.com/office/drawing/2014/main" val="747016315"/>
                    </a:ext>
                  </a:extLst>
                </a:gridCol>
                <a:gridCol w="41266">
                  <a:extLst>
                    <a:ext uri="{9D8B030D-6E8A-4147-A177-3AD203B41FA5}">
                      <a16:colId xmlns:a16="http://schemas.microsoft.com/office/drawing/2014/main" val="3759652689"/>
                    </a:ext>
                  </a:extLst>
                </a:gridCol>
              </a:tblGrid>
              <a:tr h="717819">
                <a:tc gridSpan="2">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Feature Engineering</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new variable creation=Dummy variables created using categorical variables is 83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US"/>
                    </a:p>
                  </a:txBody>
                  <a:tcPr/>
                </a:tc>
                <a:tc hMerge="1">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48822716"/>
                  </a:ext>
                </a:extLst>
              </a:tr>
              <a:tr h="270158">
                <a:tc gridSpan="7">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Variable reduction (Regression problem)</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71827"/>
                  </a:ext>
                </a:extLst>
              </a:tr>
              <a:tr h="2336403">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Variable reduction</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400" u="none" strike="noStrike">
                          <a:effectLst/>
                          <a:latin typeface="Times New Roman" panose="02020603050405020304" pitchFamily="18" charset="0"/>
                          <a:cs typeface="Times New Roman" panose="02020603050405020304" pitchFamily="18" charset="0"/>
                        </a:rPr>
                        <a:t>Numerical variables=39,Dummy variables using categorical variables=83.</a:t>
                      </a:r>
                    </a:p>
                    <a:p>
                      <a:pPr algn="ctr" fontAlgn="b"/>
                      <a:r>
                        <a:rPr lang="en-US" sz="2400" u="none" strike="noStrike">
                          <a:effectLst/>
                          <a:latin typeface="Times New Roman" panose="02020603050405020304" pitchFamily="18" charset="0"/>
                          <a:cs typeface="Times New Roman" panose="02020603050405020304" pitchFamily="18" charset="0"/>
                        </a:rPr>
                        <a:t>Total=122 variables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Numerical variables=39,Dummy variables using categorical variables=83.</a:t>
                      </a:r>
                    </a:p>
                    <a:p>
                      <a:pPr algn="ctr" fontAlgn="b"/>
                      <a:r>
                        <a:rPr lang="en-US" sz="2400" u="none" strike="noStrike" dirty="0">
                          <a:effectLst/>
                          <a:latin typeface="Times New Roman" panose="02020603050405020304" pitchFamily="18" charset="0"/>
                          <a:cs typeface="Times New Roman" panose="02020603050405020304" pitchFamily="18" charset="0"/>
                        </a:rPr>
                        <a:t>Total=122 variables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21 variables dropped because of high zeros </a:t>
                      </a:r>
                      <a:r>
                        <a:rPr lang="en-US" sz="2400" u="none" strike="noStrike" dirty="0" err="1">
                          <a:effectLst/>
                          <a:latin typeface="Times New Roman" panose="02020603050405020304" pitchFamily="18" charset="0"/>
                          <a:cs typeface="Times New Roman" panose="02020603050405020304" pitchFamily="18" charset="0"/>
                        </a:rPr>
                        <a:t>i.e</a:t>
                      </a:r>
                      <a:r>
                        <a:rPr lang="en-US" sz="2400" u="none" strike="noStrike" dirty="0">
                          <a:effectLst/>
                          <a:latin typeface="Times New Roman" panose="02020603050405020304" pitchFamily="18" charset="0"/>
                          <a:cs typeface="Times New Roman" panose="02020603050405020304" pitchFamily="18" charset="0"/>
                        </a:rPr>
                        <a:t> above 25%.</a:t>
                      </a:r>
                    </a:p>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7 </a:t>
                      </a:r>
                      <a:r>
                        <a:rPr lang="en-US" sz="2400" u="none" strike="noStrike" dirty="0">
                          <a:effectLst/>
                          <a:latin typeface="Times New Roman" panose="02020603050405020304" pitchFamily="18" charset="0"/>
                          <a:cs typeface="Times New Roman" panose="02020603050405020304" pitchFamily="18" charset="0"/>
                        </a:rPr>
                        <a:t>variables dropped because of high correlation with other variables.</a:t>
                      </a:r>
                    </a:p>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variable dropped because of having constant value 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US"/>
                    </a:p>
                  </a:txBody>
                  <a:tcPr/>
                </a:tc>
                <a:tc hMerge="1">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402344"/>
                  </a:ext>
                </a:extLst>
              </a:tr>
              <a:tr h="1428237">
                <a:tc>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5 variables are selected using WOE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12 variables are selected using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SomersD</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r>
                        <a:rPr lang="en-US" sz="2400" u="none" strike="noStrike" dirty="0">
                          <a:effectLst/>
                          <a:latin typeface="Times New Roman" panose="02020603050405020304" pitchFamily="18" charset="0"/>
                          <a:cs typeface="Times New Roman" panose="02020603050405020304" pitchFamily="18" charset="0"/>
                        </a:rPr>
                        <a:t>15 variables are selected using RFE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15 variables are selected using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Kbest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method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US"/>
                    </a:p>
                  </a:txBody>
                  <a:tcPr/>
                </a:tc>
                <a:tc hMerge="1">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452802"/>
                  </a:ext>
                </a:extLst>
              </a:tr>
              <a:tr h="0">
                <a:tc>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17 variables are selected using VIF assessment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588213"/>
                  </a:ext>
                </a:extLst>
              </a:tr>
              <a:tr h="391090">
                <a:tc>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11 variables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11 variables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11 variables are selected using P-value of estimates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fontAlgn="b"/>
                      <a:endParaRPr lang="en-US"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956821384"/>
                  </a:ext>
                </a:extLst>
              </a:tr>
            </a:tbl>
          </a:graphicData>
        </a:graphic>
      </p:graphicFrame>
      <p:sp>
        <p:nvSpPr>
          <p:cNvPr id="3" name="Rectangle 2">
            <a:extLst>
              <a:ext uri="{FF2B5EF4-FFF2-40B4-BE49-F238E27FC236}">
                <a16:creationId xmlns:a16="http://schemas.microsoft.com/office/drawing/2014/main" id="{CA72773B-A545-4AEB-9F27-F1370A2A3904}"/>
              </a:ext>
            </a:extLst>
          </p:cNvPr>
          <p:cNvSpPr/>
          <p:nvPr/>
        </p:nvSpPr>
        <p:spPr>
          <a:xfrm>
            <a:off x="578498" y="-99582"/>
            <a:ext cx="10487608"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Feature Engineering</a:t>
            </a:r>
          </a:p>
        </p:txBody>
      </p:sp>
      <p:sp>
        <p:nvSpPr>
          <p:cNvPr id="5" name="Date Placeholder 4">
            <a:extLst>
              <a:ext uri="{FF2B5EF4-FFF2-40B4-BE49-F238E27FC236}">
                <a16:creationId xmlns:a16="http://schemas.microsoft.com/office/drawing/2014/main" id="{34CE5D3A-0A06-4417-BA30-C462F24CA0A9}"/>
              </a:ext>
            </a:extLst>
          </p:cNvPr>
          <p:cNvSpPr>
            <a:spLocks noGrp="1"/>
          </p:cNvSpPr>
          <p:nvPr>
            <p:ph type="dt" sz="half" idx="10"/>
          </p:nvPr>
        </p:nvSpPr>
        <p:spPr/>
        <p:txBody>
          <a:bodyPr/>
          <a:lstStyle/>
          <a:p>
            <a:fld id="{C8DF8EA1-86A8-4BD8-B47C-8062C48B0C40}" type="datetime2">
              <a:rPr lang="en-US" smtClean="0"/>
              <a:t>Tuesday, August 20, 2019</a:t>
            </a:fld>
            <a:endParaRPr lang="en-US"/>
          </a:p>
        </p:txBody>
      </p:sp>
      <p:sp>
        <p:nvSpPr>
          <p:cNvPr id="4" name="Slide Number Placeholder 3">
            <a:extLst>
              <a:ext uri="{FF2B5EF4-FFF2-40B4-BE49-F238E27FC236}">
                <a16:creationId xmlns:a16="http://schemas.microsoft.com/office/drawing/2014/main" id="{F8AFB727-73FF-4F72-A508-2E3D2B5AF10C}"/>
              </a:ext>
            </a:extLst>
          </p:cNvPr>
          <p:cNvSpPr>
            <a:spLocks noGrp="1"/>
          </p:cNvSpPr>
          <p:nvPr>
            <p:ph type="sldNum" sz="quarter" idx="12"/>
          </p:nvPr>
        </p:nvSpPr>
        <p:spPr/>
        <p:txBody>
          <a:bodyPr/>
          <a:lstStyle/>
          <a:p>
            <a:fld id="{4F4C50CD-240D-42F3-AB7B-EE93BA56C1CF}" type="slidenum">
              <a:rPr lang="en-US" smtClean="0"/>
              <a:t>20</a:t>
            </a:fld>
            <a:endParaRPr lang="en-US"/>
          </a:p>
        </p:txBody>
      </p:sp>
    </p:spTree>
    <p:extLst>
      <p:ext uri="{BB962C8B-B14F-4D97-AF65-F5344CB8AC3E}">
        <p14:creationId xmlns:p14="http://schemas.microsoft.com/office/powerpoint/2010/main" val="1462183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56164-EFFD-4956-99A8-3E18A36E4768}"/>
              </a:ext>
            </a:extLst>
          </p:cNvPr>
          <p:cNvSpPr/>
          <p:nvPr/>
        </p:nvSpPr>
        <p:spPr>
          <a:xfrm>
            <a:off x="516293" y="0"/>
            <a:ext cx="11159413" cy="58477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Model pre-requisites/Model assumptions</a:t>
            </a:r>
          </a:p>
        </p:txBody>
      </p:sp>
      <p:sp>
        <p:nvSpPr>
          <p:cNvPr id="3" name="Rectangle 2">
            <a:extLst>
              <a:ext uri="{FF2B5EF4-FFF2-40B4-BE49-F238E27FC236}">
                <a16:creationId xmlns:a16="http://schemas.microsoft.com/office/drawing/2014/main" id="{7523742E-CC13-405C-9AE0-6A080FAAE994}"/>
              </a:ext>
            </a:extLst>
          </p:cNvPr>
          <p:cNvSpPr/>
          <p:nvPr/>
        </p:nvSpPr>
        <p:spPr>
          <a:xfrm>
            <a:off x="606490" y="439055"/>
            <a:ext cx="10133045" cy="581697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Model pre-requisites </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First, logistic regression does not require a linear relationship between the dependent and independent variables.  Second, the error terms (residuals) do not need to be normally distributed.  Third, homoscedasticity is not required.  Finally, the dependent variable in logistic regression is not measured on an interval or ratio scale.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However, some other assumptions still apply.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First, binary logistic regression requires the dependent variable to be binary and ordinal logistic regression requires the dependent variable to be ordinal.</a:t>
            </a:r>
          </a:p>
          <a:p>
            <a:pPr fontAlgn="base"/>
            <a:r>
              <a:rPr lang="en-US" dirty="0">
                <a:latin typeface="Times New Roman" panose="02020603050405020304" pitchFamily="18" charset="0"/>
                <a:cs typeface="Times New Roman" panose="02020603050405020304" pitchFamily="18" charset="0"/>
              </a:rPr>
              <a:t>Second, logistic regression requires the observations to be independent of each other.  In other words, the observations should not come from repeated measurements or matched data.</a:t>
            </a:r>
          </a:p>
          <a:p>
            <a:pPr fontAlgn="base"/>
            <a:r>
              <a:rPr lang="en-US" dirty="0">
                <a:latin typeface="Times New Roman" panose="02020603050405020304" pitchFamily="18" charset="0"/>
                <a:cs typeface="Times New Roman" panose="02020603050405020304" pitchFamily="18" charset="0"/>
              </a:rPr>
              <a:t>Third, logistic regression requires there to be little or no multicollinearity among the independent variables.  This means that the independent variables should not be too highly correlated with each other.</a:t>
            </a:r>
          </a:p>
          <a:p>
            <a:pPr fontAlgn="base"/>
            <a:r>
              <a:rPr lang="en-US" dirty="0">
                <a:latin typeface="Times New Roman" panose="02020603050405020304" pitchFamily="18" charset="0"/>
                <a:cs typeface="Times New Roman" panose="02020603050405020304" pitchFamily="18" charset="0"/>
              </a:rPr>
              <a:t>Fourth, logistic regression assumes linearity of independent variables and log odds.  although this analysis does not require the dependent and independent variables to be related linearly, it requires that the independent variables are linearly related to the log odds.</a:t>
            </a:r>
          </a:p>
          <a:p>
            <a:pPr fontAlgn="base"/>
            <a:r>
              <a:rPr lang="en-US" dirty="0">
                <a:latin typeface="Times New Roman" panose="02020603050405020304" pitchFamily="18" charset="0"/>
                <a:cs typeface="Times New Roman" panose="02020603050405020304" pitchFamily="18" charset="0"/>
              </a:rPr>
              <a:t>Finally, logistic regression typically requires a large sample size.  A general guideline is that you need at minimum of 10 cases with the least frequent outcome for each independent variable in your model. </a:t>
            </a:r>
          </a:p>
        </p:txBody>
      </p:sp>
      <p:sp>
        <p:nvSpPr>
          <p:cNvPr id="5" name="Date Placeholder 4">
            <a:extLst>
              <a:ext uri="{FF2B5EF4-FFF2-40B4-BE49-F238E27FC236}">
                <a16:creationId xmlns:a16="http://schemas.microsoft.com/office/drawing/2014/main" id="{467A52DB-9037-47B1-8A4B-0A79DEB9610C}"/>
              </a:ext>
            </a:extLst>
          </p:cNvPr>
          <p:cNvSpPr>
            <a:spLocks noGrp="1"/>
          </p:cNvSpPr>
          <p:nvPr>
            <p:ph type="dt" sz="half" idx="10"/>
          </p:nvPr>
        </p:nvSpPr>
        <p:spPr/>
        <p:txBody>
          <a:bodyPr/>
          <a:lstStyle/>
          <a:p>
            <a:fld id="{625F24FE-9524-4ADF-B597-2908D37220D2}" type="datetime2">
              <a:rPr lang="en-US" smtClean="0"/>
              <a:t>Tuesday, August 20, 2019</a:t>
            </a:fld>
            <a:endParaRPr lang="en-US"/>
          </a:p>
        </p:txBody>
      </p:sp>
      <p:sp>
        <p:nvSpPr>
          <p:cNvPr id="4" name="Slide Number Placeholder 3">
            <a:extLst>
              <a:ext uri="{FF2B5EF4-FFF2-40B4-BE49-F238E27FC236}">
                <a16:creationId xmlns:a16="http://schemas.microsoft.com/office/drawing/2014/main" id="{C999E65C-26A1-4DB8-9351-08104BD8BEAB}"/>
              </a:ext>
            </a:extLst>
          </p:cNvPr>
          <p:cNvSpPr>
            <a:spLocks noGrp="1"/>
          </p:cNvSpPr>
          <p:nvPr>
            <p:ph type="sldNum" sz="quarter" idx="12"/>
          </p:nvPr>
        </p:nvSpPr>
        <p:spPr/>
        <p:txBody>
          <a:bodyPr/>
          <a:lstStyle/>
          <a:p>
            <a:fld id="{4F4C50CD-240D-42F3-AB7B-EE93BA56C1CF}" type="slidenum">
              <a:rPr lang="en-US" smtClean="0"/>
              <a:t>21</a:t>
            </a:fld>
            <a:endParaRPr lang="en-US"/>
          </a:p>
        </p:txBody>
      </p:sp>
    </p:spTree>
    <p:extLst>
      <p:ext uri="{BB962C8B-B14F-4D97-AF65-F5344CB8AC3E}">
        <p14:creationId xmlns:p14="http://schemas.microsoft.com/office/powerpoint/2010/main" val="3566000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D27EFC-40E5-459E-B7FE-DAA376F7D6A2}"/>
              </a:ext>
            </a:extLst>
          </p:cNvPr>
          <p:cNvSpPr/>
          <p:nvPr/>
        </p:nvSpPr>
        <p:spPr>
          <a:xfrm>
            <a:off x="531845" y="391885"/>
            <a:ext cx="10954139" cy="6401753"/>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Define train &amp; test</a:t>
            </a:r>
            <a:r>
              <a:rPr lang="en-US" sz="3200" b="1" dirty="0">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The reasons for splitting</a:t>
            </a:r>
          </a:p>
          <a:p>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training dataset</a:t>
            </a:r>
            <a:r>
              <a:rPr lang="en-US" dirty="0">
                <a:latin typeface="Times New Roman" panose="02020603050405020304" pitchFamily="18" charset="0"/>
                <a:cs typeface="Times New Roman" panose="02020603050405020304" pitchFamily="18" charset="0"/>
              </a:rPr>
              <a:t> (also called training set, learning set, or AI training data) is the initial dataset used to train an algorithm to understand how to apply technologies such as neural networks, to learn and produce complex results. It includes both input data and the corresponding expected output. The purpose of the training dataset is to provide your algorithm with “ground truth” data.</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test dataset</a:t>
            </a:r>
            <a:r>
              <a:rPr lang="en-US" dirty="0">
                <a:latin typeface="Times New Roman" panose="02020603050405020304" pitchFamily="18" charset="0"/>
                <a:cs typeface="Times New Roman" panose="02020603050405020304" pitchFamily="18" charset="0"/>
              </a:rPr>
              <a:t>, however, is used to assess how well your algorithm was trained with the training dataset. You can’t simply reuse the training dataset in the testing stage because the algorithm will already “know” the expected output, which defeats the purpose of testing the algorithm.</a:t>
            </a:r>
            <a:endParaRPr lang="en-US" dirty="0">
              <a:solidFill>
                <a:srgbClr val="0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dirty="0">
                <a:solidFill>
                  <a:srgbClr val="212121"/>
                </a:solidFill>
                <a:latin typeface="Times New Roman" panose="02020603050405020304" pitchFamily="18" charset="0"/>
                <a:cs typeface="Times New Roman" panose="02020603050405020304" pitchFamily="18" charset="0"/>
              </a:rPr>
              <a:t>Make sure that your test set meets the following two conditions:</a:t>
            </a:r>
            <a:endParaRPr lang="en-US" altLang="en-US"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dirty="0">
                <a:solidFill>
                  <a:srgbClr val="212121"/>
                </a:solidFill>
                <a:latin typeface="Times New Roman" panose="02020603050405020304" pitchFamily="18" charset="0"/>
                <a:cs typeface="Times New Roman" panose="02020603050405020304" pitchFamily="18" charset="0"/>
              </a:rPr>
              <a:t>Is large enough to yield statistically meaningful results.</a:t>
            </a:r>
          </a:p>
          <a:p>
            <a:pPr lvl="0" algn="just" eaLnBrk="0" fontAlgn="base" hangingPunct="0">
              <a:spcBef>
                <a:spcPct val="0"/>
              </a:spcBef>
              <a:spcAft>
                <a:spcPct val="0"/>
              </a:spcAft>
              <a:buFontTx/>
              <a:buChar char="•"/>
            </a:pPr>
            <a:r>
              <a:rPr lang="en-US" altLang="en-US" dirty="0">
                <a:solidFill>
                  <a:srgbClr val="212121"/>
                </a:solidFill>
                <a:latin typeface="Times New Roman" panose="02020603050405020304" pitchFamily="18" charset="0"/>
                <a:cs typeface="Times New Roman" panose="02020603050405020304" pitchFamily="18" charset="0"/>
              </a:rPr>
              <a:t>Is representative of the data set as a whole. In other words, don't pick a test set with different characteristics than the training set.</a:t>
            </a:r>
          </a:p>
          <a:p>
            <a:pPr lvl="0" algn="just" eaLnBrk="0" fontAlgn="base" hangingPunct="0">
              <a:spcBef>
                <a:spcPct val="0"/>
              </a:spcBef>
              <a:spcAft>
                <a:spcPct val="0"/>
              </a:spcAft>
            </a:pPr>
            <a:r>
              <a:rPr lang="en-US" altLang="en-US" dirty="0">
                <a:solidFill>
                  <a:srgbClr val="212121"/>
                </a:solidFill>
                <a:latin typeface="Times New Roman" panose="02020603050405020304" pitchFamily="18" charset="0"/>
                <a:cs typeface="Times New Roman" panose="02020603050405020304" pitchFamily="18" charset="0"/>
              </a:rPr>
              <a:t>Assuming that your test set meets the preceding two conditions, your goal is to create a model that generalizes well to new data. Our test set serves as a proxy for new data. </a:t>
            </a:r>
          </a:p>
          <a:p>
            <a:pPr lvl="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The algorithm will try to minimize the error within the training set. When training is done, the algorithm has seen all the data in training set. However, we want to know if the algorithm can be used for further forecasting, we want to know how the algorithm works when given the unseen data.</a:t>
            </a:r>
            <a:endParaRPr lang="en-US" altLang="en-US" dirty="0">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FE3F00B-26AF-431D-B66B-A35E8CBDA4E7}"/>
              </a:ext>
            </a:extLst>
          </p:cNvPr>
          <p:cNvSpPr>
            <a:spLocks noGrp="1"/>
          </p:cNvSpPr>
          <p:nvPr>
            <p:ph type="dt" sz="half" idx="10"/>
          </p:nvPr>
        </p:nvSpPr>
        <p:spPr/>
        <p:txBody>
          <a:bodyPr/>
          <a:lstStyle/>
          <a:p>
            <a:fld id="{C0C2B25A-6A89-41E7-BF8B-71064F73FF04}" type="datetime2">
              <a:rPr lang="en-US" smtClean="0"/>
              <a:t>Tuesday, August 20, 2019</a:t>
            </a:fld>
            <a:endParaRPr lang="en-US"/>
          </a:p>
        </p:txBody>
      </p:sp>
      <p:sp>
        <p:nvSpPr>
          <p:cNvPr id="3" name="Slide Number Placeholder 2">
            <a:extLst>
              <a:ext uri="{FF2B5EF4-FFF2-40B4-BE49-F238E27FC236}">
                <a16:creationId xmlns:a16="http://schemas.microsoft.com/office/drawing/2014/main" id="{060DD30A-6529-4DD3-8354-D6A873D715EF}"/>
              </a:ext>
            </a:extLst>
          </p:cNvPr>
          <p:cNvSpPr>
            <a:spLocks noGrp="1"/>
          </p:cNvSpPr>
          <p:nvPr>
            <p:ph type="sldNum" sz="quarter" idx="12"/>
          </p:nvPr>
        </p:nvSpPr>
        <p:spPr/>
        <p:txBody>
          <a:bodyPr/>
          <a:lstStyle/>
          <a:p>
            <a:fld id="{4F4C50CD-240D-42F3-AB7B-EE93BA56C1CF}" type="slidenum">
              <a:rPr lang="en-US" smtClean="0"/>
              <a:t>22</a:t>
            </a:fld>
            <a:endParaRPr lang="en-US"/>
          </a:p>
        </p:txBody>
      </p:sp>
    </p:spTree>
    <p:extLst>
      <p:ext uri="{BB962C8B-B14F-4D97-AF65-F5344CB8AC3E}">
        <p14:creationId xmlns:p14="http://schemas.microsoft.com/office/powerpoint/2010/main" val="89730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FDA0D1-17E6-4C1C-AED7-5906DCD5B994}"/>
              </a:ext>
            </a:extLst>
          </p:cNvPr>
          <p:cNvSpPr/>
          <p:nvPr/>
        </p:nvSpPr>
        <p:spPr>
          <a:xfrm>
            <a:off x="1203649" y="0"/>
            <a:ext cx="11439330" cy="1969770"/>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Y variable distribution</a:t>
            </a:r>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CC04C019-FCEF-4846-9917-FECCB56BC765}"/>
              </a:ext>
            </a:extLst>
          </p:cNvPr>
          <p:cNvSpPr>
            <a:spLocks noGrp="1"/>
          </p:cNvSpPr>
          <p:nvPr>
            <p:ph type="dt" sz="half" idx="10"/>
          </p:nvPr>
        </p:nvSpPr>
        <p:spPr/>
        <p:txBody>
          <a:bodyPr/>
          <a:lstStyle/>
          <a:p>
            <a:fld id="{D62F7817-8E64-4F70-B42E-4D1AB158EC01}" type="datetime2">
              <a:rPr lang="en-US" smtClean="0"/>
              <a:t>Tuesday, August 20, 2019</a:t>
            </a:fld>
            <a:endParaRPr lang="en-US"/>
          </a:p>
        </p:txBody>
      </p:sp>
      <p:sp>
        <p:nvSpPr>
          <p:cNvPr id="3" name="Slide Number Placeholder 2">
            <a:extLst>
              <a:ext uri="{FF2B5EF4-FFF2-40B4-BE49-F238E27FC236}">
                <a16:creationId xmlns:a16="http://schemas.microsoft.com/office/drawing/2014/main" id="{EE1FA304-224B-4BDB-B8B5-6CC1B179F6BF}"/>
              </a:ext>
            </a:extLst>
          </p:cNvPr>
          <p:cNvSpPr>
            <a:spLocks noGrp="1"/>
          </p:cNvSpPr>
          <p:nvPr>
            <p:ph type="sldNum" sz="quarter" idx="12"/>
          </p:nvPr>
        </p:nvSpPr>
        <p:spPr/>
        <p:txBody>
          <a:bodyPr/>
          <a:lstStyle/>
          <a:p>
            <a:fld id="{4F4C50CD-240D-42F3-AB7B-EE93BA56C1CF}" type="slidenum">
              <a:rPr lang="en-US" smtClean="0"/>
              <a:t>23</a:t>
            </a:fld>
            <a:endParaRPr lang="en-US"/>
          </a:p>
        </p:txBody>
      </p:sp>
      <p:pic>
        <p:nvPicPr>
          <p:cNvPr id="6" name="Picture 5">
            <a:extLst>
              <a:ext uri="{FF2B5EF4-FFF2-40B4-BE49-F238E27FC236}">
                <a16:creationId xmlns:a16="http://schemas.microsoft.com/office/drawing/2014/main" id="{86DA365D-F3A9-4B2B-B424-BF23B64D9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597159"/>
            <a:ext cx="9787812" cy="5402425"/>
          </a:xfrm>
          <a:prstGeom prst="rect">
            <a:avLst/>
          </a:prstGeom>
        </p:spPr>
      </p:pic>
    </p:spTree>
    <p:extLst>
      <p:ext uri="{BB962C8B-B14F-4D97-AF65-F5344CB8AC3E}">
        <p14:creationId xmlns:p14="http://schemas.microsoft.com/office/powerpoint/2010/main" val="996565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367D47-0BCC-4AB8-BD0F-11F04983C12B}"/>
              </a:ext>
            </a:extLst>
          </p:cNvPr>
          <p:cNvSpPr/>
          <p:nvPr/>
        </p:nvSpPr>
        <p:spPr>
          <a:xfrm>
            <a:off x="3844212" y="0"/>
            <a:ext cx="6725585" cy="58477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Y variable distribution</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7AD02DC-6E91-484B-A798-A3EB56A68D5F}"/>
              </a:ext>
            </a:extLst>
          </p:cNvPr>
          <p:cNvSpPr>
            <a:spLocks noGrp="1"/>
          </p:cNvSpPr>
          <p:nvPr>
            <p:ph type="dt" sz="half" idx="10"/>
          </p:nvPr>
        </p:nvSpPr>
        <p:spPr/>
        <p:txBody>
          <a:bodyPr/>
          <a:lstStyle/>
          <a:p>
            <a:fld id="{899ABB59-BAEB-4C61-975D-49E0DD1A4DDF}" type="datetime2">
              <a:rPr lang="en-US" smtClean="0"/>
              <a:t>Tuesday, August 20, 2019</a:t>
            </a:fld>
            <a:endParaRPr lang="en-US"/>
          </a:p>
        </p:txBody>
      </p:sp>
      <p:sp>
        <p:nvSpPr>
          <p:cNvPr id="3" name="Slide Number Placeholder 2">
            <a:extLst>
              <a:ext uri="{FF2B5EF4-FFF2-40B4-BE49-F238E27FC236}">
                <a16:creationId xmlns:a16="http://schemas.microsoft.com/office/drawing/2014/main" id="{ADB24B56-79AF-4FDF-AF57-C7F69AF2AE29}"/>
              </a:ext>
            </a:extLst>
          </p:cNvPr>
          <p:cNvSpPr>
            <a:spLocks noGrp="1"/>
          </p:cNvSpPr>
          <p:nvPr>
            <p:ph type="sldNum" sz="quarter" idx="12"/>
          </p:nvPr>
        </p:nvSpPr>
        <p:spPr/>
        <p:txBody>
          <a:bodyPr/>
          <a:lstStyle/>
          <a:p>
            <a:fld id="{4F4C50CD-240D-42F3-AB7B-EE93BA56C1CF}" type="slidenum">
              <a:rPr lang="en-US" smtClean="0"/>
              <a:t>24</a:t>
            </a:fld>
            <a:endParaRPr lang="en-US"/>
          </a:p>
        </p:txBody>
      </p:sp>
      <p:pic>
        <p:nvPicPr>
          <p:cNvPr id="8" name="Picture 7">
            <a:extLst>
              <a:ext uri="{FF2B5EF4-FFF2-40B4-BE49-F238E27FC236}">
                <a16:creationId xmlns:a16="http://schemas.microsoft.com/office/drawing/2014/main" id="{98F8DCE9-135F-4870-BB0E-891DC45C9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73" y="802433"/>
            <a:ext cx="10021078" cy="5206481"/>
          </a:xfrm>
          <a:prstGeom prst="rect">
            <a:avLst/>
          </a:prstGeom>
        </p:spPr>
      </p:pic>
    </p:spTree>
    <p:extLst>
      <p:ext uri="{BB962C8B-B14F-4D97-AF65-F5344CB8AC3E}">
        <p14:creationId xmlns:p14="http://schemas.microsoft.com/office/powerpoint/2010/main" val="566540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1C1E8D-5873-4481-BEB0-6F5670AAF3D6}"/>
              </a:ext>
            </a:extLst>
          </p:cNvPr>
          <p:cNvSpPr/>
          <p:nvPr/>
        </p:nvSpPr>
        <p:spPr>
          <a:xfrm>
            <a:off x="559838" y="559837"/>
            <a:ext cx="11206064" cy="1169551"/>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Observations distribution</a:t>
            </a:r>
          </a:p>
          <a:p>
            <a:endParaRPr lang="en-US"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Train is having 70% observations and Test is having 30% observations. Thus Observations are distributed.</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0DE4A89-D263-446B-AE34-E63F7F81F56F}"/>
              </a:ext>
            </a:extLst>
          </p:cNvPr>
          <p:cNvSpPr>
            <a:spLocks noGrp="1"/>
          </p:cNvSpPr>
          <p:nvPr>
            <p:ph type="dt" sz="half" idx="10"/>
          </p:nvPr>
        </p:nvSpPr>
        <p:spPr/>
        <p:txBody>
          <a:bodyPr/>
          <a:lstStyle/>
          <a:p>
            <a:fld id="{A90F6956-2C21-4DAC-A0B3-6C45B9D9BFF9}" type="datetime2">
              <a:rPr lang="en-US" smtClean="0"/>
              <a:t>Tuesday, August 20, 2019</a:t>
            </a:fld>
            <a:endParaRPr lang="en-US"/>
          </a:p>
        </p:txBody>
      </p:sp>
      <p:sp>
        <p:nvSpPr>
          <p:cNvPr id="3" name="Slide Number Placeholder 2">
            <a:extLst>
              <a:ext uri="{FF2B5EF4-FFF2-40B4-BE49-F238E27FC236}">
                <a16:creationId xmlns:a16="http://schemas.microsoft.com/office/drawing/2014/main" id="{8A577C87-234A-45D2-956E-CBA69FDA813B}"/>
              </a:ext>
            </a:extLst>
          </p:cNvPr>
          <p:cNvSpPr>
            <a:spLocks noGrp="1"/>
          </p:cNvSpPr>
          <p:nvPr>
            <p:ph type="sldNum" sz="quarter" idx="12"/>
          </p:nvPr>
        </p:nvSpPr>
        <p:spPr/>
        <p:txBody>
          <a:bodyPr/>
          <a:lstStyle/>
          <a:p>
            <a:fld id="{4F4C50CD-240D-42F3-AB7B-EE93BA56C1CF}" type="slidenum">
              <a:rPr lang="en-US" smtClean="0"/>
              <a:t>25</a:t>
            </a:fld>
            <a:endParaRPr lang="en-US"/>
          </a:p>
        </p:txBody>
      </p:sp>
    </p:spTree>
    <p:extLst>
      <p:ext uri="{BB962C8B-B14F-4D97-AF65-F5344CB8AC3E}">
        <p14:creationId xmlns:p14="http://schemas.microsoft.com/office/powerpoint/2010/main" val="626469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EDA765-A9D3-48C5-9289-001E1B79AF17}"/>
              </a:ext>
            </a:extLst>
          </p:cNvPr>
          <p:cNvSpPr/>
          <p:nvPr/>
        </p:nvSpPr>
        <p:spPr>
          <a:xfrm>
            <a:off x="750552" y="0"/>
            <a:ext cx="11196734" cy="861774"/>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Detailed model output</a:t>
            </a:r>
            <a:r>
              <a:rPr lang="en-US" dirty="0">
                <a:latin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Model outputs from the tool (compare multiple iterations)</a:t>
            </a:r>
            <a:r>
              <a:rPr lang="en-US" dirty="0">
                <a:latin typeface="Times New Roman" panose="02020603050405020304" pitchFamily="18" charset="0"/>
                <a:cs typeface="Times New Roman" panose="02020603050405020304" pitchFamily="18" charset="0"/>
              </a:rPr>
              <a:t> </a:t>
            </a:r>
          </a:p>
        </p:txBody>
      </p:sp>
      <p:sp>
        <p:nvSpPr>
          <p:cNvPr id="3" name="Rectangle 1">
            <a:extLst>
              <a:ext uri="{FF2B5EF4-FFF2-40B4-BE49-F238E27FC236}">
                <a16:creationId xmlns:a16="http://schemas.microsoft.com/office/drawing/2014/main" id="{638EBCBC-1F07-494E-941C-31E26BD86147}"/>
              </a:ext>
            </a:extLst>
          </p:cNvPr>
          <p:cNvSpPr>
            <a:spLocks noChangeArrowheads="1"/>
          </p:cNvSpPr>
          <p:nvPr/>
        </p:nvSpPr>
        <p:spPr bwMode="auto">
          <a:xfrm>
            <a:off x="466532" y="784830"/>
            <a:ext cx="11607280" cy="63094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Results: Logit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Logit 				Pseudo R-squared: 	0.757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Dependent Variable: 	y1_yes 				AIC: 	 		29682.0239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 			2019-08-03 17:14 			BIC: 	 		29794.6696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Observations: 	88180 				Log-Likelihood:  		-14829.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Df Model: 		11 				LL-Null: 	     	-60916.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Df Residuals: 		88168 				LLR p-value:     		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Converged: 		1.0000 				Scale:           		1.0000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Iterations: 		11.0000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Std.Err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z 		P&gt;|z| 	[0.025 	</a:t>
            </a: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0.975]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Intercept 		-8.8604 		0.1532 		-57.8217 	0.0000 	-9.1607 	-8.5601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service_private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-2.8075 		0.0526 		-53.4048 	0.0000 	-2.9105 	-2.7044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last_flag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0.5978 		0.0087 	 	68.5585 		0.0000 	 0.5807 	 0.6149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flag_REJ</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-1.8492 		0.0843 		-21.9435 	0.0000 	-2.0144 	-1.6840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dst_host_srv_count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0.0221 		0.0003 	 	87.7768 		0.0000 	 0.0216 	 0.0226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dst_host_count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-0.0186 		0.0002 		-77.8980 	0.0000 	-0.0190 	-0.0181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service_smtp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2.9107 		0.0952 	 	30.5813 		0.0000 	 2.7242 	 3.0973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service_ecr_i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-5.0866 		0.1061 		-47.9342 	0.0000 	-5.2946 	-4.8786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service_eco_i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-5.7693 		0.0900 		-64.0879 	0.0000 	-5.9458 	-5.5929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flag_RSTO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-1.0338 		0.1224 		-8.4445 		0.0000 	-1.2737 	-0.7938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service_urp_i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7.2515 		0.7100 	 	10.2130 		0.0000 	 5.8599 	 8.6431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service_domain_u</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5.5903 		0.5682 	 	9.8388 		0.0000 	 4.4767 	 6.7040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chemeClr val="tx1"/>
                </a:solidFill>
                <a:effectLst/>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Date Placeholder 4">
            <a:extLst>
              <a:ext uri="{FF2B5EF4-FFF2-40B4-BE49-F238E27FC236}">
                <a16:creationId xmlns:a16="http://schemas.microsoft.com/office/drawing/2014/main" id="{54873657-9EC5-4DA2-9DDD-380153149F47}"/>
              </a:ext>
            </a:extLst>
          </p:cNvPr>
          <p:cNvSpPr>
            <a:spLocks noGrp="1"/>
          </p:cNvSpPr>
          <p:nvPr>
            <p:ph type="dt" sz="half" idx="10"/>
          </p:nvPr>
        </p:nvSpPr>
        <p:spPr/>
        <p:txBody>
          <a:bodyPr/>
          <a:lstStyle/>
          <a:p>
            <a:fld id="{7131B2B6-FB9E-42E7-8F5D-3954F6C80E74}" type="datetime2">
              <a:rPr lang="en-US" smtClean="0"/>
              <a:t>Tuesday, August 20, 2019</a:t>
            </a:fld>
            <a:endParaRPr lang="en-US"/>
          </a:p>
        </p:txBody>
      </p:sp>
      <p:sp>
        <p:nvSpPr>
          <p:cNvPr id="4" name="Slide Number Placeholder 3">
            <a:extLst>
              <a:ext uri="{FF2B5EF4-FFF2-40B4-BE49-F238E27FC236}">
                <a16:creationId xmlns:a16="http://schemas.microsoft.com/office/drawing/2014/main" id="{F22E86CB-C799-4DDB-8576-A14251B116EF}"/>
              </a:ext>
            </a:extLst>
          </p:cNvPr>
          <p:cNvSpPr>
            <a:spLocks noGrp="1"/>
          </p:cNvSpPr>
          <p:nvPr>
            <p:ph type="sldNum" sz="quarter" idx="12"/>
          </p:nvPr>
        </p:nvSpPr>
        <p:spPr/>
        <p:txBody>
          <a:bodyPr/>
          <a:lstStyle/>
          <a:p>
            <a:fld id="{4F4C50CD-240D-42F3-AB7B-EE93BA56C1CF}" type="slidenum">
              <a:rPr lang="en-US" smtClean="0"/>
              <a:t>26</a:t>
            </a:fld>
            <a:endParaRPr lang="en-US"/>
          </a:p>
        </p:txBody>
      </p:sp>
    </p:spTree>
    <p:extLst>
      <p:ext uri="{BB962C8B-B14F-4D97-AF65-F5344CB8AC3E}">
        <p14:creationId xmlns:p14="http://schemas.microsoft.com/office/powerpoint/2010/main" val="316870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4AE597-BC0E-4532-AE8C-14BF87351477}"/>
              </a:ext>
            </a:extLst>
          </p:cNvPr>
          <p:cNvSpPr/>
          <p:nvPr/>
        </p:nvSpPr>
        <p:spPr>
          <a:xfrm>
            <a:off x="634816" y="167044"/>
            <a:ext cx="10944809" cy="1631216"/>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Final mathematical equation</a:t>
            </a:r>
          </a:p>
          <a:p>
            <a:endParaRPr lang="en-US" sz="3200" b="1" dirty="0">
              <a:latin typeface="Times New Roman" panose="02020603050405020304" pitchFamily="18" charset="0"/>
              <a:cs typeface="Times New Roman" panose="02020603050405020304" pitchFamily="18" charset="0"/>
            </a:endParaRPr>
          </a:p>
          <a:p>
            <a:r>
              <a:rPr lang="en-US" sz="3600" b="1" dirty="0">
                <a:solidFill>
                  <a:srgbClr val="000000"/>
                </a:solidFill>
                <a:latin typeface="Times New Roman" panose="02020603050405020304" pitchFamily="18" charset="0"/>
                <a:cs typeface="Times New Roman" panose="02020603050405020304" pitchFamily="18" charset="0"/>
              </a:rPr>
              <a:t>Final mathematical equation where ever applicable</a:t>
            </a:r>
            <a:r>
              <a:rPr lang="en-US" sz="32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5FA9D675-1BA3-410F-8EE6-CC2EA1FF802D}"/>
              </a:ext>
            </a:extLst>
          </p:cNvPr>
          <p:cNvSpPr/>
          <p:nvPr/>
        </p:nvSpPr>
        <p:spPr>
          <a:xfrm>
            <a:off x="447869" y="1558212"/>
            <a:ext cx="11299372" cy="4524315"/>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y1_yes = </a:t>
            </a:r>
            <a:r>
              <a:rPr lang="en-US" altLang="en-US" sz="3600" dirty="0">
                <a:solidFill>
                  <a:srgbClr val="000000"/>
                </a:solidFill>
                <a:latin typeface="Times New Roman" panose="02020603050405020304" pitchFamily="18" charset="0"/>
                <a:cs typeface="Times New Roman" panose="02020603050405020304" pitchFamily="18" charset="0"/>
              </a:rPr>
              <a:t>-2.8075*</a:t>
            </a:r>
            <a:r>
              <a:rPr lang="en-US" sz="3600" dirty="0" err="1">
                <a:latin typeface="Times New Roman" panose="02020603050405020304" pitchFamily="18" charset="0"/>
                <a:cs typeface="Times New Roman" panose="02020603050405020304" pitchFamily="18" charset="0"/>
              </a:rPr>
              <a:t>service_private</a:t>
            </a:r>
            <a:r>
              <a:rPr lang="en-US" sz="3600" dirty="0">
                <a:latin typeface="Times New Roman" panose="02020603050405020304" pitchFamily="18" charset="0"/>
                <a:cs typeface="Times New Roman" panose="02020603050405020304" pitchFamily="18" charset="0"/>
              </a:rPr>
              <a:t>+</a:t>
            </a:r>
            <a:r>
              <a:rPr lang="en-US" altLang="en-US" sz="3600" dirty="0">
                <a:solidFill>
                  <a:srgbClr val="000000"/>
                </a:solidFill>
                <a:latin typeface="Times New Roman" panose="02020603050405020304" pitchFamily="18" charset="0"/>
                <a:cs typeface="Times New Roman" panose="02020603050405020304" pitchFamily="18" charset="0"/>
              </a:rPr>
              <a:t> 0.5978*</a:t>
            </a:r>
            <a:r>
              <a:rPr lang="en-US" sz="3600" dirty="0">
                <a:latin typeface="Times New Roman" panose="02020603050405020304" pitchFamily="18" charset="0"/>
                <a:cs typeface="Times New Roman" panose="02020603050405020304" pitchFamily="18" charset="0"/>
              </a:rPr>
              <a:t>last_flag</a:t>
            </a:r>
            <a:r>
              <a:rPr lang="en-US" altLang="en-US" sz="3600" dirty="0">
                <a:solidFill>
                  <a:srgbClr val="000000"/>
                </a:solidFill>
                <a:latin typeface="Times New Roman" panose="02020603050405020304" pitchFamily="18" charset="0"/>
                <a:cs typeface="Times New Roman" panose="02020603050405020304" pitchFamily="18" charset="0"/>
              </a:rPr>
              <a:t>-1.8492*</a:t>
            </a:r>
            <a:r>
              <a:rPr lang="en-US" altLang="en-US" sz="28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flag_REJ</a:t>
            </a:r>
            <a:r>
              <a:rPr lang="en-US" sz="3600" dirty="0">
                <a:latin typeface="Times New Roman" panose="02020603050405020304" pitchFamily="18" charset="0"/>
                <a:cs typeface="Times New Roman" panose="02020603050405020304" pitchFamily="18" charset="0"/>
              </a:rPr>
              <a:t>+</a:t>
            </a:r>
            <a:r>
              <a:rPr lang="en-US" altLang="en-US" sz="3600" dirty="0">
                <a:solidFill>
                  <a:srgbClr val="000000"/>
                </a:solidFill>
                <a:latin typeface="Times New Roman" panose="02020603050405020304" pitchFamily="18" charset="0"/>
                <a:cs typeface="Times New Roman" panose="02020603050405020304" pitchFamily="18" charset="0"/>
              </a:rPr>
              <a:t> 0.0221 *</a:t>
            </a:r>
            <a:r>
              <a:rPr lang="en-US" sz="3600" dirty="0">
                <a:latin typeface="Times New Roman" panose="02020603050405020304" pitchFamily="18" charset="0"/>
                <a:cs typeface="Times New Roman" panose="02020603050405020304" pitchFamily="18" charset="0"/>
              </a:rPr>
              <a:t>dst_host_srv_count</a:t>
            </a:r>
            <a:r>
              <a:rPr lang="en-US" altLang="en-US" sz="3600" dirty="0">
                <a:solidFill>
                  <a:srgbClr val="000000"/>
                </a:solidFill>
                <a:latin typeface="Times New Roman" panose="02020603050405020304" pitchFamily="18" charset="0"/>
                <a:cs typeface="Times New Roman" panose="02020603050405020304" pitchFamily="18" charset="0"/>
              </a:rPr>
              <a:t>-0.0186 *</a:t>
            </a:r>
            <a:r>
              <a:rPr lang="en-US" sz="3600" dirty="0" err="1">
                <a:latin typeface="Times New Roman" panose="02020603050405020304" pitchFamily="18" charset="0"/>
                <a:cs typeface="Times New Roman" panose="02020603050405020304" pitchFamily="18" charset="0"/>
              </a:rPr>
              <a:t>dst_host_count</a:t>
            </a:r>
            <a:r>
              <a:rPr lang="en-US" sz="3600" dirty="0">
                <a:latin typeface="Times New Roman" panose="02020603050405020304" pitchFamily="18" charset="0"/>
                <a:cs typeface="Times New Roman" panose="02020603050405020304" pitchFamily="18" charset="0"/>
              </a:rPr>
              <a:t>+ </a:t>
            </a:r>
            <a:r>
              <a:rPr lang="en-US" altLang="en-US" sz="3600" dirty="0">
                <a:solidFill>
                  <a:srgbClr val="000000"/>
                </a:solidFill>
                <a:latin typeface="Times New Roman" panose="02020603050405020304" pitchFamily="18" charset="0"/>
                <a:cs typeface="Times New Roman" panose="02020603050405020304" pitchFamily="18" charset="0"/>
              </a:rPr>
              <a:t>2.9107</a:t>
            </a:r>
            <a:r>
              <a:rPr lang="en-US" altLang="en-US" sz="28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service_smtp</a:t>
            </a:r>
            <a:r>
              <a:rPr lang="en-US" sz="3600" dirty="0">
                <a:latin typeface="Times New Roman" panose="02020603050405020304" pitchFamily="18" charset="0"/>
                <a:cs typeface="Times New Roman" panose="02020603050405020304" pitchFamily="18" charset="0"/>
              </a:rPr>
              <a:t> </a:t>
            </a:r>
            <a:r>
              <a:rPr lang="en-US" altLang="en-US" sz="3600" dirty="0">
                <a:solidFill>
                  <a:srgbClr val="000000"/>
                </a:solidFill>
                <a:latin typeface="Times New Roman" panose="02020603050405020304" pitchFamily="18" charset="0"/>
                <a:cs typeface="Times New Roman" panose="02020603050405020304" pitchFamily="18" charset="0"/>
              </a:rPr>
              <a:t>-5.0866 *</a:t>
            </a:r>
            <a:r>
              <a:rPr lang="en-US" sz="3600" dirty="0">
                <a:latin typeface="Times New Roman" panose="02020603050405020304" pitchFamily="18" charset="0"/>
                <a:cs typeface="Times New Roman" panose="02020603050405020304" pitchFamily="18" charset="0"/>
              </a:rPr>
              <a:t>service_ecr_i</a:t>
            </a:r>
            <a:r>
              <a:rPr lang="en-US" altLang="en-US" sz="3600" dirty="0">
                <a:solidFill>
                  <a:srgbClr val="000000"/>
                </a:solidFill>
                <a:latin typeface="Times New Roman" panose="02020603050405020304" pitchFamily="18" charset="0"/>
                <a:cs typeface="Times New Roman" panose="02020603050405020304" pitchFamily="18" charset="0"/>
              </a:rPr>
              <a:t>-5.7693 *</a:t>
            </a:r>
            <a:r>
              <a:rPr lang="en-US" sz="3600" dirty="0" err="1">
                <a:latin typeface="Times New Roman" panose="02020603050405020304" pitchFamily="18" charset="0"/>
                <a:cs typeface="Times New Roman" panose="02020603050405020304" pitchFamily="18" charset="0"/>
              </a:rPr>
              <a:t>service_eco_i</a:t>
            </a:r>
            <a:r>
              <a:rPr lang="en-US" altLang="en-US" sz="3600" dirty="0">
                <a:solidFill>
                  <a:srgbClr val="000000"/>
                </a:solidFill>
                <a:latin typeface="Times New Roman" panose="02020603050405020304" pitchFamily="18" charset="0"/>
                <a:cs typeface="Times New Roman" panose="02020603050405020304" pitchFamily="18" charset="0"/>
              </a:rPr>
              <a:t> -1.0338*</a:t>
            </a:r>
            <a:r>
              <a:rPr lang="en-US" sz="3600" dirty="0" err="1">
                <a:latin typeface="Times New Roman" panose="02020603050405020304" pitchFamily="18" charset="0"/>
                <a:cs typeface="Times New Roman" panose="02020603050405020304" pitchFamily="18" charset="0"/>
              </a:rPr>
              <a:t>flag_RSTO</a:t>
            </a:r>
            <a:r>
              <a:rPr lang="en-US" sz="3600" dirty="0">
                <a:latin typeface="Times New Roman" panose="02020603050405020304" pitchFamily="18" charset="0"/>
                <a:cs typeface="Times New Roman" panose="02020603050405020304" pitchFamily="18" charset="0"/>
              </a:rPr>
              <a:t>+ </a:t>
            </a:r>
            <a:r>
              <a:rPr lang="en-US" altLang="en-US" sz="3600" dirty="0">
                <a:solidFill>
                  <a:srgbClr val="000000"/>
                </a:solidFill>
                <a:latin typeface="Times New Roman" panose="02020603050405020304" pitchFamily="18" charset="0"/>
                <a:cs typeface="Times New Roman" panose="02020603050405020304" pitchFamily="18" charset="0"/>
              </a:rPr>
              <a:t>7.2515 *</a:t>
            </a:r>
            <a:r>
              <a:rPr lang="en-US" sz="3600" dirty="0" err="1">
                <a:latin typeface="Times New Roman" panose="02020603050405020304" pitchFamily="18" charset="0"/>
                <a:cs typeface="Times New Roman" panose="02020603050405020304" pitchFamily="18" charset="0"/>
              </a:rPr>
              <a:t>service_urp_i</a:t>
            </a:r>
            <a:r>
              <a:rPr lang="en-US" sz="3600" dirty="0">
                <a:latin typeface="Times New Roman" panose="02020603050405020304" pitchFamily="18" charset="0"/>
                <a:cs typeface="Times New Roman" panose="02020603050405020304" pitchFamily="18" charset="0"/>
              </a:rPr>
              <a:t>+</a:t>
            </a:r>
            <a:r>
              <a:rPr lang="en-US" altLang="en-US" sz="3600" dirty="0">
                <a:solidFill>
                  <a:srgbClr val="000000"/>
                </a:solidFill>
                <a:latin typeface="Times New Roman" panose="02020603050405020304" pitchFamily="18" charset="0"/>
                <a:cs typeface="Times New Roman" panose="02020603050405020304" pitchFamily="18" charset="0"/>
              </a:rPr>
              <a:t> 5.5903 *</a:t>
            </a:r>
            <a:r>
              <a:rPr lang="en-US" sz="3600" dirty="0" err="1">
                <a:latin typeface="Times New Roman" panose="02020603050405020304" pitchFamily="18" charset="0"/>
                <a:cs typeface="Times New Roman" panose="02020603050405020304" pitchFamily="18" charset="0"/>
              </a:rPr>
              <a:t>service_domain_u</a:t>
            </a:r>
            <a:endParaRPr lang="en-US" sz="3600" dirty="0">
              <a:latin typeface="Times New Roman" panose="02020603050405020304" pitchFamily="18" charset="0"/>
              <a:cs typeface="Times New Roman" panose="02020603050405020304" pitchFamily="18" charset="0"/>
            </a:endParaRPr>
          </a:p>
          <a:p>
            <a:endParaRPr lang="en-US" sz="3600" dirty="0"/>
          </a:p>
          <a:p>
            <a:endParaRPr lang="en-US" dirty="0"/>
          </a:p>
        </p:txBody>
      </p:sp>
      <p:sp>
        <p:nvSpPr>
          <p:cNvPr id="5" name="Rectangle 2">
            <a:extLst>
              <a:ext uri="{FF2B5EF4-FFF2-40B4-BE49-F238E27FC236}">
                <a16:creationId xmlns:a16="http://schemas.microsoft.com/office/drawing/2014/main" id="{919F03D5-921B-4024-8FA9-9CD29C97132B}"/>
              </a:ext>
            </a:extLst>
          </p:cNvPr>
          <p:cNvSpPr>
            <a:spLocks noChangeArrowheads="1"/>
          </p:cNvSpPr>
          <p:nvPr/>
        </p:nvSpPr>
        <p:spPr bwMode="auto">
          <a:xfrm>
            <a:off x="0" y="167044"/>
            <a:ext cx="12192000"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9956C7E-9F82-4DC6-8EEC-60B3B19206F3}"/>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A498230-C273-485C-B1BE-A3FD9776AC6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74A02134-B9C5-4512-AA94-1D5FCC88D49F}"/>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5125E584-4847-4DE5-9A29-BEC42EB50658}"/>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146AB7EB-3C02-4074-9C04-B38ACF8BD8F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FC490BD0-DF16-45B3-82B3-3F646143A24C}"/>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F5A64F10-452A-40D9-A450-FF64B7CDC0E2}"/>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8A4C9742-39C3-4AFA-80EF-2328E34216E8}"/>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D93CCB42-984E-4238-85FC-73CED14987AF}"/>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03BE22BE-A421-4364-BCD1-4DC57CA45B77}"/>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Date Placeholder 15">
            <a:extLst>
              <a:ext uri="{FF2B5EF4-FFF2-40B4-BE49-F238E27FC236}">
                <a16:creationId xmlns:a16="http://schemas.microsoft.com/office/drawing/2014/main" id="{172F1963-2AD4-489B-8ABD-A2527E9A4DD0}"/>
              </a:ext>
            </a:extLst>
          </p:cNvPr>
          <p:cNvSpPr>
            <a:spLocks noGrp="1"/>
          </p:cNvSpPr>
          <p:nvPr>
            <p:ph type="dt" sz="half" idx="10"/>
          </p:nvPr>
        </p:nvSpPr>
        <p:spPr/>
        <p:txBody>
          <a:bodyPr/>
          <a:lstStyle/>
          <a:p>
            <a:fld id="{90190EFE-904F-485C-9B44-DA27B5FE5553}" type="datetime2">
              <a:rPr lang="en-US" smtClean="0"/>
              <a:t>Tuesday, August 20, 2019</a:t>
            </a:fld>
            <a:endParaRPr lang="en-US"/>
          </a:p>
        </p:txBody>
      </p:sp>
      <p:sp>
        <p:nvSpPr>
          <p:cNvPr id="4" name="Slide Number Placeholder 3">
            <a:extLst>
              <a:ext uri="{FF2B5EF4-FFF2-40B4-BE49-F238E27FC236}">
                <a16:creationId xmlns:a16="http://schemas.microsoft.com/office/drawing/2014/main" id="{29B0AB7D-4061-4C52-87BD-694D34526D82}"/>
              </a:ext>
            </a:extLst>
          </p:cNvPr>
          <p:cNvSpPr>
            <a:spLocks noGrp="1"/>
          </p:cNvSpPr>
          <p:nvPr>
            <p:ph type="sldNum" sz="quarter" idx="12"/>
          </p:nvPr>
        </p:nvSpPr>
        <p:spPr/>
        <p:txBody>
          <a:bodyPr/>
          <a:lstStyle/>
          <a:p>
            <a:fld id="{4F4C50CD-240D-42F3-AB7B-EE93BA56C1CF}" type="slidenum">
              <a:rPr lang="en-US" smtClean="0"/>
              <a:t>27</a:t>
            </a:fld>
            <a:endParaRPr lang="en-US"/>
          </a:p>
        </p:txBody>
      </p:sp>
    </p:spTree>
    <p:extLst>
      <p:ext uri="{BB962C8B-B14F-4D97-AF65-F5344CB8AC3E}">
        <p14:creationId xmlns:p14="http://schemas.microsoft.com/office/powerpoint/2010/main" val="4159370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25139F-043E-445B-9CB9-B7084651B228}"/>
              </a:ext>
            </a:extLst>
          </p:cNvPr>
          <p:cNvSpPr/>
          <p:nvPr/>
        </p:nvSpPr>
        <p:spPr>
          <a:xfrm>
            <a:off x="410546" y="419878"/>
            <a:ext cx="11140751" cy="584775"/>
          </a:xfrm>
          <a:prstGeom prst="rect">
            <a:avLst/>
          </a:prstGeom>
        </p:spPr>
        <p:txBody>
          <a:bodyPr wrap="square">
            <a:spAutoFit/>
          </a:bodyPr>
          <a:lstStyle/>
          <a:p>
            <a:pPr fontAlgn="b"/>
            <a:r>
              <a:rPr lang="en-US" sz="3200" b="1" dirty="0">
                <a:latin typeface="Times New Roman" panose="02020603050405020304" pitchFamily="18" charset="0"/>
                <a:cs typeface="Times New Roman" panose="02020603050405020304" pitchFamily="18" charset="0"/>
              </a:rPr>
              <a:t>Compare all the metrics for all the models (at least 3 models)</a:t>
            </a:r>
            <a:endParaRPr lang="en-US" sz="3200" b="1" dirty="0">
              <a:solidFill>
                <a:srgbClr val="00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4D5C502-4F39-4B03-BE6A-18C981F3612C}"/>
              </a:ext>
            </a:extLst>
          </p:cNvPr>
          <p:cNvSpPr>
            <a:spLocks noChangeArrowheads="1"/>
          </p:cNvSpPr>
          <p:nvPr/>
        </p:nvSpPr>
        <p:spPr bwMode="auto">
          <a:xfrm>
            <a:off x="410545" y="1436375"/>
            <a:ext cx="1082351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Pseudo R-squared only for Train: 0.757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C7B612F-3104-4BE8-9DE0-1E9330B4E4EC}"/>
              </a:ext>
            </a:extLst>
          </p:cNvPr>
          <p:cNvSpPr>
            <a:spLocks noChangeArrowheads="1"/>
          </p:cNvSpPr>
          <p:nvPr/>
        </p:nvSpPr>
        <p:spPr bwMode="auto">
          <a:xfrm rot="10800000" flipV="1">
            <a:off x="410545" y="2422095"/>
            <a:ext cx="11234058"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Gini Index for the model built on the Train Data is : 0.9565209059934796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Gini Index for the model built on the Test Data is : 0.9553423159776393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AUC for the model built on the Train Data is : 0.9782604529967398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AUC for the model built on the Test Data is : 0.9776711579888197</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6" name="Date Placeholder 5">
            <a:extLst>
              <a:ext uri="{FF2B5EF4-FFF2-40B4-BE49-F238E27FC236}">
                <a16:creationId xmlns:a16="http://schemas.microsoft.com/office/drawing/2014/main" id="{02CED6DF-8781-4066-95AA-7E29791D309B}"/>
              </a:ext>
            </a:extLst>
          </p:cNvPr>
          <p:cNvSpPr>
            <a:spLocks noGrp="1"/>
          </p:cNvSpPr>
          <p:nvPr>
            <p:ph type="dt" sz="half" idx="10"/>
          </p:nvPr>
        </p:nvSpPr>
        <p:spPr/>
        <p:txBody>
          <a:bodyPr/>
          <a:lstStyle/>
          <a:p>
            <a:fld id="{E821B9B2-0EA9-4703-8009-E7F2345D10FC}" type="datetime2">
              <a:rPr lang="en-US" smtClean="0"/>
              <a:t>Tuesday, August 20, 2019</a:t>
            </a:fld>
            <a:endParaRPr lang="en-US"/>
          </a:p>
        </p:txBody>
      </p:sp>
      <p:sp>
        <p:nvSpPr>
          <p:cNvPr id="2" name="Slide Number Placeholder 1">
            <a:extLst>
              <a:ext uri="{FF2B5EF4-FFF2-40B4-BE49-F238E27FC236}">
                <a16:creationId xmlns:a16="http://schemas.microsoft.com/office/drawing/2014/main" id="{C3EDD7DD-BFA4-435A-A4D4-4B5F7B9CA286}"/>
              </a:ext>
            </a:extLst>
          </p:cNvPr>
          <p:cNvSpPr>
            <a:spLocks noGrp="1"/>
          </p:cNvSpPr>
          <p:nvPr>
            <p:ph type="sldNum" sz="quarter" idx="12"/>
          </p:nvPr>
        </p:nvSpPr>
        <p:spPr/>
        <p:txBody>
          <a:bodyPr/>
          <a:lstStyle/>
          <a:p>
            <a:fld id="{4F4C50CD-240D-42F3-AB7B-EE93BA56C1CF}" type="slidenum">
              <a:rPr lang="en-US" smtClean="0"/>
              <a:t>28</a:t>
            </a:fld>
            <a:endParaRPr lang="en-US"/>
          </a:p>
        </p:txBody>
      </p:sp>
    </p:spTree>
    <p:extLst>
      <p:ext uri="{BB962C8B-B14F-4D97-AF65-F5344CB8AC3E}">
        <p14:creationId xmlns:p14="http://schemas.microsoft.com/office/powerpoint/2010/main" val="3615664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785070-3A2F-4FDE-9E0A-C11DFA4159CE}"/>
              </a:ext>
            </a:extLst>
          </p:cNvPr>
          <p:cNvGraphicFramePr>
            <a:graphicFrameLocks noGrp="1"/>
          </p:cNvGraphicFramePr>
          <p:nvPr>
            <p:extLst>
              <p:ext uri="{D42A27DB-BD31-4B8C-83A1-F6EECF244321}">
                <p14:modId xmlns:p14="http://schemas.microsoft.com/office/powerpoint/2010/main" val="114702898"/>
              </p:ext>
            </p:extLst>
          </p:nvPr>
        </p:nvGraphicFramePr>
        <p:xfrm>
          <a:off x="369652" y="777895"/>
          <a:ext cx="10875522" cy="2194560"/>
        </p:xfrm>
        <a:graphic>
          <a:graphicData uri="http://schemas.openxmlformats.org/drawingml/2006/table">
            <a:tbl>
              <a:tblPr/>
              <a:tblGrid>
                <a:gridCol w="3625174">
                  <a:extLst>
                    <a:ext uri="{9D8B030D-6E8A-4147-A177-3AD203B41FA5}">
                      <a16:colId xmlns:a16="http://schemas.microsoft.com/office/drawing/2014/main" val="1484151897"/>
                    </a:ext>
                  </a:extLst>
                </a:gridCol>
                <a:gridCol w="3625174">
                  <a:extLst>
                    <a:ext uri="{9D8B030D-6E8A-4147-A177-3AD203B41FA5}">
                      <a16:colId xmlns:a16="http://schemas.microsoft.com/office/drawing/2014/main" val="2345252407"/>
                    </a:ext>
                  </a:extLst>
                </a:gridCol>
                <a:gridCol w="3625174">
                  <a:extLst>
                    <a:ext uri="{9D8B030D-6E8A-4147-A177-3AD203B41FA5}">
                      <a16:colId xmlns:a16="http://schemas.microsoft.com/office/drawing/2014/main" val="3660227711"/>
                    </a:ext>
                  </a:extLst>
                </a:gridCol>
              </a:tblGrid>
              <a:tr h="306474">
                <a:tc>
                  <a:txBody>
                    <a:bodyPr/>
                    <a:lstStyle/>
                    <a:p>
                      <a:pPr algn="ctr" fontAlgn="ctr"/>
                      <a:endParaRPr lang="en-US"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actual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 prob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10437173"/>
                  </a:ext>
                </a:extLst>
              </a:tr>
              <a:tr h="306474">
                <a:tc>
                  <a:txBody>
                    <a:bodyPr/>
                    <a:lstStyle/>
                    <a:p>
                      <a:pPr algn="ctr" fontAlgn="ctr"/>
                      <a:r>
                        <a:rPr lang="en-US" b="1" dirty="0">
                          <a:effectLst/>
                          <a:latin typeface="Times New Roman" panose="02020603050405020304" pitchFamily="18" charset="0"/>
                          <a:cs typeface="Times New Roman" panose="02020603050405020304" pitchFamily="18" charset="0"/>
                        </a:rPr>
                        <a:t>81433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a:effectLst/>
                          <a:latin typeface="Times New Roman" panose="02020603050405020304" pitchFamily="18" charset="0"/>
                          <a:cs typeface="Times New Roman" panose="02020603050405020304" pitchFamily="18" charset="0"/>
                        </a:rPr>
                        <a:t>0.966982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648373219"/>
                  </a:ext>
                </a:extLst>
              </a:tr>
              <a:tr h="306474">
                <a:tc>
                  <a:txBody>
                    <a:bodyPr/>
                    <a:lstStyle/>
                    <a:p>
                      <a:pPr algn="ctr" fontAlgn="ctr"/>
                      <a:r>
                        <a:rPr lang="en-US" b="1" dirty="0">
                          <a:effectLst/>
                          <a:latin typeface="Times New Roman" panose="02020603050405020304" pitchFamily="18" charset="0"/>
                          <a:cs typeface="Times New Roman" panose="02020603050405020304" pitchFamily="18" charset="0"/>
                        </a:rPr>
                        <a:t>15397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latin typeface="Times New Roman" panose="02020603050405020304" pitchFamily="18" charset="0"/>
                          <a:cs typeface="Times New Roman" panose="02020603050405020304" pitchFamily="18" charset="0"/>
                        </a:rPr>
                        <a:t>0.444702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042539"/>
                  </a:ext>
                </a:extLst>
              </a:tr>
              <a:tr h="306474">
                <a:tc>
                  <a:txBody>
                    <a:bodyPr/>
                    <a:lstStyle/>
                    <a:p>
                      <a:pPr algn="ctr" fontAlgn="ctr"/>
                      <a:r>
                        <a:rPr lang="en-US" b="1" dirty="0">
                          <a:effectLst/>
                          <a:latin typeface="Times New Roman" panose="02020603050405020304" pitchFamily="18" charset="0"/>
                          <a:cs typeface="Times New Roman" panose="02020603050405020304" pitchFamily="18" charset="0"/>
                        </a:rPr>
                        <a:t>49130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a:effectLst/>
                          <a:latin typeface="Times New Roman" panose="02020603050405020304" pitchFamily="18" charset="0"/>
                          <a:cs typeface="Times New Roman" panose="02020603050405020304" pitchFamily="18" charset="0"/>
                        </a:rPr>
                        <a:t>0.999698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29864556"/>
                  </a:ext>
                </a:extLst>
              </a:tr>
              <a:tr h="306474">
                <a:tc>
                  <a:txBody>
                    <a:bodyPr/>
                    <a:lstStyle/>
                    <a:p>
                      <a:pPr algn="ctr" fontAlgn="ctr"/>
                      <a:r>
                        <a:rPr lang="en-US" b="1" dirty="0">
                          <a:effectLst/>
                          <a:latin typeface="Times New Roman" panose="02020603050405020304" pitchFamily="18" charset="0"/>
                          <a:cs typeface="Times New Roman" panose="02020603050405020304" pitchFamily="18" charset="0"/>
                        </a:rPr>
                        <a:t>114911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latin typeface="Times New Roman" panose="02020603050405020304" pitchFamily="18" charset="0"/>
                          <a:cs typeface="Times New Roman" panose="02020603050405020304" pitchFamily="18" charset="0"/>
                        </a:rPr>
                        <a:t>0.990014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4290061"/>
                  </a:ext>
                </a:extLst>
              </a:tr>
              <a:tr h="306474">
                <a:tc>
                  <a:txBody>
                    <a:bodyPr/>
                    <a:lstStyle/>
                    <a:p>
                      <a:pPr algn="ctr" fontAlgn="ctr"/>
                      <a:r>
                        <a:rPr lang="en-US" b="1" dirty="0">
                          <a:effectLst/>
                          <a:latin typeface="Times New Roman" panose="02020603050405020304" pitchFamily="18" charset="0"/>
                          <a:cs typeface="Times New Roman" panose="02020603050405020304" pitchFamily="18" charset="0"/>
                        </a:rPr>
                        <a:t>50858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0.068675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91809860"/>
                  </a:ext>
                </a:extLst>
              </a:tr>
            </a:tbl>
          </a:graphicData>
        </a:graphic>
      </p:graphicFrame>
      <p:sp>
        <p:nvSpPr>
          <p:cNvPr id="3" name="Rectangle 2">
            <a:extLst>
              <a:ext uri="{FF2B5EF4-FFF2-40B4-BE49-F238E27FC236}">
                <a16:creationId xmlns:a16="http://schemas.microsoft.com/office/drawing/2014/main" id="{6E11E4CB-EE5B-44C0-9BE3-DC708B6ADA61}"/>
              </a:ext>
            </a:extLst>
          </p:cNvPr>
          <p:cNvSpPr/>
          <p:nvPr/>
        </p:nvSpPr>
        <p:spPr>
          <a:xfrm>
            <a:off x="564203" y="408563"/>
            <a:ext cx="11361907"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Intuition behind ROC curve - predicted probability as a tool for separating the '1's and '0's</a:t>
            </a:r>
          </a:p>
        </p:txBody>
      </p:sp>
      <p:sp>
        <p:nvSpPr>
          <p:cNvPr id="4" name="Rectangle 3">
            <a:extLst>
              <a:ext uri="{FF2B5EF4-FFF2-40B4-BE49-F238E27FC236}">
                <a16:creationId xmlns:a16="http://schemas.microsoft.com/office/drawing/2014/main" id="{0E2D761D-C1F4-4965-808E-057416E82F6D}"/>
              </a:ext>
            </a:extLst>
          </p:cNvPr>
          <p:cNvSpPr/>
          <p:nvPr/>
        </p:nvSpPr>
        <p:spPr>
          <a:xfrm>
            <a:off x="564203" y="3105835"/>
            <a:ext cx="10680971" cy="646331"/>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Intuition behind ROC curve - predicted probability as a tool for separating the '1's and '0's</a:t>
            </a:r>
          </a:p>
        </p:txBody>
      </p:sp>
      <p:graphicFrame>
        <p:nvGraphicFramePr>
          <p:cNvPr id="5" name="Table 4">
            <a:extLst>
              <a:ext uri="{FF2B5EF4-FFF2-40B4-BE49-F238E27FC236}">
                <a16:creationId xmlns:a16="http://schemas.microsoft.com/office/drawing/2014/main" id="{CA524FC7-5D17-46F4-9E37-E4E03FB6976C}"/>
              </a:ext>
            </a:extLst>
          </p:cNvPr>
          <p:cNvGraphicFramePr>
            <a:graphicFrameLocks noGrp="1"/>
          </p:cNvGraphicFramePr>
          <p:nvPr>
            <p:extLst>
              <p:ext uri="{D42A27DB-BD31-4B8C-83A1-F6EECF244321}">
                <p14:modId xmlns:p14="http://schemas.microsoft.com/office/powerpoint/2010/main" val="2307629659"/>
              </p:ext>
            </p:extLst>
          </p:nvPr>
        </p:nvGraphicFramePr>
        <p:xfrm>
          <a:off x="466927" y="3909527"/>
          <a:ext cx="10778247" cy="2236680"/>
        </p:xfrm>
        <a:graphic>
          <a:graphicData uri="http://schemas.openxmlformats.org/drawingml/2006/table">
            <a:tbl>
              <a:tblPr/>
              <a:tblGrid>
                <a:gridCol w="3592749">
                  <a:extLst>
                    <a:ext uri="{9D8B030D-6E8A-4147-A177-3AD203B41FA5}">
                      <a16:colId xmlns:a16="http://schemas.microsoft.com/office/drawing/2014/main" val="1540730246"/>
                    </a:ext>
                  </a:extLst>
                </a:gridCol>
                <a:gridCol w="3592749">
                  <a:extLst>
                    <a:ext uri="{9D8B030D-6E8A-4147-A177-3AD203B41FA5}">
                      <a16:colId xmlns:a16="http://schemas.microsoft.com/office/drawing/2014/main" val="5676530"/>
                    </a:ext>
                  </a:extLst>
                </a:gridCol>
                <a:gridCol w="3592749">
                  <a:extLst>
                    <a:ext uri="{9D8B030D-6E8A-4147-A177-3AD203B41FA5}">
                      <a16:colId xmlns:a16="http://schemas.microsoft.com/office/drawing/2014/main" val="4029002422"/>
                    </a:ext>
                  </a:extLst>
                </a:gridCol>
              </a:tblGrid>
              <a:tr h="352309">
                <a:tc>
                  <a:txBody>
                    <a:bodyPr/>
                    <a:lstStyle/>
                    <a:p>
                      <a:pPr algn="ctr" fontAlgn="ctr"/>
                      <a:endParaRPr lang="en-US"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actual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 prob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89318808"/>
                  </a:ext>
                </a:extLst>
              </a:tr>
              <a:tr h="376290">
                <a:tc>
                  <a:txBody>
                    <a:bodyPr/>
                    <a:lstStyle/>
                    <a:p>
                      <a:pPr algn="ctr" fontAlgn="ctr"/>
                      <a:r>
                        <a:rPr lang="en-US" b="1" dirty="0">
                          <a:effectLst/>
                          <a:latin typeface="Times New Roman" panose="02020603050405020304" pitchFamily="18" charset="0"/>
                          <a:cs typeface="Times New Roman" panose="02020603050405020304" pitchFamily="18" charset="0"/>
                        </a:rPr>
                        <a:t>11224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a:effectLst/>
                          <a:latin typeface="Times New Roman" panose="02020603050405020304" pitchFamily="18" charset="0"/>
                          <a:cs typeface="Times New Roman" panose="02020603050405020304" pitchFamily="18" charset="0"/>
                        </a:rPr>
                        <a:t>0.002939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379967231"/>
                  </a:ext>
                </a:extLst>
              </a:tr>
              <a:tr h="376290">
                <a:tc>
                  <a:txBody>
                    <a:bodyPr/>
                    <a:lstStyle/>
                    <a:p>
                      <a:pPr algn="ctr" fontAlgn="ctr"/>
                      <a:r>
                        <a:rPr lang="en-US" b="1" dirty="0">
                          <a:effectLst/>
                          <a:latin typeface="Times New Roman" panose="02020603050405020304" pitchFamily="18" charset="0"/>
                          <a:cs typeface="Times New Roman" panose="02020603050405020304" pitchFamily="18" charset="0"/>
                        </a:rPr>
                        <a:t>13951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effectLst/>
                          <a:latin typeface="Times New Roman" panose="02020603050405020304" pitchFamily="18" charset="0"/>
                          <a:cs typeface="Times New Roman" panose="02020603050405020304" pitchFamily="18" charset="0"/>
                        </a:rPr>
                        <a:t>0.025988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0425918"/>
                  </a:ext>
                </a:extLst>
              </a:tr>
              <a:tr h="376290">
                <a:tc>
                  <a:txBody>
                    <a:bodyPr/>
                    <a:lstStyle/>
                    <a:p>
                      <a:pPr algn="ctr" fontAlgn="ctr"/>
                      <a:r>
                        <a:rPr lang="en-US" b="1" dirty="0">
                          <a:effectLst/>
                          <a:latin typeface="Times New Roman" panose="02020603050405020304" pitchFamily="18" charset="0"/>
                          <a:cs typeface="Times New Roman" panose="02020603050405020304" pitchFamily="18" charset="0"/>
                        </a:rPr>
                        <a:t>62642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a:effectLst/>
                          <a:latin typeface="Times New Roman" panose="02020603050405020304" pitchFamily="18" charset="0"/>
                          <a:cs typeface="Times New Roman" panose="02020603050405020304" pitchFamily="18" charset="0"/>
                        </a:rPr>
                        <a:t>0.996573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958537430"/>
                  </a:ext>
                </a:extLst>
              </a:tr>
              <a:tr h="376290">
                <a:tc>
                  <a:txBody>
                    <a:bodyPr/>
                    <a:lstStyle/>
                    <a:p>
                      <a:pPr algn="ctr" fontAlgn="ctr"/>
                      <a:r>
                        <a:rPr lang="en-US" b="1" dirty="0">
                          <a:effectLst/>
                          <a:latin typeface="Times New Roman" panose="02020603050405020304" pitchFamily="18" charset="0"/>
                          <a:cs typeface="Times New Roman" panose="02020603050405020304" pitchFamily="18" charset="0"/>
                        </a:rPr>
                        <a:t>78373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0.030408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9592949"/>
                  </a:ext>
                </a:extLst>
              </a:tr>
              <a:tr h="313111">
                <a:tc>
                  <a:txBody>
                    <a:bodyPr/>
                    <a:lstStyle/>
                    <a:p>
                      <a:pPr algn="ctr" fontAlgn="ctr"/>
                      <a:r>
                        <a:rPr lang="en-US" b="1">
                          <a:effectLst/>
                          <a:latin typeface="Times New Roman" panose="02020603050405020304" pitchFamily="18" charset="0"/>
                          <a:cs typeface="Times New Roman" panose="02020603050405020304" pitchFamily="18" charset="0"/>
                        </a:rPr>
                        <a:t>22304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0.023334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97869952"/>
                  </a:ext>
                </a:extLst>
              </a:tr>
            </a:tbl>
          </a:graphicData>
        </a:graphic>
      </p:graphicFrame>
      <p:sp>
        <p:nvSpPr>
          <p:cNvPr id="7" name="Date Placeholder 6">
            <a:extLst>
              <a:ext uri="{FF2B5EF4-FFF2-40B4-BE49-F238E27FC236}">
                <a16:creationId xmlns:a16="http://schemas.microsoft.com/office/drawing/2014/main" id="{59603856-927F-4539-B887-9E5B61A50CAC}"/>
              </a:ext>
            </a:extLst>
          </p:cNvPr>
          <p:cNvSpPr>
            <a:spLocks noGrp="1"/>
          </p:cNvSpPr>
          <p:nvPr>
            <p:ph type="dt" sz="half" idx="10"/>
          </p:nvPr>
        </p:nvSpPr>
        <p:spPr/>
        <p:txBody>
          <a:bodyPr/>
          <a:lstStyle/>
          <a:p>
            <a:fld id="{52CC89C4-5231-45C8-A70B-5177A37DF4FC}" type="datetime2">
              <a:rPr lang="en-US" smtClean="0"/>
              <a:t>Tuesday, August 20, 2019</a:t>
            </a:fld>
            <a:endParaRPr lang="en-US"/>
          </a:p>
        </p:txBody>
      </p:sp>
      <p:sp>
        <p:nvSpPr>
          <p:cNvPr id="6" name="Slide Number Placeholder 5">
            <a:extLst>
              <a:ext uri="{FF2B5EF4-FFF2-40B4-BE49-F238E27FC236}">
                <a16:creationId xmlns:a16="http://schemas.microsoft.com/office/drawing/2014/main" id="{3F87E5AE-EA77-41A8-BC6B-46C03AD1BF95}"/>
              </a:ext>
            </a:extLst>
          </p:cNvPr>
          <p:cNvSpPr>
            <a:spLocks noGrp="1"/>
          </p:cNvSpPr>
          <p:nvPr>
            <p:ph type="sldNum" sz="quarter" idx="12"/>
          </p:nvPr>
        </p:nvSpPr>
        <p:spPr/>
        <p:txBody>
          <a:bodyPr/>
          <a:lstStyle/>
          <a:p>
            <a:fld id="{4F4C50CD-240D-42F3-AB7B-EE93BA56C1CF}" type="slidenum">
              <a:rPr lang="en-US" smtClean="0"/>
              <a:t>29</a:t>
            </a:fld>
            <a:endParaRPr lang="en-US"/>
          </a:p>
        </p:txBody>
      </p:sp>
    </p:spTree>
    <p:extLst>
      <p:ext uri="{BB962C8B-B14F-4D97-AF65-F5344CB8AC3E}">
        <p14:creationId xmlns:p14="http://schemas.microsoft.com/office/powerpoint/2010/main" val="348361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7AEDD9-79FC-432D-B574-8142D1CBCC26}"/>
              </a:ext>
            </a:extLst>
          </p:cNvPr>
          <p:cNvSpPr/>
          <p:nvPr/>
        </p:nvSpPr>
        <p:spPr>
          <a:xfrm>
            <a:off x="436984" y="388723"/>
            <a:ext cx="10916816" cy="584775"/>
          </a:xfrm>
          <a:prstGeom prst="rect">
            <a:avLst/>
          </a:prstGeom>
        </p:spPr>
        <p:txBody>
          <a:bodyPr wrap="square">
            <a:spAutoFit/>
          </a:bodyPr>
          <a:lstStyle/>
          <a:p>
            <a:pPr lvl="8"/>
            <a:r>
              <a:rPr lang="en-US" sz="3200" b="1" dirty="0">
                <a:solidFill>
                  <a:srgbClr val="000000"/>
                </a:solidFill>
                <a:latin typeface="Times New Roman" panose="02020603050405020304" pitchFamily="18" charset="0"/>
                <a:cs typeface="Times New Roman" panose="02020603050405020304" pitchFamily="18" charset="0"/>
              </a:rPr>
              <a:t>Approach for the problem</a:t>
            </a:r>
            <a:endParaRPr lang="en-US" sz="3200" b="1" dirty="0"/>
          </a:p>
        </p:txBody>
      </p:sp>
      <p:sp>
        <p:nvSpPr>
          <p:cNvPr id="5" name="Rectangle 4">
            <a:extLst>
              <a:ext uri="{FF2B5EF4-FFF2-40B4-BE49-F238E27FC236}">
                <a16:creationId xmlns:a16="http://schemas.microsoft.com/office/drawing/2014/main" id="{B8C4B076-4131-4BF8-B9BB-45B4F5C51BBC}"/>
              </a:ext>
            </a:extLst>
          </p:cNvPr>
          <p:cNvSpPr/>
          <p:nvPr/>
        </p:nvSpPr>
        <p:spPr>
          <a:xfrm>
            <a:off x="345233" y="1362269"/>
            <a:ext cx="11597951" cy="4801314"/>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Type of problem : Logistic regression</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Y : </a:t>
            </a:r>
            <a:r>
              <a:rPr lang="en-US" dirty="0">
                <a:latin typeface="Times New Roman" panose="02020603050405020304" pitchFamily="18" charset="0"/>
                <a:cs typeface="Times New Roman" panose="02020603050405020304" pitchFamily="18" charset="0"/>
              </a:rPr>
              <a:t>y1_yes </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service_private,last_flag</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flag_REJ,dst_host_srv_count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dst_host_count,service_smtp,service_ecr_i</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service_eco_i</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flag_RSTO,service_urp_i,service_domain_u</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Algorithms : Logistic regression</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Mechanism to validate :</a:t>
            </a:r>
            <a:r>
              <a:rPr lang="en-US" dirty="0">
                <a:latin typeface="Times New Roman" panose="02020603050405020304" pitchFamily="18" charset="0"/>
                <a:cs typeface="Times New Roman" panose="02020603050405020304" pitchFamily="18" charset="0"/>
              </a:rPr>
              <a:t> cutoff, sensitivity, specificity, accuracy, ROC, AUC, precision, recall, decile analysis, confusion metrics </a:t>
            </a:r>
          </a:p>
          <a:p>
            <a:endParaRPr lang="en-US" dirty="0"/>
          </a:p>
        </p:txBody>
      </p:sp>
      <p:sp>
        <p:nvSpPr>
          <p:cNvPr id="7" name="Date Placeholder 6">
            <a:extLst>
              <a:ext uri="{FF2B5EF4-FFF2-40B4-BE49-F238E27FC236}">
                <a16:creationId xmlns:a16="http://schemas.microsoft.com/office/drawing/2014/main" id="{FBE54B60-5995-4138-9218-FD6F39E00A84}"/>
              </a:ext>
            </a:extLst>
          </p:cNvPr>
          <p:cNvSpPr>
            <a:spLocks noGrp="1"/>
          </p:cNvSpPr>
          <p:nvPr>
            <p:ph type="dt" sz="half" idx="10"/>
          </p:nvPr>
        </p:nvSpPr>
        <p:spPr/>
        <p:txBody>
          <a:bodyPr/>
          <a:lstStyle/>
          <a:p>
            <a:fld id="{3320ADCE-44DF-45AC-8AAF-1D14FF4A26FD}" type="datetime2">
              <a:rPr lang="en-US" smtClean="0"/>
              <a:t>Tuesday, August 20, 2019</a:t>
            </a:fld>
            <a:endParaRPr lang="en-US"/>
          </a:p>
        </p:txBody>
      </p:sp>
      <p:sp>
        <p:nvSpPr>
          <p:cNvPr id="3" name="Slide Number Placeholder 2">
            <a:extLst>
              <a:ext uri="{FF2B5EF4-FFF2-40B4-BE49-F238E27FC236}">
                <a16:creationId xmlns:a16="http://schemas.microsoft.com/office/drawing/2014/main" id="{13645366-213F-4C40-930A-4B0F03875A86}"/>
              </a:ext>
            </a:extLst>
          </p:cNvPr>
          <p:cNvSpPr>
            <a:spLocks noGrp="1"/>
          </p:cNvSpPr>
          <p:nvPr>
            <p:ph type="sldNum" sz="quarter" idx="12"/>
          </p:nvPr>
        </p:nvSpPr>
        <p:spPr/>
        <p:txBody>
          <a:bodyPr/>
          <a:lstStyle/>
          <a:p>
            <a:fld id="{4F4C50CD-240D-42F3-AB7B-EE93BA56C1CF}" type="slidenum">
              <a:rPr lang="en-US" smtClean="0"/>
              <a:t>3</a:t>
            </a:fld>
            <a:endParaRPr lang="en-US"/>
          </a:p>
        </p:txBody>
      </p:sp>
    </p:spTree>
    <p:extLst>
      <p:ext uri="{BB962C8B-B14F-4D97-AF65-F5344CB8AC3E}">
        <p14:creationId xmlns:p14="http://schemas.microsoft.com/office/powerpoint/2010/main" val="362723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EEF64A-53F3-4710-BE10-3E57DEB0AEE1}"/>
              </a:ext>
            </a:extLst>
          </p:cNvPr>
          <p:cNvSpPr/>
          <p:nvPr/>
        </p:nvSpPr>
        <p:spPr>
          <a:xfrm>
            <a:off x="502298" y="65314"/>
            <a:ext cx="11187404" cy="1077218"/>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Intuition behind ROC curve - confusion matrix for each different cut-off shows trade off in sensitivity and specificity</a:t>
            </a:r>
          </a:p>
        </p:txBody>
      </p:sp>
      <p:graphicFrame>
        <p:nvGraphicFramePr>
          <p:cNvPr id="4" name="Table 3">
            <a:extLst>
              <a:ext uri="{FF2B5EF4-FFF2-40B4-BE49-F238E27FC236}">
                <a16:creationId xmlns:a16="http://schemas.microsoft.com/office/drawing/2014/main" id="{3315EFD0-7A31-472D-94F5-9B1CB8F9BFE7}"/>
              </a:ext>
            </a:extLst>
          </p:cNvPr>
          <p:cNvGraphicFramePr>
            <a:graphicFrameLocks noGrp="1"/>
          </p:cNvGraphicFramePr>
          <p:nvPr>
            <p:extLst>
              <p:ext uri="{D42A27DB-BD31-4B8C-83A1-F6EECF244321}">
                <p14:modId xmlns:p14="http://schemas.microsoft.com/office/powerpoint/2010/main" val="1748484301"/>
              </p:ext>
            </p:extLst>
          </p:nvPr>
        </p:nvGraphicFramePr>
        <p:xfrm>
          <a:off x="335902" y="1222310"/>
          <a:ext cx="11353800" cy="4698155"/>
        </p:xfrm>
        <a:graphic>
          <a:graphicData uri="http://schemas.openxmlformats.org/drawingml/2006/table">
            <a:tbl>
              <a:tblPr/>
              <a:tblGrid>
                <a:gridCol w="1892300">
                  <a:extLst>
                    <a:ext uri="{9D8B030D-6E8A-4147-A177-3AD203B41FA5}">
                      <a16:colId xmlns:a16="http://schemas.microsoft.com/office/drawing/2014/main" val="687819023"/>
                    </a:ext>
                  </a:extLst>
                </a:gridCol>
                <a:gridCol w="1892300">
                  <a:extLst>
                    <a:ext uri="{9D8B030D-6E8A-4147-A177-3AD203B41FA5}">
                      <a16:colId xmlns:a16="http://schemas.microsoft.com/office/drawing/2014/main" val="3263795022"/>
                    </a:ext>
                  </a:extLst>
                </a:gridCol>
                <a:gridCol w="1892300">
                  <a:extLst>
                    <a:ext uri="{9D8B030D-6E8A-4147-A177-3AD203B41FA5}">
                      <a16:colId xmlns:a16="http://schemas.microsoft.com/office/drawing/2014/main" val="3292316703"/>
                    </a:ext>
                  </a:extLst>
                </a:gridCol>
                <a:gridCol w="1892300">
                  <a:extLst>
                    <a:ext uri="{9D8B030D-6E8A-4147-A177-3AD203B41FA5}">
                      <a16:colId xmlns:a16="http://schemas.microsoft.com/office/drawing/2014/main" val="3158090700"/>
                    </a:ext>
                  </a:extLst>
                </a:gridCol>
                <a:gridCol w="1892300">
                  <a:extLst>
                    <a:ext uri="{9D8B030D-6E8A-4147-A177-3AD203B41FA5}">
                      <a16:colId xmlns:a16="http://schemas.microsoft.com/office/drawing/2014/main" val="2291803340"/>
                    </a:ext>
                  </a:extLst>
                </a:gridCol>
                <a:gridCol w="1892300">
                  <a:extLst>
                    <a:ext uri="{9D8B030D-6E8A-4147-A177-3AD203B41FA5}">
                      <a16:colId xmlns:a16="http://schemas.microsoft.com/office/drawing/2014/main" val="1057082178"/>
                    </a:ext>
                  </a:extLst>
                </a:gridCol>
              </a:tblGrid>
              <a:tr h="531845">
                <a:tc>
                  <a:txBody>
                    <a:bodyPr/>
                    <a:lstStyle/>
                    <a:p>
                      <a:pPr algn="ctr" fontAlgn="ctr"/>
                      <a:endParaRPr lang="en-US" sz="2800"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b="1" dirty="0">
                          <a:effectLst/>
                          <a:latin typeface="Times New Roman" panose="02020603050405020304" pitchFamily="18" charset="0"/>
                          <a:cs typeface="Times New Roman" panose="02020603050405020304" pitchFamily="18" charset="0"/>
                        </a:rPr>
                        <a:t>cutoff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b="1" dirty="0">
                          <a:effectLst/>
                          <a:latin typeface="Times New Roman" panose="02020603050405020304" pitchFamily="18" charset="0"/>
                          <a:cs typeface="Times New Roman" panose="02020603050405020304" pitchFamily="18" charset="0"/>
                        </a:rPr>
                        <a:t>sensitivity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b="1" dirty="0">
                          <a:effectLst/>
                          <a:latin typeface="Times New Roman" panose="02020603050405020304" pitchFamily="18" charset="0"/>
                          <a:cs typeface="Times New Roman" panose="02020603050405020304" pitchFamily="18" charset="0"/>
                        </a:rPr>
                        <a:t>specificity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b="1" dirty="0">
                          <a:effectLst/>
                          <a:latin typeface="Times New Roman" panose="02020603050405020304" pitchFamily="18" charset="0"/>
                          <a:cs typeface="Times New Roman" panose="02020603050405020304" pitchFamily="18"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effectLst/>
                          <a:latin typeface="Times New Roman" panose="02020603050405020304" pitchFamily="18" charset="0"/>
                          <a:cs typeface="Times New Roman" panose="02020603050405020304" pitchFamily="18" charset="0"/>
                        </a:rPr>
                        <a:t>total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1216817"/>
                  </a:ext>
                </a:extLst>
              </a:tr>
              <a:tr h="833262">
                <a:tc>
                  <a:txBody>
                    <a:bodyPr/>
                    <a:lstStyle/>
                    <a:p>
                      <a:pPr algn="ctr" fontAlgn="ctr"/>
                      <a:r>
                        <a:rPr lang="en-US" sz="2800" b="1"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dirty="0">
                          <a:effectLst/>
                          <a:latin typeface="Times New Roman" panose="02020603050405020304" pitchFamily="18" charset="0"/>
                          <a:cs typeface="Times New Roman" panose="02020603050405020304" pitchFamily="18" charset="0"/>
                        </a:rPr>
                        <a:t>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a:effectLst/>
                          <a:latin typeface="Times New Roman" panose="02020603050405020304" pitchFamily="18" charset="0"/>
                          <a:cs typeface="Times New Roman" panose="02020603050405020304" pitchFamily="18" charset="0"/>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a:effectLst/>
                          <a:latin typeface="Times New Roman" panose="02020603050405020304" pitchFamily="18" charset="0"/>
                          <a:cs typeface="Times New Roman" panose="02020603050405020304" pitchFamily="18" charset="0"/>
                        </a:rPr>
                        <a:t>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a:effectLst/>
                          <a:latin typeface="Times New Roman" panose="02020603050405020304" pitchFamily="18" charset="0"/>
                          <a:cs typeface="Times New Roman" panose="02020603050405020304" pitchFamily="18" charset="0"/>
                        </a:rPr>
                        <a:t>0.534157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a:effectLst/>
                          <a:latin typeface="Times New Roman" panose="02020603050405020304" pitchFamily="18" charset="0"/>
                          <a:cs typeface="Times New Roman" panose="02020603050405020304" pitchFamily="18" charset="0"/>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606849103"/>
                  </a:ext>
                </a:extLst>
              </a:tr>
              <a:tr h="833262">
                <a:tc>
                  <a:txBody>
                    <a:bodyPr/>
                    <a:lstStyle/>
                    <a:p>
                      <a:pPr algn="ctr" fontAlgn="ctr"/>
                      <a:r>
                        <a:rPr lang="en-US" sz="2800" b="1"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dirty="0">
                          <a:effectLst/>
                          <a:latin typeface="Times New Roman" panose="02020603050405020304" pitchFamily="18" charset="0"/>
                          <a:cs typeface="Times New Roman" panose="02020603050405020304" pitchFamily="18" charset="0"/>
                        </a:rPr>
                        <a:t>0.020408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dirty="0">
                          <a:effectLst/>
                          <a:latin typeface="Times New Roman" panose="02020603050405020304" pitchFamily="18" charset="0"/>
                          <a:cs typeface="Times New Roman" panose="02020603050405020304" pitchFamily="18" charset="0"/>
                        </a:rPr>
                        <a:t>0.989533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a:effectLst/>
                          <a:latin typeface="Times New Roman" panose="02020603050405020304" pitchFamily="18" charset="0"/>
                          <a:cs typeface="Times New Roman" panose="02020603050405020304" pitchFamily="18" charset="0"/>
                        </a:rPr>
                        <a:t>0.256366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a:effectLst/>
                          <a:latin typeface="Times New Roman" panose="02020603050405020304" pitchFamily="18" charset="0"/>
                          <a:cs typeface="Times New Roman" panose="02020603050405020304" pitchFamily="18" charset="0"/>
                        </a:rPr>
                        <a:t>0.647993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a:effectLst/>
                          <a:latin typeface="Times New Roman" panose="02020603050405020304" pitchFamily="18" charset="0"/>
                          <a:cs typeface="Times New Roman" panose="02020603050405020304" pitchFamily="18" charset="0"/>
                        </a:rPr>
                        <a:t>1.245899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860592"/>
                  </a:ext>
                </a:extLst>
              </a:tr>
              <a:tr h="833262">
                <a:tc>
                  <a:txBody>
                    <a:bodyPr/>
                    <a:lstStyle/>
                    <a:p>
                      <a:pPr algn="ctr" fontAlgn="ctr"/>
                      <a:r>
                        <a:rPr lang="en-US" sz="2800" b="1"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dirty="0">
                          <a:effectLst/>
                          <a:latin typeface="Times New Roman" panose="02020603050405020304" pitchFamily="18" charset="0"/>
                          <a:cs typeface="Times New Roman" panose="02020603050405020304" pitchFamily="18" charset="0"/>
                        </a:rPr>
                        <a:t>0.040816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dirty="0">
                          <a:effectLst/>
                          <a:latin typeface="Times New Roman" panose="02020603050405020304" pitchFamily="18" charset="0"/>
                          <a:cs typeface="Times New Roman" panose="02020603050405020304" pitchFamily="18" charset="0"/>
                        </a:rPr>
                        <a:t>0.985415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a:effectLst/>
                          <a:latin typeface="Times New Roman" panose="02020603050405020304" pitchFamily="18" charset="0"/>
                          <a:cs typeface="Times New Roman" panose="02020603050405020304" pitchFamily="18" charset="0"/>
                        </a:rPr>
                        <a:t>0.492599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a:effectLst/>
                          <a:latin typeface="Times New Roman" panose="02020603050405020304" pitchFamily="18" charset="0"/>
                          <a:cs typeface="Times New Roman" panose="02020603050405020304" pitchFamily="18" charset="0"/>
                        </a:rPr>
                        <a:t>0.755840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a:effectLst/>
                          <a:latin typeface="Times New Roman" panose="02020603050405020304" pitchFamily="18" charset="0"/>
                          <a:cs typeface="Times New Roman" panose="02020603050405020304" pitchFamily="18" charset="0"/>
                        </a:rPr>
                        <a:t>1.478014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05604247"/>
                  </a:ext>
                </a:extLst>
              </a:tr>
              <a:tr h="833262">
                <a:tc>
                  <a:txBody>
                    <a:bodyPr/>
                    <a:lstStyle/>
                    <a:p>
                      <a:pPr algn="ctr" fontAlgn="ctr"/>
                      <a:r>
                        <a:rPr lang="en-US" sz="2800" b="1"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dirty="0">
                          <a:effectLst/>
                          <a:latin typeface="Times New Roman" panose="02020603050405020304" pitchFamily="18" charset="0"/>
                          <a:cs typeface="Times New Roman" panose="02020603050405020304" pitchFamily="18" charset="0"/>
                        </a:rPr>
                        <a:t>0.061224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a:effectLst/>
                          <a:latin typeface="Times New Roman" panose="02020603050405020304" pitchFamily="18" charset="0"/>
                          <a:cs typeface="Times New Roman" panose="02020603050405020304" pitchFamily="18" charset="0"/>
                        </a:rPr>
                        <a:t>0.982209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dirty="0">
                          <a:effectLst/>
                          <a:latin typeface="Times New Roman" panose="02020603050405020304" pitchFamily="18" charset="0"/>
                          <a:cs typeface="Times New Roman" panose="02020603050405020304" pitchFamily="18" charset="0"/>
                        </a:rPr>
                        <a:t>0.549905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dirty="0">
                          <a:effectLst/>
                          <a:latin typeface="Times New Roman" panose="02020603050405020304" pitchFamily="18" charset="0"/>
                          <a:cs typeface="Times New Roman" panose="02020603050405020304" pitchFamily="18" charset="0"/>
                        </a:rPr>
                        <a:t>0.780823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a:effectLst/>
                          <a:latin typeface="Times New Roman" panose="02020603050405020304" pitchFamily="18" charset="0"/>
                          <a:cs typeface="Times New Roman" panose="02020603050405020304" pitchFamily="18" charset="0"/>
                        </a:rPr>
                        <a:t>1.532114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3345481"/>
                  </a:ext>
                </a:extLst>
              </a:tr>
              <a:tr h="833262">
                <a:tc>
                  <a:txBody>
                    <a:bodyPr/>
                    <a:lstStyle/>
                    <a:p>
                      <a:pPr algn="ctr" fontAlgn="ctr"/>
                      <a:r>
                        <a:rPr lang="en-US" sz="2800" b="1"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dirty="0">
                          <a:effectLst/>
                          <a:latin typeface="Times New Roman" panose="02020603050405020304" pitchFamily="18" charset="0"/>
                          <a:cs typeface="Times New Roman" panose="02020603050405020304" pitchFamily="18" charset="0"/>
                        </a:rPr>
                        <a:t>0.081633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dirty="0">
                          <a:effectLst/>
                          <a:latin typeface="Times New Roman" panose="02020603050405020304" pitchFamily="18" charset="0"/>
                          <a:cs typeface="Times New Roman" panose="02020603050405020304" pitchFamily="18" charset="0"/>
                        </a:rPr>
                        <a:t>0.979428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dirty="0">
                          <a:effectLst/>
                          <a:latin typeface="Times New Roman" panose="02020603050405020304" pitchFamily="18" charset="0"/>
                          <a:cs typeface="Times New Roman" panose="02020603050405020304" pitchFamily="18" charset="0"/>
                        </a:rPr>
                        <a:t>0.612688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dirty="0">
                          <a:effectLst/>
                          <a:latin typeface="Times New Roman" panose="02020603050405020304" pitchFamily="18" charset="0"/>
                          <a:cs typeface="Times New Roman" panose="02020603050405020304" pitchFamily="18" charset="0"/>
                        </a:rPr>
                        <a:t>0.808585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2800" dirty="0">
                          <a:effectLst/>
                          <a:latin typeface="Times New Roman" panose="02020603050405020304" pitchFamily="18" charset="0"/>
                          <a:cs typeface="Times New Roman" panose="02020603050405020304" pitchFamily="18" charset="0"/>
                        </a:rPr>
                        <a:t>1.592116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187042368"/>
                  </a:ext>
                </a:extLst>
              </a:tr>
            </a:tbl>
          </a:graphicData>
        </a:graphic>
      </p:graphicFrame>
      <p:sp>
        <p:nvSpPr>
          <p:cNvPr id="5" name="Date Placeholder 4">
            <a:extLst>
              <a:ext uri="{FF2B5EF4-FFF2-40B4-BE49-F238E27FC236}">
                <a16:creationId xmlns:a16="http://schemas.microsoft.com/office/drawing/2014/main" id="{2232C194-3B5D-4A6C-8414-75E04BF7289D}"/>
              </a:ext>
            </a:extLst>
          </p:cNvPr>
          <p:cNvSpPr>
            <a:spLocks noGrp="1"/>
          </p:cNvSpPr>
          <p:nvPr>
            <p:ph type="dt" sz="half" idx="10"/>
          </p:nvPr>
        </p:nvSpPr>
        <p:spPr/>
        <p:txBody>
          <a:bodyPr/>
          <a:lstStyle/>
          <a:p>
            <a:fld id="{3118CD96-FEC4-4188-B031-1F8FB4AD60F8}" type="datetime2">
              <a:rPr lang="en-US" smtClean="0"/>
              <a:t>Tuesday, August 20, 2019</a:t>
            </a:fld>
            <a:endParaRPr lang="en-US"/>
          </a:p>
        </p:txBody>
      </p:sp>
      <p:sp>
        <p:nvSpPr>
          <p:cNvPr id="3" name="Slide Number Placeholder 2">
            <a:extLst>
              <a:ext uri="{FF2B5EF4-FFF2-40B4-BE49-F238E27FC236}">
                <a16:creationId xmlns:a16="http://schemas.microsoft.com/office/drawing/2014/main" id="{65C44DF9-659D-48A2-AE96-4A7444EB33B9}"/>
              </a:ext>
            </a:extLst>
          </p:cNvPr>
          <p:cNvSpPr>
            <a:spLocks noGrp="1"/>
          </p:cNvSpPr>
          <p:nvPr>
            <p:ph type="sldNum" sz="quarter" idx="12"/>
          </p:nvPr>
        </p:nvSpPr>
        <p:spPr/>
        <p:txBody>
          <a:bodyPr/>
          <a:lstStyle/>
          <a:p>
            <a:fld id="{4F4C50CD-240D-42F3-AB7B-EE93BA56C1CF}" type="slidenum">
              <a:rPr lang="en-US" smtClean="0"/>
              <a:t>30</a:t>
            </a:fld>
            <a:endParaRPr lang="en-US"/>
          </a:p>
        </p:txBody>
      </p:sp>
    </p:spTree>
    <p:extLst>
      <p:ext uri="{BB962C8B-B14F-4D97-AF65-F5344CB8AC3E}">
        <p14:creationId xmlns:p14="http://schemas.microsoft.com/office/powerpoint/2010/main" val="3336122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66EE44-C641-446E-9B4E-7C55EBF3DD57}"/>
              </a:ext>
            </a:extLst>
          </p:cNvPr>
          <p:cNvSpPr/>
          <p:nvPr/>
        </p:nvSpPr>
        <p:spPr>
          <a:xfrm>
            <a:off x="503853" y="447869"/>
            <a:ext cx="11178074" cy="369332"/>
          </a:xfrm>
          <a:prstGeom prst="rect">
            <a:avLst/>
          </a:prstGeom>
        </p:spPr>
        <p:txBody>
          <a:bodyPr wrap="square">
            <a:spAutoFit/>
          </a:bodyPr>
          <a:lstStyle/>
          <a:p>
            <a:r>
              <a:rPr lang="en-US" b="1" dirty="0">
                <a:highlight>
                  <a:srgbClr val="FFFF00"/>
                </a:highlight>
                <a:latin typeface="Times New Roman" panose="02020603050405020304" pitchFamily="18" charset="0"/>
                <a:cs typeface="Times New Roman" panose="02020603050405020304" pitchFamily="18" charset="0"/>
              </a:rPr>
              <a:t>Cut-off based on highest sum(</a:t>
            </a:r>
            <a:r>
              <a:rPr lang="en-US" b="1" dirty="0" err="1">
                <a:highlight>
                  <a:srgbClr val="FFFF00"/>
                </a:highlight>
                <a:latin typeface="Times New Roman" panose="02020603050405020304" pitchFamily="18" charset="0"/>
                <a:cs typeface="Times New Roman" panose="02020603050405020304" pitchFamily="18" charset="0"/>
              </a:rPr>
              <a:t>sensitivity+specificity</a:t>
            </a:r>
            <a:r>
              <a:rPr lang="en-US" b="1" dirty="0">
                <a:highlight>
                  <a:srgbClr val="FFFF00"/>
                </a:highlight>
                <a:latin typeface="Times New Roman" panose="02020603050405020304" pitchFamily="18" charset="0"/>
                <a:cs typeface="Times New Roman" panose="02020603050405020304" pitchFamily="18" charset="0"/>
              </a:rPr>
              <a:t>)   - common way of identifying cut-off</a:t>
            </a:r>
          </a:p>
        </p:txBody>
      </p:sp>
      <p:graphicFrame>
        <p:nvGraphicFramePr>
          <p:cNvPr id="4" name="Table 3">
            <a:extLst>
              <a:ext uri="{FF2B5EF4-FFF2-40B4-BE49-F238E27FC236}">
                <a16:creationId xmlns:a16="http://schemas.microsoft.com/office/drawing/2014/main" id="{E7EC7B00-34E0-4E92-9246-88046D790E5E}"/>
              </a:ext>
            </a:extLst>
          </p:cNvPr>
          <p:cNvGraphicFramePr>
            <a:graphicFrameLocks noGrp="1"/>
          </p:cNvGraphicFramePr>
          <p:nvPr>
            <p:extLst>
              <p:ext uri="{D42A27DB-BD31-4B8C-83A1-F6EECF244321}">
                <p14:modId xmlns:p14="http://schemas.microsoft.com/office/powerpoint/2010/main" val="2291735665"/>
              </p:ext>
            </p:extLst>
          </p:nvPr>
        </p:nvGraphicFramePr>
        <p:xfrm>
          <a:off x="615819" y="1035698"/>
          <a:ext cx="11066106" cy="762311"/>
        </p:xfrm>
        <a:graphic>
          <a:graphicData uri="http://schemas.openxmlformats.org/drawingml/2006/table">
            <a:tbl>
              <a:tblPr/>
              <a:tblGrid>
                <a:gridCol w="1844351">
                  <a:extLst>
                    <a:ext uri="{9D8B030D-6E8A-4147-A177-3AD203B41FA5}">
                      <a16:colId xmlns:a16="http://schemas.microsoft.com/office/drawing/2014/main" val="1396578858"/>
                    </a:ext>
                  </a:extLst>
                </a:gridCol>
                <a:gridCol w="1844351">
                  <a:extLst>
                    <a:ext uri="{9D8B030D-6E8A-4147-A177-3AD203B41FA5}">
                      <a16:colId xmlns:a16="http://schemas.microsoft.com/office/drawing/2014/main" val="3385487891"/>
                    </a:ext>
                  </a:extLst>
                </a:gridCol>
                <a:gridCol w="1844351">
                  <a:extLst>
                    <a:ext uri="{9D8B030D-6E8A-4147-A177-3AD203B41FA5}">
                      <a16:colId xmlns:a16="http://schemas.microsoft.com/office/drawing/2014/main" val="1253197154"/>
                    </a:ext>
                  </a:extLst>
                </a:gridCol>
                <a:gridCol w="1844351">
                  <a:extLst>
                    <a:ext uri="{9D8B030D-6E8A-4147-A177-3AD203B41FA5}">
                      <a16:colId xmlns:a16="http://schemas.microsoft.com/office/drawing/2014/main" val="865239126"/>
                    </a:ext>
                  </a:extLst>
                </a:gridCol>
                <a:gridCol w="1844351">
                  <a:extLst>
                    <a:ext uri="{9D8B030D-6E8A-4147-A177-3AD203B41FA5}">
                      <a16:colId xmlns:a16="http://schemas.microsoft.com/office/drawing/2014/main" val="3796564424"/>
                    </a:ext>
                  </a:extLst>
                </a:gridCol>
                <a:gridCol w="1844351">
                  <a:extLst>
                    <a:ext uri="{9D8B030D-6E8A-4147-A177-3AD203B41FA5}">
                      <a16:colId xmlns:a16="http://schemas.microsoft.com/office/drawing/2014/main" val="1458349858"/>
                    </a:ext>
                  </a:extLst>
                </a:gridCol>
              </a:tblGrid>
              <a:tr h="0">
                <a:tc>
                  <a:txBody>
                    <a:bodyPr/>
                    <a:lstStyle/>
                    <a:p>
                      <a:pPr algn="ctr" fontAlgn="ctr"/>
                      <a:endParaRPr lang="en-US"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cutoff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sensitivity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specificity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latin typeface="Times New Roman" panose="02020603050405020304" pitchFamily="18" charset="0"/>
                          <a:cs typeface="Times New Roman" panose="02020603050405020304" pitchFamily="18"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683979992"/>
                  </a:ext>
                </a:extLst>
              </a:tr>
              <a:tr h="396551">
                <a:tc>
                  <a:txBody>
                    <a:bodyPr/>
                    <a:lstStyle/>
                    <a:p>
                      <a:pPr algn="ctr" fontAlgn="ctr"/>
                      <a:r>
                        <a:rPr lang="en-US" b="1"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0.367347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0.932912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0.970106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0.950238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1.903017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527732863"/>
                  </a:ext>
                </a:extLst>
              </a:tr>
            </a:tbl>
          </a:graphicData>
        </a:graphic>
      </p:graphicFrame>
      <p:sp>
        <p:nvSpPr>
          <p:cNvPr id="5" name="Rectangle 4">
            <a:extLst>
              <a:ext uri="{FF2B5EF4-FFF2-40B4-BE49-F238E27FC236}">
                <a16:creationId xmlns:a16="http://schemas.microsoft.com/office/drawing/2014/main" id="{7742A2E7-E8A7-4435-8ACB-74A4DB1E31AC}"/>
              </a:ext>
            </a:extLst>
          </p:cNvPr>
          <p:cNvSpPr/>
          <p:nvPr/>
        </p:nvSpPr>
        <p:spPr>
          <a:xfrm>
            <a:off x="503853" y="2444621"/>
            <a:ext cx="11178072" cy="369332"/>
          </a:xfrm>
          <a:prstGeom prst="rect">
            <a:avLst/>
          </a:prstGeom>
        </p:spPr>
        <p:txBody>
          <a:bodyPr wrap="square">
            <a:spAutoFit/>
          </a:bodyPr>
          <a:lstStyle/>
          <a:p>
            <a:r>
              <a:rPr lang="en-US" b="1" dirty="0">
                <a:highlight>
                  <a:srgbClr val="FFFF00"/>
                </a:highlight>
                <a:latin typeface="Times New Roman" panose="02020603050405020304" pitchFamily="18" charset="0"/>
                <a:cs typeface="Times New Roman" panose="02020603050405020304" pitchFamily="18" charset="0"/>
              </a:rPr>
              <a:t>Cut-off based on highest accuracy   - some teams use this as methodology to decide the cut-off</a:t>
            </a:r>
          </a:p>
        </p:txBody>
      </p:sp>
      <p:graphicFrame>
        <p:nvGraphicFramePr>
          <p:cNvPr id="6" name="Table 5">
            <a:extLst>
              <a:ext uri="{FF2B5EF4-FFF2-40B4-BE49-F238E27FC236}">
                <a16:creationId xmlns:a16="http://schemas.microsoft.com/office/drawing/2014/main" id="{847C6E9F-F6F5-4DD9-B32B-705CB9F8364C}"/>
              </a:ext>
            </a:extLst>
          </p:cNvPr>
          <p:cNvGraphicFramePr>
            <a:graphicFrameLocks noGrp="1"/>
          </p:cNvGraphicFramePr>
          <p:nvPr>
            <p:extLst>
              <p:ext uri="{D42A27DB-BD31-4B8C-83A1-F6EECF244321}">
                <p14:modId xmlns:p14="http://schemas.microsoft.com/office/powerpoint/2010/main" val="1385450353"/>
              </p:ext>
            </p:extLst>
          </p:nvPr>
        </p:nvGraphicFramePr>
        <p:xfrm>
          <a:off x="718457" y="3186245"/>
          <a:ext cx="10963470" cy="891233"/>
        </p:xfrm>
        <a:graphic>
          <a:graphicData uri="http://schemas.openxmlformats.org/drawingml/2006/table">
            <a:tbl>
              <a:tblPr/>
              <a:tblGrid>
                <a:gridCol w="1827245">
                  <a:extLst>
                    <a:ext uri="{9D8B030D-6E8A-4147-A177-3AD203B41FA5}">
                      <a16:colId xmlns:a16="http://schemas.microsoft.com/office/drawing/2014/main" val="421233202"/>
                    </a:ext>
                  </a:extLst>
                </a:gridCol>
                <a:gridCol w="1827245">
                  <a:extLst>
                    <a:ext uri="{9D8B030D-6E8A-4147-A177-3AD203B41FA5}">
                      <a16:colId xmlns:a16="http://schemas.microsoft.com/office/drawing/2014/main" val="4284856407"/>
                    </a:ext>
                  </a:extLst>
                </a:gridCol>
                <a:gridCol w="1827245">
                  <a:extLst>
                    <a:ext uri="{9D8B030D-6E8A-4147-A177-3AD203B41FA5}">
                      <a16:colId xmlns:a16="http://schemas.microsoft.com/office/drawing/2014/main" val="1944074686"/>
                    </a:ext>
                  </a:extLst>
                </a:gridCol>
                <a:gridCol w="1827245">
                  <a:extLst>
                    <a:ext uri="{9D8B030D-6E8A-4147-A177-3AD203B41FA5}">
                      <a16:colId xmlns:a16="http://schemas.microsoft.com/office/drawing/2014/main" val="3153777372"/>
                    </a:ext>
                  </a:extLst>
                </a:gridCol>
                <a:gridCol w="1827245">
                  <a:extLst>
                    <a:ext uri="{9D8B030D-6E8A-4147-A177-3AD203B41FA5}">
                      <a16:colId xmlns:a16="http://schemas.microsoft.com/office/drawing/2014/main" val="3953661026"/>
                    </a:ext>
                  </a:extLst>
                </a:gridCol>
                <a:gridCol w="1827245">
                  <a:extLst>
                    <a:ext uri="{9D8B030D-6E8A-4147-A177-3AD203B41FA5}">
                      <a16:colId xmlns:a16="http://schemas.microsoft.com/office/drawing/2014/main" val="1536363652"/>
                    </a:ext>
                  </a:extLst>
                </a:gridCol>
              </a:tblGrid>
              <a:tr h="452694">
                <a:tc>
                  <a:txBody>
                    <a:bodyPr/>
                    <a:lstStyle/>
                    <a:p>
                      <a:pPr algn="ctr" fontAlgn="ctr"/>
                      <a:endParaRPr lang="en-US"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cutoff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sensitivity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specificity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total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35372709"/>
                  </a:ext>
                </a:extLst>
              </a:tr>
              <a:tr h="438539">
                <a:tc>
                  <a:txBody>
                    <a:bodyPr/>
                    <a:lstStyle/>
                    <a:p>
                      <a:pPr algn="ctr" fontAlgn="ctr"/>
                      <a:r>
                        <a:rPr lang="en-US" b="1"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0.367347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0.932912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0.970106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0.950238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1.903017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137228818"/>
                  </a:ext>
                </a:extLst>
              </a:tr>
            </a:tbl>
          </a:graphicData>
        </a:graphic>
      </p:graphicFrame>
      <p:sp>
        <p:nvSpPr>
          <p:cNvPr id="7" name="Rectangle 6">
            <a:extLst>
              <a:ext uri="{FF2B5EF4-FFF2-40B4-BE49-F238E27FC236}">
                <a16:creationId xmlns:a16="http://schemas.microsoft.com/office/drawing/2014/main" id="{FFD753DE-0B04-46EE-B8D1-EACC1F2C430C}"/>
              </a:ext>
            </a:extLst>
          </p:cNvPr>
          <p:cNvSpPr/>
          <p:nvPr/>
        </p:nvSpPr>
        <p:spPr>
          <a:xfrm>
            <a:off x="503852" y="4604356"/>
            <a:ext cx="11178071" cy="369332"/>
          </a:xfrm>
          <a:prstGeom prst="rect">
            <a:avLst/>
          </a:prstGeom>
        </p:spPr>
        <p:txBody>
          <a:bodyPr wrap="square">
            <a:spAutoFit/>
          </a:bodyPr>
          <a:lstStyle/>
          <a:p>
            <a:r>
              <a:rPr lang="en-US" b="1" dirty="0">
                <a:highlight>
                  <a:srgbClr val="FFFF00"/>
                </a:highlight>
                <a:latin typeface="Times New Roman" panose="02020603050405020304" pitchFamily="18" charset="0"/>
                <a:cs typeface="Times New Roman" panose="02020603050405020304" pitchFamily="18" charset="0"/>
              </a:rPr>
              <a:t>Cut-off based on highest sensitivity</a:t>
            </a:r>
          </a:p>
        </p:txBody>
      </p:sp>
      <p:graphicFrame>
        <p:nvGraphicFramePr>
          <p:cNvPr id="8" name="Table 7">
            <a:extLst>
              <a:ext uri="{FF2B5EF4-FFF2-40B4-BE49-F238E27FC236}">
                <a16:creationId xmlns:a16="http://schemas.microsoft.com/office/drawing/2014/main" id="{DAB8B39E-8297-4F56-8BAF-58C7A5F09478}"/>
              </a:ext>
            </a:extLst>
          </p:cNvPr>
          <p:cNvGraphicFramePr>
            <a:graphicFrameLocks noGrp="1"/>
          </p:cNvGraphicFramePr>
          <p:nvPr>
            <p:extLst>
              <p:ext uri="{D42A27DB-BD31-4B8C-83A1-F6EECF244321}">
                <p14:modId xmlns:p14="http://schemas.microsoft.com/office/powerpoint/2010/main" val="3425424116"/>
              </p:ext>
            </p:extLst>
          </p:nvPr>
        </p:nvGraphicFramePr>
        <p:xfrm>
          <a:off x="615819" y="5161314"/>
          <a:ext cx="11066106" cy="731520"/>
        </p:xfrm>
        <a:graphic>
          <a:graphicData uri="http://schemas.openxmlformats.org/drawingml/2006/table">
            <a:tbl>
              <a:tblPr/>
              <a:tblGrid>
                <a:gridCol w="1844351">
                  <a:extLst>
                    <a:ext uri="{9D8B030D-6E8A-4147-A177-3AD203B41FA5}">
                      <a16:colId xmlns:a16="http://schemas.microsoft.com/office/drawing/2014/main" val="3377846616"/>
                    </a:ext>
                  </a:extLst>
                </a:gridCol>
                <a:gridCol w="1844351">
                  <a:extLst>
                    <a:ext uri="{9D8B030D-6E8A-4147-A177-3AD203B41FA5}">
                      <a16:colId xmlns:a16="http://schemas.microsoft.com/office/drawing/2014/main" val="1037219959"/>
                    </a:ext>
                  </a:extLst>
                </a:gridCol>
                <a:gridCol w="1844351">
                  <a:extLst>
                    <a:ext uri="{9D8B030D-6E8A-4147-A177-3AD203B41FA5}">
                      <a16:colId xmlns:a16="http://schemas.microsoft.com/office/drawing/2014/main" val="3420350242"/>
                    </a:ext>
                  </a:extLst>
                </a:gridCol>
                <a:gridCol w="1844351">
                  <a:extLst>
                    <a:ext uri="{9D8B030D-6E8A-4147-A177-3AD203B41FA5}">
                      <a16:colId xmlns:a16="http://schemas.microsoft.com/office/drawing/2014/main" val="1375624461"/>
                    </a:ext>
                  </a:extLst>
                </a:gridCol>
                <a:gridCol w="1844351">
                  <a:extLst>
                    <a:ext uri="{9D8B030D-6E8A-4147-A177-3AD203B41FA5}">
                      <a16:colId xmlns:a16="http://schemas.microsoft.com/office/drawing/2014/main" val="757056087"/>
                    </a:ext>
                  </a:extLst>
                </a:gridCol>
                <a:gridCol w="1844351">
                  <a:extLst>
                    <a:ext uri="{9D8B030D-6E8A-4147-A177-3AD203B41FA5}">
                      <a16:colId xmlns:a16="http://schemas.microsoft.com/office/drawing/2014/main" val="2286629726"/>
                    </a:ext>
                  </a:extLst>
                </a:gridCol>
              </a:tblGrid>
              <a:tr h="0">
                <a:tc>
                  <a:txBody>
                    <a:bodyPr/>
                    <a:lstStyle/>
                    <a:p>
                      <a:pPr algn="ctr" fontAlgn="ctr"/>
                      <a:endParaRPr lang="en-US"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cutoff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sensitivity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specificity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effectLst/>
                          <a:latin typeface="Times New Roman" panose="02020603050405020304" pitchFamily="18" charset="0"/>
                          <a:cs typeface="Times New Roman" panose="02020603050405020304" pitchFamily="18" charset="0"/>
                        </a:rPr>
                        <a:t>total                </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33206590"/>
                  </a:ext>
                </a:extLst>
              </a:tr>
              <a:tr h="0">
                <a:tc>
                  <a:txBody>
                    <a:bodyPr/>
                    <a:lstStyle/>
                    <a:p>
                      <a:pPr algn="ctr" fontAlgn="ctr"/>
                      <a:r>
                        <a:rPr lang="en-US" b="1"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0.534157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87665911"/>
                  </a:ext>
                </a:extLst>
              </a:tr>
            </a:tbl>
          </a:graphicData>
        </a:graphic>
      </p:graphicFrame>
      <p:sp>
        <p:nvSpPr>
          <p:cNvPr id="9" name="Date Placeholder 8">
            <a:extLst>
              <a:ext uri="{FF2B5EF4-FFF2-40B4-BE49-F238E27FC236}">
                <a16:creationId xmlns:a16="http://schemas.microsoft.com/office/drawing/2014/main" id="{7BC2FA9E-613F-4B5C-B7B0-A50C4CDD93ED}"/>
              </a:ext>
            </a:extLst>
          </p:cNvPr>
          <p:cNvSpPr>
            <a:spLocks noGrp="1"/>
          </p:cNvSpPr>
          <p:nvPr>
            <p:ph type="dt" sz="half" idx="10"/>
          </p:nvPr>
        </p:nvSpPr>
        <p:spPr/>
        <p:txBody>
          <a:bodyPr/>
          <a:lstStyle/>
          <a:p>
            <a:fld id="{D2DC7BF2-0372-4336-BDCA-2A14EC917244}" type="datetime2">
              <a:rPr lang="en-US" smtClean="0"/>
              <a:t>Tuesday, August 20, 2019</a:t>
            </a:fld>
            <a:endParaRPr lang="en-US"/>
          </a:p>
        </p:txBody>
      </p:sp>
      <p:sp>
        <p:nvSpPr>
          <p:cNvPr id="2" name="Slide Number Placeholder 1">
            <a:extLst>
              <a:ext uri="{FF2B5EF4-FFF2-40B4-BE49-F238E27FC236}">
                <a16:creationId xmlns:a16="http://schemas.microsoft.com/office/drawing/2014/main" id="{EDC05745-D70D-4FF3-AFE4-CB31A96D44E4}"/>
              </a:ext>
            </a:extLst>
          </p:cNvPr>
          <p:cNvSpPr>
            <a:spLocks noGrp="1"/>
          </p:cNvSpPr>
          <p:nvPr>
            <p:ph type="sldNum" sz="quarter" idx="12"/>
          </p:nvPr>
        </p:nvSpPr>
        <p:spPr/>
        <p:txBody>
          <a:bodyPr/>
          <a:lstStyle/>
          <a:p>
            <a:fld id="{4F4C50CD-240D-42F3-AB7B-EE93BA56C1CF}" type="slidenum">
              <a:rPr lang="en-US" smtClean="0"/>
              <a:t>31</a:t>
            </a:fld>
            <a:endParaRPr lang="en-US"/>
          </a:p>
        </p:txBody>
      </p:sp>
    </p:spTree>
    <p:extLst>
      <p:ext uri="{BB962C8B-B14F-4D97-AF65-F5344CB8AC3E}">
        <p14:creationId xmlns:p14="http://schemas.microsoft.com/office/powerpoint/2010/main" val="3556307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F31AF-1E10-495F-8948-FB49088A1370}"/>
              </a:ext>
            </a:extLst>
          </p:cNvPr>
          <p:cNvSpPr/>
          <p:nvPr/>
        </p:nvSpPr>
        <p:spPr>
          <a:xfrm>
            <a:off x="317241" y="327425"/>
            <a:ext cx="8826759"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Chosen Best Cut-off is 0.367347 based on highest (sensitivity + specificity)</a:t>
            </a:r>
          </a:p>
        </p:txBody>
      </p:sp>
      <p:graphicFrame>
        <p:nvGraphicFramePr>
          <p:cNvPr id="3" name="Table 2">
            <a:extLst>
              <a:ext uri="{FF2B5EF4-FFF2-40B4-BE49-F238E27FC236}">
                <a16:creationId xmlns:a16="http://schemas.microsoft.com/office/drawing/2014/main" id="{B54D57C3-5C06-4581-9D01-E98F3DE8CB0B}"/>
              </a:ext>
            </a:extLst>
          </p:cNvPr>
          <p:cNvGraphicFramePr>
            <a:graphicFrameLocks noGrp="1"/>
          </p:cNvGraphicFramePr>
          <p:nvPr>
            <p:extLst>
              <p:ext uri="{D42A27DB-BD31-4B8C-83A1-F6EECF244321}">
                <p14:modId xmlns:p14="http://schemas.microsoft.com/office/powerpoint/2010/main" val="1455236408"/>
              </p:ext>
            </p:extLst>
          </p:nvPr>
        </p:nvGraphicFramePr>
        <p:xfrm>
          <a:off x="412880" y="1123353"/>
          <a:ext cx="11608836" cy="3474720"/>
        </p:xfrm>
        <a:graphic>
          <a:graphicData uri="http://schemas.openxmlformats.org/drawingml/2006/table">
            <a:tbl>
              <a:tblPr/>
              <a:tblGrid>
                <a:gridCol w="2902209">
                  <a:extLst>
                    <a:ext uri="{9D8B030D-6E8A-4147-A177-3AD203B41FA5}">
                      <a16:colId xmlns:a16="http://schemas.microsoft.com/office/drawing/2014/main" val="1600486454"/>
                    </a:ext>
                  </a:extLst>
                </a:gridCol>
                <a:gridCol w="2902209">
                  <a:extLst>
                    <a:ext uri="{9D8B030D-6E8A-4147-A177-3AD203B41FA5}">
                      <a16:colId xmlns:a16="http://schemas.microsoft.com/office/drawing/2014/main" val="3191753543"/>
                    </a:ext>
                  </a:extLst>
                </a:gridCol>
                <a:gridCol w="2902209">
                  <a:extLst>
                    <a:ext uri="{9D8B030D-6E8A-4147-A177-3AD203B41FA5}">
                      <a16:colId xmlns:a16="http://schemas.microsoft.com/office/drawing/2014/main" val="814215554"/>
                    </a:ext>
                  </a:extLst>
                </a:gridCol>
                <a:gridCol w="2902209">
                  <a:extLst>
                    <a:ext uri="{9D8B030D-6E8A-4147-A177-3AD203B41FA5}">
                      <a16:colId xmlns:a16="http://schemas.microsoft.com/office/drawing/2014/main" val="443699376"/>
                    </a:ext>
                  </a:extLst>
                </a:gridCol>
              </a:tblGrid>
              <a:tr h="0">
                <a:tc>
                  <a:txBody>
                    <a:bodyPr/>
                    <a:lstStyle/>
                    <a:p>
                      <a:pPr algn="ctr" fontAlgn="ctr"/>
                      <a:r>
                        <a:rPr lang="en-US" sz="3200" b="1" dirty="0">
                          <a:effectLst/>
                          <a:latin typeface="Times New Roman" panose="02020603050405020304" pitchFamily="18" charset="0"/>
                          <a:cs typeface="Times New Roman" panose="02020603050405020304" pitchFamily="18" charset="0"/>
                        </a:rPr>
                        <a:t>Train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3200" b="1" dirty="0">
                          <a:effectLst/>
                          <a:latin typeface="Times New Roman" panose="02020603050405020304" pitchFamily="18" charset="0"/>
                          <a:cs typeface="Times New Roman" panose="02020603050405020304" pitchFamily="18" charset="0"/>
                        </a:rPr>
                        <a:t>actual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3200" b="1" dirty="0">
                          <a:effectLst/>
                          <a:latin typeface="Times New Roman" panose="02020603050405020304" pitchFamily="18" charset="0"/>
                          <a:cs typeface="Times New Roman" panose="02020603050405020304" pitchFamily="18" charset="0"/>
                        </a:rPr>
                        <a:t>prob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effectLst/>
                          <a:latin typeface="Times New Roman" panose="02020603050405020304" pitchFamily="18" charset="0"/>
                          <a:cs typeface="Times New Roman" panose="02020603050405020304" pitchFamily="18" charset="0"/>
                        </a:rPr>
                        <a:t>predicted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64636074"/>
                  </a:ext>
                </a:extLst>
              </a:tr>
              <a:tr h="547889">
                <a:tc>
                  <a:txBody>
                    <a:bodyPr/>
                    <a:lstStyle/>
                    <a:p>
                      <a:pPr algn="ctr" fontAlgn="ctr"/>
                      <a:r>
                        <a:rPr lang="en-US" sz="3200" b="1" dirty="0">
                          <a:effectLst/>
                          <a:latin typeface="Times New Roman" panose="02020603050405020304" pitchFamily="18" charset="0"/>
                          <a:cs typeface="Times New Roman" panose="02020603050405020304" pitchFamily="18" charset="0"/>
                        </a:rPr>
                        <a:t>81433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0.966982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788943319"/>
                  </a:ext>
                </a:extLst>
              </a:tr>
              <a:tr h="547889">
                <a:tc>
                  <a:txBody>
                    <a:bodyPr/>
                    <a:lstStyle/>
                    <a:p>
                      <a:pPr algn="ctr" fontAlgn="ctr"/>
                      <a:r>
                        <a:rPr lang="en-US" sz="3200" b="1" dirty="0">
                          <a:effectLst/>
                          <a:latin typeface="Times New Roman" panose="02020603050405020304" pitchFamily="18" charset="0"/>
                          <a:cs typeface="Times New Roman" panose="02020603050405020304" pitchFamily="18" charset="0"/>
                        </a:rPr>
                        <a:t>15397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a:effectLst/>
                          <a:latin typeface="Times New Roman" panose="02020603050405020304" pitchFamily="18" charset="0"/>
                          <a:cs typeface="Times New Roman" panose="02020603050405020304" pitchFamily="18" charset="0"/>
                        </a:rPr>
                        <a:t>0.444702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659970"/>
                  </a:ext>
                </a:extLst>
              </a:tr>
              <a:tr h="547889">
                <a:tc>
                  <a:txBody>
                    <a:bodyPr/>
                    <a:lstStyle/>
                    <a:p>
                      <a:pPr algn="ctr" fontAlgn="ctr"/>
                      <a:r>
                        <a:rPr lang="en-US" sz="3200" b="1" dirty="0">
                          <a:effectLst/>
                          <a:latin typeface="Times New Roman" panose="02020603050405020304" pitchFamily="18" charset="0"/>
                          <a:cs typeface="Times New Roman" panose="02020603050405020304" pitchFamily="18" charset="0"/>
                        </a:rPr>
                        <a:t>49130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0.999698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10622400"/>
                  </a:ext>
                </a:extLst>
              </a:tr>
              <a:tr h="547889">
                <a:tc>
                  <a:txBody>
                    <a:bodyPr/>
                    <a:lstStyle/>
                    <a:p>
                      <a:pPr algn="ctr" fontAlgn="ctr"/>
                      <a:r>
                        <a:rPr lang="en-US" sz="3200" b="1" dirty="0">
                          <a:effectLst/>
                          <a:latin typeface="Times New Roman" panose="02020603050405020304" pitchFamily="18" charset="0"/>
                          <a:cs typeface="Times New Roman" panose="02020603050405020304" pitchFamily="18" charset="0"/>
                        </a:rPr>
                        <a:t>114911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0.990014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569778"/>
                  </a:ext>
                </a:extLst>
              </a:tr>
              <a:tr h="547889">
                <a:tc>
                  <a:txBody>
                    <a:bodyPr/>
                    <a:lstStyle/>
                    <a:p>
                      <a:pPr algn="ctr" fontAlgn="ctr"/>
                      <a:r>
                        <a:rPr lang="en-US" sz="3200" b="1" dirty="0">
                          <a:effectLst/>
                          <a:latin typeface="Times New Roman" panose="02020603050405020304" pitchFamily="18" charset="0"/>
                          <a:cs typeface="Times New Roman" panose="02020603050405020304" pitchFamily="18" charset="0"/>
                        </a:rPr>
                        <a:t>50858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0.068675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793171007"/>
                  </a:ext>
                </a:extLst>
              </a:tr>
            </a:tbl>
          </a:graphicData>
        </a:graphic>
      </p:graphicFrame>
      <p:sp>
        <p:nvSpPr>
          <p:cNvPr id="6" name="Date Placeholder 5">
            <a:extLst>
              <a:ext uri="{FF2B5EF4-FFF2-40B4-BE49-F238E27FC236}">
                <a16:creationId xmlns:a16="http://schemas.microsoft.com/office/drawing/2014/main" id="{39D400D7-4585-4828-9CD3-9DCC25202229}"/>
              </a:ext>
            </a:extLst>
          </p:cNvPr>
          <p:cNvSpPr>
            <a:spLocks noGrp="1"/>
          </p:cNvSpPr>
          <p:nvPr>
            <p:ph type="dt" sz="half" idx="10"/>
          </p:nvPr>
        </p:nvSpPr>
        <p:spPr/>
        <p:txBody>
          <a:bodyPr/>
          <a:lstStyle/>
          <a:p>
            <a:fld id="{23E5875C-8EC6-4D64-9D83-3428F131466A}" type="datetime2">
              <a:rPr lang="en-US" smtClean="0"/>
              <a:t>Tuesday, August 20, 2019</a:t>
            </a:fld>
            <a:endParaRPr lang="en-US"/>
          </a:p>
        </p:txBody>
      </p:sp>
      <p:sp>
        <p:nvSpPr>
          <p:cNvPr id="5" name="Slide Number Placeholder 4">
            <a:extLst>
              <a:ext uri="{FF2B5EF4-FFF2-40B4-BE49-F238E27FC236}">
                <a16:creationId xmlns:a16="http://schemas.microsoft.com/office/drawing/2014/main" id="{ACC537AB-2086-4B43-8C88-9D5B0259EAAF}"/>
              </a:ext>
            </a:extLst>
          </p:cNvPr>
          <p:cNvSpPr>
            <a:spLocks noGrp="1"/>
          </p:cNvSpPr>
          <p:nvPr>
            <p:ph type="sldNum" sz="quarter" idx="12"/>
          </p:nvPr>
        </p:nvSpPr>
        <p:spPr/>
        <p:txBody>
          <a:bodyPr/>
          <a:lstStyle/>
          <a:p>
            <a:fld id="{4F4C50CD-240D-42F3-AB7B-EE93BA56C1CF}" type="slidenum">
              <a:rPr lang="en-US" smtClean="0"/>
              <a:t>32</a:t>
            </a:fld>
            <a:endParaRPr lang="en-US"/>
          </a:p>
        </p:txBody>
      </p:sp>
      <p:sp>
        <p:nvSpPr>
          <p:cNvPr id="10" name="Rectangle 4">
            <a:extLst>
              <a:ext uri="{FF2B5EF4-FFF2-40B4-BE49-F238E27FC236}">
                <a16:creationId xmlns:a16="http://schemas.microsoft.com/office/drawing/2014/main" id="{0FC0FF19-669D-4E5F-93C5-28BC952D96B7}"/>
              </a:ext>
            </a:extLst>
          </p:cNvPr>
          <p:cNvSpPr>
            <a:spLocks noChangeArrowheads="1"/>
          </p:cNvSpPr>
          <p:nvPr/>
        </p:nvSpPr>
        <p:spPr bwMode="auto">
          <a:xfrm>
            <a:off x="291581" y="5426870"/>
            <a:ext cx="1160883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The overall accuracy score for the Train Data is : 0.9502381492401906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The overall accuracy score for the Test Data is : 0.94903683319221</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2130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634A3-44E7-41F0-A443-DCCAAF7D5A46}"/>
              </a:ext>
            </a:extLst>
          </p:cNvPr>
          <p:cNvSpPr>
            <a:spLocks noGrp="1"/>
          </p:cNvSpPr>
          <p:nvPr>
            <p:ph type="dt" sz="half" idx="10"/>
          </p:nvPr>
        </p:nvSpPr>
        <p:spPr/>
        <p:txBody>
          <a:bodyPr/>
          <a:lstStyle/>
          <a:p>
            <a:fld id="{B3B6F7DC-A2F3-46D9-A362-F26868EE2CAC}" type="datetime2">
              <a:rPr lang="en-US" smtClean="0"/>
              <a:t>Tuesday, August 20, 2019</a:t>
            </a:fld>
            <a:endParaRPr lang="en-US"/>
          </a:p>
        </p:txBody>
      </p:sp>
      <p:sp>
        <p:nvSpPr>
          <p:cNvPr id="3" name="Slide Number Placeholder 2">
            <a:extLst>
              <a:ext uri="{FF2B5EF4-FFF2-40B4-BE49-F238E27FC236}">
                <a16:creationId xmlns:a16="http://schemas.microsoft.com/office/drawing/2014/main" id="{3BE35270-4D23-43DE-8F7C-372AD51E80D0}"/>
              </a:ext>
            </a:extLst>
          </p:cNvPr>
          <p:cNvSpPr>
            <a:spLocks noGrp="1"/>
          </p:cNvSpPr>
          <p:nvPr>
            <p:ph type="sldNum" sz="quarter" idx="12"/>
          </p:nvPr>
        </p:nvSpPr>
        <p:spPr/>
        <p:txBody>
          <a:bodyPr/>
          <a:lstStyle/>
          <a:p>
            <a:fld id="{4F4C50CD-240D-42F3-AB7B-EE93BA56C1CF}" type="slidenum">
              <a:rPr lang="en-US" smtClean="0"/>
              <a:t>33</a:t>
            </a:fld>
            <a:endParaRPr lang="en-US"/>
          </a:p>
        </p:txBody>
      </p:sp>
      <p:sp>
        <p:nvSpPr>
          <p:cNvPr id="4" name="Rectangle 3">
            <a:extLst>
              <a:ext uri="{FF2B5EF4-FFF2-40B4-BE49-F238E27FC236}">
                <a16:creationId xmlns:a16="http://schemas.microsoft.com/office/drawing/2014/main" id="{44C857E9-2CA4-48E6-B31C-B7F336FE5E28}"/>
              </a:ext>
            </a:extLst>
          </p:cNvPr>
          <p:cNvSpPr/>
          <p:nvPr/>
        </p:nvSpPr>
        <p:spPr>
          <a:xfrm>
            <a:off x="494521" y="261257"/>
            <a:ext cx="11467323"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Chosen Best Cut-off is 0.367347 based on highest (sensitivity + specificity)</a:t>
            </a:r>
          </a:p>
        </p:txBody>
      </p:sp>
      <p:graphicFrame>
        <p:nvGraphicFramePr>
          <p:cNvPr id="5" name="Table 4">
            <a:extLst>
              <a:ext uri="{FF2B5EF4-FFF2-40B4-BE49-F238E27FC236}">
                <a16:creationId xmlns:a16="http://schemas.microsoft.com/office/drawing/2014/main" id="{1B7E79D2-91D7-4EEB-A2E0-F97B23EA531B}"/>
              </a:ext>
            </a:extLst>
          </p:cNvPr>
          <p:cNvGraphicFramePr>
            <a:graphicFrameLocks noGrp="1"/>
          </p:cNvGraphicFramePr>
          <p:nvPr>
            <p:extLst>
              <p:ext uri="{D42A27DB-BD31-4B8C-83A1-F6EECF244321}">
                <p14:modId xmlns:p14="http://schemas.microsoft.com/office/powerpoint/2010/main" val="1946547392"/>
              </p:ext>
            </p:extLst>
          </p:nvPr>
        </p:nvGraphicFramePr>
        <p:xfrm>
          <a:off x="195943" y="1296955"/>
          <a:ext cx="11765900" cy="3937518"/>
        </p:xfrm>
        <a:graphic>
          <a:graphicData uri="http://schemas.openxmlformats.org/drawingml/2006/table">
            <a:tbl>
              <a:tblPr/>
              <a:tblGrid>
                <a:gridCol w="2941475">
                  <a:extLst>
                    <a:ext uri="{9D8B030D-6E8A-4147-A177-3AD203B41FA5}">
                      <a16:colId xmlns:a16="http://schemas.microsoft.com/office/drawing/2014/main" val="3901825711"/>
                    </a:ext>
                  </a:extLst>
                </a:gridCol>
                <a:gridCol w="2941475">
                  <a:extLst>
                    <a:ext uri="{9D8B030D-6E8A-4147-A177-3AD203B41FA5}">
                      <a16:colId xmlns:a16="http://schemas.microsoft.com/office/drawing/2014/main" val="1708955440"/>
                    </a:ext>
                  </a:extLst>
                </a:gridCol>
                <a:gridCol w="2941475">
                  <a:extLst>
                    <a:ext uri="{9D8B030D-6E8A-4147-A177-3AD203B41FA5}">
                      <a16:colId xmlns:a16="http://schemas.microsoft.com/office/drawing/2014/main" val="4223179718"/>
                    </a:ext>
                  </a:extLst>
                </a:gridCol>
                <a:gridCol w="2941475">
                  <a:extLst>
                    <a:ext uri="{9D8B030D-6E8A-4147-A177-3AD203B41FA5}">
                      <a16:colId xmlns:a16="http://schemas.microsoft.com/office/drawing/2014/main" val="3884550693"/>
                    </a:ext>
                  </a:extLst>
                </a:gridCol>
              </a:tblGrid>
              <a:tr h="656253">
                <a:tc>
                  <a:txBody>
                    <a:bodyPr/>
                    <a:lstStyle/>
                    <a:p>
                      <a:pPr algn="ctr" fontAlgn="ctr"/>
                      <a:r>
                        <a:rPr lang="en-US" sz="3200" b="1" dirty="0">
                          <a:effectLst/>
                          <a:latin typeface="Times New Roman" panose="02020603050405020304" pitchFamily="18" charset="0"/>
                          <a:cs typeface="Times New Roman" panose="02020603050405020304" pitchFamily="18" charset="0"/>
                        </a:rPr>
                        <a: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3200" b="1" dirty="0">
                          <a:effectLst/>
                          <a:latin typeface="Times New Roman" panose="02020603050405020304" pitchFamily="18" charset="0"/>
                          <a:cs typeface="Times New Roman" panose="02020603050405020304" pitchFamily="18" charset="0"/>
                        </a:rPr>
                        <a:t>actual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3200" b="1" dirty="0">
                          <a:effectLst/>
                          <a:latin typeface="Times New Roman" panose="02020603050405020304" pitchFamily="18" charset="0"/>
                          <a:cs typeface="Times New Roman" panose="02020603050405020304" pitchFamily="18" charset="0"/>
                        </a:rPr>
                        <a:t>prob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effectLst/>
                          <a:latin typeface="Times New Roman" panose="02020603050405020304" pitchFamily="18" charset="0"/>
                          <a:cs typeface="Times New Roman" panose="02020603050405020304" pitchFamily="18" charset="0"/>
                        </a:rPr>
                        <a:t>predicted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758314955"/>
                  </a:ext>
                </a:extLst>
              </a:tr>
              <a:tr h="656253">
                <a:tc>
                  <a:txBody>
                    <a:bodyPr/>
                    <a:lstStyle/>
                    <a:p>
                      <a:pPr algn="ctr" fontAlgn="ctr"/>
                      <a:r>
                        <a:rPr lang="en-US" sz="3200" b="0" i="0" kern="1200" dirty="0">
                          <a:solidFill>
                            <a:schemeClr val="tx1"/>
                          </a:solidFill>
                          <a:effectLst/>
                          <a:latin typeface="Times New Roman" panose="02020603050405020304" pitchFamily="18" charset="0"/>
                          <a:ea typeface="+mn-ea"/>
                          <a:cs typeface="Times New Roman" panose="02020603050405020304" pitchFamily="18" charset="0"/>
                        </a:rPr>
                        <a:t>11224</a:t>
                      </a:r>
                      <a:endParaRPr lang="en-US" sz="3200" b="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0.966982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55371942"/>
                  </a:ext>
                </a:extLst>
              </a:tr>
              <a:tr h="656253">
                <a:tc>
                  <a:txBody>
                    <a:bodyPr/>
                    <a:lstStyle/>
                    <a:p>
                      <a:pPr algn="ctr" fontAlgn="ctr"/>
                      <a:r>
                        <a:rPr lang="en-US" sz="3200" b="0" i="0" kern="1200" dirty="0">
                          <a:solidFill>
                            <a:schemeClr val="tx1"/>
                          </a:solidFill>
                          <a:effectLst/>
                          <a:latin typeface="Times New Roman" panose="02020603050405020304" pitchFamily="18" charset="0"/>
                          <a:ea typeface="+mn-ea"/>
                          <a:cs typeface="Times New Roman" panose="02020603050405020304" pitchFamily="18" charset="0"/>
                        </a:rPr>
                        <a:t>13951</a:t>
                      </a:r>
                      <a:endParaRPr lang="en-US" sz="3200" b="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a:effectLst/>
                          <a:latin typeface="Times New Roman" panose="02020603050405020304" pitchFamily="18" charset="0"/>
                          <a:cs typeface="Times New Roman" panose="02020603050405020304" pitchFamily="18" charset="0"/>
                        </a:rPr>
                        <a:t>0.444702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1857164"/>
                  </a:ext>
                </a:extLst>
              </a:tr>
              <a:tr h="656253">
                <a:tc>
                  <a:txBody>
                    <a:bodyPr/>
                    <a:lstStyle/>
                    <a:p>
                      <a:pPr algn="ctr" fontAlgn="ctr"/>
                      <a:r>
                        <a:rPr lang="en-US" sz="3200" b="0" i="0" kern="1200" dirty="0">
                          <a:solidFill>
                            <a:schemeClr val="tx1"/>
                          </a:solidFill>
                          <a:effectLst/>
                          <a:latin typeface="Times New Roman" panose="02020603050405020304" pitchFamily="18" charset="0"/>
                          <a:ea typeface="+mn-ea"/>
                          <a:cs typeface="Times New Roman" panose="02020603050405020304" pitchFamily="18" charset="0"/>
                        </a:rPr>
                        <a:t>62642</a:t>
                      </a:r>
                      <a:endParaRPr lang="en-US" sz="3200" b="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0.999698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154719289"/>
                  </a:ext>
                </a:extLst>
              </a:tr>
              <a:tr h="656253">
                <a:tc>
                  <a:txBody>
                    <a:bodyPr/>
                    <a:lstStyle/>
                    <a:p>
                      <a:pPr algn="ctr" fontAlgn="ctr"/>
                      <a:r>
                        <a:rPr lang="en-US" sz="3200" b="0" i="0" kern="1200" dirty="0">
                          <a:solidFill>
                            <a:schemeClr val="tx1"/>
                          </a:solidFill>
                          <a:effectLst/>
                          <a:latin typeface="Times New Roman" panose="02020603050405020304" pitchFamily="18" charset="0"/>
                          <a:ea typeface="+mn-ea"/>
                          <a:cs typeface="Times New Roman" panose="02020603050405020304" pitchFamily="18" charset="0"/>
                        </a:rPr>
                        <a:t>78373</a:t>
                      </a:r>
                      <a:endParaRPr lang="en-US" sz="3200" b="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0.990014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dirty="0">
                          <a:effectLst/>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880457"/>
                  </a:ext>
                </a:extLst>
              </a:tr>
              <a:tr h="656253">
                <a:tc>
                  <a:txBody>
                    <a:bodyPr/>
                    <a:lstStyle/>
                    <a:p>
                      <a:pPr algn="ctr" fontAlgn="ctr"/>
                      <a:r>
                        <a:rPr lang="en-US" sz="3200" b="0" i="0" kern="1200" dirty="0">
                          <a:solidFill>
                            <a:schemeClr val="tx1"/>
                          </a:solidFill>
                          <a:effectLst/>
                          <a:latin typeface="Times New Roman" panose="02020603050405020304" pitchFamily="18" charset="0"/>
                          <a:ea typeface="+mn-ea"/>
                          <a:cs typeface="Times New Roman" panose="02020603050405020304" pitchFamily="18" charset="0"/>
                        </a:rPr>
                        <a:t>22304</a:t>
                      </a:r>
                      <a:endParaRPr lang="en-US" sz="3200" b="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0.068675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3200" dirty="0">
                          <a:effectLst/>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62840995"/>
                  </a:ext>
                </a:extLst>
              </a:tr>
            </a:tbl>
          </a:graphicData>
        </a:graphic>
      </p:graphicFrame>
    </p:spTree>
    <p:extLst>
      <p:ext uri="{BB962C8B-B14F-4D97-AF65-F5344CB8AC3E}">
        <p14:creationId xmlns:p14="http://schemas.microsoft.com/office/powerpoint/2010/main" val="1255798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B1EEBA-E027-4DA8-8A1F-E58B7E2D3030}"/>
              </a:ext>
            </a:extLst>
          </p:cNvPr>
          <p:cNvSpPr>
            <a:spLocks noChangeArrowheads="1"/>
          </p:cNvSpPr>
          <p:nvPr/>
        </p:nvSpPr>
        <p:spPr bwMode="auto">
          <a:xfrm>
            <a:off x="309465" y="136525"/>
            <a:ext cx="1139267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classification_report</a:t>
            </a:r>
            <a:r>
              <a:rPr lang="en-US" altLang="en-US" sz="2000" b="1" dirty="0">
                <a:solidFill>
                  <a:srgbClr val="000000"/>
                </a:solidFill>
                <a:latin typeface="Courier New" panose="02070309020205020404" pitchFamily="49" charset="0"/>
                <a:cs typeface="Courier New" panose="02070309020205020404" pitchFamily="49" charset="0"/>
              </a:rPr>
              <a:t> for train </a:t>
            </a:r>
          </a:p>
          <a:p>
            <a:pPr lvl="0" eaLnBrk="0" fontAlgn="base" hangingPunct="0">
              <a:spcBef>
                <a:spcPct val="0"/>
              </a:spcBef>
              <a:spcAft>
                <a:spcPct val="0"/>
              </a:spcAft>
            </a:pP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6512F9F-970D-4B34-90B9-AF569F91FB88}"/>
              </a:ext>
            </a:extLst>
          </p:cNvPr>
          <p:cNvSpPr>
            <a:spLocks noChangeArrowheads="1"/>
          </p:cNvSpPr>
          <p:nvPr/>
        </p:nvSpPr>
        <p:spPr bwMode="auto">
          <a:xfrm>
            <a:off x="513183" y="3254838"/>
            <a:ext cx="1098524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classification_report</a:t>
            </a:r>
            <a:r>
              <a:rPr lang="en-US" altLang="en-US" sz="2000" b="1" dirty="0">
                <a:solidFill>
                  <a:srgbClr val="000000"/>
                </a:solidFill>
                <a:latin typeface="Courier New" panose="02070309020205020404" pitchFamily="49" charset="0"/>
                <a:cs typeface="Courier New" panose="02070309020205020404" pitchFamily="49" charset="0"/>
              </a:rPr>
              <a:t> for test</a:t>
            </a:r>
          </a:p>
          <a:p>
            <a:pPr eaLnBrk="0" fontAlgn="base" hangingPunct="0">
              <a:spcBef>
                <a:spcPct val="0"/>
              </a:spcBef>
              <a:spcAft>
                <a:spcPct val="0"/>
              </a:spcAf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Date Placeholder 4">
            <a:extLst>
              <a:ext uri="{FF2B5EF4-FFF2-40B4-BE49-F238E27FC236}">
                <a16:creationId xmlns:a16="http://schemas.microsoft.com/office/drawing/2014/main" id="{33080315-0E06-43D3-AE22-08A019F4D27E}"/>
              </a:ext>
            </a:extLst>
          </p:cNvPr>
          <p:cNvSpPr>
            <a:spLocks noGrp="1"/>
          </p:cNvSpPr>
          <p:nvPr>
            <p:ph type="dt" sz="half" idx="10"/>
          </p:nvPr>
        </p:nvSpPr>
        <p:spPr/>
        <p:txBody>
          <a:bodyPr/>
          <a:lstStyle/>
          <a:p>
            <a:fld id="{62A0C1B9-253C-41CA-A6B1-C03B9AF823F7}" type="datetime2">
              <a:rPr lang="en-US" smtClean="0"/>
              <a:t>Tuesday, August 20, 2019</a:t>
            </a:fld>
            <a:endParaRPr lang="en-US"/>
          </a:p>
        </p:txBody>
      </p:sp>
      <p:sp>
        <p:nvSpPr>
          <p:cNvPr id="4" name="Slide Number Placeholder 3">
            <a:extLst>
              <a:ext uri="{FF2B5EF4-FFF2-40B4-BE49-F238E27FC236}">
                <a16:creationId xmlns:a16="http://schemas.microsoft.com/office/drawing/2014/main" id="{AFEE2709-C007-429A-B86C-D66D6123BFA9}"/>
              </a:ext>
            </a:extLst>
          </p:cNvPr>
          <p:cNvSpPr>
            <a:spLocks noGrp="1"/>
          </p:cNvSpPr>
          <p:nvPr>
            <p:ph type="sldNum" sz="quarter" idx="12"/>
          </p:nvPr>
        </p:nvSpPr>
        <p:spPr/>
        <p:txBody>
          <a:bodyPr/>
          <a:lstStyle/>
          <a:p>
            <a:fld id="{4F4C50CD-240D-42F3-AB7B-EE93BA56C1CF}" type="slidenum">
              <a:rPr lang="en-US" smtClean="0"/>
              <a:t>34</a:t>
            </a:fld>
            <a:endParaRPr lang="en-US"/>
          </a:p>
        </p:txBody>
      </p:sp>
      <p:graphicFrame>
        <p:nvGraphicFramePr>
          <p:cNvPr id="6" name="Table 5">
            <a:extLst>
              <a:ext uri="{FF2B5EF4-FFF2-40B4-BE49-F238E27FC236}">
                <a16:creationId xmlns:a16="http://schemas.microsoft.com/office/drawing/2014/main" id="{7A880C94-FEEA-44BB-B8C4-C24B2D6D18BF}"/>
              </a:ext>
            </a:extLst>
          </p:cNvPr>
          <p:cNvGraphicFramePr>
            <a:graphicFrameLocks noGrp="1"/>
          </p:cNvGraphicFramePr>
          <p:nvPr>
            <p:extLst>
              <p:ext uri="{D42A27DB-BD31-4B8C-83A1-F6EECF244321}">
                <p14:modId xmlns:p14="http://schemas.microsoft.com/office/powerpoint/2010/main" val="3118664110"/>
              </p:ext>
            </p:extLst>
          </p:nvPr>
        </p:nvGraphicFramePr>
        <p:xfrm>
          <a:off x="687225" y="675690"/>
          <a:ext cx="10811196" cy="1920240"/>
        </p:xfrm>
        <a:graphic>
          <a:graphicData uri="http://schemas.openxmlformats.org/drawingml/2006/table">
            <a:tbl>
              <a:tblPr>
                <a:tableStyleId>{5C22544A-7EE6-4342-B048-85BDC9FD1C3A}</a:tableStyleId>
              </a:tblPr>
              <a:tblGrid>
                <a:gridCol w="1027599">
                  <a:extLst>
                    <a:ext uri="{9D8B030D-6E8A-4147-A177-3AD203B41FA5}">
                      <a16:colId xmlns:a16="http://schemas.microsoft.com/office/drawing/2014/main" val="2252277735"/>
                    </a:ext>
                  </a:extLst>
                </a:gridCol>
                <a:gridCol w="770699">
                  <a:extLst>
                    <a:ext uri="{9D8B030D-6E8A-4147-A177-3AD203B41FA5}">
                      <a16:colId xmlns:a16="http://schemas.microsoft.com/office/drawing/2014/main" val="4126191303"/>
                    </a:ext>
                  </a:extLst>
                </a:gridCol>
                <a:gridCol w="1049007">
                  <a:extLst>
                    <a:ext uri="{9D8B030D-6E8A-4147-A177-3AD203B41FA5}">
                      <a16:colId xmlns:a16="http://schemas.microsoft.com/office/drawing/2014/main" val="3444436521"/>
                    </a:ext>
                  </a:extLst>
                </a:gridCol>
                <a:gridCol w="2205056">
                  <a:extLst>
                    <a:ext uri="{9D8B030D-6E8A-4147-A177-3AD203B41FA5}">
                      <a16:colId xmlns:a16="http://schemas.microsoft.com/office/drawing/2014/main" val="1127641761"/>
                    </a:ext>
                  </a:extLst>
                </a:gridCol>
                <a:gridCol w="1905340">
                  <a:extLst>
                    <a:ext uri="{9D8B030D-6E8A-4147-A177-3AD203B41FA5}">
                      <a16:colId xmlns:a16="http://schemas.microsoft.com/office/drawing/2014/main" val="3087787934"/>
                    </a:ext>
                  </a:extLst>
                </a:gridCol>
                <a:gridCol w="2098014">
                  <a:extLst>
                    <a:ext uri="{9D8B030D-6E8A-4147-A177-3AD203B41FA5}">
                      <a16:colId xmlns:a16="http://schemas.microsoft.com/office/drawing/2014/main" val="187292508"/>
                    </a:ext>
                  </a:extLst>
                </a:gridCol>
                <a:gridCol w="1755481">
                  <a:extLst>
                    <a:ext uri="{9D8B030D-6E8A-4147-A177-3AD203B41FA5}">
                      <a16:colId xmlns:a16="http://schemas.microsoft.com/office/drawing/2014/main" val="2661467381"/>
                    </a:ext>
                  </a:extLst>
                </a:gridCol>
              </a:tblGrid>
              <a:tr h="320040">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 </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precision</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recall</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f1-score</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support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78282342"/>
                  </a:ext>
                </a:extLst>
              </a:tr>
              <a:tr h="320040">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41078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5184409"/>
                  </a:ext>
                </a:extLst>
              </a:tr>
              <a:tr h="320040">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 </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 </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47102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896041"/>
                  </a:ext>
                </a:extLst>
              </a:tr>
              <a:tr h="320040">
                <a:tc gridSpan="3">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micro avg</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88180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4262708"/>
                  </a:ext>
                </a:extLst>
              </a:tr>
              <a:tr h="320040">
                <a:tc gridSpan="3">
                  <a:txBody>
                    <a:bodyPr/>
                    <a:lstStyle/>
                    <a:p>
                      <a:pPr algn="ctr" fontAlgn="ctr"/>
                      <a:r>
                        <a:rPr lang="en-US" sz="2000" u="none" strike="noStrike">
                          <a:effectLst/>
                          <a:latin typeface="Times New Roman" panose="02020603050405020304" pitchFamily="18" charset="0"/>
                          <a:cs typeface="Times New Roman" panose="02020603050405020304" pitchFamily="18" charset="0"/>
                        </a:rPr>
                        <a:t>macro avg</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88180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152752"/>
                  </a:ext>
                </a:extLst>
              </a:tr>
              <a:tr h="320040">
                <a:tc gridSpan="3">
                  <a:txBody>
                    <a:bodyPr/>
                    <a:lstStyle/>
                    <a:p>
                      <a:pPr algn="ctr" fontAlgn="ctr"/>
                      <a:r>
                        <a:rPr lang="en-US" sz="2000" u="none" strike="noStrike">
                          <a:effectLst/>
                          <a:latin typeface="Times New Roman" panose="02020603050405020304" pitchFamily="18" charset="0"/>
                          <a:cs typeface="Times New Roman" panose="02020603050405020304" pitchFamily="18" charset="0"/>
                        </a:rPr>
                        <a:t>weighted avg</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88180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4854264"/>
                  </a:ext>
                </a:extLst>
              </a:tr>
            </a:tbl>
          </a:graphicData>
        </a:graphic>
      </p:graphicFrame>
      <p:graphicFrame>
        <p:nvGraphicFramePr>
          <p:cNvPr id="7" name="Table 6">
            <a:extLst>
              <a:ext uri="{FF2B5EF4-FFF2-40B4-BE49-F238E27FC236}">
                <a16:creationId xmlns:a16="http://schemas.microsoft.com/office/drawing/2014/main" id="{91F86313-FE87-41D9-99B9-27D2E4D03DDD}"/>
              </a:ext>
            </a:extLst>
          </p:cNvPr>
          <p:cNvGraphicFramePr>
            <a:graphicFrameLocks noGrp="1"/>
          </p:cNvGraphicFramePr>
          <p:nvPr>
            <p:extLst>
              <p:ext uri="{D42A27DB-BD31-4B8C-83A1-F6EECF244321}">
                <p14:modId xmlns:p14="http://schemas.microsoft.com/office/powerpoint/2010/main" val="3413231108"/>
              </p:ext>
            </p:extLst>
          </p:nvPr>
        </p:nvGraphicFramePr>
        <p:xfrm>
          <a:off x="693576" y="3993502"/>
          <a:ext cx="10736424" cy="1912620"/>
        </p:xfrm>
        <a:graphic>
          <a:graphicData uri="http://schemas.openxmlformats.org/drawingml/2006/table">
            <a:tbl>
              <a:tblPr>
                <a:tableStyleId>{5C22544A-7EE6-4342-B048-85BDC9FD1C3A}</a:tableStyleId>
              </a:tblPr>
              <a:tblGrid>
                <a:gridCol w="1020492">
                  <a:extLst>
                    <a:ext uri="{9D8B030D-6E8A-4147-A177-3AD203B41FA5}">
                      <a16:colId xmlns:a16="http://schemas.microsoft.com/office/drawing/2014/main" val="2044929003"/>
                    </a:ext>
                  </a:extLst>
                </a:gridCol>
                <a:gridCol w="765369">
                  <a:extLst>
                    <a:ext uri="{9D8B030D-6E8A-4147-A177-3AD203B41FA5}">
                      <a16:colId xmlns:a16="http://schemas.microsoft.com/office/drawing/2014/main" val="1347272878"/>
                    </a:ext>
                  </a:extLst>
                </a:gridCol>
                <a:gridCol w="1041752">
                  <a:extLst>
                    <a:ext uri="{9D8B030D-6E8A-4147-A177-3AD203B41FA5}">
                      <a16:colId xmlns:a16="http://schemas.microsoft.com/office/drawing/2014/main" val="1641429899"/>
                    </a:ext>
                  </a:extLst>
                </a:gridCol>
                <a:gridCol w="2189805">
                  <a:extLst>
                    <a:ext uri="{9D8B030D-6E8A-4147-A177-3AD203B41FA5}">
                      <a16:colId xmlns:a16="http://schemas.microsoft.com/office/drawing/2014/main" val="1879979094"/>
                    </a:ext>
                  </a:extLst>
                </a:gridCol>
                <a:gridCol w="1892162">
                  <a:extLst>
                    <a:ext uri="{9D8B030D-6E8A-4147-A177-3AD203B41FA5}">
                      <a16:colId xmlns:a16="http://schemas.microsoft.com/office/drawing/2014/main" val="2728212912"/>
                    </a:ext>
                  </a:extLst>
                </a:gridCol>
                <a:gridCol w="2083504">
                  <a:extLst>
                    <a:ext uri="{9D8B030D-6E8A-4147-A177-3AD203B41FA5}">
                      <a16:colId xmlns:a16="http://schemas.microsoft.com/office/drawing/2014/main" val="1023723463"/>
                    </a:ext>
                  </a:extLst>
                </a:gridCol>
                <a:gridCol w="1743340">
                  <a:extLst>
                    <a:ext uri="{9D8B030D-6E8A-4147-A177-3AD203B41FA5}">
                      <a16:colId xmlns:a16="http://schemas.microsoft.com/office/drawing/2014/main" val="507371123"/>
                    </a:ext>
                  </a:extLst>
                </a:gridCol>
              </a:tblGrid>
              <a:tr h="306672">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precision</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recall</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f1-score</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support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25564329"/>
                  </a:ext>
                </a:extLst>
              </a:tr>
              <a:tr h="320040">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17552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3298840"/>
                  </a:ext>
                </a:extLst>
              </a:tr>
              <a:tr h="320040">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 </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 </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20240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5034619"/>
                  </a:ext>
                </a:extLst>
              </a:tr>
              <a:tr h="320040">
                <a:tc gridSpan="3">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micro avg</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37792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0266066"/>
                  </a:ext>
                </a:extLst>
              </a:tr>
              <a:tr h="320040">
                <a:tc gridSpan="3">
                  <a:txBody>
                    <a:bodyPr/>
                    <a:lstStyle/>
                    <a:p>
                      <a:pPr algn="ctr" fontAlgn="ctr"/>
                      <a:r>
                        <a:rPr lang="en-US" sz="2000" u="none" strike="noStrike">
                          <a:effectLst/>
                          <a:latin typeface="Times New Roman" panose="02020603050405020304" pitchFamily="18" charset="0"/>
                          <a:cs typeface="Times New Roman" panose="02020603050405020304" pitchFamily="18" charset="0"/>
                        </a:rPr>
                        <a:t>macro avg</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37792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224513"/>
                  </a:ext>
                </a:extLst>
              </a:tr>
              <a:tr h="320040">
                <a:tc gridSpan="3">
                  <a:txBody>
                    <a:bodyPr/>
                    <a:lstStyle/>
                    <a:p>
                      <a:pPr algn="ctr" fontAlgn="ctr"/>
                      <a:r>
                        <a:rPr lang="en-US" sz="2000" u="none" strike="noStrike">
                          <a:effectLst/>
                          <a:latin typeface="Times New Roman" panose="02020603050405020304" pitchFamily="18" charset="0"/>
                          <a:cs typeface="Times New Roman" panose="02020603050405020304" pitchFamily="18" charset="0"/>
                        </a:rPr>
                        <a:t>weighted avg</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0.95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37792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037888"/>
                  </a:ext>
                </a:extLst>
              </a:tr>
            </a:tbl>
          </a:graphicData>
        </a:graphic>
      </p:graphicFrame>
    </p:spTree>
    <p:extLst>
      <p:ext uri="{BB962C8B-B14F-4D97-AF65-F5344CB8AC3E}">
        <p14:creationId xmlns:p14="http://schemas.microsoft.com/office/powerpoint/2010/main" val="218706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A752DC3-E852-4B81-88E2-820D3F188FBF}"/>
              </a:ext>
            </a:extLst>
          </p:cNvPr>
          <p:cNvSpPr>
            <a:spLocks noGrp="1"/>
          </p:cNvSpPr>
          <p:nvPr>
            <p:ph type="dt" sz="half" idx="10"/>
          </p:nvPr>
        </p:nvSpPr>
        <p:spPr/>
        <p:txBody>
          <a:bodyPr/>
          <a:lstStyle/>
          <a:p>
            <a:fld id="{EF36E668-03DB-4546-8BA4-47493A2A09D7}" type="datetime2">
              <a:rPr lang="en-US" smtClean="0"/>
              <a:t>Tuesday, August 20, 2019</a:t>
            </a:fld>
            <a:endParaRPr lang="en-US"/>
          </a:p>
        </p:txBody>
      </p:sp>
      <p:sp>
        <p:nvSpPr>
          <p:cNvPr id="2" name="Slide Number Placeholder 1">
            <a:extLst>
              <a:ext uri="{FF2B5EF4-FFF2-40B4-BE49-F238E27FC236}">
                <a16:creationId xmlns:a16="http://schemas.microsoft.com/office/drawing/2014/main" id="{A73367A4-9CB0-4D50-BF45-BCBE4B7EF184}"/>
              </a:ext>
            </a:extLst>
          </p:cNvPr>
          <p:cNvSpPr>
            <a:spLocks noGrp="1"/>
          </p:cNvSpPr>
          <p:nvPr>
            <p:ph type="sldNum" sz="quarter" idx="12"/>
          </p:nvPr>
        </p:nvSpPr>
        <p:spPr/>
        <p:txBody>
          <a:bodyPr/>
          <a:lstStyle/>
          <a:p>
            <a:fld id="{4F4C50CD-240D-42F3-AB7B-EE93BA56C1CF}" type="slidenum">
              <a:rPr lang="en-US" smtClean="0"/>
              <a:t>35</a:t>
            </a:fld>
            <a:endParaRPr lang="en-US"/>
          </a:p>
        </p:txBody>
      </p:sp>
      <p:pic>
        <p:nvPicPr>
          <p:cNvPr id="5" name="Picture 4">
            <a:extLst>
              <a:ext uri="{FF2B5EF4-FFF2-40B4-BE49-F238E27FC236}">
                <a16:creationId xmlns:a16="http://schemas.microsoft.com/office/drawing/2014/main" id="{BB53E424-2A5B-4BA2-8D7B-6E7AB0642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470" y="1101847"/>
            <a:ext cx="6099060" cy="4654305"/>
          </a:xfrm>
          <a:prstGeom prst="rect">
            <a:avLst/>
          </a:prstGeom>
        </p:spPr>
      </p:pic>
    </p:spTree>
    <p:extLst>
      <p:ext uri="{BB962C8B-B14F-4D97-AF65-F5344CB8AC3E}">
        <p14:creationId xmlns:p14="http://schemas.microsoft.com/office/powerpoint/2010/main" val="1046584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3A4F04-872C-41EF-87C2-DBD3A5049BF8}"/>
              </a:ext>
            </a:extLst>
          </p:cNvPr>
          <p:cNvSpPr>
            <a:spLocks noGrp="1"/>
          </p:cNvSpPr>
          <p:nvPr>
            <p:ph type="dt" sz="half" idx="10"/>
          </p:nvPr>
        </p:nvSpPr>
        <p:spPr/>
        <p:txBody>
          <a:bodyPr/>
          <a:lstStyle/>
          <a:p>
            <a:fld id="{9219B9AF-7A82-4641-B21C-2D5E2D2DABE1}" type="datetime2">
              <a:rPr lang="en-US" smtClean="0"/>
              <a:t>Tuesday, August 20, 2019</a:t>
            </a:fld>
            <a:endParaRPr lang="en-US"/>
          </a:p>
        </p:txBody>
      </p:sp>
      <p:sp>
        <p:nvSpPr>
          <p:cNvPr id="2" name="Slide Number Placeholder 1">
            <a:extLst>
              <a:ext uri="{FF2B5EF4-FFF2-40B4-BE49-F238E27FC236}">
                <a16:creationId xmlns:a16="http://schemas.microsoft.com/office/drawing/2014/main" id="{6B182B9E-2594-4402-B469-7CC97E8BFAB3}"/>
              </a:ext>
            </a:extLst>
          </p:cNvPr>
          <p:cNvSpPr>
            <a:spLocks noGrp="1"/>
          </p:cNvSpPr>
          <p:nvPr>
            <p:ph type="sldNum" sz="quarter" idx="12"/>
          </p:nvPr>
        </p:nvSpPr>
        <p:spPr/>
        <p:txBody>
          <a:bodyPr/>
          <a:lstStyle/>
          <a:p>
            <a:fld id="{4F4C50CD-240D-42F3-AB7B-EE93BA56C1CF}" type="slidenum">
              <a:rPr lang="en-US" smtClean="0"/>
              <a:t>36</a:t>
            </a:fld>
            <a:endParaRPr lang="en-US"/>
          </a:p>
        </p:txBody>
      </p:sp>
      <p:pic>
        <p:nvPicPr>
          <p:cNvPr id="5" name="Picture 4">
            <a:extLst>
              <a:ext uri="{FF2B5EF4-FFF2-40B4-BE49-F238E27FC236}">
                <a16:creationId xmlns:a16="http://schemas.microsoft.com/office/drawing/2014/main" id="{7D7A84C8-5AB0-41F6-9DF9-D1916476B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470" y="1101847"/>
            <a:ext cx="6099060" cy="4654305"/>
          </a:xfrm>
          <a:prstGeom prst="rect">
            <a:avLst/>
          </a:prstGeom>
        </p:spPr>
      </p:pic>
    </p:spTree>
    <p:extLst>
      <p:ext uri="{BB962C8B-B14F-4D97-AF65-F5344CB8AC3E}">
        <p14:creationId xmlns:p14="http://schemas.microsoft.com/office/powerpoint/2010/main" val="2804769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86FD204-732B-41E0-A713-1E3FAA8FF381}"/>
              </a:ext>
            </a:extLst>
          </p:cNvPr>
          <p:cNvGraphicFramePr>
            <a:graphicFrameLocks noGrp="1"/>
          </p:cNvGraphicFramePr>
          <p:nvPr>
            <p:extLst>
              <p:ext uri="{D42A27DB-BD31-4B8C-83A1-F6EECF244321}">
                <p14:modId xmlns:p14="http://schemas.microsoft.com/office/powerpoint/2010/main" val="3562261257"/>
              </p:ext>
            </p:extLst>
          </p:nvPr>
        </p:nvGraphicFramePr>
        <p:xfrm>
          <a:off x="756669" y="643466"/>
          <a:ext cx="10678665" cy="5571071"/>
        </p:xfrm>
        <a:graphic>
          <a:graphicData uri="http://schemas.openxmlformats.org/drawingml/2006/table">
            <a:tbl>
              <a:tblPr firstRow="1" bandRow="1">
                <a:tableStyleId>{69012ECD-51FC-41F1-AA8D-1B2483CD663E}</a:tableStyleId>
              </a:tblPr>
              <a:tblGrid>
                <a:gridCol w="1860267">
                  <a:extLst>
                    <a:ext uri="{9D8B030D-6E8A-4147-A177-3AD203B41FA5}">
                      <a16:colId xmlns:a16="http://schemas.microsoft.com/office/drawing/2014/main" val="2369577646"/>
                    </a:ext>
                  </a:extLst>
                </a:gridCol>
                <a:gridCol w="2027155">
                  <a:extLst>
                    <a:ext uri="{9D8B030D-6E8A-4147-A177-3AD203B41FA5}">
                      <a16:colId xmlns:a16="http://schemas.microsoft.com/office/drawing/2014/main" val="2514242642"/>
                    </a:ext>
                  </a:extLst>
                </a:gridCol>
                <a:gridCol w="1995237">
                  <a:extLst>
                    <a:ext uri="{9D8B030D-6E8A-4147-A177-3AD203B41FA5}">
                      <a16:colId xmlns:a16="http://schemas.microsoft.com/office/drawing/2014/main" val="335559240"/>
                    </a:ext>
                  </a:extLst>
                </a:gridCol>
                <a:gridCol w="1677583">
                  <a:extLst>
                    <a:ext uri="{9D8B030D-6E8A-4147-A177-3AD203B41FA5}">
                      <a16:colId xmlns:a16="http://schemas.microsoft.com/office/drawing/2014/main" val="4133121887"/>
                    </a:ext>
                  </a:extLst>
                </a:gridCol>
                <a:gridCol w="1677583">
                  <a:extLst>
                    <a:ext uri="{9D8B030D-6E8A-4147-A177-3AD203B41FA5}">
                      <a16:colId xmlns:a16="http://schemas.microsoft.com/office/drawing/2014/main" val="2195854574"/>
                    </a:ext>
                  </a:extLst>
                </a:gridCol>
                <a:gridCol w="1440840">
                  <a:extLst>
                    <a:ext uri="{9D8B030D-6E8A-4147-A177-3AD203B41FA5}">
                      <a16:colId xmlns:a16="http://schemas.microsoft.com/office/drawing/2014/main" val="2670246703"/>
                    </a:ext>
                  </a:extLst>
                </a:gridCol>
              </a:tblGrid>
              <a:tr h="506461">
                <a:tc>
                  <a:txBody>
                    <a:bodyPr/>
                    <a:lstStyle/>
                    <a:p>
                      <a:pPr algn="ctr" fontAlgn="ctr"/>
                      <a:r>
                        <a:rPr lang="en-US" sz="1800" dirty="0">
                          <a:solidFill>
                            <a:schemeClr val="tx1"/>
                          </a:solidFill>
                          <a:effectLst/>
                          <a:latin typeface="Times New Roman" panose="02020603050405020304" pitchFamily="18" charset="0"/>
                          <a:cs typeface="Times New Roman" panose="02020603050405020304" pitchFamily="18" charset="0"/>
                        </a:rPr>
                        <a:t>Deciles</a:t>
                      </a:r>
                      <a:endParaRPr lang="en-US" sz="1800" b="1" dirty="0">
                        <a:solidFill>
                          <a:schemeClr val="tx1"/>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800" dirty="0" err="1">
                          <a:solidFill>
                            <a:schemeClr val="tx1"/>
                          </a:solidFill>
                          <a:effectLst/>
                          <a:latin typeface="Times New Roman" panose="02020603050405020304" pitchFamily="18" charset="0"/>
                          <a:cs typeface="Times New Roman" panose="02020603050405020304" pitchFamily="18" charset="0"/>
                        </a:rPr>
                        <a:t>Max_prob</a:t>
                      </a:r>
                      <a:endParaRPr lang="en-US" sz="1800" b="1" dirty="0">
                        <a:solidFill>
                          <a:schemeClr val="tx1"/>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800" dirty="0" err="1">
                          <a:solidFill>
                            <a:schemeClr val="tx1"/>
                          </a:solidFill>
                          <a:effectLst/>
                          <a:latin typeface="Times New Roman" panose="02020603050405020304" pitchFamily="18" charset="0"/>
                          <a:cs typeface="Times New Roman" panose="02020603050405020304" pitchFamily="18" charset="0"/>
                        </a:rPr>
                        <a:t>Min_prob</a:t>
                      </a:r>
                      <a:endParaRPr lang="en-US" sz="1800" b="1" dirty="0">
                        <a:solidFill>
                          <a:schemeClr val="tx1"/>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800" dirty="0">
                          <a:solidFill>
                            <a:schemeClr val="tx1"/>
                          </a:solidFill>
                          <a:effectLst/>
                          <a:latin typeface="Times New Roman" panose="02020603050405020304" pitchFamily="18" charset="0"/>
                          <a:cs typeface="Times New Roman" panose="02020603050405020304" pitchFamily="18" charset="0"/>
                        </a:rPr>
                        <a:t>#1</a:t>
                      </a:r>
                      <a:endParaRPr lang="en-US" sz="1800" b="1" dirty="0">
                        <a:solidFill>
                          <a:schemeClr val="tx1"/>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b="1" dirty="0">
                        <a:solidFill>
                          <a:schemeClr val="tx1"/>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800" dirty="0">
                          <a:solidFill>
                            <a:schemeClr val="tx1"/>
                          </a:solidFill>
                          <a:effectLst/>
                          <a:latin typeface="Times New Roman" panose="02020603050405020304" pitchFamily="18" charset="0"/>
                          <a:cs typeface="Times New Roman" panose="02020603050405020304" pitchFamily="18" charset="0"/>
                        </a:rPr>
                        <a:t>total</a:t>
                      </a:r>
                      <a:endParaRPr lang="en-US" sz="1800" b="1" dirty="0">
                        <a:solidFill>
                          <a:schemeClr val="tx1"/>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97426829"/>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9</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0.999999</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0.999853</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8774.0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8774</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6666786"/>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8</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0.999853</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0.999548</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8861.0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8861</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5503153"/>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7</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0.999548</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0.994465</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8799.0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16.0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8815</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3351116"/>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6</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0.994460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0.989580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8808.0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13.0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8821</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9124140"/>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5</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0.989578</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0.523130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8057.0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762.0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8819</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103391"/>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4</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0.522950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0.185428</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2302.0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6502.0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8804</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8892789"/>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3</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0.185365</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0.084115</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522.0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8159.0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8681</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523722"/>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2</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0.084026</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0.030211</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375.0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8346.0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8721</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6050318"/>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1</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0.030203</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0.012151</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207.0</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8831.0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a:effectLst/>
                          <a:latin typeface="Times New Roman" panose="02020603050405020304" pitchFamily="18" charset="0"/>
                          <a:cs typeface="Times New Roman" panose="02020603050405020304" pitchFamily="18" charset="0"/>
                        </a:rPr>
                        <a:t>9038</a:t>
                      </a:r>
                      <a:endParaRPr lang="en-US" sz="18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4169136"/>
                  </a:ext>
                </a:extLst>
              </a:tr>
              <a:tr h="506461">
                <a:tc>
                  <a:txBody>
                    <a:bodyPr/>
                    <a:lstStyle/>
                    <a:p>
                      <a:pPr algn="ctr" fontAlgn="ctr"/>
                      <a:r>
                        <a:rPr lang="en-US" sz="1800" dirty="0">
                          <a:effectLst/>
                          <a:latin typeface="Times New Roman" panose="02020603050405020304" pitchFamily="18" charset="0"/>
                          <a:cs typeface="Times New Roman" panose="02020603050405020304" pitchFamily="18" charset="0"/>
                        </a:rPr>
                        <a:t>0</a:t>
                      </a:r>
                      <a:endParaRPr lang="en-US" sz="1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0.012148</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0.000003</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397.0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8449.0</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8846</a:t>
                      </a:r>
                      <a:endPar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200256" marR="150192" marT="100128" marB="100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6243254"/>
                  </a:ext>
                </a:extLst>
              </a:tr>
            </a:tbl>
          </a:graphicData>
        </a:graphic>
      </p:graphicFrame>
      <p:sp>
        <p:nvSpPr>
          <p:cNvPr id="4" name="Date Placeholder 3">
            <a:extLst>
              <a:ext uri="{FF2B5EF4-FFF2-40B4-BE49-F238E27FC236}">
                <a16:creationId xmlns:a16="http://schemas.microsoft.com/office/drawing/2014/main" id="{477487BB-ABAA-47A9-8F44-70B50826D581}"/>
              </a:ext>
            </a:extLst>
          </p:cNvPr>
          <p:cNvSpPr>
            <a:spLocks noGrp="1"/>
          </p:cNvSpPr>
          <p:nvPr>
            <p:ph type="dt" sz="half" idx="10"/>
          </p:nvPr>
        </p:nvSpPr>
        <p:spPr/>
        <p:txBody>
          <a:bodyPr/>
          <a:lstStyle/>
          <a:p>
            <a:fld id="{88D06CD6-6783-4CCA-8C62-CE43B66F89A4}" type="datetime2">
              <a:rPr lang="en-US" smtClean="0"/>
              <a:t>Tuesday, August 20, 2019</a:t>
            </a:fld>
            <a:endParaRPr lang="en-US"/>
          </a:p>
        </p:txBody>
      </p:sp>
      <p:sp>
        <p:nvSpPr>
          <p:cNvPr id="3" name="Slide Number Placeholder 2">
            <a:extLst>
              <a:ext uri="{FF2B5EF4-FFF2-40B4-BE49-F238E27FC236}">
                <a16:creationId xmlns:a16="http://schemas.microsoft.com/office/drawing/2014/main" id="{560E590B-703C-451F-A7DC-317A597E4002}"/>
              </a:ext>
            </a:extLst>
          </p:cNvPr>
          <p:cNvSpPr>
            <a:spLocks noGrp="1"/>
          </p:cNvSpPr>
          <p:nvPr>
            <p:ph type="sldNum" sz="quarter" idx="12"/>
          </p:nvPr>
        </p:nvSpPr>
        <p:spPr/>
        <p:txBody>
          <a:bodyPr/>
          <a:lstStyle/>
          <a:p>
            <a:fld id="{4F4C50CD-240D-42F3-AB7B-EE93BA56C1CF}" type="slidenum">
              <a:rPr lang="en-US" smtClean="0"/>
              <a:t>37</a:t>
            </a:fld>
            <a:endParaRPr lang="en-US"/>
          </a:p>
        </p:txBody>
      </p:sp>
    </p:spTree>
    <p:extLst>
      <p:ext uri="{BB962C8B-B14F-4D97-AF65-F5344CB8AC3E}">
        <p14:creationId xmlns:p14="http://schemas.microsoft.com/office/powerpoint/2010/main" val="2101926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A8BB4A-9C87-4E8B-BFF9-652E6A6E79B7}"/>
              </a:ext>
            </a:extLst>
          </p:cNvPr>
          <p:cNvGraphicFramePr>
            <a:graphicFrameLocks noGrp="1"/>
          </p:cNvGraphicFramePr>
          <p:nvPr>
            <p:extLst>
              <p:ext uri="{D42A27DB-BD31-4B8C-83A1-F6EECF244321}">
                <p14:modId xmlns:p14="http://schemas.microsoft.com/office/powerpoint/2010/main" val="3966522923"/>
              </p:ext>
            </p:extLst>
          </p:nvPr>
        </p:nvGraphicFramePr>
        <p:xfrm>
          <a:off x="643467" y="447869"/>
          <a:ext cx="10905070" cy="5324601"/>
        </p:xfrm>
        <a:graphic>
          <a:graphicData uri="http://schemas.openxmlformats.org/drawingml/2006/table">
            <a:tbl>
              <a:tblPr firstRow="1" bandRow="1">
                <a:tableStyleId>{69012ECD-51FC-41F1-AA8D-1B2483CD663E}</a:tableStyleId>
              </a:tblPr>
              <a:tblGrid>
                <a:gridCol w="1882668">
                  <a:extLst>
                    <a:ext uri="{9D8B030D-6E8A-4147-A177-3AD203B41FA5}">
                      <a16:colId xmlns:a16="http://schemas.microsoft.com/office/drawing/2014/main" val="4140059397"/>
                    </a:ext>
                  </a:extLst>
                </a:gridCol>
                <a:gridCol w="2025299">
                  <a:extLst>
                    <a:ext uri="{9D8B030D-6E8A-4147-A177-3AD203B41FA5}">
                      <a16:colId xmlns:a16="http://schemas.microsoft.com/office/drawing/2014/main" val="1032225702"/>
                    </a:ext>
                  </a:extLst>
                </a:gridCol>
                <a:gridCol w="2025299">
                  <a:extLst>
                    <a:ext uri="{9D8B030D-6E8A-4147-A177-3AD203B41FA5}">
                      <a16:colId xmlns:a16="http://schemas.microsoft.com/office/drawing/2014/main" val="4000457771"/>
                    </a:ext>
                  </a:extLst>
                </a:gridCol>
                <a:gridCol w="1766618">
                  <a:extLst>
                    <a:ext uri="{9D8B030D-6E8A-4147-A177-3AD203B41FA5}">
                      <a16:colId xmlns:a16="http://schemas.microsoft.com/office/drawing/2014/main" val="1530125905"/>
                    </a:ext>
                  </a:extLst>
                </a:gridCol>
                <a:gridCol w="1766618">
                  <a:extLst>
                    <a:ext uri="{9D8B030D-6E8A-4147-A177-3AD203B41FA5}">
                      <a16:colId xmlns:a16="http://schemas.microsoft.com/office/drawing/2014/main" val="2591735344"/>
                    </a:ext>
                  </a:extLst>
                </a:gridCol>
                <a:gridCol w="1438568">
                  <a:extLst>
                    <a:ext uri="{9D8B030D-6E8A-4147-A177-3AD203B41FA5}">
                      <a16:colId xmlns:a16="http://schemas.microsoft.com/office/drawing/2014/main" val="2294092650"/>
                    </a:ext>
                  </a:extLst>
                </a:gridCol>
              </a:tblGrid>
              <a:tr h="625151">
                <a:tc>
                  <a:txBody>
                    <a:bodyPr/>
                    <a:lstStyle/>
                    <a:p>
                      <a:pPr algn="ctr" fontAlgn="ctr"/>
                      <a:r>
                        <a:rPr lang="en-US" sz="2100" dirty="0">
                          <a:solidFill>
                            <a:schemeClr val="tx1"/>
                          </a:solidFill>
                          <a:effectLst/>
                          <a:latin typeface="Times New Roman" panose="02020603050405020304" pitchFamily="18" charset="0"/>
                          <a:cs typeface="Times New Roman" panose="02020603050405020304" pitchFamily="18" charset="0"/>
                        </a:rPr>
                        <a:t>Deciles</a:t>
                      </a:r>
                      <a:endParaRPr lang="en-US" sz="2100" b="1" dirty="0">
                        <a:solidFill>
                          <a:schemeClr val="tx1"/>
                        </a:solidFill>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2100" b="1" dirty="0" err="1">
                          <a:solidFill>
                            <a:schemeClr val="tx1"/>
                          </a:solidFill>
                          <a:effectLst/>
                          <a:latin typeface="Times New Roman" panose="02020603050405020304" pitchFamily="18" charset="0"/>
                          <a:cs typeface="Times New Roman" panose="02020603050405020304" pitchFamily="18" charset="0"/>
                        </a:rPr>
                        <a:t>max_prob</a:t>
                      </a:r>
                      <a:endParaRPr lang="en-US" sz="2100" b="1" dirty="0">
                        <a:solidFill>
                          <a:schemeClr val="tx1"/>
                        </a:solidFill>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2100" b="1" dirty="0" err="1">
                          <a:solidFill>
                            <a:schemeClr val="tx1"/>
                          </a:solidFill>
                          <a:effectLst/>
                          <a:latin typeface="Times New Roman" panose="02020603050405020304" pitchFamily="18" charset="0"/>
                          <a:cs typeface="Times New Roman" panose="02020603050405020304" pitchFamily="18" charset="0"/>
                        </a:rPr>
                        <a:t>min_prob</a:t>
                      </a:r>
                      <a:endParaRPr lang="en-US" sz="2100" b="1" dirty="0">
                        <a:solidFill>
                          <a:schemeClr val="tx1"/>
                        </a:solidFill>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2100" b="1" dirty="0">
                          <a:solidFill>
                            <a:schemeClr val="tx1"/>
                          </a:solidFill>
                          <a:effectLst/>
                          <a:latin typeface="Times New Roman" panose="02020603050405020304" pitchFamily="18" charset="0"/>
                          <a:cs typeface="Times New Roman" panose="02020603050405020304" pitchFamily="18" charset="0"/>
                        </a:rPr>
                        <a:t>#1</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2100" b="1" dirty="0">
                          <a:solidFill>
                            <a:schemeClr val="tx1"/>
                          </a:solidFill>
                          <a:effectLst/>
                          <a:latin typeface="Times New Roman" panose="02020603050405020304" pitchFamily="18" charset="0"/>
                          <a:cs typeface="Times New Roman" panose="02020603050405020304" pitchFamily="18" charset="0"/>
                        </a:rPr>
                        <a:t>#0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2100" b="1" dirty="0">
                          <a:solidFill>
                            <a:schemeClr val="tx1"/>
                          </a:solidFill>
                          <a:effectLst/>
                          <a:latin typeface="Times New Roman" panose="02020603050405020304" pitchFamily="18" charset="0"/>
                          <a:cs typeface="Times New Roman" panose="02020603050405020304" pitchFamily="18" charset="0"/>
                        </a:rPr>
                        <a:t>total</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86214411"/>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9</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dirty="0">
                          <a:effectLst/>
                          <a:latin typeface="Times New Roman" panose="02020603050405020304" pitchFamily="18" charset="0"/>
                          <a:cs typeface="Times New Roman" panose="02020603050405020304" pitchFamily="18" charset="0"/>
                        </a:rPr>
                        <a:t>0.999999</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dirty="0">
                          <a:effectLst/>
                          <a:latin typeface="Times New Roman" panose="02020603050405020304" pitchFamily="18" charset="0"/>
                          <a:cs typeface="Times New Roman" panose="02020603050405020304" pitchFamily="18" charset="0"/>
                        </a:rPr>
                        <a:t>0.999851</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3738.0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3738</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226258"/>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8</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0.999851</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0.999520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3815.0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3815</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450224"/>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7</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0.999519</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0.994256</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3773.0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10.0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3783</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530551"/>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6</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0.994252</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0.989997</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3777.0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4.0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3781</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954724"/>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5</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0.989991</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0.538366</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3462.0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317.0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3779</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122931"/>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4</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0.537547</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0.185693</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1000.0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2756.0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3756</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9019165"/>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3</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0.185365</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0.084034</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237.0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3524.0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3761</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658808"/>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2</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0.084026</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0.030271</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167.0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3565.0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3732</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166847"/>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1</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0.030203</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0.012117</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117.0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3750.0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3867</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510703"/>
                  </a:ext>
                </a:extLst>
              </a:tr>
              <a:tr h="469945">
                <a:tc>
                  <a:txBody>
                    <a:bodyPr/>
                    <a:lstStyle/>
                    <a:p>
                      <a:pPr algn="ctr" fontAlgn="ctr"/>
                      <a:r>
                        <a:rPr lang="en-US" sz="2100">
                          <a:effectLst/>
                          <a:latin typeface="Times New Roman" panose="02020603050405020304" pitchFamily="18" charset="0"/>
                          <a:cs typeface="Times New Roman" panose="02020603050405020304" pitchFamily="18" charset="0"/>
                        </a:rPr>
                        <a:t>0</a:t>
                      </a:r>
                      <a:endParaRPr lang="en-US" sz="2100" b="1">
                        <a:effectLst/>
                        <a:latin typeface="Times New Roman" panose="02020603050405020304" pitchFamily="18" charset="0"/>
                        <a:cs typeface="Times New Roman" panose="02020603050405020304" pitchFamily="18" charset="0"/>
                      </a:endParaRP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0.012106</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0.000003</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154.0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effectLst/>
                          <a:latin typeface="Times New Roman" panose="02020603050405020304" pitchFamily="18" charset="0"/>
                          <a:cs typeface="Times New Roman" panose="02020603050405020304" pitchFamily="18" charset="0"/>
                        </a:rPr>
                        <a:t>3626.0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dirty="0">
                          <a:effectLst/>
                          <a:latin typeface="Times New Roman" panose="02020603050405020304" pitchFamily="18" charset="0"/>
                          <a:cs typeface="Times New Roman" panose="02020603050405020304" pitchFamily="18" charset="0"/>
                        </a:rPr>
                        <a:t>3780</a:t>
                      </a:r>
                    </a:p>
                  </a:txBody>
                  <a:tcPr marL="105871" marR="105871" marT="52935" marB="52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984359"/>
                  </a:ext>
                </a:extLst>
              </a:tr>
            </a:tbl>
          </a:graphicData>
        </a:graphic>
      </p:graphicFrame>
      <p:sp>
        <p:nvSpPr>
          <p:cNvPr id="4" name="Date Placeholder 3">
            <a:extLst>
              <a:ext uri="{FF2B5EF4-FFF2-40B4-BE49-F238E27FC236}">
                <a16:creationId xmlns:a16="http://schemas.microsoft.com/office/drawing/2014/main" id="{4DD596A1-3CED-4170-845D-700CAA7309B7}"/>
              </a:ext>
            </a:extLst>
          </p:cNvPr>
          <p:cNvSpPr>
            <a:spLocks noGrp="1"/>
          </p:cNvSpPr>
          <p:nvPr>
            <p:ph type="dt" sz="half" idx="10"/>
          </p:nvPr>
        </p:nvSpPr>
        <p:spPr/>
        <p:txBody>
          <a:bodyPr/>
          <a:lstStyle/>
          <a:p>
            <a:fld id="{DA064835-1180-4307-8B51-9CAFEBC991B6}" type="datetime2">
              <a:rPr lang="en-US" smtClean="0"/>
              <a:t>Tuesday, August 20, 2019</a:t>
            </a:fld>
            <a:endParaRPr lang="en-US"/>
          </a:p>
        </p:txBody>
      </p:sp>
      <p:sp>
        <p:nvSpPr>
          <p:cNvPr id="3" name="Slide Number Placeholder 2">
            <a:extLst>
              <a:ext uri="{FF2B5EF4-FFF2-40B4-BE49-F238E27FC236}">
                <a16:creationId xmlns:a16="http://schemas.microsoft.com/office/drawing/2014/main" id="{6F7DCB36-2B4A-4757-9FCA-D3939490D820}"/>
              </a:ext>
            </a:extLst>
          </p:cNvPr>
          <p:cNvSpPr>
            <a:spLocks noGrp="1"/>
          </p:cNvSpPr>
          <p:nvPr>
            <p:ph type="sldNum" sz="quarter" idx="12"/>
          </p:nvPr>
        </p:nvSpPr>
        <p:spPr/>
        <p:txBody>
          <a:bodyPr/>
          <a:lstStyle/>
          <a:p>
            <a:fld id="{4F4C50CD-240D-42F3-AB7B-EE93BA56C1CF}" type="slidenum">
              <a:rPr lang="en-US" smtClean="0"/>
              <a:t>38</a:t>
            </a:fld>
            <a:endParaRPr lang="en-US"/>
          </a:p>
        </p:txBody>
      </p:sp>
    </p:spTree>
    <p:extLst>
      <p:ext uri="{BB962C8B-B14F-4D97-AF65-F5344CB8AC3E}">
        <p14:creationId xmlns:p14="http://schemas.microsoft.com/office/powerpoint/2010/main" val="44481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A61543-5B67-4B37-8223-D9B042BC5F94}"/>
              </a:ext>
            </a:extLst>
          </p:cNvPr>
          <p:cNvSpPr/>
          <p:nvPr/>
        </p:nvSpPr>
        <p:spPr>
          <a:xfrm>
            <a:off x="559836" y="335902"/>
            <a:ext cx="11283819" cy="861774"/>
          </a:xfrm>
          <a:prstGeom prst="rect">
            <a:avLst/>
          </a:prstGeom>
        </p:spPr>
        <p:txBody>
          <a:bodyPr wrap="square">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Key Drivers</a:t>
            </a:r>
            <a:r>
              <a:rPr lang="en-US" sz="3200" b="1" dirty="0">
                <a:latin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cs typeface="Times New Roman" panose="02020603050405020304" pitchFamily="18" charset="0"/>
            </a:endParaRPr>
          </a:p>
          <a:p>
            <a:pPr algn="ctr"/>
            <a:r>
              <a:rPr lang="en-US" dirty="0">
                <a:solidFill>
                  <a:srgbClr val="000000"/>
                </a:solidFill>
                <a:latin typeface="Times New Roman" panose="02020603050405020304" pitchFamily="18" charset="0"/>
                <a:cs typeface="Times New Roman" panose="02020603050405020304" pitchFamily="18" charset="0"/>
              </a:rPr>
              <a:t>Positive/negative</a:t>
            </a: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Relative importance/variable importance</a:t>
            </a: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Business interpretation</a:t>
            </a:r>
            <a:r>
              <a:rPr lang="en-US"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93D3F3BE-5AB5-4B88-B801-2837D61910BF}"/>
              </a:ext>
            </a:extLst>
          </p:cNvPr>
          <p:cNvSpPr/>
          <p:nvPr/>
        </p:nvSpPr>
        <p:spPr>
          <a:xfrm>
            <a:off x="454090" y="1490418"/>
            <a:ext cx="11283820" cy="4832092"/>
          </a:xfrm>
          <a:prstGeom prst="rect">
            <a:avLst/>
          </a:prstGeom>
        </p:spPr>
        <p:txBody>
          <a:bodyPr wrap="square">
            <a:spAutoFit/>
          </a:bodyPr>
          <a:lstStyle/>
          <a:p>
            <a:pPr algn="ctr"/>
            <a:r>
              <a:rPr lang="en-US" sz="2800" b="1" dirty="0">
                <a:solidFill>
                  <a:srgbClr val="000000"/>
                </a:solidFill>
                <a:latin typeface="Times New Roman" panose="02020603050405020304" pitchFamily="18" charset="0"/>
                <a:cs typeface="Times New Roman" panose="02020603050405020304" pitchFamily="18" charset="0"/>
              </a:rPr>
              <a:t>Negative Driver  </a:t>
            </a:r>
            <a:r>
              <a:rPr lang="en-US" sz="2800" dirty="0">
                <a:latin typeface="Times New Roman" panose="02020603050405020304" pitchFamily="18" charset="0"/>
                <a:cs typeface="Times New Roman" panose="02020603050405020304" pitchFamily="18" charset="0"/>
              </a:rPr>
              <a:t>=</a:t>
            </a:r>
            <a:r>
              <a:rPr lang="en-US" sz="2800" b="1" dirty="0">
                <a:solidFill>
                  <a:srgbClr val="00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service_private</a:t>
            </a:r>
            <a:r>
              <a:rPr lang="en-US" altLang="en-US" sz="2800" dirty="0">
                <a:solidFill>
                  <a:srgbClr val="000000"/>
                </a:solidFill>
                <a:latin typeface="Times New Roman" panose="02020603050405020304" pitchFamily="18" charset="0"/>
                <a:cs typeface="Times New Roman" panose="02020603050405020304" pitchFamily="18" charset="0"/>
              </a:rPr>
              <a:t> 				-2.8075</a:t>
            </a:r>
            <a:endParaRPr lang="en-US" sz="2800" dirty="0">
              <a:latin typeface="Times New Roman" panose="02020603050405020304" pitchFamily="18" charset="0"/>
              <a:cs typeface="Times New Roman" panose="02020603050405020304" pitchFamily="18" charset="0"/>
            </a:endParaRPr>
          </a:p>
          <a:p>
            <a:pPr algn="ctr"/>
            <a:r>
              <a:rPr lang="en-US" sz="2800" b="1" dirty="0">
                <a:solidFill>
                  <a:srgbClr val="000000"/>
                </a:solidFill>
                <a:latin typeface="Times New Roman" panose="02020603050405020304" pitchFamily="18" charset="0"/>
                <a:cs typeface="Times New Roman" panose="02020603050405020304" pitchFamily="18" charset="0"/>
              </a:rPr>
              <a:t>Positive Driver</a:t>
            </a:r>
            <a:r>
              <a:rPr lang="en-US" sz="2800" dirty="0">
                <a:latin typeface="Times New Roman" panose="02020603050405020304" pitchFamily="18" charset="0"/>
                <a:cs typeface="Times New Roman" panose="02020603050405020304" pitchFamily="18" charset="0"/>
              </a:rPr>
              <a:t>  = </a:t>
            </a:r>
            <a:r>
              <a:rPr lang="en-US" sz="2800" b="1" dirty="0">
                <a:solidFill>
                  <a:srgbClr val="00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last_flag</a:t>
            </a:r>
            <a:r>
              <a:rPr lang="en-US" sz="2800" dirty="0">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0.5978</a:t>
            </a:r>
            <a:endParaRPr lang="en-US" sz="2800" dirty="0">
              <a:latin typeface="Times New Roman" panose="02020603050405020304" pitchFamily="18" charset="0"/>
              <a:cs typeface="Times New Roman" panose="02020603050405020304" pitchFamily="18" charset="0"/>
            </a:endParaRPr>
          </a:p>
          <a:p>
            <a:pPr algn="ctr"/>
            <a:r>
              <a:rPr lang="en-US" sz="2800" b="1" dirty="0">
                <a:solidFill>
                  <a:srgbClr val="000000"/>
                </a:solidFill>
                <a:latin typeface="Times New Roman" panose="02020603050405020304" pitchFamily="18" charset="0"/>
                <a:cs typeface="Times New Roman" panose="02020603050405020304" pitchFamily="18" charset="0"/>
              </a:rPr>
              <a:t>Negative Driver  = </a:t>
            </a:r>
            <a:r>
              <a:rPr lang="en-US" sz="2800" dirty="0" err="1">
                <a:latin typeface="Times New Roman" panose="02020603050405020304" pitchFamily="18" charset="0"/>
                <a:cs typeface="Times New Roman" panose="02020603050405020304" pitchFamily="18" charset="0"/>
              </a:rPr>
              <a:t>flag_REJ</a:t>
            </a:r>
            <a:r>
              <a:rPr lang="en-US" sz="2800" dirty="0">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-1.8492</a:t>
            </a:r>
            <a:endParaRPr lang="en-US" sz="2800" dirty="0">
              <a:latin typeface="Times New Roman" panose="02020603050405020304" pitchFamily="18" charset="0"/>
              <a:cs typeface="Times New Roman" panose="02020603050405020304" pitchFamily="18" charset="0"/>
            </a:endParaRPr>
          </a:p>
          <a:p>
            <a:pPr algn="ctr"/>
            <a:r>
              <a:rPr lang="en-US" sz="2800" b="1" dirty="0">
                <a:solidFill>
                  <a:srgbClr val="000000"/>
                </a:solidFill>
                <a:latin typeface="Times New Roman" panose="02020603050405020304" pitchFamily="18" charset="0"/>
                <a:cs typeface="Times New Roman" panose="02020603050405020304" pitchFamily="18" charset="0"/>
              </a:rPr>
              <a:t>Positive Driver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dst_host_srv_count</a:t>
            </a:r>
            <a:r>
              <a:rPr lang="en-US" sz="2800" dirty="0">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0.0221 </a:t>
            </a:r>
            <a:endParaRPr lang="en-US" sz="2800" dirty="0">
              <a:latin typeface="Times New Roman" panose="02020603050405020304" pitchFamily="18" charset="0"/>
              <a:cs typeface="Times New Roman" panose="02020603050405020304" pitchFamily="18" charset="0"/>
            </a:endParaRPr>
          </a:p>
          <a:p>
            <a:pPr algn="ctr"/>
            <a:r>
              <a:rPr lang="en-US" sz="2800" b="1" dirty="0">
                <a:solidFill>
                  <a:srgbClr val="000000"/>
                </a:solidFill>
                <a:latin typeface="Times New Roman" panose="02020603050405020304" pitchFamily="18" charset="0"/>
                <a:cs typeface="Times New Roman" panose="02020603050405020304" pitchFamily="18" charset="0"/>
              </a:rPr>
              <a:t>Negative Driver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dst_host_count</a:t>
            </a:r>
            <a:r>
              <a:rPr lang="en-US" altLang="en-US" sz="2800" dirty="0">
                <a:solidFill>
                  <a:srgbClr val="000000"/>
                </a:solidFill>
                <a:latin typeface="Times New Roman" panose="02020603050405020304" pitchFamily="18" charset="0"/>
                <a:cs typeface="Times New Roman" panose="02020603050405020304" pitchFamily="18" charset="0"/>
              </a:rPr>
              <a:t> 				-0.0186 </a:t>
            </a:r>
            <a:endParaRPr lang="en-US" sz="2800" dirty="0">
              <a:latin typeface="Times New Roman" panose="02020603050405020304" pitchFamily="18" charset="0"/>
              <a:cs typeface="Times New Roman" panose="02020603050405020304" pitchFamily="18" charset="0"/>
            </a:endParaRPr>
          </a:p>
          <a:p>
            <a:pPr algn="ctr"/>
            <a:r>
              <a:rPr lang="en-US" sz="2800" b="1" dirty="0">
                <a:solidFill>
                  <a:srgbClr val="000000"/>
                </a:solidFill>
                <a:latin typeface="Times New Roman" panose="02020603050405020304" pitchFamily="18" charset="0"/>
                <a:cs typeface="Times New Roman" panose="02020603050405020304" pitchFamily="18" charset="0"/>
              </a:rPr>
              <a:t>Positive Driver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service_smtp</a:t>
            </a:r>
            <a:r>
              <a:rPr lang="en-US" sz="2800" dirty="0">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2.9107</a:t>
            </a:r>
            <a:r>
              <a:rPr lang="en-US" altLang="en-US" sz="2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ctr"/>
            <a:r>
              <a:rPr lang="en-US" sz="2800" b="1" dirty="0">
                <a:solidFill>
                  <a:srgbClr val="000000"/>
                </a:solidFill>
                <a:latin typeface="Times New Roman" panose="02020603050405020304" pitchFamily="18" charset="0"/>
                <a:cs typeface="Times New Roman" panose="02020603050405020304" pitchFamily="18" charset="0"/>
              </a:rPr>
              <a:t>Negative Driver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service_ecr_i</a:t>
            </a:r>
            <a:r>
              <a:rPr lang="en-US" altLang="en-US" sz="2800" dirty="0">
                <a:solidFill>
                  <a:srgbClr val="000000"/>
                </a:solidFill>
                <a:latin typeface="Times New Roman" panose="02020603050405020304" pitchFamily="18" charset="0"/>
                <a:cs typeface="Times New Roman" panose="02020603050405020304" pitchFamily="18" charset="0"/>
              </a:rPr>
              <a:t> 					-5.0866 </a:t>
            </a:r>
            <a:endParaRPr lang="en-US" sz="2800" dirty="0">
              <a:latin typeface="Times New Roman" panose="02020603050405020304" pitchFamily="18" charset="0"/>
              <a:cs typeface="Times New Roman" panose="02020603050405020304" pitchFamily="18" charset="0"/>
            </a:endParaRPr>
          </a:p>
          <a:p>
            <a:pPr algn="ctr"/>
            <a:r>
              <a:rPr lang="en-US" sz="2800" b="1" dirty="0">
                <a:solidFill>
                  <a:srgbClr val="000000"/>
                </a:solidFill>
                <a:latin typeface="Times New Roman" panose="02020603050405020304" pitchFamily="18" charset="0"/>
                <a:cs typeface="Times New Roman" panose="02020603050405020304" pitchFamily="18" charset="0"/>
              </a:rPr>
              <a:t>Negative Driver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service_eco_i</a:t>
            </a:r>
            <a:r>
              <a:rPr lang="en-US" altLang="en-US" sz="2800" dirty="0">
                <a:solidFill>
                  <a:srgbClr val="000000"/>
                </a:solidFill>
                <a:latin typeface="Times New Roman" panose="02020603050405020304" pitchFamily="18" charset="0"/>
                <a:cs typeface="Times New Roman" panose="02020603050405020304" pitchFamily="18" charset="0"/>
              </a:rPr>
              <a:t> 					-5.7693</a:t>
            </a:r>
          </a:p>
          <a:p>
            <a:pPr algn="ctr"/>
            <a:r>
              <a:rPr lang="en-US" sz="2800" b="1" dirty="0">
                <a:solidFill>
                  <a:srgbClr val="000000"/>
                </a:solidFill>
                <a:latin typeface="Times New Roman" panose="02020603050405020304" pitchFamily="18" charset="0"/>
                <a:cs typeface="Times New Roman" panose="02020603050405020304" pitchFamily="18" charset="0"/>
              </a:rPr>
              <a:t>Negative Driver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flag_RSTO</a:t>
            </a:r>
            <a:r>
              <a:rPr lang="en-US" sz="2800" dirty="0">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-1.0338</a:t>
            </a:r>
            <a:endParaRPr lang="en-US" sz="2800" dirty="0">
              <a:latin typeface="Times New Roman" panose="02020603050405020304" pitchFamily="18" charset="0"/>
              <a:cs typeface="Times New Roman" panose="02020603050405020304" pitchFamily="18" charset="0"/>
            </a:endParaRPr>
          </a:p>
          <a:p>
            <a:pPr algn="ctr"/>
            <a:r>
              <a:rPr lang="en-US" sz="2800" b="1" dirty="0">
                <a:solidFill>
                  <a:srgbClr val="000000"/>
                </a:solidFill>
                <a:latin typeface="Times New Roman" panose="02020603050405020304" pitchFamily="18" charset="0"/>
                <a:cs typeface="Times New Roman" panose="02020603050405020304" pitchFamily="18" charset="0"/>
              </a:rPr>
              <a:t>Positive Driver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service_urp_i</a:t>
            </a:r>
            <a:r>
              <a:rPr lang="en-US" altLang="en-US" sz="2800" dirty="0">
                <a:solidFill>
                  <a:srgbClr val="000000"/>
                </a:solidFill>
                <a:latin typeface="Times New Roman" panose="02020603050405020304" pitchFamily="18" charset="0"/>
                <a:cs typeface="Times New Roman" panose="02020603050405020304" pitchFamily="18" charset="0"/>
              </a:rPr>
              <a:t> 				  	 7.2515 </a:t>
            </a:r>
            <a:endParaRPr lang="en-US" sz="2800" dirty="0">
              <a:latin typeface="Times New Roman" panose="02020603050405020304" pitchFamily="18" charset="0"/>
              <a:cs typeface="Times New Roman" panose="02020603050405020304" pitchFamily="18" charset="0"/>
            </a:endParaRPr>
          </a:p>
          <a:p>
            <a:pPr algn="ctr"/>
            <a:r>
              <a:rPr lang="en-US" sz="2800" b="1" dirty="0">
                <a:solidFill>
                  <a:srgbClr val="000000"/>
                </a:solidFill>
                <a:latin typeface="Times New Roman" panose="02020603050405020304" pitchFamily="18" charset="0"/>
                <a:cs typeface="Times New Roman" panose="02020603050405020304" pitchFamily="18" charset="0"/>
              </a:rPr>
              <a:t>Positive Driver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service_domain_u</a:t>
            </a:r>
            <a:r>
              <a:rPr lang="en-US" sz="2800" dirty="0">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5.5903</a:t>
            </a:r>
            <a:endParaRPr lang="en-US" sz="2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2051F6EB-F22F-429F-AAB9-ECC08409A4FB}"/>
              </a:ext>
            </a:extLst>
          </p:cNvPr>
          <p:cNvSpPr>
            <a:spLocks noGrp="1"/>
          </p:cNvSpPr>
          <p:nvPr>
            <p:ph type="dt" sz="half" idx="10"/>
          </p:nvPr>
        </p:nvSpPr>
        <p:spPr/>
        <p:txBody>
          <a:bodyPr/>
          <a:lstStyle/>
          <a:p>
            <a:fld id="{6D2D58C7-8AF3-4CA6-A417-47382B276C34}" type="datetime2">
              <a:rPr lang="en-US" smtClean="0"/>
              <a:t>Tuesday, August 20, 2019</a:t>
            </a:fld>
            <a:endParaRPr lang="en-US"/>
          </a:p>
        </p:txBody>
      </p:sp>
      <p:sp>
        <p:nvSpPr>
          <p:cNvPr id="4" name="Slide Number Placeholder 3">
            <a:extLst>
              <a:ext uri="{FF2B5EF4-FFF2-40B4-BE49-F238E27FC236}">
                <a16:creationId xmlns:a16="http://schemas.microsoft.com/office/drawing/2014/main" id="{2E2EAD01-8554-4471-9BAD-CBF6ACF2D77E}"/>
              </a:ext>
            </a:extLst>
          </p:cNvPr>
          <p:cNvSpPr>
            <a:spLocks noGrp="1"/>
          </p:cNvSpPr>
          <p:nvPr>
            <p:ph type="sldNum" sz="quarter" idx="12"/>
          </p:nvPr>
        </p:nvSpPr>
        <p:spPr/>
        <p:txBody>
          <a:bodyPr/>
          <a:lstStyle/>
          <a:p>
            <a:fld id="{4F4C50CD-240D-42F3-AB7B-EE93BA56C1CF}" type="slidenum">
              <a:rPr lang="en-US" smtClean="0"/>
              <a:t>39</a:t>
            </a:fld>
            <a:endParaRPr lang="en-US"/>
          </a:p>
        </p:txBody>
      </p:sp>
    </p:spTree>
    <p:extLst>
      <p:ext uri="{BB962C8B-B14F-4D97-AF65-F5344CB8AC3E}">
        <p14:creationId xmlns:p14="http://schemas.microsoft.com/office/powerpoint/2010/main" val="326876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DDF3C8-48A4-4DC8-B1E2-1A0B195438BD}"/>
              </a:ext>
            </a:extLst>
          </p:cNvPr>
          <p:cNvSpPr/>
          <p:nvPr/>
        </p:nvSpPr>
        <p:spPr>
          <a:xfrm>
            <a:off x="653143" y="429208"/>
            <a:ext cx="10926147" cy="5755422"/>
          </a:xfrm>
          <a:prstGeom prst="rect">
            <a:avLst/>
          </a:prstGeom>
        </p:spPr>
        <p:txBody>
          <a:bodyPr wrap="square">
            <a:spAutoFit/>
          </a:bodyPr>
          <a:lstStyle/>
          <a:p>
            <a:pPr lvl="8" algn="just"/>
            <a:r>
              <a:rPr lang="en-US" sz="3200" b="1" dirty="0">
                <a:solidFill>
                  <a:srgbClr val="000000"/>
                </a:solidFill>
                <a:latin typeface="Times New Roman" panose="02020603050405020304" pitchFamily="18" charset="0"/>
                <a:cs typeface="Times New Roman" panose="02020603050405020304" pitchFamily="18" charset="0"/>
              </a:rPr>
              <a:t>Data understanding</a:t>
            </a:r>
            <a:r>
              <a:rPr lang="en-US" sz="3200" b="1" dirty="0">
                <a:latin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ndParaRPr>
          </a:p>
          <a:p>
            <a:r>
              <a:rPr lang="en-US" sz="2400" b="1" dirty="0">
                <a:solidFill>
                  <a:srgbClr val="000000"/>
                </a:solidFill>
                <a:latin typeface="Times New Roman" panose="02020603050405020304" pitchFamily="18" charset="0"/>
                <a:cs typeface="Times New Roman" panose="02020603050405020304" pitchFamily="18" charset="0"/>
              </a:rPr>
              <a:t>Distributions</a:t>
            </a:r>
            <a:r>
              <a:rPr lang="en-US" sz="2400" dirty="0">
                <a:latin typeface="Times New Roman" panose="02020603050405020304" pitchFamily="18" charset="0"/>
                <a:cs typeface="Times New Roman" panose="02020603050405020304" pitchFamily="18" charset="0"/>
              </a:rPr>
              <a:t> : Y variable or target variable follows normal distribution after undergoing log transformation i.e. log Y follows normal distribution.</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Univariate analysis</a:t>
            </a:r>
            <a:r>
              <a:rPr lang="en-US" sz="2400" dirty="0">
                <a:latin typeface="Times New Roman" panose="02020603050405020304" pitchFamily="18" charset="0"/>
                <a:cs typeface="Times New Roman" panose="02020603050405020304" pitchFamily="18" charset="0"/>
              </a:rPr>
              <a:t> : If Y variable is dependent on a single independent variable or a feature then it is known as Univariate analysis. </a:t>
            </a:r>
          </a:p>
          <a:p>
            <a:r>
              <a:rPr lang="en-US" sz="2400" dirty="0">
                <a:latin typeface="Times New Roman" panose="02020603050405020304" pitchFamily="18" charset="0"/>
                <a:cs typeface="Times New Roman" panose="02020603050405020304" pitchFamily="18" charset="0"/>
              </a:rPr>
              <a:t>Once we load data we are good to go for the first type of EDA called as univariate analysis. “Uni” means one and “Variate” means variable hence univariate analysis means analysis of one variable or one feature. Univariate basically tells us how data in each feature is distributed and also tells us about central tendencies like mean, median, and mode.</a:t>
            </a:r>
          </a:p>
          <a:p>
            <a:r>
              <a:rPr lang="en-US" sz="2400" b="1" dirty="0">
                <a:latin typeface="Times New Roman" panose="02020603050405020304" pitchFamily="18" charset="0"/>
                <a:cs typeface="Times New Roman" panose="02020603050405020304" pitchFamily="18" charset="0"/>
              </a:rPr>
              <a:t>Descriptive Statistics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Continuous features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First thing first, check measures of central tendencies mean, median, and mode, check min and max values and quantiles of each feature. To do all those things we just have to use pandas “describe()” function.</a:t>
            </a:r>
          </a:p>
        </p:txBody>
      </p:sp>
      <p:sp>
        <p:nvSpPr>
          <p:cNvPr id="4" name="Date Placeholder 3">
            <a:extLst>
              <a:ext uri="{FF2B5EF4-FFF2-40B4-BE49-F238E27FC236}">
                <a16:creationId xmlns:a16="http://schemas.microsoft.com/office/drawing/2014/main" id="{0D72706B-939C-497C-8FA1-6E292A6E129F}"/>
              </a:ext>
            </a:extLst>
          </p:cNvPr>
          <p:cNvSpPr>
            <a:spLocks noGrp="1"/>
          </p:cNvSpPr>
          <p:nvPr>
            <p:ph type="dt" sz="half" idx="10"/>
          </p:nvPr>
        </p:nvSpPr>
        <p:spPr/>
        <p:txBody>
          <a:bodyPr/>
          <a:lstStyle/>
          <a:p>
            <a:fld id="{DC9EA867-BE68-4F38-8531-585C2E85E4F7}" type="datetime2">
              <a:rPr lang="en-US" smtClean="0"/>
              <a:t>Tuesday, August 20, 2019</a:t>
            </a:fld>
            <a:endParaRPr lang="en-US"/>
          </a:p>
        </p:txBody>
      </p:sp>
      <p:sp>
        <p:nvSpPr>
          <p:cNvPr id="3" name="Slide Number Placeholder 2">
            <a:extLst>
              <a:ext uri="{FF2B5EF4-FFF2-40B4-BE49-F238E27FC236}">
                <a16:creationId xmlns:a16="http://schemas.microsoft.com/office/drawing/2014/main" id="{B475E8B9-EDBF-476A-8FE2-18D97AD4C8A7}"/>
              </a:ext>
            </a:extLst>
          </p:cNvPr>
          <p:cNvSpPr>
            <a:spLocks noGrp="1"/>
          </p:cNvSpPr>
          <p:nvPr>
            <p:ph type="sldNum" sz="quarter" idx="12"/>
          </p:nvPr>
        </p:nvSpPr>
        <p:spPr/>
        <p:txBody>
          <a:bodyPr/>
          <a:lstStyle/>
          <a:p>
            <a:fld id="{4F4C50CD-240D-42F3-AB7B-EE93BA56C1CF}" type="slidenum">
              <a:rPr lang="en-US" smtClean="0"/>
              <a:t>4</a:t>
            </a:fld>
            <a:endParaRPr lang="en-US"/>
          </a:p>
        </p:txBody>
      </p:sp>
    </p:spTree>
    <p:extLst>
      <p:ext uri="{BB962C8B-B14F-4D97-AF65-F5344CB8AC3E}">
        <p14:creationId xmlns:p14="http://schemas.microsoft.com/office/powerpoint/2010/main" val="2438409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465B4E-BC2B-47B4-9DCD-8DCA52E60A69}"/>
              </a:ext>
            </a:extLst>
          </p:cNvPr>
          <p:cNvSpPr/>
          <p:nvPr/>
        </p:nvSpPr>
        <p:spPr>
          <a:xfrm>
            <a:off x="381000" y="302359"/>
            <a:ext cx="11430000" cy="6555641"/>
          </a:xfrm>
          <a:prstGeom prst="rect">
            <a:avLst/>
          </a:prstGeom>
        </p:spPr>
        <p:txBody>
          <a:bodyPr wrap="square">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Pros &amp; cons of the models</a:t>
            </a:r>
          </a:p>
          <a:p>
            <a:r>
              <a:rPr lang="en-US" b="1" dirty="0">
                <a:solidFill>
                  <a:srgbClr val="000000"/>
                </a:solidFill>
                <a:latin typeface="Times New Roman" panose="02020603050405020304" pitchFamily="18" charset="0"/>
                <a:cs typeface="Times New Roman" panose="02020603050405020304" pitchFamily="18" charset="0"/>
              </a:rPr>
              <a:t>Pros</a:t>
            </a:r>
          </a:p>
          <a:p>
            <a:endParaRPr lang="en-US" sz="3200" b="1"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444444"/>
                </a:solidFill>
                <a:latin typeface="Times New Roman" panose="02020603050405020304" pitchFamily="18" charset="0"/>
                <a:cs typeface="Times New Roman" panose="02020603050405020304" pitchFamily="18" charset="0"/>
              </a:rPr>
              <a:t>1.This model does not require too many computational resources, it’s highly interpretable, it doesn’t require input features to be scaled, it doesn’t require any tuning, it’s easy to regularize, and it outputs well-calibrated predicted probabilities.</a:t>
            </a:r>
          </a:p>
          <a:p>
            <a:pPr algn="just"/>
            <a:r>
              <a:rPr lang="en-US" dirty="0">
                <a:solidFill>
                  <a:srgbClr val="444444"/>
                </a:solidFill>
                <a:latin typeface="Times New Roman" panose="02020603050405020304" pitchFamily="18" charset="0"/>
                <a:cs typeface="Times New Roman" panose="02020603050405020304" pitchFamily="18" charset="0"/>
              </a:rPr>
              <a:t>2.Like linear regression model, this model does work better when we remove attributes that are unrelated to the output variable as well as attributes that are very similar (correlated) to each other. Therefore Feature Engineering plays an important role in regards to the performance of Logistic and also Linear Regression.</a:t>
            </a:r>
          </a:p>
          <a:p>
            <a:pPr algn="just"/>
            <a:r>
              <a:rPr lang="en-US" dirty="0">
                <a:solidFill>
                  <a:srgbClr val="444444"/>
                </a:solidFill>
                <a:latin typeface="Times New Roman" panose="02020603050405020304" pitchFamily="18" charset="0"/>
                <a:cs typeface="Times New Roman" panose="02020603050405020304" pitchFamily="18" charset="0"/>
              </a:rPr>
              <a:t> 3.Another advantage of this model is that it is incredibly easy to implement and very efficient to train. </a:t>
            </a:r>
          </a:p>
          <a:p>
            <a:pPr algn="just"/>
            <a:endParaRPr lang="en-US" dirty="0">
              <a:solidFill>
                <a:srgbClr val="444444"/>
              </a:solidFill>
              <a:latin typeface="Times New Roman" panose="02020603050405020304" pitchFamily="18" charset="0"/>
              <a:cs typeface="Times New Roman" panose="02020603050405020304" pitchFamily="18" charset="0"/>
            </a:endParaRPr>
          </a:p>
          <a:p>
            <a:pPr algn="just"/>
            <a:r>
              <a:rPr lang="en-US" b="1" dirty="0">
                <a:solidFill>
                  <a:srgbClr val="000000"/>
                </a:solidFill>
                <a:latin typeface="Times New Roman" panose="02020603050405020304" pitchFamily="18" charset="0"/>
                <a:cs typeface="Times New Roman" panose="02020603050405020304" pitchFamily="18" charset="0"/>
              </a:rPr>
              <a:t>Cons</a:t>
            </a:r>
          </a:p>
          <a:p>
            <a:pPr algn="just"/>
            <a:endParaRPr lang="en-US" dirty="0">
              <a:solidFill>
                <a:srgbClr val="444444"/>
              </a:solidFill>
              <a:latin typeface="Times New Roman" panose="02020603050405020304" pitchFamily="18" charset="0"/>
              <a:cs typeface="Times New Roman" panose="02020603050405020304" pitchFamily="18" charset="0"/>
            </a:endParaRPr>
          </a:p>
          <a:p>
            <a:pPr algn="just"/>
            <a:r>
              <a:rPr lang="en-US" dirty="0">
                <a:solidFill>
                  <a:srgbClr val="444444"/>
                </a:solidFill>
                <a:latin typeface="Times New Roman" panose="02020603050405020304" pitchFamily="18" charset="0"/>
                <a:cs typeface="Times New Roman" panose="02020603050405020304" pitchFamily="18" charset="0"/>
              </a:rPr>
              <a:t>1.A disadvantage of it is that we can’t solve non-linear problems with logistic regression since it’s decision surface is linear. </a:t>
            </a:r>
          </a:p>
          <a:p>
            <a:pPr algn="just"/>
            <a:r>
              <a:rPr lang="en-US" dirty="0">
                <a:latin typeface="Times New Roman" panose="02020603050405020304" pitchFamily="18" charset="0"/>
                <a:cs typeface="Times New Roman" panose="02020603050405020304" pitchFamily="18" charset="0"/>
              </a:rPr>
              <a:t>2.Another disadvantage is its high reliance on a proper presentation of our data. This means that this model is not a useful tool unless we have already identified all the important independent variables. Since its outcome is discrete, this model can only predict a categorical outcome. </a:t>
            </a:r>
          </a:p>
          <a:p>
            <a:pPr algn="just"/>
            <a:r>
              <a:rPr lang="en-US" dirty="0">
                <a:latin typeface="Times New Roman" panose="02020603050405020304" pitchFamily="18" charset="0"/>
                <a:cs typeface="Times New Roman" panose="02020603050405020304" pitchFamily="18" charset="0"/>
              </a:rPr>
              <a:t>3.It is also an Algorithm that is known for its vulnerability to overfitting.</a:t>
            </a:r>
          </a:p>
          <a:p>
            <a:pPr algn="just"/>
            <a:r>
              <a:rPr lang="en-US" dirty="0">
                <a:latin typeface="Times New Roman" panose="02020603050405020304" pitchFamily="18" charset="0"/>
                <a:cs typeface="Times New Roman" panose="02020603050405020304" pitchFamily="18" charset="0"/>
              </a:rPr>
              <a:t> </a:t>
            </a:r>
          </a:p>
          <a:p>
            <a:endParaRPr lang="en-US" dirty="0">
              <a:solidFill>
                <a:srgbClr val="444444"/>
              </a:solidFill>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1057D594-3189-492D-9E2E-9F67DAA34960}"/>
              </a:ext>
            </a:extLst>
          </p:cNvPr>
          <p:cNvSpPr>
            <a:spLocks noGrp="1"/>
          </p:cNvSpPr>
          <p:nvPr>
            <p:ph type="dt" sz="half" idx="10"/>
          </p:nvPr>
        </p:nvSpPr>
        <p:spPr/>
        <p:txBody>
          <a:bodyPr/>
          <a:lstStyle/>
          <a:p>
            <a:fld id="{15E9E649-8785-4791-8850-DC04F673DE40}" type="datetime2">
              <a:rPr lang="en-US" smtClean="0"/>
              <a:t>Tuesday, August 20, 2019</a:t>
            </a:fld>
            <a:endParaRPr lang="en-US"/>
          </a:p>
        </p:txBody>
      </p:sp>
      <p:sp>
        <p:nvSpPr>
          <p:cNvPr id="3" name="Slide Number Placeholder 2">
            <a:extLst>
              <a:ext uri="{FF2B5EF4-FFF2-40B4-BE49-F238E27FC236}">
                <a16:creationId xmlns:a16="http://schemas.microsoft.com/office/drawing/2014/main" id="{AD8D4825-2062-4406-A187-559974720FE3}"/>
              </a:ext>
            </a:extLst>
          </p:cNvPr>
          <p:cNvSpPr>
            <a:spLocks noGrp="1"/>
          </p:cNvSpPr>
          <p:nvPr>
            <p:ph type="sldNum" sz="quarter" idx="12"/>
          </p:nvPr>
        </p:nvSpPr>
        <p:spPr/>
        <p:txBody>
          <a:bodyPr/>
          <a:lstStyle/>
          <a:p>
            <a:fld id="{4F4C50CD-240D-42F3-AB7B-EE93BA56C1CF}" type="slidenum">
              <a:rPr lang="en-US" smtClean="0"/>
              <a:t>40</a:t>
            </a:fld>
            <a:endParaRPr lang="en-US"/>
          </a:p>
        </p:txBody>
      </p:sp>
    </p:spTree>
    <p:extLst>
      <p:ext uri="{BB962C8B-B14F-4D97-AF65-F5344CB8AC3E}">
        <p14:creationId xmlns:p14="http://schemas.microsoft.com/office/powerpoint/2010/main" val="301329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B5E681-4B0C-4696-9310-260F0C8199D8}"/>
              </a:ext>
            </a:extLst>
          </p:cNvPr>
          <p:cNvSpPr/>
          <p:nvPr/>
        </p:nvSpPr>
        <p:spPr>
          <a:xfrm>
            <a:off x="391886" y="326571"/>
            <a:ext cx="10273004" cy="58477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Recommendations &amp; next steps</a:t>
            </a:r>
            <a:r>
              <a:rPr lang="en-US" sz="3200" b="1"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59B1D433-CF4B-48D0-B244-D4B9526429CA}"/>
              </a:ext>
            </a:extLst>
          </p:cNvPr>
          <p:cNvSpPr>
            <a:spLocks noGrp="1"/>
          </p:cNvSpPr>
          <p:nvPr>
            <p:ph type="dt" sz="half" idx="10"/>
          </p:nvPr>
        </p:nvSpPr>
        <p:spPr/>
        <p:txBody>
          <a:bodyPr/>
          <a:lstStyle/>
          <a:p>
            <a:fld id="{80A18E7B-89D3-48F1-B92B-1AD7473016C4}" type="datetime2">
              <a:rPr lang="en-US" smtClean="0"/>
              <a:t>Tuesday, August 20, 2019</a:t>
            </a:fld>
            <a:endParaRPr lang="en-US"/>
          </a:p>
        </p:txBody>
      </p:sp>
      <p:sp>
        <p:nvSpPr>
          <p:cNvPr id="3" name="Slide Number Placeholder 2">
            <a:extLst>
              <a:ext uri="{FF2B5EF4-FFF2-40B4-BE49-F238E27FC236}">
                <a16:creationId xmlns:a16="http://schemas.microsoft.com/office/drawing/2014/main" id="{814D7AF5-0E41-48D0-8AA3-40AB9DA44C10}"/>
              </a:ext>
            </a:extLst>
          </p:cNvPr>
          <p:cNvSpPr>
            <a:spLocks noGrp="1"/>
          </p:cNvSpPr>
          <p:nvPr>
            <p:ph type="sldNum" sz="quarter" idx="12"/>
          </p:nvPr>
        </p:nvSpPr>
        <p:spPr/>
        <p:txBody>
          <a:bodyPr/>
          <a:lstStyle/>
          <a:p>
            <a:fld id="{4F4C50CD-240D-42F3-AB7B-EE93BA56C1CF}" type="slidenum">
              <a:rPr lang="en-US" smtClean="0"/>
              <a:t>41</a:t>
            </a:fld>
            <a:endParaRPr lang="en-US"/>
          </a:p>
        </p:txBody>
      </p:sp>
      <p:sp>
        <p:nvSpPr>
          <p:cNvPr id="5" name="Rectangle 4">
            <a:extLst>
              <a:ext uri="{FF2B5EF4-FFF2-40B4-BE49-F238E27FC236}">
                <a16:creationId xmlns:a16="http://schemas.microsoft.com/office/drawing/2014/main" id="{ED6A1DAB-A17C-45BB-8EAF-018BA63FAC79}"/>
              </a:ext>
            </a:extLst>
          </p:cNvPr>
          <p:cNvSpPr/>
          <p:nvPr/>
        </p:nvSpPr>
        <p:spPr>
          <a:xfrm>
            <a:off x="513184" y="1017037"/>
            <a:ext cx="11094098" cy="1015663"/>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Machine learning can be used to avoid overfitting and underfitting problems. So that higher accuracy in the results can be obtained.</a:t>
            </a:r>
            <a:r>
              <a:rPr lang="en-US" sz="2000" dirty="0">
                <a:latin typeface="Times New Roman" panose="02020603050405020304" pitchFamily="18" charset="0"/>
                <a:cs typeface="Times New Roman" panose="02020603050405020304" pitchFamily="18" charset="0"/>
              </a:rPr>
              <a:t> Overfitting problems occurs due to high variance and underfitting problems occurs due to high bias. Machine learning algorithms takes care of high variance and high bias.</a:t>
            </a:r>
            <a:endParaRPr lang="en-US" sz="2000" dirty="0"/>
          </a:p>
        </p:txBody>
      </p:sp>
    </p:spTree>
    <p:extLst>
      <p:ext uri="{BB962C8B-B14F-4D97-AF65-F5344CB8AC3E}">
        <p14:creationId xmlns:p14="http://schemas.microsoft.com/office/powerpoint/2010/main" val="2976265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B510F7-7F7C-4312-A06A-91D83D364D56}"/>
              </a:ext>
            </a:extLst>
          </p:cNvPr>
          <p:cNvSpPr/>
          <p:nvPr/>
        </p:nvSpPr>
        <p:spPr>
          <a:xfrm>
            <a:off x="261256" y="317241"/>
            <a:ext cx="11588621" cy="58477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Implementation tool (if applicable) based on final model chosen</a:t>
            </a:r>
            <a:r>
              <a:rPr lang="en-US" sz="3200" b="1" dirty="0">
                <a:latin typeface="Times New Roman" panose="02020603050405020304" pitchFamily="18" charset="0"/>
                <a:cs typeface="Times New Roman" panose="02020603050405020304" pitchFamily="18" charset="0"/>
              </a:rPr>
              <a:t> </a:t>
            </a:r>
          </a:p>
        </p:txBody>
      </p:sp>
      <p:graphicFrame>
        <p:nvGraphicFramePr>
          <p:cNvPr id="3" name="Table 2">
            <a:extLst>
              <a:ext uri="{FF2B5EF4-FFF2-40B4-BE49-F238E27FC236}">
                <a16:creationId xmlns:a16="http://schemas.microsoft.com/office/drawing/2014/main" id="{0CF7C6A5-8405-4D38-BF27-A3713C28681D}"/>
              </a:ext>
            </a:extLst>
          </p:cNvPr>
          <p:cNvGraphicFramePr>
            <a:graphicFrameLocks noGrp="1"/>
          </p:cNvGraphicFramePr>
          <p:nvPr>
            <p:extLst>
              <p:ext uri="{D42A27DB-BD31-4B8C-83A1-F6EECF244321}">
                <p14:modId xmlns:p14="http://schemas.microsoft.com/office/powerpoint/2010/main" val="2203690415"/>
              </p:ext>
            </p:extLst>
          </p:nvPr>
        </p:nvGraphicFramePr>
        <p:xfrm>
          <a:off x="0" y="902016"/>
          <a:ext cx="11588620" cy="5778755"/>
        </p:xfrm>
        <a:graphic>
          <a:graphicData uri="http://schemas.openxmlformats.org/drawingml/2006/table">
            <a:tbl>
              <a:tblPr>
                <a:tableStyleId>{3B4B98B0-60AC-42C2-AFA5-B58CD77FA1E5}</a:tableStyleId>
              </a:tblPr>
              <a:tblGrid>
                <a:gridCol w="1610041">
                  <a:extLst>
                    <a:ext uri="{9D8B030D-6E8A-4147-A177-3AD203B41FA5}">
                      <a16:colId xmlns:a16="http://schemas.microsoft.com/office/drawing/2014/main" val="3818880175"/>
                    </a:ext>
                  </a:extLst>
                </a:gridCol>
                <a:gridCol w="469797">
                  <a:extLst>
                    <a:ext uri="{9D8B030D-6E8A-4147-A177-3AD203B41FA5}">
                      <a16:colId xmlns:a16="http://schemas.microsoft.com/office/drawing/2014/main" val="4124388438"/>
                    </a:ext>
                  </a:extLst>
                </a:gridCol>
                <a:gridCol w="469797">
                  <a:extLst>
                    <a:ext uri="{9D8B030D-6E8A-4147-A177-3AD203B41FA5}">
                      <a16:colId xmlns:a16="http://schemas.microsoft.com/office/drawing/2014/main" val="2512669250"/>
                    </a:ext>
                  </a:extLst>
                </a:gridCol>
                <a:gridCol w="469797">
                  <a:extLst>
                    <a:ext uri="{9D8B030D-6E8A-4147-A177-3AD203B41FA5}">
                      <a16:colId xmlns:a16="http://schemas.microsoft.com/office/drawing/2014/main" val="3386191072"/>
                    </a:ext>
                  </a:extLst>
                </a:gridCol>
                <a:gridCol w="469797">
                  <a:extLst>
                    <a:ext uri="{9D8B030D-6E8A-4147-A177-3AD203B41FA5}">
                      <a16:colId xmlns:a16="http://schemas.microsoft.com/office/drawing/2014/main" val="624731451"/>
                    </a:ext>
                  </a:extLst>
                </a:gridCol>
                <a:gridCol w="469797">
                  <a:extLst>
                    <a:ext uri="{9D8B030D-6E8A-4147-A177-3AD203B41FA5}">
                      <a16:colId xmlns:a16="http://schemas.microsoft.com/office/drawing/2014/main" val="2353488703"/>
                    </a:ext>
                  </a:extLst>
                </a:gridCol>
                <a:gridCol w="469797">
                  <a:extLst>
                    <a:ext uri="{9D8B030D-6E8A-4147-A177-3AD203B41FA5}">
                      <a16:colId xmlns:a16="http://schemas.microsoft.com/office/drawing/2014/main" val="1713087307"/>
                    </a:ext>
                  </a:extLst>
                </a:gridCol>
                <a:gridCol w="3746157">
                  <a:extLst>
                    <a:ext uri="{9D8B030D-6E8A-4147-A177-3AD203B41FA5}">
                      <a16:colId xmlns:a16="http://schemas.microsoft.com/office/drawing/2014/main" val="3564258081"/>
                    </a:ext>
                  </a:extLst>
                </a:gridCol>
                <a:gridCol w="1534452">
                  <a:extLst>
                    <a:ext uri="{9D8B030D-6E8A-4147-A177-3AD203B41FA5}">
                      <a16:colId xmlns:a16="http://schemas.microsoft.com/office/drawing/2014/main" val="4195272929"/>
                    </a:ext>
                  </a:extLst>
                </a:gridCol>
                <a:gridCol w="469797">
                  <a:extLst>
                    <a:ext uri="{9D8B030D-6E8A-4147-A177-3AD203B41FA5}">
                      <a16:colId xmlns:a16="http://schemas.microsoft.com/office/drawing/2014/main" val="4294206727"/>
                    </a:ext>
                  </a:extLst>
                </a:gridCol>
                <a:gridCol w="469797">
                  <a:extLst>
                    <a:ext uri="{9D8B030D-6E8A-4147-A177-3AD203B41FA5}">
                      <a16:colId xmlns:a16="http://schemas.microsoft.com/office/drawing/2014/main" val="970886434"/>
                    </a:ext>
                  </a:extLst>
                </a:gridCol>
                <a:gridCol w="469797">
                  <a:extLst>
                    <a:ext uri="{9D8B030D-6E8A-4147-A177-3AD203B41FA5}">
                      <a16:colId xmlns:a16="http://schemas.microsoft.com/office/drawing/2014/main" val="2553830287"/>
                    </a:ext>
                  </a:extLst>
                </a:gridCol>
                <a:gridCol w="469797">
                  <a:extLst>
                    <a:ext uri="{9D8B030D-6E8A-4147-A177-3AD203B41FA5}">
                      <a16:colId xmlns:a16="http://schemas.microsoft.com/office/drawing/2014/main" val="2815744634"/>
                    </a:ext>
                  </a:extLst>
                </a:gridCol>
              </a:tblGrid>
              <a:tr h="588590">
                <a:tc gridSpan="13">
                  <a:txBody>
                    <a:bodyPr/>
                    <a:lstStyle/>
                    <a:p>
                      <a:pPr algn="ctr" fontAlgn="b"/>
                      <a:r>
                        <a:rPr lang="en-US" sz="1800" b="1" u="none" strike="noStrike" dirty="0">
                          <a:effectLst/>
                          <a:latin typeface="Times New Roman" panose="02020603050405020304" pitchFamily="18" charset="0"/>
                          <a:cs typeface="Times New Roman" panose="02020603050405020304" pitchFamily="18" charset="0"/>
                        </a:rPr>
                        <a:t>Output Tool for application network intrusion detection</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8351324"/>
                  </a:ext>
                </a:extLst>
              </a:tr>
              <a:tr h="296328">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extLst>
                  <a:ext uri="{0D108BD9-81ED-4DB2-BD59-A6C34878D82A}">
                    <a16:rowId xmlns:a16="http://schemas.microsoft.com/office/drawing/2014/main" val="4006814543"/>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Variables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Input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2305064282"/>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service_private</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1322373385"/>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last_flag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21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496117700"/>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flag_REJ</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428832373"/>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dst_host_srv_count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255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2629569432"/>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dst_host_count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30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2022350109"/>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service_smtp</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3568100798"/>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service_ecr_i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1663693155"/>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service_eco_i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1599272673"/>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flag_RSTO</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3533228297"/>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service_urp_i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733672562"/>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service_domain_u</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831577902"/>
                  </a:ext>
                </a:extLst>
              </a:tr>
              <a:tr h="376449">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37" marR="6837" marT="683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Final decision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No</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67" marR="7567" marT="7567" marB="0" anchor="b"/>
                </a:tc>
                <a:extLst>
                  <a:ext uri="{0D108BD9-81ED-4DB2-BD59-A6C34878D82A}">
                    <a16:rowId xmlns:a16="http://schemas.microsoft.com/office/drawing/2014/main" val="3793295831"/>
                  </a:ext>
                </a:extLst>
              </a:tr>
            </a:tbl>
          </a:graphicData>
        </a:graphic>
      </p:graphicFrame>
      <p:sp>
        <p:nvSpPr>
          <p:cNvPr id="5" name="Date Placeholder 4">
            <a:extLst>
              <a:ext uri="{FF2B5EF4-FFF2-40B4-BE49-F238E27FC236}">
                <a16:creationId xmlns:a16="http://schemas.microsoft.com/office/drawing/2014/main" id="{BF73B50F-B2C7-4447-8020-4A804BEA5373}"/>
              </a:ext>
            </a:extLst>
          </p:cNvPr>
          <p:cNvSpPr>
            <a:spLocks noGrp="1"/>
          </p:cNvSpPr>
          <p:nvPr>
            <p:ph type="dt" sz="half" idx="10"/>
          </p:nvPr>
        </p:nvSpPr>
        <p:spPr/>
        <p:txBody>
          <a:bodyPr/>
          <a:lstStyle/>
          <a:p>
            <a:fld id="{93FD5EF7-E19A-45E6-89AD-F0D70955C0CA}" type="datetime2">
              <a:rPr lang="en-US" smtClean="0"/>
              <a:t>Tuesday, August 20, 2019</a:t>
            </a:fld>
            <a:endParaRPr lang="en-US"/>
          </a:p>
        </p:txBody>
      </p:sp>
      <p:sp>
        <p:nvSpPr>
          <p:cNvPr id="4" name="Slide Number Placeholder 3">
            <a:extLst>
              <a:ext uri="{FF2B5EF4-FFF2-40B4-BE49-F238E27FC236}">
                <a16:creationId xmlns:a16="http://schemas.microsoft.com/office/drawing/2014/main" id="{776F96F8-C54D-4527-8673-65820EC1CE67}"/>
              </a:ext>
            </a:extLst>
          </p:cNvPr>
          <p:cNvSpPr>
            <a:spLocks noGrp="1"/>
          </p:cNvSpPr>
          <p:nvPr>
            <p:ph type="sldNum" sz="quarter" idx="12"/>
          </p:nvPr>
        </p:nvSpPr>
        <p:spPr/>
        <p:txBody>
          <a:bodyPr/>
          <a:lstStyle/>
          <a:p>
            <a:fld id="{4F4C50CD-240D-42F3-AB7B-EE93BA56C1CF}" type="slidenum">
              <a:rPr lang="en-US" smtClean="0"/>
              <a:t>42</a:t>
            </a:fld>
            <a:endParaRPr lang="en-US"/>
          </a:p>
        </p:txBody>
      </p:sp>
    </p:spTree>
    <p:extLst>
      <p:ext uri="{BB962C8B-B14F-4D97-AF65-F5344CB8AC3E}">
        <p14:creationId xmlns:p14="http://schemas.microsoft.com/office/powerpoint/2010/main" val="2975447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0BE1EF-C1D0-4782-8833-B2FC39105700}"/>
              </a:ext>
            </a:extLst>
          </p:cNvPr>
          <p:cNvGraphicFramePr>
            <a:graphicFrameLocks noGrp="1"/>
          </p:cNvGraphicFramePr>
          <p:nvPr>
            <p:extLst>
              <p:ext uri="{D42A27DB-BD31-4B8C-83A1-F6EECF244321}">
                <p14:modId xmlns:p14="http://schemas.microsoft.com/office/powerpoint/2010/main" val="1266834785"/>
              </p:ext>
            </p:extLst>
          </p:nvPr>
        </p:nvGraphicFramePr>
        <p:xfrm>
          <a:off x="857655" y="668033"/>
          <a:ext cx="10770702" cy="5313467"/>
        </p:xfrm>
        <a:graphic>
          <a:graphicData uri="http://schemas.openxmlformats.org/drawingml/2006/table">
            <a:tbl>
              <a:tblPr>
                <a:tableStyleId>{073A0DAA-6AF3-43AB-8588-CEC1D06C72B9}</a:tableStyleId>
              </a:tblPr>
              <a:tblGrid>
                <a:gridCol w="775393">
                  <a:extLst>
                    <a:ext uri="{9D8B030D-6E8A-4147-A177-3AD203B41FA5}">
                      <a16:colId xmlns:a16="http://schemas.microsoft.com/office/drawing/2014/main" val="3624582235"/>
                    </a:ext>
                  </a:extLst>
                </a:gridCol>
                <a:gridCol w="775393">
                  <a:extLst>
                    <a:ext uri="{9D8B030D-6E8A-4147-A177-3AD203B41FA5}">
                      <a16:colId xmlns:a16="http://schemas.microsoft.com/office/drawing/2014/main" val="1263171934"/>
                    </a:ext>
                  </a:extLst>
                </a:gridCol>
                <a:gridCol w="775393">
                  <a:extLst>
                    <a:ext uri="{9D8B030D-6E8A-4147-A177-3AD203B41FA5}">
                      <a16:colId xmlns:a16="http://schemas.microsoft.com/office/drawing/2014/main" val="648250705"/>
                    </a:ext>
                  </a:extLst>
                </a:gridCol>
                <a:gridCol w="993473">
                  <a:extLst>
                    <a:ext uri="{9D8B030D-6E8A-4147-A177-3AD203B41FA5}">
                      <a16:colId xmlns:a16="http://schemas.microsoft.com/office/drawing/2014/main" val="1726250453"/>
                    </a:ext>
                  </a:extLst>
                </a:gridCol>
                <a:gridCol w="3089462">
                  <a:extLst>
                    <a:ext uri="{9D8B030D-6E8A-4147-A177-3AD203B41FA5}">
                      <a16:colId xmlns:a16="http://schemas.microsoft.com/office/drawing/2014/main" val="2049789768"/>
                    </a:ext>
                  </a:extLst>
                </a:gridCol>
                <a:gridCol w="1260016">
                  <a:extLst>
                    <a:ext uri="{9D8B030D-6E8A-4147-A177-3AD203B41FA5}">
                      <a16:colId xmlns:a16="http://schemas.microsoft.com/office/drawing/2014/main" val="3913826233"/>
                    </a:ext>
                  </a:extLst>
                </a:gridCol>
                <a:gridCol w="775393">
                  <a:extLst>
                    <a:ext uri="{9D8B030D-6E8A-4147-A177-3AD203B41FA5}">
                      <a16:colId xmlns:a16="http://schemas.microsoft.com/office/drawing/2014/main" val="3601378015"/>
                    </a:ext>
                  </a:extLst>
                </a:gridCol>
                <a:gridCol w="775393">
                  <a:extLst>
                    <a:ext uri="{9D8B030D-6E8A-4147-A177-3AD203B41FA5}">
                      <a16:colId xmlns:a16="http://schemas.microsoft.com/office/drawing/2014/main" val="2978490494"/>
                    </a:ext>
                  </a:extLst>
                </a:gridCol>
                <a:gridCol w="775393">
                  <a:extLst>
                    <a:ext uri="{9D8B030D-6E8A-4147-A177-3AD203B41FA5}">
                      <a16:colId xmlns:a16="http://schemas.microsoft.com/office/drawing/2014/main" val="680502019"/>
                    </a:ext>
                  </a:extLst>
                </a:gridCol>
                <a:gridCol w="775393">
                  <a:extLst>
                    <a:ext uri="{9D8B030D-6E8A-4147-A177-3AD203B41FA5}">
                      <a16:colId xmlns:a16="http://schemas.microsoft.com/office/drawing/2014/main" val="3455093966"/>
                    </a:ext>
                  </a:extLst>
                </a:gridCol>
              </a:tblGrid>
              <a:tr h="383204">
                <a:tc gridSpan="10">
                  <a:txBody>
                    <a:bodyPr/>
                    <a:lstStyle/>
                    <a:p>
                      <a:pPr algn="ctr" fontAlgn="b"/>
                      <a:r>
                        <a:rPr lang="en-US" sz="3200" b="1" u="none" strike="noStrike" dirty="0">
                          <a:effectLst/>
                          <a:latin typeface="Times New Roman" panose="02020603050405020304" pitchFamily="18" charset="0"/>
                          <a:cs typeface="Times New Roman" panose="02020603050405020304" pitchFamily="18" charset="0"/>
                        </a:rPr>
                        <a:t>Output Tool for application network intrusion detection</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61479147"/>
                  </a:ext>
                </a:extLst>
              </a:tr>
              <a:tr h="218975">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8159703"/>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Variables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Input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208603"/>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err="1">
                          <a:effectLst/>
                          <a:latin typeface="Times New Roman" panose="02020603050405020304" pitchFamily="18" charset="0"/>
                          <a:cs typeface="Times New Roman" panose="02020603050405020304" pitchFamily="18" charset="0"/>
                        </a:rPr>
                        <a:t>service_private</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4335997"/>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err="1">
                          <a:effectLst/>
                          <a:latin typeface="Times New Roman" panose="02020603050405020304" pitchFamily="18" charset="0"/>
                          <a:cs typeface="Times New Roman" panose="02020603050405020304" pitchFamily="18" charset="0"/>
                        </a:rPr>
                        <a:t>last_flag</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9583890"/>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err="1">
                          <a:effectLst/>
                          <a:latin typeface="Times New Roman" panose="02020603050405020304" pitchFamily="18" charset="0"/>
                          <a:cs typeface="Times New Roman" panose="02020603050405020304" pitchFamily="18" charset="0"/>
                        </a:rPr>
                        <a:t>flag_REJ</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0061589"/>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err="1">
                          <a:effectLst/>
                          <a:latin typeface="Times New Roman" panose="02020603050405020304" pitchFamily="18" charset="0"/>
                          <a:cs typeface="Times New Roman" panose="02020603050405020304" pitchFamily="18" charset="0"/>
                        </a:rPr>
                        <a:t>dst_host_srv_count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219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8525410"/>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dst_host_count</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62229"/>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service_smtp</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1110677"/>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service_ecr_i</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455739"/>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service_eco_i</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246131"/>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flag_RSTO</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4198965"/>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service_urp_i</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3800518"/>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err="1">
                          <a:effectLst/>
                          <a:latin typeface="Times New Roman" panose="02020603050405020304" pitchFamily="18" charset="0"/>
                          <a:cs typeface="Times New Roman" panose="02020603050405020304" pitchFamily="18" charset="0"/>
                        </a:rPr>
                        <a:t>service_domain_u</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2652344"/>
                  </a:ext>
                </a:extLst>
              </a:tr>
              <a:tr h="346709">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Final decision</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Yes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885" marR="6885" marT="688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38803"/>
                  </a:ext>
                </a:extLst>
              </a:tr>
            </a:tbl>
          </a:graphicData>
        </a:graphic>
      </p:graphicFrame>
      <p:sp>
        <p:nvSpPr>
          <p:cNvPr id="4" name="Date Placeholder 3">
            <a:extLst>
              <a:ext uri="{FF2B5EF4-FFF2-40B4-BE49-F238E27FC236}">
                <a16:creationId xmlns:a16="http://schemas.microsoft.com/office/drawing/2014/main" id="{78F605E3-9AB2-44E8-97D4-3207AB2EF9B9}"/>
              </a:ext>
            </a:extLst>
          </p:cNvPr>
          <p:cNvSpPr>
            <a:spLocks noGrp="1"/>
          </p:cNvSpPr>
          <p:nvPr>
            <p:ph type="dt" sz="half" idx="10"/>
          </p:nvPr>
        </p:nvSpPr>
        <p:spPr/>
        <p:txBody>
          <a:bodyPr/>
          <a:lstStyle/>
          <a:p>
            <a:fld id="{4312B9A3-C9C8-47C2-8648-8D9A173817ED}" type="datetime2">
              <a:rPr lang="en-US" smtClean="0"/>
              <a:t>Tuesday, August 20, 2019</a:t>
            </a:fld>
            <a:endParaRPr lang="en-US"/>
          </a:p>
        </p:txBody>
      </p:sp>
      <p:sp>
        <p:nvSpPr>
          <p:cNvPr id="3" name="Slide Number Placeholder 2">
            <a:extLst>
              <a:ext uri="{FF2B5EF4-FFF2-40B4-BE49-F238E27FC236}">
                <a16:creationId xmlns:a16="http://schemas.microsoft.com/office/drawing/2014/main" id="{C4F659DB-4EC1-401E-9F60-966AE0FDAFCF}"/>
              </a:ext>
            </a:extLst>
          </p:cNvPr>
          <p:cNvSpPr>
            <a:spLocks noGrp="1"/>
          </p:cNvSpPr>
          <p:nvPr>
            <p:ph type="sldNum" sz="quarter" idx="12"/>
          </p:nvPr>
        </p:nvSpPr>
        <p:spPr/>
        <p:txBody>
          <a:bodyPr/>
          <a:lstStyle/>
          <a:p>
            <a:fld id="{4F4C50CD-240D-42F3-AB7B-EE93BA56C1CF}" type="slidenum">
              <a:rPr lang="en-US" smtClean="0"/>
              <a:t>43</a:t>
            </a:fld>
            <a:endParaRPr lang="en-US"/>
          </a:p>
        </p:txBody>
      </p:sp>
    </p:spTree>
    <p:extLst>
      <p:ext uri="{BB962C8B-B14F-4D97-AF65-F5344CB8AC3E}">
        <p14:creationId xmlns:p14="http://schemas.microsoft.com/office/powerpoint/2010/main" val="2206372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4D4294-5627-4A4F-B01C-2F26741D0A5B}"/>
              </a:ext>
            </a:extLst>
          </p:cNvPr>
          <p:cNvGraphicFramePr>
            <a:graphicFrameLocks noGrp="1"/>
          </p:cNvGraphicFramePr>
          <p:nvPr>
            <p:extLst>
              <p:ext uri="{D42A27DB-BD31-4B8C-83A1-F6EECF244321}">
                <p14:modId xmlns:p14="http://schemas.microsoft.com/office/powerpoint/2010/main" val="3835722834"/>
              </p:ext>
            </p:extLst>
          </p:nvPr>
        </p:nvGraphicFramePr>
        <p:xfrm>
          <a:off x="262647" y="204282"/>
          <a:ext cx="11595370" cy="6108969"/>
        </p:xfrm>
        <a:graphic>
          <a:graphicData uri="http://schemas.openxmlformats.org/drawingml/2006/table">
            <a:tbl>
              <a:tblPr>
                <a:tableStyleId>{9D7B26C5-4107-4FEC-AEDC-1716B250A1EF}</a:tableStyleId>
              </a:tblPr>
              <a:tblGrid>
                <a:gridCol w="1802605">
                  <a:extLst>
                    <a:ext uri="{9D8B030D-6E8A-4147-A177-3AD203B41FA5}">
                      <a16:colId xmlns:a16="http://schemas.microsoft.com/office/drawing/2014/main" val="3366501660"/>
                    </a:ext>
                  </a:extLst>
                </a:gridCol>
                <a:gridCol w="434893">
                  <a:extLst>
                    <a:ext uri="{9D8B030D-6E8A-4147-A177-3AD203B41FA5}">
                      <a16:colId xmlns:a16="http://schemas.microsoft.com/office/drawing/2014/main" val="4038969514"/>
                    </a:ext>
                  </a:extLst>
                </a:gridCol>
                <a:gridCol w="434893">
                  <a:extLst>
                    <a:ext uri="{9D8B030D-6E8A-4147-A177-3AD203B41FA5}">
                      <a16:colId xmlns:a16="http://schemas.microsoft.com/office/drawing/2014/main" val="2244415863"/>
                    </a:ext>
                  </a:extLst>
                </a:gridCol>
                <a:gridCol w="434893">
                  <a:extLst>
                    <a:ext uri="{9D8B030D-6E8A-4147-A177-3AD203B41FA5}">
                      <a16:colId xmlns:a16="http://schemas.microsoft.com/office/drawing/2014/main" val="3883423980"/>
                    </a:ext>
                  </a:extLst>
                </a:gridCol>
                <a:gridCol w="4357541">
                  <a:extLst>
                    <a:ext uri="{9D8B030D-6E8A-4147-A177-3AD203B41FA5}">
                      <a16:colId xmlns:a16="http://schemas.microsoft.com/office/drawing/2014/main" val="3174682636"/>
                    </a:ext>
                  </a:extLst>
                </a:gridCol>
                <a:gridCol w="2390973">
                  <a:extLst>
                    <a:ext uri="{9D8B030D-6E8A-4147-A177-3AD203B41FA5}">
                      <a16:colId xmlns:a16="http://schemas.microsoft.com/office/drawing/2014/main" val="3608856194"/>
                    </a:ext>
                  </a:extLst>
                </a:gridCol>
                <a:gridCol w="434893">
                  <a:extLst>
                    <a:ext uri="{9D8B030D-6E8A-4147-A177-3AD203B41FA5}">
                      <a16:colId xmlns:a16="http://schemas.microsoft.com/office/drawing/2014/main" val="2612310543"/>
                    </a:ext>
                  </a:extLst>
                </a:gridCol>
                <a:gridCol w="434893">
                  <a:extLst>
                    <a:ext uri="{9D8B030D-6E8A-4147-A177-3AD203B41FA5}">
                      <a16:colId xmlns:a16="http://schemas.microsoft.com/office/drawing/2014/main" val="2024987868"/>
                    </a:ext>
                  </a:extLst>
                </a:gridCol>
                <a:gridCol w="434893">
                  <a:extLst>
                    <a:ext uri="{9D8B030D-6E8A-4147-A177-3AD203B41FA5}">
                      <a16:colId xmlns:a16="http://schemas.microsoft.com/office/drawing/2014/main" val="2281693035"/>
                    </a:ext>
                  </a:extLst>
                </a:gridCol>
                <a:gridCol w="434893">
                  <a:extLst>
                    <a:ext uri="{9D8B030D-6E8A-4147-A177-3AD203B41FA5}">
                      <a16:colId xmlns:a16="http://schemas.microsoft.com/office/drawing/2014/main" val="3796054011"/>
                    </a:ext>
                  </a:extLst>
                </a:gridCol>
              </a:tblGrid>
              <a:tr h="579198">
                <a:tc gridSpan="10">
                  <a:txBody>
                    <a:bodyPr/>
                    <a:lstStyle/>
                    <a:p>
                      <a:pPr algn="ctr" fontAlgn="b"/>
                      <a:r>
                        <a:rPr lang="en-US" sz="3200" b="1" u="none" strike="noStrike" dirty="0">
                          <a:effectLst/>
                          <a:latin typeface="Times New Roman" panose="02020603050405020304" pitchFamily="18" charset="0"/>
                          <a:cs typeface="Times New Roman" panose="02020603050405020304" pitchFamily="18" charset="0"/>
                        </a:rPr>
                        <a:t>Output Tool for application network intrusion detection</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70017839"/>
                  </a:ext>
                </a:extLst>
              </a:tr>
              <a:tr h="279591">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3421074362"/>
                  </a:ext>
                </a:extLst>
              </a:tr>
              <a:tr h="279591">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1289553672"/>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Variables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Input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2054899348"/>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service_private</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3581677763"/>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last_flag</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962549453"/>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flag_REJ</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3218277718"/>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dst_host_srv_count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710741729"/>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dst_host_count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66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1261829813"/>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service_smtp</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1097677767"/>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service_ecr_i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1084447524"/>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service_eco_i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1234033977"/>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flag_RSTO</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896728581"/>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service_urp_i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1290277686"/>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service_domain_u</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3037927665"/>
                  </a:ext>
                </a:extLst>
              </a:tr>
              <a:tr h="382353">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Final decision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No</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39" marR="7839" marT="7839"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839" marR="7839" marT="7839" marB="0" anchor="b"/>
                </a:tc>
                <a:extLst>
                  <a:ext uri="{0D108BD9-81ED-4DB2-BD59-A6C34878D82A}">
                    <a16:rowId xmlns:a16="http://schemas.microsoft.com/office/drawing/2014/main" val="2075060025"/>
                  </a:ext>
                </a:extLst>
              </a:tr>
            </a:tbl>
          </a:graphicData>
        </a:graphic>
      </p:graphicFrame>
      <p:sp>
        <p:nvSpPr>
          <p:cNvPr id="4" name="Date Placeholder 3">
            <a:extLst>
              <a:ext uri="{FF2B5EF4-FFF2-40B4-BE49-F238E27FC236}">
                <a16:creationId xmlns:a16="http://schemas.microsoft.com/office/drawing/2014/main" id="{3E740F24-3786-43B4-9C0A-A3609FB6F621}"/>
              </a:ext>
            </a:extLst>
          </p:cNvPr>
          <p:cNvSpPr>
            <a:spLocks noGrp="1"/>
          </p:cNvSpPr>
          <p:nvPr>
            <p:ph type="dt" sz="half" idx="10"/>
          </p:nvPr>
        </p:nvSpPr>
        <p:spPr/>
        <p:txBody>
          <a:bodyPr/>
          <a:lstStyle/>
          <a:p>
            <a:fld id="{DC7541F6-825A-46DB-A7C2-539D3E690816}" type="datetime2">
              <a:rPr lang="en-US" smtClean="0"/>
              <a:t>Tuesday, August 20, 2019</a:t>
            </a:fld>
            <a:endParaRPr lang="en-US"/>
          </a:p>
        </p:txBody>
      </p:sp>
      <p:sp>
        <p:nvSpPr>
          <p:cNvPr id="3" name="Slide Number Placeholder 2">
            <a:extLst>
              <a:ext uri="{FF2B5EF4-FFF2-40B4-BE49-F238E27FC236}">
                <a16:creationId xmlns:a16="http://schemas.microsoft.com/office/drawing/2014/main" id="{07807AF7-5441-4BB7-BCAF-B59EE75FE2E5}"/>
              </a:ext>
            </a:extLst>
          </p:cNvPr>
          <p:cNvSpPr>
            <a:spLocks noGrp="1"/>
          </p:cNvSpPr>
          <p:nvPr>
            <p:ph type="sldNum" sz="quarter" idx="12"/>
          </p:nvPr>
        </p:nvSpPr>
        <p:spPr/>
        <p:txBody>
          <a:bodyPr/>
          <a:lstStyle/>
          <a:p>
            <a:fld id="{4F4C50CD-240D-42F3-AB7B-EE93BA56C1CF}" type="slidenum">
              <a:rPr lang="en-US" smtClean="0"/>
              <a:t>44</a:t>
            </a:fld>
            <a:endParaRPr lang="en-US"/>
          </a:p>
        </p:txBody>
      </p:sp>
    </p:spTree>
    <p:extLst>
      <p:ext uri="{BB962C8B-B14F-4D97-AF65-F5344CB8AC3E}">
        <p14:creationId xmlns:p14="http://schemas.microsoft.com/office/powerpoint/2010/main" val="1405062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E486F9-52F3-41FC-B45F-DA8B0B8DCF8B}"/>
              </a:ext>
            </a:extLst>
          </p:cNvPr>
          <p:cNvGraphicFramePr>
            <a:graphicFrameLocks noGrp="1"/>
          </p:cNvGraphicFramePr>
          <p:nvPr>
            <p:extLst>
              <p:ext uri="{D42A27DB-BD31-4B8C-83A1-F6EECF244321}">
                <p14:modId xmlns:p14="http://schemas.microsoft.com/office/powerpoint/2010/main" val="2382286406"/>
              </p:ext>
            </p:extLst>
          </p:nvPr>
        </p:nvGraphicFramePr>
        <p:xfrm>
          <a:off x="437745" y="466930"/>
          <a:ext cx="11498091" cy="6147874"/>
        </p:xfrm>
        <a:graphic>
          <a:graphicData uri="http://schemas.openxmlformats.org/drawingml/2006/table">
            <a:tbl>
              <a:tblPr>
                <a:tableStyleId>{9D7B26C5-4107-4FEC-AEDC-1716B250A1EF}</a:tableStyleId>
              </a:tblPr>
              <a:tblGrid>
                <a:gridCol w="2204370">
                  <a:extLst>
                    <a:ext uri="{9D8B030D-6E8A-4147-A177-3AD203B41FA5}">
                      <a16:colId xmlns:a16="http://schemas.microsoft.com/office/drawing/2014/main" val="701378196"/>
                    </a:ext>
                  </a:extLst>
                </a:gridCol>
                <a:gridCol w="448789">
                  <a:extLst>
                    <a:ext uri="{9D8B030D-6E8A-4147-A177-3AD203B41FA5}">
                      <a16:colId xmlns:a16="http://schemas.microsoft.com/office/drawing/2014/main" val="910891800"/>
                    </a:ext>
                  </a:extLst>
                </a:gridCol>
                <a:gridCol w="448789">
                  <a:extLst>
                    <a:ext uri="{9D8B030D-6E8A-4147-A177-3AD203B41FA5}">
                      <a16:colId xmlns:a16="http://schemas.microsoft.com/office/drawing/2014/main" val="2117634310"/>
                    </a:ext>
                  </a:extLst>
                </a:gridCol>
                <a:gridCol w="448789">
                  <a:extLst>
                    <a:ext uri="{9D8B030D-6E8A-4147-A177-3AD203B41FA5}">
                      <a16:colId xmlns:a16="http://schemas.microsoft.com/office/drawing/2014/main" val="2998064053"/>
                    </a:ext>
                  </a:extLst>
                </a:gridCol>
                <a:gridCol w="4405527">
                  <a:extLst>
                    <a:ext uri="{9D8B030D-6E8A-4147-A177-3AD203B41FA5}">
                      <a16:colId xmlns:a16="http://schemas.microsoft.com/office/drawing/2014/main" val="4150012203"/>
                    </a:ext>
                  </a:extLst>
                </a:gridCol>
                <a:gridCol w="1746671">
                  <a:extLst>
                    <a:ext uri="{9D8B030D-6E8A-4147-A177-3AD203B41FA5}">
                      <a16:colId xmlns:a16="http://schemas.microsoft.com/office/drawing/2014/main" val="3501707605"/>
                    </a:ext>
                  </a:extLst>
                </a:gridCol>
                <a:gridCol w="448789">
                  <a:extLst>
                    <a:ext uri="{9D8B030D-6E8A-4147-A177-3AD203B41FA5}">
                      <a16:colId xmlns:a16="http://schemas.microsoft.com/office/drawing/2014/main" val="2815205935"/>
                    </a:ext>
                  </a:extLst>
                </a:gridCol>
                <a:gridCol w="448789">
                  <a:extLst>
                    <a:ext uri="{9D8B030D-6E8A-4147-A177-3AD203B41FA5}">
                      <a16:colId xmlns:a16="http://schemas.microsoft.com/office/drawing/2014/main" val="2566224345"/>
                    </a:ext>
                  </a:extLst>
                </a:gridCol>
                <a:gridCol w="448789">
                  <a:extLst>
                    <a:ext uri="{9D8B030D-6E8A-4147-A177-3AD203B41FA5}">
                      <a16:colId xmlns:a16="http://schemas.microsoft.com/office/drawing/2014/main" val="1754757621"/>
                    </a:ext>
                  </a:extLst>
                </a:gridCol>
                <a:gridCol w="448789">
                  <a:extLst>
                    <a:ext uri="{9D8B030D-6E8A-4147-A177-3AD203B41FA5}">
                      <a16:colId xmlns:a16="http://schemas.microsoft.com/office/drawing/2014/main" val="1033957463"/>
                    </a:ext>
                  </a:extLst>
                </a:gridCol>
              </a:tblGrid>
              <a:tr h="1241520">
                <a:tc gridSpan="10">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3200" b="1" u="none" strike="noStrike" dirty="0">
                          <a:effectLst/>
                          <a:latin typeface="Times New Roman" panose="02020603050405020304" pitchFamily="18" charset="0"/>
                          <a:cs typeface="Times New Roman" panose="02020603050405020304" pitchFamily="18" charset="0"/>
                        </a:rPr>
                        <a:t>Output Tool for application network intrusion detection</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3592242"/>
                  </a:ext>
                </a:extLst>
              </a:tr>
              <a:tr h="355054">
                <a:tc>
                  <a:txBody>
                    <a:bodyPr/>
                    <a:lstStyle/>
                    <a:p>
                      <a:pPr algn="l" fontAlgn="b"/>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500" b="1"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3251484530"/>
                  </a:ext>
                </a:extLst>
              </a:tr>
              <a:tr h="350100">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Variables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Input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3320808041"/>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service_private</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3449388361"/>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last_flag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21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1761667642"/>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flag_REJ</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33715674"/>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dst_host_srv_count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20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1119337100"/>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dirty="0" err="1">
                          <a:effectLst/>
                          <a:latin typeface="Times New Roman" panose="02020603050405020304" pitchFamily="18" charset="0"/>
                          <a:cs typeface="Times New Roman" panose="02020603050405020304" pitchFamily="18" charset="0"/>
                        </a:rPr>
                        <a:t>dst_host_count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3968041342"/>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service_smtp</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2632181904"/>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service_ecr_i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1251948247"/>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service_eco_i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1978122200"/>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flag_RSTO</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2834123050"/>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service_urp_i</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757564321"/>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service_domain_u</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951775970"/>
                  </a:ext>
                </a:extLst>
              </a:tr>
              <a:tr h="350100">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Final decision</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Yes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lnL w="12700" cap="flat" cmpd="sng" algn="ctr">
                      <a:solidFill>
                        <a:schemeClr val="tx1"/>
                      </a:solidFill>
                      <a:prstDash val="solid"/>
                      <a:round/>
                      <a:headEnd type="none" w="med" len="med"/>
                      <a:tailEnd type="none" w="med" len="med"/>
                    </a:lnL>
                  </a:tcPr>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03" marR="7603" marT="7603" marB="0" anchor="b"/>
                </a:tc>
                <a:extLst>
                  <a:ext uri="{0D108BD9-81ED-4DB2-BD59-A6C34878D82A}">
                    <a16:rowId xmlns:a16="http://schemas.microsoft.com/office/drawing/2014/main" val="304611429"/>
                  </a:ext>
                </a:extLst>
              </a:tr>
            </a:tbl>
          </a:graphicData>
        </a:graphic>
      </p:graphicFrame>
      <p:sp>
        <p:nvSpPr>
          <p:cNvPr id="4" name="Date Placeholder 3">
            <a:extLst>
              <a:ext uri="{FF2B5EF4-FFF2-40B4-BE49-F238E27FC236}">
                <a16:creationId xmlns:a16="http://schemas.microsoft.com/office/drawing/2014/main" id="{69ABEED5-E2AD-4878-919C-7E6013D00C17}"/>
              </a:ext>
            </a:extLst>
          </p:cNvPr>
          <p:cNvSpPr>
            <a:spLocks noGrp="1"/>
          </p:cNvSpPr>
          <p:nvPr>
            <p:ph type="dt" sz="half" idx="10"/>
          </p:nvPr>
        </p:nvSpPr>
        <p:spPr/>
        <p:txBody>
          <a:bodyPr/>
          <a:lstStyle/>
          <a:p>
            <a:fld id="{63A34554-0F9B-4A8F-963B-7F869AC9EA2C}" type="datetime2">
              <a:rPr lang="en-US" smtClean="0"/>
              <a:t>Tuesday, August 20, 2019</a:t>
            </a:fld>
            <a:endParaRPr lang="en-US"/>
          </a:p>
        </p:txBody>
      </p:sp>
      <p:sp>
        <p:nvSpPr>
          <p:cNvPr id="3" name="Slide Number Placeholder 2">
            <a:extLst>
              <a:ext uri="{FF2B5EF4-FFF2-40B4-BE49-F238E27FC236}">
                <a16:creationId xmlns:a16="http://schemas.microsoft.com/office/drawing/2014/main" id="{F70E827A-F029-4A8F-913A-A7DA8CDA698A}"/>
              </a:ext>
            </a:extLst>
          </p:cNvPr>
          <p:cNvSpPr>
            <a:spLocks noGrp="1"/>
          </p:cNvSpPr>
          <p:nvPr>
            <p:ph type="sldNum" sz="quarter" idx="12"/>
          </p:nvPr>
        </p:nvSpPr>
        <p:spPr/>
        <p:txBody>
          <a:bodyPr/>
          <a:lstStyle/>
          <a:p>
            <a:fld id="{4F4C50CD-240D-42F3-AB7B-EE93BA56C1CF}" type="slidenum">
              <a:rPr lang="en-US" smtClean="0"/>
              <a:t>45</a:t>
            </a:fld>
            <a:endParaRPr lang="en-US"/>
          </a:p>
        </p:txBody>
      </p:sp>
    </p:spTree>
    <p:extLst>
      <p:ext uri="{BB962C8B-B14F-4D97-AF65-F5344CB8AC3E}">
        <p14:creationId xmlns:p14="http://schemas.microsoft.com/office/powerpoint/2010/main" val="1430418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7CF377-8A0D-474D-BCCD-DB0AD5AE8CFF}"/>
              </a:ext>
            </a:extLst>
          </p:cNvPr>
          <p:cNvGraphicFramePr>
            <a:graphicFrameLocks noGrp="1"/>
          </p:cNvGraphicFramePr>
          <p:nvPr>
            <p:extLst>
              <p:ext uri="{D42A27DB-BD31-4B8C-83A1-F6EECF244321}">
                <p14:modId xmlns:p14="http://schemas.microsoft.com/office/powerpoint/2010/main" val="98708040"/>
              </p:ext>
            </p:extLst>
          </p:nvPr>
        </p:nvGraphicFramePr>
        <p:xfrm>
          <a:off x="817124" y="437745"/>
          <a:ext cx="10926143" cy="6108235"/>
        </p:xfrm>
        <a:graphic>
          <a:graphicData uri="http://schemas.openxmlformats.org/drawingml/2006/table">
            <a:tbl>
              <a:tblPr>
                <a:tableStyleId>{9D7B26C5-4107-4FEC-AEDC-1716B250A1EF}</a:tableStyleId>
              </a:tblPr>
              <a:tblGrid>
                <a:gridCol w="1822592">
                  <a:extLst>
                    <a:ext uri="{9D8B030D-6E8A-4147-A177-3AD203B41FA5}">
                      <a16:colId xmlns:a16="http://schemas.microsoft.com/office/drawing/2014/main" val="1746378063"/>
                    </a:ext>
                  </a:extLst>
                </a:gridCol>
                <a:gridCol w="534583">
                  <a:extLst>
                    <a:ext uri="{9D8B030D-6E8A-4147-A177-3AD203B41FA5}">
                      <a16:colId xmlns:a16="http://schemas.microsoft.com/office/drawing/2014/main" val="4230195232"/>
                    </a:ext>
                  </a:extLst>
                </a:gridCol>
                <a:gridCol w="534583">
                  <a:extLst>
                    <a:ext uri="{9D8B030D-6E8A-4147-A177-3AD203B41FA5}">
                      <a16:colId xmlns:a16="http://schemas.microsoft.com/office/drawing/2014/main" val="1282450891"/>
                    </a:ext>
                  </a:extLst>
                </a:gridCol>
                <a:gridCol w="534583">
                  <a:extLst>
                    <a:ext uri="{9D8B030D-6E8A-4147-A177-3AD203B41FA5}">
                      <a16:colId xmlns:a16="http://schemas.microsoft.com/office/drawing/2014/main" val="2752771799"/>
                    </a:ext>
                  </a:extLst>
                </a:gridCol>
                <a:gridCol w="3773802">
                  <a:extLst>
                    <a:ext uri="{9D8B030D-6E8A-4147-A177-3AD203B41FA5}">
                      <a16:colId xmlns:a16="http://schemas.microsoft.com/office/drawing/2014/main" val="3690238515"/>
                    </a:ext>
                  </a:extLst>
                </a:gridCol>
                <a:gridCol w="1587668">
                  <a:extLst>
                    <a:ext uri="{9D8B030D-6E8A-4147-A177-3AD203B41FA5}">
                      <a16:colId xmlns:a16="http://schemas.microsoft.com/office/drawing/2014/main" val="2466742018"/>
                    </a:ext>
                  </a:extLst>
                </a:gridCol>
                <a:gridCol w="534583">
                  <a:extLst>
                    <a:ext uri="{9D8B030D-6E8A-4147-A177-3AD203B41FA5}">
                      <a16:colId xmlns:a16="http://schemas.microsoft.com/office/drawing/2014/main" val="2784373817"/>
                    </a:ext>
                  </a:extLst>
                </a:gridCol>
                <a:gridCol w="534583">
                  <a:extLst>
                    <a:ext uri="{9D8B030D-6E8A-4147-A177-3AD203B41FA5}">
                      <a16:colId xmlns:a16="http://schemas.microsoft.com/office/drawing/2014/main" val="3920492672"/>
                    </a:ext>
                  </a:extLst>
                </a:gridCol>
                <a:gridCol w="534583">
                  <a:extLst>
                    <a:ext uri="{9D8B030D-6E8A-4147-A177-3AD203B41FA5}">
                      <a16:colId xmlns:a16="http://schemas.microsoft.com/office/drawing/2014/main" val="698719554"/>
                    </a:ext>
                  </a:extLst>
                </a:gridCol>
                <a:gridCol w="534583">
                  <a:extLst>
                    <a:ext uri="{9D8B030D-6E8A-4147-A177-3AD203B41FA5}">
                      <a16:colId xmlns:a16="http://schemas.microsoft.com/office/drawing/2014/main" val="1331311883"/>
                    </a:ext>
                  </a:extLst>
                </a:gridCol>
              </a:tblGrid>
              <a:tr h="750576">
                <a:tc gridSpan="10">
                  <a:txBody>
                    <a:bodyPr/>
                    <a:lstStyle/>
                    <a:p>
                      <a:pPr algn="ctr" fontAlgn="b"/>
                      <a:r>
                        <a:rPr lang="en-US" sz="3100" b="1" u="none" strike="noStrike" dirty="0">
                          <a:effectLst/>
                          <a:latin typeface="Times New Roman" panose="02020603050405020304" pitchFamily="18" charset="0"/>
                          <a:cs typeface="Times New Roman" panose="02020603050405020304" pitchFamily="18" charset="0"/>
                        </a:rPr>
                        <a:t>Output Tool for application network intrusion detection</a:t>
                      </a:r>
                      <a:endParaRPr lang="en-US" sz="3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50292" marB="50292"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09849069"/>
                  </a:ext>
                </a:extLst>
              </a:tr>
              <a:tr h="283330">
                <a:tc>
                  <a:txBody>
                    <a:bodyPr/>
                    <a:lstStyle/>
                    <a:p>
                      <a:pPr algn="l" fontAlgn="b"/>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1107048642"/>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b"/>
                      <a:r>
                        <a:rPr lang="en-US" sz="1700" u="none" strike="noStrike" dirty="0">
                          <a:effectLst/>
                          <a:latin typeface="Times New Roman" panose="02020603050405020304" pitchFamily="18" charset="0"/>
                          <a:cs typeface="Times New Roman" panose="02020603050405020304" pitchFamily="18" charset="0"/>
                        </a:rPr>
                        <a:t>Variables</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700" u="none" strike="noStrike" dirty="0">
                          <a:effectLst/>
                          <a:latin typeface="Times New Roman" panose="02020603050405020304" pitchFamily="18" charset="0"/>
                          <a:cs typeface="Times New Roman" panose="02020603050405020304" pitchFamily="18" charset="0"/>
                        </a:rPr>
                        <a:t>Input</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2128461426"/>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a:effectLst/>
                          <a:latin typeface="Times New Roman" panose="02020603050405020304" pitchFamily="18" charset="0"/>
                          <a:cs typeface="Times New Roman" panose="02020603050405020304" pitchFamily="18" charset="0"/>
                        </a:rPr>
                        <a:t>service_private</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a:effectLst/>
                          <a:latin typeface="Times New Roman" panose="02020603050405020304" pitchFamily="18" charset="0"/>
                          <a:cs typeface="Times New Roman" panose="02020603050405020304" pitchFamily="18" charset="0"/>
                        </a:rPr>
                        <a:t>0</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2753438926"/>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dirty="0" err="1">
                          <a:effectLst/>
                          <a:latin typeface="Times New Roman" panose="02020603050405020304" pitchFamily="18" charset="0"/>
                          <a:cs typeface="Times New Roman" panose="02020603050405020304" pitchFamily="18" charset="0"/>
                        </a:rPr>
                        <a:t>last_flag</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a:effectLst/>
                          <a:latin typeface="Times New Roman" panose="02020603050405020304" pitchFamily="18" charset="0"/>
                          <a:cs typeface="Times New Roman" panose="02020603050405020304" pitchFamily="18" charset="0"/>
                        </a:rPr>
                        <a:t>18</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2031928040"/>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dirty="0" err="1">
                          <a:effectLst/>
                          <a:latin typeface="Times New Roman" panose="02020603050405020304" pitchFamily="18" charset="0"/>
                          <a:cs typeface="Times New Roman" panose="02020603050405020304" pitchFamily="18" charset="0"/>
                        </a:rPr>
                        <a:t>flag_REJ</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a:effectLst/>
                          <a:latin typeface="Times New Roman" panose="02020603050405020304" pitchFamily="18" charset="0"/>
                          <a:cs typeface="Times New Roman" panose="02020603050405020304" pitchFamily="18" charset="0"/>
                        </a:rPr>
                        <a:t>0</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1459267695"/>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dirty="0" err="1">
                          <a:effectLst/>
                          <a:latin typeface="Times New Roman" panose="02020603050405020304" pitchFamily="18" charset="0"/>
                          <a:cs typeface="Times New Roman" panose="02020603050405020304" pitchFamily="18" charset="0"/>
                        </a:rPr>
                        <a:t>dst_host_srv_count</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a:effectLst/>
                          <a:latin typeface="Times New Roman" panose="02020603050405020304" pitchFamily="18" charset="0"/>
                          <a:cs typeface="Times New Roman" panose="02020603050405020304" pitchFamily="18" charset="0"/>
                        </a:rPr>
                        <a:t>13</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2505541302"/>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a:effectLst/>
                          <a:latin typeface="Times New Roman" panose="02020603050405020304" pitchFamily="18" charset="0"/>
                          <a:cs typeface="Times New Roman" panose="02020603050405020304" pitchFamily="18" charset="0"/>
                        </a:rPr>
                        <a:t>dst_host_count</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a:effectLst/>
                          <a:latin typeface="Times New Roman" panose="02020603050405020304" pitchFamily="18" charset="0"/>
                          <a:cs typeface="Times New Roman" panose="02020603050405020304" pitchFamily="18" charset="0"/>
                        </a:rPr>
                        <a:t>43</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1545100518"/>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dirty="0" err="1">
                          <a:effectLst/>
                          <a:latin typeface="Times New Roman" panose="02020603050405020304" pitchFamily="18" charset="0"/>
                          <a:cs typeface="Times New Roman" panose="02020603050405020304" pitchFamily="18" charset="0"/>
                        </a:rPr>
                        <a:t>service_smtp</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a:effectLst/>
                          <a:latin typeface="Times New Roman" panose="02020603050405020304" pitchFamily="18" charset="0"/>
                          <a:cs typeface="Times New Roman" panose="02020603050405020304" pitchFamily="18" charset="0"/>
                        </a:rPr>
                        <a:t>0</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1944775088"/>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dirty="0" err="1">
                          <a:effectLst/>
                          <a:latin typeface="Times New Roman" panose="02020603050405020304" pitchFamily="18" charset="0"/>
                          <a:cs typeface="Times New Roman" panose="02020603050405020304" pitchFamily="18" charset="0"/>
                        </a:rPr>
                        <a:t>service_ecr_i</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a:effectLst/>
                          <a:latin typeface="Times New Roman" panose="02020603050405020304" pitchFamily="18" charset="0"/>
                          <a:cs typeface="Times New Roman" panose="02020603050405020304" pitchFamily="18" charset="0"/>
                        </a:rPr>
                        <a:t>0</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3421763587"/>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dirty="0" err="1">
                          <a:effectLst/>
                          <a:latin typeface="Times New Roman" panose="02020603050405020304" pitchFamily="18" charset="0"/>
                          <a:cs typeface="Times New Roman" panose="02020603050405020304" pitchFamily="18" charset="0"/>
                        </a:rPr>
                        <a:t>service_eco_i</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a:effectLst/>
                          <a:latin typeface="Times New Roman" panose="02020603050405020304" pitchFamily="18" charset="0"/>
                          <a:cs typeface="Times New Roman" panose="02020603050405020304" pitchFamily="18" charset="0"/>
                        </a:rPr>
                        <a:t>1</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712366950"/>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dirty="0" err="1">
                          <a:effectLst/>
                          <a:latin typeface="Times New Roman" panose="02020603050405020304" pitchFamily="18" charset="0"/>
                          <a:cs typeface="Times New Roman" panose="02020603050405020304" pitchFamily="18" charset="0"/>
                        </a:rPr>
                        <a:t>flag_RSTO</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dirty="0">
                          <a:effectLst/>
                          <a:latin typeface="Times New Roman" panose="02020603050405020304" pitchFamily="18" charset="0"/>
                          <a:cs typeface="Times New Roman" panose="02020603050405020304" pitchFamily="18" charset="0"/>
                        </a:rPr>
                        <a:t>1</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2426957780"/>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a:effectLst/>
                          <a:latin typeface="Times New Roman" panose="02020603050405020304" pitchFamily="18" charset="0"/>
                          <a:cs typeface="Times New Roman" panose="02020603050405020304" pitchFamily="18" charset="0"/>
                        </a:rPr>
                        <a:t>service_urp_i</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dirty="0">
                          <a:effectLst/>
                          <a:latin typeface="Times New Roman" panose="02020603050405020304" pitchFamily="18" charset="0"/>
                          <a:cs typeface="Times New Roman" panose="02020603050405020304" pitchFamily="18" charset="0"/>
                        </a:rPr>
                        <a:t>0</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2401004652"/>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a:effectLst/>
                          <a:latin typeface="Times New Roman" panose="02020603050405020304" pitchFamily="18" charset="0"/>
                          <a:cs typeface="Times New Roman" panose="02020603050405020304" pitchFamily="18" charset="0"/>
                        </a:rPr>
                        <a:t>service_domain_u</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dirty="0">
                          <a:effectLst/>
                          <a:latin typeface="Times New Roman" panose="02020603050405020304" pitchFamily="18" charset="0"/>
                          <a:cs typeface="Times New Roman" panose="02020603050405020304" pitchFamily="18" charset="0"/>
                        </a:rPr>
                        <a:t>1</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1540063390"/>
                  </a:ext>
                </a:extLst>
              </a:tr>
              <a:tr h="390333">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R w="12700" cap="flat" cmpd="sng" algn="ctr">
                      <a:solidFill>
                        <a:schemeClr val="tx1"/>
                      </a:solidFill>
                      <a:prstDash val="solid"/>
                      <a:round/>
                      <a:headEnd type="none" w="med" len="med"/>
                      <a:tailEnd type="none" w="med" len="med"/>
                    </a:lnR>
                  </a:tcPr>
                </a:tc>
                <a:tc>
                  <a:txBody>
                    <a:bodyPr/>
                    <a:lstStyle/>
                    <a:p>
                      <a:pPr algn="ctr" fontAlgn="ctr"/>
                      <a:r>
                        <a:rPr lang="en-US" sz="1700" u="none" strike="noStrike" dirty="0">
                          <a:effectLst/>
                          <a:latin typeface="Times New Roman" panose="02020603050405020304" pitchFamily="18" charset="0"/>
                          <a:cs typeface="Times New Roman" panose="02020603050405020304" pitchFamily="18" charset="0"/>
                        </a:rPr>
                        <a:t>Final decision</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u="none" strike="noStrike" dirty="0">
                          <a:effectLst/>
                          <a:latin typeface="Times New Roman" panose="02020603050405020304" pitchFamily="18" charset="0"/>
                          <a:cs typeface="Times New Roman" panose="02020603050405020304" pitchFamily="18" charset="0"/>
                        </a:rPr>
                        <a:t>No</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lnL w="12700" cap="flat" cmpd="sng" algn="ctr">
                      <a:solidFill>
                        <a:schemeClr val="tx1"/>
                      </a:solidFill>
                      <a:prstDash val="solid"/>
                      <a:round/>
                      <a:headEnd type="none" w="med" len="med"/>
                      <a:tailEnd type="none" w="med" len="med"/>
                    </a:lnL>
                  </a:tcPr>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0" marR="8160" marT="7418" marB="0" anchor="b"/>
                </a:tc>
                <a:extLst>
                  <a:ext uri="{0D108BD9-81ED-4DB2-BD59-A6C34878D82A}">
                    <a16:rowId xmlns:a16="http://schemas.microsoft.com/office/drawing/2014/main" val="69215572"/>
                  </a:ext>
                </a:extLst>
              </a:tr>
            </a:tbl>
          </a:graphicData>
        </a:graphic>
      </p:graphicFrame>
      <p:sp>
        <p:nvSpPr>
          <p:cNvPr id="4" name="Date Placeholder 3">
            <a:extLst>
              <a:ext uri="{FF2B5EF4-FFF2-40B4-BE49-F238E27FC236}">
                <a16:creationId xmlns:a16="http://schemas.microsoft.com/office/drawing/2014/main" id="{4ED764C7-688E-401D-A2D6-441E8DE5515B}"/>
              </a:ext>
            </a:extLst>
          </p:cNvPr>
          <p:cNvSpPr>
            <a:spLocks noGrp="1"/>
          </p:cNvSpPr>
          <p:nvPr>
            <p:ph type="dt" sz="half" idx="10"/>
          </p:nvPr>
        </p:nvSpPr>
        <p:spPr/>
        <p:txBody>
          <a:bodyPr/>
          <a:lstStyle/>
          <a:p>
            <a:fld id="{120A490A-8243-47DE-9951-6F8CCBC76172}" type="datetime2">
              <a:rPr lang="en-US" smtClean="0"/>
              <a:t>Tuesday, August 20, 2019</a:t>
            </a:fld>
            <a:endParaRPr lang="en-US"/>
          </a:p>
        </p:txBody>
      </p:sp>
      <p:sp>
        <p:nvSpPr>
          <p:cNvPr id="3" name="Slide Number Placeholder 2">
            <a:extLst>
              <a:ext uri="{FF2B5EF4-FFF2-40B4-BE49-F238E27FC236}">
                <a16:creationId xmlns:a16="http://schemas.microsoft.com/office/drawing/2014/main" id="{D19E5EA3-A9B0-4181-90C0-47A90C96A8DA}"/>
              </a:ext>
            </a:extLst>
          </p:cNvPr>
          <p:cNvSpPr>
            <a:spLocks noGrp="1"/>
          </p:cNvSpPr>
          <p:nvPr>
            <p:ph type="sldNum" sz="quarter" idx="12"/>
          </p:nvPr>
        </p:nvSpPr>
        <p:spPr/>
        <p:txBody>
          <a:bodyPr/>
          <a:lstStyle/>
          <a:p>
            <a:fld id="{4F4C50CD-240D-42F3-AB7B-EE93BA56C1CF}" type="slidenum">
              <a:rPr lang="en-US" smtClean="0"/>
              <a:t>46</a:t>
            </a:fld>
            <a:endParaRPr lang="en-US"/>
          </a:p>
        </p:txBody>
      </p:sp>
    </p:spTree>
    <p:extLst>
      <p:ext uri="{BB962C8B-B14F-4D97-AF65-F5344CB8AC3E}">
        <p14:creationId xmlns:p14="http://schemas.microsoft.com/office/powerpoint/2010/main" val="174215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B8F39-7830-43F8-9364-F8638481F977}"/>
              </a:ext>
            </a:extLst>
          </p:cNvPr>
          <p:cNvSpPr>
            <a:spLocks noGrp="1"/>
          </p:cNvSpPr>
          <p:nvPr>
            <p:ph type="dt" sz="half" idx="10"/>
          </p:nvPr>
        </p:nvSpPr>
        <p:spPr/>
        <p:txBody>
          <a:bodyPr/>
          <a:lstStyle/>
          <a:p>
            <a:fld id="{B3B6F7DC-A2F3-46D9-A362-F26868EE2CAC}" type="datetime2">
              <a:rPr lang="en-US" smtClean="0"/>
              <a:t>Tuesday, August 20, 2019</a:t>
            </a:fld>
            <a:endParaRPr lang="en-US"/>
          </a:p>
        </p:txBody>
      </p:sp>
      <p:sp>
        <p:nvSpPr>
          <p:cNvPr id="3" name="Slide Number Placeholder 2">
            <a:extLst>
              <a:ext uri="{FF2B5EF4-FFF2-40B4-BE49-F238E27FC236}">
                <a16:creationId xmlns:a16="http://schemas.microsoft.com/office/drawing/2014/main" id="{E29B2950-85A7-4548-931D-18DD3B86098E}"/>
              </a:ext>
            </a:extLst>
          </p:cNvPr>
          <p:cNvSpPr>
            <a:spLocks noGrp="1"/>
          </p:cNvSpPr>
          <p:nvPr>
            <p:ph type="sldNum" sz="quarter" idx="12"/>
          </p:nvPr>
        </p:nvSpPr>
        <p:spPr/>
        <p:txBody>
          <a:bodyPr/>
          <a:lstStyle/>
          <a:p>
            <a:fld id="{4F4C50CD-240D-42F3-AB7B-EE93BA56C1CF}" type="slidenum">
              <a:rPr lang="en-US" smtClean="0"/>
              <a:t>47</a:t>
            </a:fld>
            <a:endParaRPr lang="en-US"/>
          </a:p>
        </p:txBody>
      </p:sp>
      <p:sp>
        <p:nvSpPr>
          <p:cNvPr id="4" name="Rectangle 3">
            <a:extLst>
              <a:ext uri="{FF2B5EF4-FFF2-40B4-BE49-F238E27FC236}">
                <a16:creationId xmlns:a16="http://schemas.microsoft.com/office/drawing/2014/main" id="{14D64D14-A3F9-4004-9B3E-4E3564931C13}"/>
              </a:ext>
            </a:extLst>
          </p:cNvPr>
          <p:cNvSpPr/>
          <p:nvPr/>
        </p:nvSpPr>
        <p:spPr>
          <a:xfrm>
            <a:off x="429208" y="136525"/>
            <a:ext cx="11122090" cy="584775"/>
          </a:xfrm>
          <a:prstGeom prst="rect">
            <a:avLst/>
          </a:prstGeom>
        </p:spPr>
        <p:txBody>
          <a:bodyPr wrap="square">
            <a:spAutoFit/>
          </a:bodyPr>
          <a:lstStyle/>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Implementation code for new data based on final model chosen</a:t>
            </a:r>
            <a:endParaRPr lang="en-US" sz="3200" dirty="0"/>
          </a:p>
        </p:txBody>
      </p:sp>
      <p:sp>
        <p:nvSpPr>
          <p:cNvPr id="5" name="Rectangle 4">
            <a:extLst>
              <a:ext uri="{FF2B5EF4-FFF2-40B4-BE49-F238E27FC236}">
                <a16:creationId xmlns:a16="http://schemas.microsoft.com/office/drawing/2014/main" id="{8FCA1149-D7CD-4927-9C13-DCCA94C56484}"/>
              </a:ext>
            </a:extLst>
          </p:cNvPr>
          <p:cNvSpPr/>
          <p:nvPr/>
        </p:nvSpPr>
        <p:spPr>
          <a:xfrm>
            <a:off x="478971" y="1094525"/>
            <a:ext cx="11234057" cy="452431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Saving as pickle object</a:t>
            </a:r>
          </a:p>
          <a:p>
            <a:r>
              <a:rPr lang="en-US" sz="3200" b="1" dirty="0">
                <a:latin typeface="Times New Roman" panose="02020603050405020304" pitchFamily="18" charset="0"/>
                <a:cs typeface="Times New Roman" panose="02020603050405020304" pitchFamily="18" charset="0"/>
              </a:rPr>
              <a:t># Lets save everything in metrics df to pickle object</a:t>
            </a:r>
          </a:p>
          <a:p>
            <a:r>
              <a:rPr lang="en-US" sz="3200" dirty="0">
                <a:latin typeface="Times New Roman" panose="02020603050405020304" pitchFamily="18" charset="0"/>
                <a:cs typeface="Times New Roman" panose="02020603050405020304" pitchFamily="18" charset="0"/>
              </a:rPr>
              <a:t>import pickle</a:t>
            </a:r>
          </a:p>
          <a:p>
            <a:r>
              <a:rPr lang="en-US" sz="3200" b="1" dirty="0">
                <a:latin typeface="Times New Roman" panose="02020603050405020304" pitchFamily="18" charset="0"/>
                <a:cs typeface="Times New Roman" panose="02020603050405020304" pitchFamily="18" charset="0"/>
              </a:rPr>
              <a:t># Now you can save it to a file</a:t>
            </a:r>
          </a:p>
          <a:p>
            <a:r>
              <a:rPr lang="en-US" sz="3200" dirty="0">
                <a:latin typeface="Times New Roman" panose="02020603050405020304" pitchFamily="18" charset="0"/>
                <a:cs typeface="Times New Roman" panose="02020603050405020304" pitchFamily="18" charset="0"/>
              </a:rPr>
              <a:t>with open(‘result.</a:t>
            </a:r>
            <a:r>
              <a:rPr lang="en-US" sz="3200" dirty="0" err="1">
                <a:latin typeface="Times New Roman" panose="02020603050405020304" pitchFamily="18" charset="0"/>
                <a:cs typeface="Times New Roman" panose="02020603050405020304" pitchFamily="18" charset="0"/>
              </a:rPr>
              <a:t>pkl</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wb</a:t>
            </a:r>
            <a:r>
              <a:rPr lang="en-US" sz="3200" dirty="0">
                <a:latin typeface="Times New Roman" panose="02020603050405020304" pitchFamily="18" charset="0"/>
                <a:cs typeface="Times New Roman" panose="02020603050405020304" pitchFamily="18" charset="0"/>
              </a:rPr>
              <a:t>') as f:</a:t>
            </a:r>
          </a:p>
          <a:p>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pickle.dump</a:t>
            </a:r>
            <a:r>
              <a:rPr lang="en-US" sz="3200" dirty="0">
                <a:latin typeface="Times New Roman" panose="02020603050405020304" pitchFamily="18" charset="0"/>
                <a:cs typeface="Times New Roman" panose="02020603050405020304" pitchFamily="18" charset="0"/>
              </a:rPr>
              <a:t>(result, f)</a:t>
            </a:r>
          </a:p>
          <a:p>
            <a:r>
              <a:rPr lang="en-US" sz="3200" b="1" dirty="0">
                <a:latin typeface="Times New Roman" panose="02020603050405020304" pitchFamily="18" charset="0"/>
                <a:cs typeface="Times New Roman" panose="02020603050405020304" pitchFamily="18" charset="0"/>
              </a:rPr>
              <a:t># And later you can load it</a:t>
            </a:r>
          </a:p>
          <a:p>
            <a:r>
              <a:rPr lang="en-US" sz="3200" dirty="0">
                <a:latin typeface="Times New Roman" panose="02020603050405020304" pitchFamily="18" charset="0"/>
                <a:cs typeface="Times New Roman" panose="02020603050405020304" pitchFamily="18" charset="0"/>
              </a:rPr>
              <a:t>with open(' result.</a:t>
            </a:r>
            <a:r>
              <a:rPr lang="en-US" sz="3200" dirty="0" err="1">
                <a:latin typeface="Times New Roman" panose="02020603050405020304" pitchFamily="18" charset="0"/>
                <a:cs typeface="Times New Roman" panose="02020603050405020304" pitchFamily="18" charset="0"/>
              </a:rPr>
              <a:t>pkl</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rb</a:t>
            </a:r>
            <a:r>
              <a:rPr lang="en-US" sz="3200" dirty="0">
                <a:latin typeface="Times New Roman" panose="02020603050405020304" pitchFamily="18" charset="0"/>
                <a:cs typeface="Times New Roman" panose="02020603050405020304" pitchFamily="18" charset="0"/>
              </a:rPr>
              <a:t>') as f:</a:t>
            </a:r>
          </a:p>
          <a:p>
            <a:r>
              <a:rPr lang="en-US" sz="3200" dirty="0">
                <a:latin typeface="Times New Roman" panose="02020603050405020304" pitchFamily="18" charset="0"/>
                <a:cs typeface="Times New Roman" panose="02020603050405020304" pitchFamily="18" charset="0"/>
              </a:rPr>
              <a:t> result = </a:t>
            </a:r>
            <a:r>
              <a:rPr lang="en-US" sz="3200" dirty="0" err="1">
                <a:latin typeface="Times New Roman" panose="02020603050405020304" pitchFamily="18" charset="0"/>
                <a:cs typeface="Times New Roman" panose="02020603050405020304" pitchFamily="18" charset="0"/>
              </a:rPr>
              <a:t>pickle.load</a:t>
            </a:r>
            <a:r>
              <a:rPr lang="en-US" sz="3200" dirty="0">
                <a:latin typeface="Times New Roman" panose="02020603050405020304" pitchFamily="18" charset="0"/>
                <a:cs typeface="Times New Roman" panose="02020603050405020304" pitchFamily="18" charset="0"/>
              </a:rPr>
              <a:t>(f)</a:t>
            </a:r>
          </a:p>
        </p:txBody>
      </p:sp>
    </p:spTree>
    <p:extLst>
      <p:ext uri="{BB962C8B-B14F-4D97-AF65-F5344CB8AC3E}">
        <p14:creationId xmlns:p14="http://schemas.microsoft.com/office/powerpoint/2010/main" val="1674041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E0AD4-2E9A-4854-9382-637739C85404}"/>
              </a:ext>
            </a:extLst>
          </p:cNvPr>
          <p:cNvSpPr>
            <a:spLocks noGrp="1"/>
          </p:cNvSpPr>
          <p:nvPr>
            <p:ph type="dt" sz="half" idx="10"/>
          </p:nvPr>
        </p:nvSpPr>
        <p:spPr/>
        <p:txBody>
          <a:bodyPr/>
          <a:lstStyle/>
          <a:p>
            <a:fld id="{B3B6F7DC-A2F3-46D9-A362-F26868EE2CAC}" type="datetime2">
              <a:rPr lang="en-US" smtClean="0"/>
              <a:t>Tuesday, August 20, 2019</a:t>
            </a:fld>
            <a:endParaRPr lang="en-US"/>
          </a:p>
        </p:txBody>
      </p:sp>
      <p:sp>
        <p:nvSpPr>
          <p:cNvPr id="3" name="Slide Number Placeholder 2">
            <a:extLst>
              <a:ext uri="{FF2B5EF4-FFF2-40B4-BE49-F238E27FC236}">
                <a16:creationId xmlns:a16="http://schemas.microsoft.com/office/drawing/2014/main" id="{72174E20-90F8-45C8-8A06-4D9E788C1D48}"/>
              </a:ext>
            </a:extLst>
          </p:cNvPr>
          <p:cNvSpPr>
            <a:spLocks noGrp="1"/>
          </p:cNvSpPr>
          <p:nvPr>
            <p:ph type="sldNum" sz="quarter" idx="12"/>
          </p:nvPr>
        </p:nvSpPr>
        <p:spPr/>
        <p:txBody>
          <a:bodyPr/>
          <a:lstStyle/>
          <a:p>
            <a:fld id="{4F4C50CD-240D-42F3-AB7B-EE93BA56C1CF}" type="slidenum">
              <a:rPr lang="en-US" smtClean="0"/>
              <a:t>48</a:t>
            </a:fld>
            <a:endParaRPr lang="en-US"/>
          </a:p>
        </p:txBody>
      </p:sp>
      <p:sp>
        <p:nvSpPr>
          <p:cNvPr id="4" name="Rectangle 1">
            <a:extLst>
              <a:ext uri="{FF2B5EF4-FFF2-40B4-BE49-F238E27FC236}">
                <a16:creationId xmlns:a16="http://schemas.microsoft.com/office/drawing/2014/main" id="{3B71F383-B0A9-4E73-B674-3D1C1077B52A}"/>
              </a:ext>
            </a:extLst>
          </p:cNvPr>
          <p:cNvSpPr>
            <a:spLocks noChangeArrowheads="1"/>
          </p:cNvSpPr>
          <p:nvPr/>
        </p:nvSpPr>
        <p:spPr bwMode="auto">
          <a:xfrm>
            <a:off x="4898078" y="2744244"/>
            <a:ext cx="257127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Thank you</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718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BCFC76-D7A6-4C13-A1F1-906F03A2631B}"/>
              </a:ext>
            </a:extLst>
          </p:cNvPr>
          <p:cNvGraphicFramePr>
            <a:graphicFrameLocks noGrp="1"/>
          </p:cNvGraphicFramePr>
          <p:nvPr>
            <p:extLst>
              <p:ext uri="{D42A27DB-BD31-4B8C-83A1-F6EECF244321}">
                <p14:modId xmlns:p14="http://schemas.microsoft.com/office/powerpoint/2010/main" val="1090782118"/>
              </p:ext>
            </p:extLst>
          </p:nvPr>
        </p:nvGraphicFramePr>
        <p:xfrm>
          <a:off x="124410" y="48619"/>
          <a:ext cx="11943180" cy="6760761"/>
        </p:xfrm>
        <a:graphic>
          <a:graphicData uri="http://schemas.openxmlformats.org/drawingml/2006/table">
            <a:tbl>
              <a:tblPr/>
              <a:tblGrid>
                <a:gridCol w="1327020">
                  <a:extLst>
                    <a:ext uri="{9D8B030D-6E8A-4147-A177-3AD203B41FA5}">
                      <a16:colId xmlns:a16="http://schemas.microsoft.com/office/drawing/2014/main" val="1175118589"/>
                    </a:ext>
                  </a:extLst>
                </a:gridCol>
                <a:gridCol w="1327020">
                  <a:extLst>
                    <a:ext uri="{9D8B030D-6E8A-4147-A177-3AD203B41FA5}">
                      <a16:colId xmlns:a16="http://schemas.microsoft.com/office/drawing/2014/main" val="2471118755"/>
                    </a:ext>
                  </a:extLst>
                </a:gridCol>
                <a:gridCol w="1327020">
                  <a:extLst>
                    <a:ext uri="{9D8B030D-6E8A-4147-A177-3AD203B41FA5}">
                      <a16:colId xmlns:a16="http://schemas.microsoft.com/office/drawing/2014/main" val="1088054768"/>
                    </a:ext>
                  </a:extLst>
                </a:gridCol>
                <a:gridCol w="1327020">
                  <a:extLst>
                    <a:ext uri="{9D8B030D-6E8A-4147-A177-3AD203B41FA5}">
                      <a16:colId xmlns:a16="http://schemas.microsoft.com/office/drawing/2014/main" val="2368998177"/>
                    </a:ext>
                  </a:extLst>
                </a:gridCol>
                <a:gridCol w="1327020">
                  <a:extLst>
                    <a:ext uri="{9D8B030D-6E8A-4147-A177-3AD203B41FA5}">
                      <a16:colId xmlns:a16="http://schemas.microsoft.com/office/drawing/2014/main" val="2079454419"/>
                    </a:ext>
                  </a:extLst>
                </a:gridCol>
                <a:gridCol w="1327020">
                  <a:extLst>
                    <a:ext uri="{9D8B030D-6E8A-4147-A177-3AD203B41FA5}">
                      <a16:colId xmlns:a16="http://schemas.microsoft.com/office/drawing/2014/main" val="3207360154"/>
                    </a:ext>
                  </a:extLst>
                </a:gridCol>
                <a:gridCol w="1327020">
                  <a:extLst>
                    <a:ext uri="{9D8B030D-6E8A-4147-A177-3AD203B41FA5}">
                      <a16:colId xmlns:a16="http://schemas.microsoft.com/office/drawing/2014/main" val="1632738784"/>
                    </a:ext>
                  </a:extLst>
                </a:gridCol>
                <a:gridCol w="1327020">
                  <a:extLst>
                    <a:ext uri="{9D8B030D-6E8A-4147-A177-3AD203B41FA5}">
                      <a16:colId xmlns:a16="http://schemas.microsoft.com/office/drawing/2014/main" val="1935151085"/>
                    </a:ext>
                  </a:extLst>
                </a:gridCol>
                <a:gridCol w="1327020">
                  <a:extLst>
                    <a:ext uri="{9D8B030D-6E8A-4147-A177-3AD203B41FA5}">
                      <a16:colId xmlns:a16="http://schemas.microsoft.com/office/drawing/2014/main" val="1534276681"/>
                    </a:ext>
                  </a:extLst>
                </a:gridCol>
              </a:tblGrid>
              <a:tr h="0">
                <a:tc>
                  <a:txBody>
                    <a:bodyPr/>
                    <a:lstStyle/>
                    <a:p>
                      <a:pPr algn="ctr" fontAlgn="ctr"/>
                      <a:endParaRPr lang="en-US" sz="900" b="1" dirty="0">
                        <a:effectLst/>
                        <a:latin typeface="Times New Roman" panose="02020603050405020304" pitchFamily="18" charset="0"/>
                        <a:cs typeface="Times New Roman" panose="02020603050405020304" pitchFamily="18" charset="0"/>
                      </a:endParaRP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dirty="0">
                          <a:effectLst/>
                          <a:latin typeface="Times New Roman" panose="02020603050405020304" pitchFamily="18" charset="0"/>
                          <a:cs typeface="Times New Roman" panose="02020603050405020304" pitchFamily="18" charset="0"/>
                        </a:rPr>
                        <a:t>count</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dirty="0">
                          <a:effectLst/>
                          <a:latin typeface="Times New Roman" panose="02020603050405020304" pitchFamily="18" charset="0"/>
                          <a:cs typeface="Times New Roman" panose="02020603050405020304" pitchFamily="18" charset="0"/>
                        </a:rPr>
                        <a:t>mean</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dirty="0">
                          <a:effectLst/>
                          <a:latin typeface="Times New Roman" panose="02020603050405020304" pitchFamily="18" charset="0"/>
                          <a:cs typeface="Times New Roman" panose="02020603050405020304" pitchFamily="18" charset="0"/>
                        </a:rPr>
                        <a:t>std</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dirty="0">
                          <a:effectLst/>
                          <a:latin typeface="Times New Roman" panose="02020603050405020304" pitchFamily="18" charset="0"/>
                          <a:cs typeface="Times New Roman" panose="02020603050405020304" pitchFamily="18" charset="0"/>
                        </a:rPr>
                        <a:t>min</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dirty="0">
                          <a:effectLst/>
                          <a:latin typeface="Times New Roman" panose="02020603050405020304" pitchFamily="18" charset="0"/>
                          <a:cs typeface="Times New Roman" panose="02020603050405020304" pitchFamily="18" charset="0"/>
                        </a:rPr>
                        <a:t>25%</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dirty="0">
                          <a:effectLst/>
                          <a:latin typeface="Times New Roman" panose="02020603050405020304" pitchFamily="18" charset="0"/>
                          <a:cs typeface="Times New Roman" panose="02020603050405020304" pitchFamily="18" charset="0"/>
                        </a:rPr>
                        <a:t>50%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dirty="0">
                          <a:effectLst/>
                          <a:latin typeface="Times New Roman" panose="02020603050405020304" pitchFamily="18" charset="0"/>
                          <a:cs typeface="Times New Roman" panose="02020603050405020304" pitchFamily="18" charset="0"/>
                        </a:rPr>
                        <a:t>75%</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latin typeface="Times New Roman" panose="02020603050405020304" pitchFamily="18" charset="0"/>
                          <a:cs typeface="Times New Roman" panose="02020603050405020304" pitchFamily="18" charset="0"/>
                        </a:rPr>
                        <a:t>max</a:t>
                      </a:r>
                    </a:p>
                  </a:txBody>
                  <a:tcPr marL="14174" marR="14174" marT="7087" marB="70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2458740"/>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duration</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287.146929</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2.604526e+03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4.290800e+04</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297244288"/>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src_bytes</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45567.100824</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5.870354e+06</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44.00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276.00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1.379964e+09</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0948280"/>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dst_bytes</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19779.271433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4.021285e+06</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516.00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1.309937e+09</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26884986"/>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land</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0.000198</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1.408613e-02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378137"/>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wrong_fragment</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0.022688</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2.535310e-01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3.000000e+00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576466911"/>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urgent</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0.000111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1.436608e-02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3.000000e+00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882988"/>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hot</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0.204411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2.149977e+00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7.700000e+01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433093710"/>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num_failed_logins</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0.001222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4.523932e-02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5.000000e+00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768937"/>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logged_in</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0.395739</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4.890107e-01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443568509"/>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num_compromised</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0.279253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2.394214e+01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7.479000e+03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3346642"/>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root_shell</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0.001342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3.660299e-02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770977604"/>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su_attempted</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0.001103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4.515456e-02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2.000000e+00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134423"/>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num_root</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0.302194</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2.439971e+01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7.468000e+03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768716257"/>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num_file_creations</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0.012669</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4.839370e-01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4.300000e+01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47819"/>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num_shells</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0.000413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2.218122e-02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2.000000e+00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843829040"/>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num_access_files</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0.004096</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9.936995e-02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9.000000e+00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949993"/>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num_outbound_cmds</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0.000000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0.000000e+00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793821103"/>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is_host_login</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0.000008</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2.817494e-03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9008343"/>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is_guest_login</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0.009423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9.661271e-02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35936486"/>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count</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84.108207</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1.145088e+02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2.00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14.00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143.00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5.110000e+02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005581"/>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srv_count</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27.738093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7.263609e+01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8.00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18.00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5.110000e+02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86422574"/>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serror_rate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0.284487</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4.464567e-01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156182"/>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srv_serror_rate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0.282488</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4.470236e-01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720881748"/>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rerror_rate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0.119959</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3.204366e-01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391049"/>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srv_rerror_rate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0.121184</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3.236483e-01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040799418"/>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same_srv_rate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0.660925</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4.396236e-01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0.09</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9677907"/>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diff_srv_rate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0.063053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1.803150e-01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0.06</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470588915"/>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srv_diff_host_rate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0.097322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2.598314e-01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042117"/>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dst_host_count</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182.149200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9.920657e+01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82.00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255.00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255.00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2.550000e+02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03890731"/>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dst_host_srv_count</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115.653725</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1.107029e+02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63.00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255.00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2.550000e+02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835875"/>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dst_host_same_srv_rate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0.521244</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4.489501e-01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0.05</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0.51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501899800"/>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dst_host_diff_srv_rate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0.082952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1.889225e-01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0.07</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778667"/>
                  </a:ext>
                </a:extLst>
              </a:tr>
              <a:tr h="248320">
                <a:tc>
                  <a:txBody>
                    <a:bodyPr/>
                    <a:lstStyle/>
                    <a:p>
                      <a:pPr algn="ctr" fontAlgn="ctr"/>
                      <a:r>
                        <a:rPr lang="en-US" sz="900" b="1">
                          <a:effectLst/>
                          <a:latin typeface="Times New Roman" panose="02020603050405020304" pitchFamily="18" charset="0"/>
                          <a:cs typeface="Times New Roman" panose="02020603050405020304" pitchFamily="18" charset="0"/>
                        </a:rPr>
                        <a:t>dst_host_same_src_port_rate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0.148379</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3.089984e-01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0.06</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9694436"/>
                  </a:ext>
                </a:extLst>
              </a:tr>
              <a:tr h="248320">
                <a:tc>
                  <a:txBody>
                    <a:bodyPr/>
                    <a:lstStyle/>
                    <a:p>
                      <a:pPr algn="ctr" fontAlgn="ctr"/>
                      <a:r>
                        <a:rPr lang="en-US" sz="900" b="1">
                          <a:effectLst/>
                          <a:latin typeface="Times New Roman" panose="02020603050405020304" pitchFamily="18" charset="0"/>
                          <a:cs typeface="Times New Roman" panose="02020603050405020304" pitchFamily="18" charset="0"/>
                        </a:rPr>
                        <a:t>dst_host_srv_diff_host_rate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0.032543</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1.125642e-01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3101693"/>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dst_host_serror_rate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0.284455</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4.447851e-01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252087870"/>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dst_host_srv_serror_rate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0.278487</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4.456702e-01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0626260"/>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dst_host_rerror_rate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0.118832</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3.065586e-01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99627446"/>
                  </a:ext>
                </a:extLst>
              </a:tr>
              <a:tr h="190705">
                <a:tc>
                  <a:txBody>
                    <a:bodyPr/>
                    <a:lstStyle/>
                    <a:p>
                      <a:pPr algn="ctr" fontAlgn="ctr"/>
                      <a:r>
                        <a:rPr lang="en-US" sz="900" b="1">
                          <a:effectLst/>
                          <a:latin typeface="Times New Roman" panose="02020603050405020304" pitchFamily="18" charset="0"/>
                          <a:cs typeface="Times New Roman" panose="02020603050405020304" pitchFamily="18" charset="0"/>
                        </a:rPr>
                        <a:t>dst_host_srv_rerror_rate</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0.120241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3.194605e-01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a:effectLst/>
                          <a:latin typeface="Times New Roman" panose="02020603050405020304" pitchFamily="18" charset="0"/>
                          <a:cs typeface="Times New Roman" panose="02020603050405020304" pitchFamily="18" charset="0"/>
                        </a:rPr>
                        <a:t>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dirty="0">
                          <a:effectLst/>
                          <a:latin typeface="Times New Roman" panose="02020603050405020304" pitchFamily="18" charset="0"/>
                          <a:cs typeface="Times New Roman" panose="02020603050405020304" pitchFamily="18" charset="0"/>
                        </a:rPr>
                        <a:t>1.000000e+00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082939"/>
                  </a:ext>
                </a:extLst>
              </a:tr>
              <a:tr h="133090">
                <a:tc>
                  <a:txBody>
                    <a:bodyPr/>
                    <a:lstStyle/>
                    <a:p>
                      <a:pPr algn="ctr" fontAlgn="ctr"/>
                      <a:r>
                        <a:rPr lang="en-US" sz="900" b="1">
                          <a:effectLst/>
                          <a:latin typeface="Times New Roman" panose="02020603050405020304" pitchFamily="18" charset="0"/>
                          <a:cs typeface="Times New Roman" panose="02020603050405020304" pitchFamily="18" charset="0"/>
                        </a:rPr>
                        <a:t>last_flag</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125972.0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19.504056</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2.291512e+00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18.00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20.00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a:effectLst/>
                          <a:latin typeface="Times New Roman" panose="02020603050405020304" pitchFamily="18" charset="0"/>
                          <a:cs typeface="Times New Roman" panose="02020603050405020304" pitchFamily="18" charset="0"/>
                        </a:rPr>
                        <a:t>21.00</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900" dirty="0">
                          <a:effectLst/>
                          <a:latin typeface="Times New Roman" panose="02020603050405020304" pitchFamily="18" charset="0"/>
                          <a:cs typeface="Times New Roman" panose="02020603050405020304" pitchFamily="18" charset="0"/>
                        </a:rPr>
                        <a:t>2.100000e+01</a:t>
                      </a:r>
                    </a:p>
                  </a:txBody>
                  <a:tcPr marL="14174" marR="14174" marT="7087" marB="7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026122988"/>
                  </a:ext>
                </a:extLst>
              </a:tr>
            </a:tbl>
          </a:graphicData>
        </a:graphic>
      </p:graphicFrame>
      <p:sp>
        <p:nvSpPr>
          <p:cNvPr id="4" name="Date Placeholder 3">
            <a:extLst>
              <a:ext uri="{FF2B5EF4-FFF2-40B4-BE49-F238E27FC236}">
                <a16:creationId xmlns:a16="http://schemas.microsoft.com/office/drawing/2014/main" id="{B9A6B0E0-DFED-49A6-BC4B-4359DCB1E728}"/>
              </a:ext>
            </a:extLst>
          </p:cNvPr>
          <p:cNvSpPr>
            <a:spLocks noGrp="1"/>
          </p:cNvSpPr>
          <p:nvPr>
            <p:ph type="dt" sz="half" idx="10"/>
          </p:nvPr>
        </p:nvSpPr>
        <p:spPr/>
        <p:txBody>
          <a:bodyPr/>
          <a:lstStyle/>
          <a:p>
            <a:fld id="{A43333D7-18D5-42A2-A2D5-A6D01AE15485}" type="datetime2">
              <a:rPr lang="en-US" smtClean="0"/>
              <a:t>Tuesday, August 20, 2019</a:t>
            </a:fld>
            <a:endParaRPr lang="en-US"/>
          </a:p>
        </p:txBody>
      </p:sp>
      <p:sp>
        <p:nvSpPr>
          <p:cNvPr id="3" name="Slide Number Placeholder 2">
            <a:extLst>
              <a:ext uri="{FF2B5EF4-FFF2-40B4-BE49-F238E27FC236}">
                <a16:creationId xmlns:a16="http://schemas.microsoft.com/office/drawing/2014/main" id="{2462E127-3121-4EF2-892A-B44562633D4A}"/>
              </a:ext>
            </a:extLst>
          </p:cNvPr>
          <p:cNvSpPr>
            <a:spLocks noGrp="1"/>
          </p:cNvSpPr>
          <p:nvPr>
            <p:ph type="sldNum" sz="quarter" idx="12"/>
          </p:nvPr>
        </p:nvSpPr>
        <p:spPr/>
        <p:txBody>
          <a:bodyPr/>
          <a:lstStyle/>
          <a:p>
            <a:fld id="{4F4C50CD-240D-42F3-AB7B-EE93BA56C1CF}" type="slidenum">
              <a:rPr lang="en-US" smtClean="0"/>
              <a:t>5</a:t>
            </a:fld>
            <a:endParaRPr lang="en-US"/>
          </a:p>
        </p:txBody>
      </p:sp>
    </p:spTree>
    <p:extLst>
      <p:ext uri="{BB962C8B-B14F-4D97-AF65-F5344CB8AC3E}">
        <p14:creationId xmlns:p14="http://schemas.microsoft.com/office/powerpoint/2010/main" val="263918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2964C-F686-4E7F-B769-561856A5E9D3}"/>
              </a:ext>
            </a:extLst>
          </p:cNvPr>
          <p:cNvSpPr/>
          <p:nvPr/>
        </p:nvSpPr>
        <p:spPr>
          <a:xfrm>
            <a:off x="746449" y="0"/>
            <a:ext cx="10207690" cy="58477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Bivariate analysis</a:t>
            </a:r>
            <a:r>
              <a:rPr lang="en-US" sz="32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2BFE9AA8-3FD2-4871-9D95-E5BC769A7D81}"/>
              </a:ext>
            </a:extLst>
          </p:cNvPr>
          <p:cNvSpPr/>
          <p:nvPr/>
        </p:nvSpPr>
        <p:spPr>
          <a:xfrm>
            <a:off x="634481" y="846033"/>
            <a:ext cx="10991461"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Bivariate analysis:- </a:t>
            </a:r>
            <a:r>
              <a:rPr lang="en-US" dirty="0">
                <a:latin typeface="Times New Roman" panose="02020603050405020304" pitchFamily="18" charset="0"/>
                <a:cs typeface="Times New Roman" panose="02020603050405020304" pitchFamily="18" charset="0"/>
              </a:rPr>
              <a:t>is performed to find the relationship between each variable in the dataset and the target variable of interest (or) using 2 variables and finding relationship between them. </a:t>
            </a:r>
            <a:r>
              <a:rPr lang="en-US" i="1" dirty="0">
                <a:latin typeface="Times New Roman" panose="02020603050405020304" pitchFamily="18" charset="0"/>
                <a:cs typeface="Times New Roman" panose="02020603050405020304" pitchFamily="18" charset="0"/>
              </a:rPr>
              <a:t>Ex</a:t>
            </a:r>
            <a:r>
              <a:rPr lang="en-US" dirty="0">
                <a:latin typeface="Times New Roman" panose="02020603050405020304" pitchFamily="18" charset="0"/>
                <a:cs typeface="Times New Roman" panose="02020603050405020304" pitchFamily="18" charset="0"/>
              </a:rPr>
              <a:t>:-Box plot, </a:t>
            </a:r>
            <a:r>
              <a:rPr lang="en-US" dirty="0" err="1">
                <a:latin typeface="Times New Roman" panose="02020603050405020304" pitchFamily="18" charset="0"/>
                <a:cs typeface="Times New Roman" panose="02020603050405020304" pitchFamily="18" charset="0"/>
              </a:rPr>
              <a:t>Voilin</a:t>
            </a:r>
            <a:r>
              <a:rPr lang="en-US" dirty="0">
                <a:latin typeface="Times New Roman" panose="02020603050405020304" pitchFamily="18" charset="0"/>
                <a:cs typeface="Times New Roman" panose="02020603050405020304" pitchFamily="18" charset="0"/>
              </a:rPr>
              <a:t> plot.</a:t>
            </a:r>
          </a:p>
          <a:p>
            <a:r>
              <a:rPr lang="en-US" b="1" dirty="0">
                <a:latin typeface="Times New Roman" panose="02020603050405020304" pitchFamily="18" charset="0"/>
                <a:cs typeface="Times New Roman" panose="02020603050405020304" pitchFamily="18" charset="0"/>
              </a:rPr>
              <a:t>Bivariate analysis</a:t>
            </a:r>
          </a:p>
          <a:p>
            <a:r>
              <a:rPr lang="en-US" b="1" dirty="0">
                <a:latin typeface="Times New Roman" panose="02020603050405020304" pitchFamily="18" charset="0"/>
                <a:cs typeface="Times New Roman" panose="02020603050405020304" pitchFamily="18" charset="0"/>
              </a:rPr>
              <a:t>box plot</a:t>
            </a:r>
          </a:p>
          <a:p>
            <a:r>
              <a:rPr lang="en-US" dirty="0" err="1">
                <a:latin typeface="Times New Roman" panose="02020603050405020304" pitchFamily="18" charset="0"/>
                <a:cs typeface="Times New Roman" panose="02020603050405020304" pitchFamily="18" charset="0"/>
              </a:rPr>
              <a:t>sns.boxplot</a:t>
            </a:r>
            <a:r>
              <a:rPr lang="en-US" dirty="0">
                <a:latin typeface="Times New Roman" panose="02020603050405020304" pitchFamily="18" charset="0"/>
                <a:cs typeface="Times New Roman" panose="02020603050405020304" pitchFamily="18" charset="0"/>
              </a:rPr>
              <a:t>(x = "</a:t>
            </a:r>
            <a:r>
              <a:rPr lang="en-US" dirty="0" err="1">
                <a:latin typeface="Times New Roman" panose="02020603050405020304" pitchFamily="18" charset="0"/>
                <a:cs typeface="Times New Roman" panose="02020603050405020304" pitchFamily="18" charset="0"/>
              </a:rPr>
              <a:t>last_flag",y</a:t>
            </a:r>
            <a:r>
              <a:rPr lang="en-US" dirty="0">
                <a:latin typeface="Times New Roman" panose="02020603050405020304" pitchFamily="18" charset="0"/>
                <a:cs typeface="Times New Roman" panose="02020603050405020304" pitchFamily="18" charset="0"/>
              </a:rPr>
              <a:t> = "y1_yes",data = t5_new)</a:t>
            </a:r>
          </a:p>
          <a:p>
            <a:r>
              <a:rPr lang="en-US" dirty="0" err="1">
                <a:latin typeface="Times New Roman" panose="02020603050405020304" pitchFamily="18" charset="0"/>
                <a:cs typeface="Times New Roman" panose="02020603050405020304" pitchFamily="18" charset="0"/>
              </a:rPr>
              <a:t>plt.show</a:t>
            </a:r>
            <a:r>
              <a:rPr lang="en-US" dirty="0">
                <a:latin typeface="Times New Roman" panose="02020603050405020304" pitchFamily="18" charset="0"/>
                <a:cs typeface="Times New Roman" panose="02020603050405020304" pitchFamily="18" charset="0"/>
              </a:rPr>
              <a:t>()</a:t>
            </a:r>
          </a:p>
        </p:txBody>
      </p:sp>
      <p:pic>
        <p:nvPicPr>
          <p:cNvPr id="23554" name="Picture 2">
            <a:extLst>
              <a:ext uri="{FF2B5EF4-FFF2-40B4-BE49-F238E27FC236}">
                <a16:creationId xmlns:a16="http://schemas.microsoft.com/office/drawing/2014/main" id="{D6134D08-AE0E-4C8A-BE19-55E22C976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461" y="2677886"/>
            <a:ext cx="8360229" cy="369492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0A296810-2C23-43FA-8957-987B5090BE94}"/>
              </a:ext>
            </a:extLst>
          </p:cNvPr>
          <p:cNvSpPr>
            <a:spLocks noGrp="1"/>
          </p:cNvSpPr>
          <p:nvPr>
            <p:ph type="dt" sz="half" idx="10"/>
          </p:nvPr>
        </p:nvSpPr>
        <p:spPr/>
        <p:txBody>
          <a:bodyPr/>
          <a:lstStyle/>
          <a:p>
            <a:fld id="{DC1DFD8F-0618-40EE-B9C4-C7BE37FC8BCE}" type="datetime2">
              <a:rPr lang="en-US" smtClean="0"/>
              <a:t>Tuesday, August 20, 2019</a:t>
            </a:fld>
            <a:endParaRPr lang="en-US"/>
          </a:p>
        </p:txBody>
      </p:sp>
      <p:sp>
        <p:nvSpPr>
          <p:cNvPr id="4" name="Slide Number Placeholder 3">
            <a:extLst>
              <a:ext uri="{FF2B5EF4-FFF2-40B4-BE49-F238E27FC236}">
                <a16:creationId xmlns:a16="http://schemas.microsoft.com/office/drawing/2014/main" id="{B2F1E75D-91BB-419A-90E9-C9A4ACBA2ABC}"/>
              </a:ext>
            </a:extLst>
          </p:cNvPr>
          <p:cNvSpPr>
            <a:spLocks noGrp="1"/>
          </p:cNvSpPr>
          <p:nvPr>
            <p:ph type="sldNum" sz="quarter" idx="12"/>
          </p:nvPr>
        </p:nvSpPr>
        <p:spPr/>
        <p:txBody>
          <a:bodyPr/>
          <a:lstStyle/>
          <a:p>
            <a:fld id="{4F4C50CD-240D-42F3-AB7B-EE93BA56C1CF}" type="slidenum">
              <a:rPr lang="en-US" smtClean="0"/>
              <a:t>6</a:t>
            </a:fld>
            <a:endParaRPr lang="en-US"/>
          </a:p>
        </p:txBody>
      </p:sp>
    </p:spTree>
    <p:extLst>
      <p:ext uri="{BB962C8B-B14F-4D97-AF65-F5344CB8AC3E}">
        <p14:creationId xmlns:p14="http://schemas.microsoft.com/office/powerpoint/2010/main" val="393318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66EA3-62E2-4C5E-9D2E-4DD1D0117770}"/>
              </a:ext>
            </a:extLst>
          </p:cNvPr>
          <p:cNvSpPr/>
          <p:nvPr/>
        </p:nvSpPr>
        <p:spPr>
          <a:xfrm>
            <a:off x="466531" y="161740"/>
            <a:ext cx="11308702" cy="1200329"/>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Bivariate analysis</a:t>
            </a:r>
          </a:p>
          <a:p>
            <a:pPr algn="ctr"/>
            <a:r>
              <a:rPr lang="en-US" b="1" dirty="0" err="1">
                <a:latin typeface="Times New Roman" panose="02020603050405020304" pitchFamily="18" charset="0"/>
                <a:cs typeface="Times New Roman" panose="02020603050405020304" pitchFamily="18" charset="0"/>
              </a:rPr>
              <a:t>violinplot</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sns.violinplot</a:t>
            </a:r>
            <a:r>
              <a:rPr lang="en-US" b="1" dirty="0">
                <a:latin typeface="Times New Roman" panose="02020603050405020304" pitchFamily="18" charset="0"/>
                <a:cs typeface="Times New Roman" panose="02020603050405020304" pitchFamily="18" charset="0"/>
              </a:rPr>
              <a:t>(x = "</a:t>
            </a:r>
            <a:r>
              <a:rPr lang="en-US" b="1" dirty="0" err="1">
                <a:latin typeface="Times New Roman" panose="02020603050405020304" pitchFamily="18" charset="0"/>
                <a:cs typeface="Times New Roman" panose="02020603050405020304" pitchFamily="18" charset="0"/>
              </a:rPr>
              <a:t>last_flag",y</a:t>
            </a:r>
            <a:r>
              <a:rPr lang="en-US" b="1" dirty="0">
                <a:latin typeface="Times New Roman" panose="02020603050405020304" pitchFamily="18" charset="0"/>
                <a:cs typeface="Times New Roman" panose="02020603050405020304" pitchFamily="18" charset="0"/>
              </a:rPr>
              <a:t> = "y1_yes",data = t5_new)</a:t>
            </a:r>
          </a:p>
          <a:p>
            <a:r>
              <a:rPr lang="en-US" b="1" dirty="0" err="1">
                <a:latin typeface="Times New Roman" panose="02020603050405020304" pitchFamily="18" charset="0"/>
                <a:cs typeface="Times New Roman" panose="02020603050405020304" pitchFamily="18" charset="0"/>
              </a:rPr>
              <a:t>plt.show</a:t>
            </a:r>
            <a:r>
              <a:rPr lang="en-US" b="1" dirty="0">
                <a:latin typeface="Times New Roman" panose="02020603050405020304" pitchFamily="18" charset="0"/>
                <a:cs typeface="Times New Roman" panose="02020603050405020304" pitchFamily="18" charset="0"/>
              </a:rPr>
              <a:t>()</a:t>
            </a:r>
          </a:p>
        </p:txBody>
      </p:sp>
      <p:pic>
        <p:nvPicPr>
          <p:cNvPr id="24578" name="Picture 2">
            <a:extLst>
              <a:ext uri="{FF2B5EF4-FFF2-40B4-BE49-F238E27FC236}">
                <a16:creationId xmlns:a16="http://schemas.microsoft.com/office/drawing/2014/main" id="{D299FCF5-06C8-4436-9072-FD25E32DF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669" y="1528958"/>
            <a:ext cx="7520474" cy="485318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CC85B22-0CC2-476C-81C4-56CD9493DDC8}"/>
              </a:ext>
            </a:extLst>
          </p:cNvPr>
          <p:cNvSpPr>
            <a:spLocks noGrp="1"/>
          </p:cNvSpPr>
          <p:nvPr>
            <p:ph type="dt" sz="half" idx="10"/>
          </p:nvPr>
        </p:nvSpPr>
        <p:spPr/>
        <p:txBody>
          <a:bodyPr/>
          <a:lstStyle/>
          <a:p>
            <a:fld id="{E6889980-31BD-403C-B542-5E440FCE86E3}" type="datetime2">
              <a:rPr lang="en-US" smtClean="0"/>
              <a:t>Tuesday, August 20, 2019</a:t>
            </a:fld>
            <a:endParaRPr lang="en-US"/>
          </a:p>
        </p:txBody>
      </p:sp>
      <p:sp>
        <p:nvSpPr>
          <p:cNvPr id="3" name="Slide Number Placeholder 2">
            <a:extLst>
              <a:ext uri="{FF2B5EF4-FFF2-40B4-BE49-F238E27FC236}">
                <a16:creationId xmlns:a16="http://schemas.microsoft.com/office/drawing/2014/main" id="{CE21BA63-60EB-4A6E-978F-5952A0CB1570}"/>
              </a:ext>
            </a:extLst>
          </p:cNvPr>
          <p:cNvSpPr>
            <a:spLocks noGrp="1"/>
          </p:cNvSpPr>
          <p:nvPr>
            <p:ph type="sldNum" sz="quarter" idx="12"/>
          </p:nvPr>
        </p:nvSpPr>
        <p:spPr/>
        <p:txBody>
          <a:bodyPr/>
          <a:lstStyle/>
          <a:p>
            <a:fld id="{4F4C50CD-240D-42F3-AB7B-EE93BA56C1CF}" type="slidenum">
              <a:rPr lang="en-US" smtClean="0"/>
              <a:t>7</a:t>
            </a:fld>
            <a:endParaRPr lang="en-US"/>
          </a:p>
        </p:txBody>
      </p:sp>
    </p:spTree>
    <p:extLst>
      <p:ext uri="{BB962C8B-B14F-4D97-AF65-F5344CB8AC3E}">
        <p14:creationId xmlns:p14="http://schemas.microsoft.com/office/powerpoint/2010/main" val="174072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E9664C2-8F59-4E78-9AF4-EF138474E606}"/>
              </a:ext>
            </a:extLst>
          </p:cNvPr>
          <p:cNvGraphicFramePr>
            <a:graphicFrameLocks noGrp="1"/>
          </p:cNvGraphicFramePr>
          <p:nvPr>
            <p:extLst>
              <p:ext uri="{D42A27DB-BD31-4B8C-83A1-F6EECF244321}">
                <p14:modId xmlns:p14="http://schemas.microsoft.com/office/powerpoint/2010/main" val="72534288"/>
              </p:ext>
            </p:extLst>
          </p:nvPr>
        </p:nvGraphicFramePr>
        <p:xfrm>
          <a:off x="634482" y="1069002"/>
          <a:ext cx="11094098" cy="5334000"/>
        </p:xfrm>
        <a:graphic>
          <a:graphicData uri="http://schemas.openxmlformats.org/drawingml/2006/table">
            <a:tbl>
              <a:tblPr/>
              <a:tblGrid>
                <a:gridCol w="5628903">
                  <a:extLst>
                    <a:ext uri="{9D8B030D-6E8A-4147-A177-3AD203B41FA5}">
                      <a16:colId xmlns:a16="http://schemas.microsoft.com/office/drawing/2014/main" val="2210557354"/>
                    </a:ext>
                  </a:extLst>
                </a:gridCol>
                <a:gridCol w="5465195">
                  <a:extLst>
                    <a:ext uri="{9D8B030D-6E8A-4147-A177-3AD203B41FA5}">
                      <a16:colId xmlns:a16="http://schemas.microsoft.com/office/drawing/2014/main" val="2265071826"/>
                    </a:ext>
                  </a:extLst>
                </a:gridCol>
              </a:tblGrid>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Numeric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a:solidFill>
                            <a:srgbClr val="555555"/>
                          </a:solidFill>
                          <a:effectLst/>
                          <a:latin typeface="Times New Roman" panose="02020603050405020304" pitchFamily="18" charset="0"/>
                          <a:cs typeface="Times New Roman" panose="02020603050405020304" pitchFamily="18" charset="0"/>
                        </a:rPr>
                        <a:t>26</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725206040"/>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Categorical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5</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42746348"/>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Boolean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5</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91802368"/>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8755116"/>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Text (Unique)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268623913"/>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Rejected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8</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5543311"/>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Unsupported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96604836"/>
                  </a:ext>
                </a:extLst>
              </a:tr>
            </a:tbl>
          </a:graphicData>
        </a:graphic>
      </p:graphicFrame>
      <p:sp>
        <p:nvSpPr>
          <p:cNvPr id="4" name="Rectangle 3">
            <a:extLst>
              <a:ext uri="{FF2B5EF4-FFF2-40B4-BE49-F238E27FC236}">
                <a16:creationId xmlns:a16="http://schemas.microsoft.com/office/drawing/2014/main" id="{66DBF11E-94F0-4625-BE02-717D241AD13A}"/>
              </a:ext>
            </a:extLst>
          </p:cNvPr>
          <p:cNvSpPr/>
          <p:nvPr/>
        </p:nvSpPr>
        <p:spPr>
          <a:xfrm>
            <a:off x="610376" y="0"/>
            <a:ext cx="9773264" cy="1077218"/>
          </a:xfrm>
          <a:prstGeom prst="rect">
            <a:avLst/>
          </a:prstGeom>
        </p:spPr>
        <p:txBody>
          <a:bodyPr wrap="square">
            <a:spAutoFit/>
          </a:bodyPr>
          <a:lstStyle/>
          <a:p>
            <a:pPr lvl="8" algn="just"/>
            <a:r>
              <a:rPr lang="en-US" sz="3200" b="1" dirty="0">
                <a:solidFill>
                  <a:srgbClr val="000000"/>
                </a:solidFill>
                <a:latin typeface="Times New Roman" panose="02020603050405020304" pitchFamily="18" charset="0"/>
                <a:cs typeface="Times New Roman" panose="02020603050405020304" pitchFamily="18" charset="0"/>
              </a:rPr>
              <a:t>Data understanding</a:t>
            </a:r>
            <a:r>
              <a:rPr lang="en-US" sz="3200" b="1" dirty="0">
                <a:latin typeface="Times New Roman" panose="02020603050405020304" pitchFamily="18" charset="0"/>
                <a:cs typeface="Times New Roman" panose="02020603050405020304" pitchFamily="18" charset="0"/>
              </a:rPr>
              <a:t> </a:t>
            </a:r>
          </a:p>
          <a:p>
            <a:pPr lvl="8" algn="just"/>
            <a:r>
              <a:rPr lang="en-US" sz="3200" b="1" dirty="0">
                <a:latin typeface="Times New Roman" panose="02020603050405020304" pitchFamily="18" charset="0"/>
                <a:cs typeface="Times New Roman" panose="02020603050405020304" pitchFamily="18" charset="0"/>
              </a:rPr>
              <a:t>    Variable types</a:t>
            </a:r>
          </a:p>
        </p:txBody>
      </p:sp>
      <p:sp>
        <p:nvSpPr>
          <p:cNvPr id="5" name="Date Placeholder 4">
            <a:extLst>
              <a:ext uri="{FF2B5EF4-FFF2-40B4-BE49-F238E27FC236}">
                <a16:creationId xmlns:a16="http://schemas.microsoft.com/office/drawing/2014/main" id="{328E4686-0CDD-4854-A2D4-64905B199659}"/>
              </a:ext>
            </a:extLst>
          </p:cNvPr>
          <p:cNvSpPr>
            <a:spLocks noGrp="1"/>
          </p:cNvSpPr>
          <p:nvPr>
            <p:ph type="dt" sz="half" idx="10"/>
          </p:nvPr>
        </p:nvSpPr>
        <p:spPr/>
        <p:txBody>
          <a:bodyPr/>
          <a:lstStyle/>
          <a:p>
            <a:fld id="{3C1DCB1A-C1F2-4E6F-AB4B-50CC5C07BBF4}" type="datetime2">
              <a:rPr lang="en-US" smtClean="0"/>
              <a:t>Tuesday, August 20, 2019</a:t>
            </a:fld>
            <a:endParaRPr lang="en-US"/>
          </a:p>
        </p:txBody>
      </p:sp>
      <p:sp>
        <p:nvSpPr>
          <p:cNvPr id="3" name="Slide Number Placeholder 2">
            <a:extLst>
              <a:ext uri="{FF2B5EF4-FFF2-40B4-BE49-F238E27FC236}">
                <a16:creationId xmlns:a16="http://schemas.microsoft.com/office/drawing/2014/main" id="{46719593-C6EB-45BF-8186-400DF593E6DB}"/>
              </a:ext>
            </a:extLst>
          </p:cNvPr>
          <p:cNvSpPr>
            <a:spLocks noGrp="1"/>
          </p:cNvSpPr>
          <p:nvPr>
            <p:ph type="sldNum" sz="quarter" idx="12"/>
          </p:nvPr>
        </p:nvSpPr>
        <p:spPr/>
        <p:txBody>
          <a:bodyPr/>
          <a:lstStyle/>
          <a:p>
            <a:fld id="{4F4C50CD-240D-42F3-AB7B-EE93BA56C1CF}" type="slidenum">
              <a:rPr lang="en-US" smtClean="0"/>
              <a:t>8</a:t>
            </a:fld>
            <a:endParaRPr lang="en-US"/>
          </a:p>
        </p:txBody>
      </p:sp>
    </p:spTree>
    <p:extLst>
      <p:ext uri="{BB962C8B-B14F-4D97-AF65-F5344CB8AC3E}">
        <p14:creationId xmlns:p14="http://schemas.microsoft.com/office/powerpoint/2010/main" val="44611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CC7CFB-F938-4EFB-BE59-71D78950A503}"/>
              </a:ext>
            </a:extLst>
          </p:cNvPr>
          <p:cNvSpPr/>
          <p:nvPr/>
        </p:nvSpPr>
        <p:spPr>
          <a:xfrm>
            <a:off x="625151" y="335902"/>
            <a:ext cx="10730203" cy="584775"/>
          </a:xfrm>
          <a:prstGeom prst="rect">
            <a:avLst/>
          </a:prstGeom>
        </p:spPr>
        <p:txBody>
          <a:bodyPr wrap="square">
            <a:spAutoFit/>
          </a:bodyPr>
          <a:lstStyle/>
          <a:p>
            <a:pPr lvl="2"/>
            <a:r>
              <a:rPr lang="en-US" sz="28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Assumptions based on the data understanding</a:t>
            </a:r>
            <a:r>
              <a:rPr lang="en-US" dirty="0"/>
              <a:t> </a:t>
            </a:r>
          </a:p>
        </p:txBody>
      </p:sp>
      <p:sp>
        <p:nvSpPr>
          <p:cNvPr id="3" name="Rectangle 2">
            <a:extLst>
              <a:ext uri="{FF2B5EF4-FFF2-40B4-BE49-F238E27FC236}">
                <a16:creationId xmlns:a16="http://schemas.microsoft.com/office/drawing/2014/main" id="{E320BC85-DFF6-4654-8556-57B64785F6EF}"/>
              </a:ext>
            </a:extLst>
          </p:cNvPr>
          <p:cNvSpPr/>
          <p:nvPr/>
        </p:nvSpPr>
        <p:spPr>
          <a:xfrm>
            <a:off x="625151" y="1251390"/>
            <a:ext cx="11364686" cy="5016758"/>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1.Y variable should follow normal distribution.</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2.Multicollinearity should not be present in the dataset.</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3.Missing values should not be above 25%.</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4.Variables with low variance should not be present in the dataset.</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5.Outliers should not be present in the dataset.</a:t>
            </a:r>
          </a:p>
        </p:txBody>
      </p:sp>
      <p:sp>
        <p:nvSpPr>
          <p:cNvPr id="5" name="Date Placeholder 4">
            <a:extLst>
              <a:ext uri="{FF2B5EF4-FFF2-40B4-BE49-F238E27FC236}">
                <a16:creationId xmlns:a16="http://schemas.microsoft.com/office/drawing/2014/main" id="{B3B51604-0A0F-4B8B-B8EF-E69087DB6D9C}"/>
              </a:ext>
            </a:extLst>
          </p:cNvPr>
          <p:cNvSpPr>
            <a:spLocks noGrp="1"/>
          </p:cNvSpPr>
          <p:nvPr>
            <p:ph type="dt" sz="half" idx="10"/>
          </p:nvPr>
        </p:nvSpPr>
        <p:spPr/>
        <p:txBody>
          <a:bodyPr/>
          <a:lstStyle/>
          <a:p>
            <a:fld id="{A53DB6EC-A53C-412C-BFD6-D709549515F4}" type="datetime2">
              <a:rPr lang="en-US" smtClean="0"/>
              <a:t>Tuesday, August 20, 2019</a:t>
            </a:fld>
            <a:endParaRPr lang="en-US"/>
          </a:p>
        </p:txBody>
      </p:sp>
      <p:sp>
        <p:nvSpPr>
          <p:cNvPr id="4" name="Slide Number Placeholder 3">
            <a:extLst>
              <a:ext uri="{FF2B5EF4-FFF2-40B4-BE49-F238E27FC236}">
                <a16:creationId xmlns:a16="http://schemas.microsoft.com/office/drawing/2014/main" id="{153281EB-A89B-4E00-9297-D8B2F74E9C22}"/>
              </a:ext>
            </a:extLst>
          </p:cNvPr>
          <p:cNvSpPr>
            <a:spLocks noGrp="1"/>
          </p:cNvSpPr>
          <p:nvPr>
            <p:ph type="sldNum" sz="quarter" idx="12"/>
          </p:nvPr>
        </p:nvSpPr>
        <p:spPr/>
        <p:txBody>
          <a:bodyPr/>
          <a:lstStyle/>
          <a:p>
            <a:fld id="{4F4C50CD-240D-42F3-AB7B-EE93BA56C1CF}" type="slidenum">
              <a:rPr lang="en-US" smtClean="0"/>
              <a:t>9</a:t>
            </a:fld>
            <a:endParaRPr lang="en-US"/>
          </a:p>
        </p:txBody>
      </p:sp>
    </p:spTree>
    <p:extLst>
      <p:ext uri="{BB962C8B-B14F-4D97-AF65-F5344CB8AC3E}">
        <p14:creationId xmlns:p14="http://schemas.microsoft.com/office/powerpoint/2010/main" val="1043435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1930</TotalTime>
  <Words>3838</Words>
  <Application>Microsoft Office PowerPoint</Application>
  <PresentationFormat>Widescreen</PresentationFormat>
  <Paragraphs>1937</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RAMKUMAR S</dc:creator>
  <cp:lastModifiedBy>RAMKUMAR S</cp:lastModifiedBy>
  <cp:revision>32</cp:revision>
  <dcterms:created xsi:type="dcterms:W3CDTF">2019-08-04T17:35:58Z</dcterms:created>
  <dcterms:modified xsi:type="dcterms:W3CDTF">2019-08-20T16:36:23Z</dcterms:modified>
</cp:coreProperties>
</file>