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6" r:id="rId20"/>
    <p:sldId id="274" r:id="rId21"/>
    <p:sldId id="275"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491DD-4D9D-4A8F-8730-524FD12E576D}" type="datetimeFigureOut">
              <a:rPr lang="en-US" smtClean="0"/>
              <a:t>8/20/2019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1CED9D-E9C4-451E-85C4-A2B4034359A9}" type="slidenum">
              <a:rPr lang="en-US" smtClean="0"/>
              <a:t>‹#›</a:t>
            </a:fld>
            <a:endParaRPr lang="en-US"/>
          </a:p>
        </p:txBody>
      </p:sp>
    </p:spTree>
    <p:extLst>
      <p:ext uri="{BB962C8B-B14F-4D97-AF65-F5344CB8AC3E}">
        <p14:creationId xmlns:p14="http://schemas.microsoft.com/office/powerpoint/2010/main" val="4001374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8" algn="just"/>
            <a:r>
              <a:rPr lang="en-US" sz="3200" b="1" dirty="0">
                <a:solidFill>
                  <a:srgbClr val="000000"/>
                </a:solidFill>
                <a:latin typeface="Times New Roman" panose="02020603050405020304" pitchFamily="18" charset="0"/>
                <a:cs typeface="Times New Roman" panose="02020603050405020304" pitchFamily="18" charset="0"/>
              </a:rPr>
              <a:t>Data understanding</a:t>
            </a:r>
            <a:r>
              <a:rPr lang="en-US" sz="3200" b="1" dirty="0">
                <a:latin typeface="Times New Roman" panose="02020603050405020304" pitchFamily="18" charset="0"/>
                <a:cs typeface="Times New Roman" panose="02020603050405020304" pitchFamily="18" charset="0"/>
              </a:rPr>
              <a:t> </a:t>
            </a:r>
            <a:endParaRPr lang="en-US" dirty="0">
              <a:solidFill>
                <a:srgbClr val="000000"/>
              </a:solidFill>
              <a:latin typeface="Calibri" panose="020F0502020204030204" pitchFamily="34" charset="0"/>
            </a:endParaRPr>
          </a:p>
          <a:p>
            <a:r>
              <a:rPr lang="en-US" sz="2400" b="1" dirty="0">
                <a:solidFill>
                  <a:srgbClr val="000000"/>
                </a:solidFill>
                <a:latin typeface="Times New Roman" panose="02020603050405020304" pitchFamily="18" charset="0"/>
                <a:cs typeface="Times New Roman" panose="02020603050405020304" pitchFamily="18" charset="0"/>
              </a:rPr>
              <a:t>Distributions</a:t>
            </a:r>
            <a:r>
              <a:rPr lang="en-US" sz="2400" dirty="0">
                <a:latin typeface="Times New Roman" panose="02020603050405020304" pitchFamily="18" charset="0"/>
                <a:cs typeface="Times New Roman" panose="02020603050405020304" pitchFamily="18" charset="0"/>
              </a:rPr>
              <a:t> : Y variable or target variable follows normal distribution after undergoing log transformation i.e. log Y follows normal distribution.</a:t>
            </a:r>
            <a:endParaRPr lang="en-US" sz="2400" dirty="0">
              <a:solidFill>
                <a:srgbClr val="000000"/>
              </a:solidFill>
              <a:latin typeface="Times New Roman" panose="02020603050405020304" pitchFamily="18" charset="0"/>
              <a:cs typeface="Times New Roman" panose="02020603050405020304" pitchFamily="18" charset="0"/>
            </a:endParaRPr>
          </a:p>
          <a:p>
            <a:r>
              <a:rPr lang="en-US" sz="2400" b="1" dirty="0">
                <a:solidFill>
                  <a:srgbClr val="000000"/>
                </a:solidFill>
                <a:latin typeface="Times New Roman" panose="02020603050405020304" pitchFamily="18" charset="0"/>
                <a:cs typeface="Times New Roman" panose="02020603050405020304" pitchFamily="18" charset="0"/>
              </a:rPr>
              <a:t>Univariate analysis</a:t>
            </a:r>
            <a:r>
              <a:rPr lang="en-US" sz="2400" dirty="0">
                <a:latin typeface="Times New Roman" panose="02020603050405020304" pitchFamily="18" charset="0"/>
                <a:cs typeface="Times New Roman" panose="02020603050405020304" pitchFamily="18" charset="0"/>
              </a:rPr>
              <a:t> : If Y variable is dependent on a single independent variable or a feature then it is known as Univariate analysis. </a:t>
            </a:r>
          </a:p>
          <a:p>
            <a:r>
              <a:rPr lang="en-US" sz="2400" dirty="0">
                <a:latin typeface="Times New Roman" panose="02020603050405020304" pitchFamily="18" charset="0"/>
                <a:cs typeface="Times New Roman" panose="02020603050405020304" pitchFamily="18" charset="0"/>
              </a:rPr>
              <a:t>Once we load data we are good to go for the first type of EDA called as univariate analysis. “Uni” means one and “Variate” means variable hence univariate analysis means analysis of one variable or one feature. Univariate basically tells us how data in each feature is distributed and also tells us about central tendencies like mean, median, and mode.</a:t>
            </a:r>
          </a:p>
          <a:p>
            <a:r>
              <a:rPr lang="en-US" sz="2400" b="1" dirty="0">
                <a:latin typeface="Times New Roman" panose="02020603050405020304" pitchFamily="18" charset="0"/>
                <a:cs typeface="Times New Roman" panose="02020603050405020304" pitchFamily="18" charset="0"/>
              </a:rPr>
              <a:t>Descriptive Statistics</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Continuous features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First thing first, check measures of central tendencies mean, median, and mode, check min and max values and quantiles of each feature. To do all those things we just have to use pandas “describe()” function.</a:t>
            </a:r>
          </a:p>
          <a:p>
            <a:endParaRPr lang="en-US" dirty="0"/>
          </a:p>
        </p:txBody>
      </p:sp>
      <p:sp>
        <p:nvSpPr>
          <p:cNvPr id="4" name="Slide Number Placeholder 3"/>
          <p:cNvSpPr>
            <a:spLocks noGrp="1"/>
          </p:cNvSpPr>
          <p:nvPr>
            <p:ph type="sldNum" sz="quarter" idx="5"/>
          </p:nvPr>
        </p:nvSpPr>
        <p:spPr/>
        <p:txBody>
          <a:bodyPr/>
          <a:lstStyle/>
          <a:p>
            <a:fld id="{FF1CED9D-E9C4-451E-85C4-A2B4034359A9}" type="slidenum">
              <a:rPr lang="en-US" smtClean="0"/>
              <a:t>4</a:t>
            </a:fld>
            <a:endParaRPr lang="en-US"/>
          </a:p>
        </p:txBody>
      </p:sp>
    </p:spTree>
    <p:extLst>
      <p:ext uri="{BB962C8B-B14F-4D97-AF65-F5344CB8AC3E}">
        <p14:creationId xmlns:p14="http://schemas.microsoft.com/office/powerpoint/2010/main" val="348979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1CED9D-E9C4-451E-85C4-A2B4034359A9}" type="slidenum">
              <a:rPr lang="en-US" smtClean="0"/>
              <a:t>5</a:t>
            </a:fld>
            <a:endParaRPr lang="en-US"/>
          </a:p>
        </p:txBody>
      </p:sp>
    </p:spTree>
    <p:extLst>
      <p:ext uri="{BB962C8B-B14F-4D97-AF65-F5344CB8AC3E}">
        <p14:creationId xmlns:p14="http://schemas.microsoft.com/office/powerpoint/2010/main" val="1785956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676D-E608-4BA1-BAEF-22F25442AC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54217E-D0F9-4E28-A6BF-4BECD26AAF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C4563D-12C2-455C-9AB8-60B64CF6CFE2}"/>
              </a:ext>
            </a:extLst>
          </p:cNvPr>
          <p:cNvSpPr>
            <a:spLocks noGrp="1"/>
          </p:cNvSpPr>
          <p:nvPr>
            <p:ph type="dt" sz="half" idx="10"/>
          </p:nvPr>
        </p:nvSpPr>
        <p:spPr/>
        <p:txBody>
          <a:bodyPr/>
          <a:lstStyle/>
          <a:p>
            <a:fld id="{BDB545CD-D0D8-49F7-95CB-A016C24C3A39}" type="datetimeFigureOut">
              <a:rPr lang="en-US" smtClean="0"/>
              <a:t>8/20/2019</a:t>
            </a:fld>
            <a:endParaRPr lang="en-US"/>
          </a:p>
        </p:txBody>
      </p:sp>
      <p:sp>
        <p:nvSpPr>
          <p:cNvPr id="5" name="Footer Placeholder 4">
            <a:extLst>
              <a:ext uri="{FF2B5EF4-FFF2-40B4-BE49-F238E27FC236}">
                <a16:creationId xmlns:a16="http://schemas.microsoft.com/office/drawing/2014/main" id="{222FCBD1-9E89-4614-BB53-1DAC37A47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AB10D-B591-47F3-AA07-6E3637076604}"/>
              </a:ext>
            </a:extLst>
          </p:cNvPr>
          <p:cNvSpPr>
            <a:spLocks noGrp="1"/>
          </p:cNvSpPr>
          <p:nvPr>
            <p:ph type="sldNum" sz="quarter" idx="12"/>
          </p:nvPr>
        </p:nvSpPr>
        <p:spPr/>
        <p:txBody>
          <a:bodyPr/>
          <a:lstStyle/>
          <a:p>
            <a:fld id="{4AB31D64-F814-48E9-9061-F619D2DAC1E8}" type="slidenum">
              <a:rPr lang="en-US" smtClean="0"/>
              <a:t>‹#›</a:t>
            </a:fld>
            <a:endParaRPr lang="en-US"/>
          </a:p>
        </p:txBody>
      </p:sp>
    </p:spTree>
    <p:extLst>
      <p:ext uri="{BB962C8B-B14F-4D97-AF65-F5344CB8AC3E}">
        <p14:creationId xmlns:p14="http://schemas.microsoft.com/office/powerpoint/2010/main" val="3165275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AEE07-1417-4E4A-A130-FB0A7E811B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05F496-DF92-4D48-BFDE-BEB10EB241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B9533-1BC2-40EA-A079-50DE6B0A4841}"/>
              </a:ext>
            </a:extLst>
          </p:cNvPr>
          <p:cNvSpPr>
            <a:spLocks noGrp="1"/>
          </p:cNvSpPr>
          <p:nvPr>
            <p:ph type="dt" sz="half" idx="10"/>
          </p:nvPr>
        </p:nvSpPr>
        <p:spPr/>
        <p:txBody>
          <a:bodyPr/>
          <a:lstStyle/>
          <a:p>
            <a:fld id="{BDB545CD-D0D8-49F7-95CB-A016C24C3A39}" type="datetimeFigureOut">
              <a:rPr lang="en-US" smtClean="0"/>
              <a:t>8/20/2019</a:t>
            </a:fld>
            <a:endParaRPr lang="en-US"/>
          </a:p>
        </p:txBody>
      </p:sp>
      <p:sp>
        <p:nvSpPr>
          <p:cNvPr id="5" name="Footer Placeholder 4">
            <a:extLst>
              <a:ext uri="{FF2B5EF4-FFF2-40B4-BE49-F238E27FC236}">
                <a16:creationId xmlns:a16="http://schemas.microsoft.com/office/drawing/2014/main" id="{0BD83928-9ACC-451C-9111-68ADFA6FA4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54C3EA-CB08-4BA5-9125-ED50E3A93FC1}"/>
              </a:ext>
            </a:extLst>
          </p:cNvPr>
          <p:cNvSpPr>
            <a:spLocks noGrp="1"/>
          </p:cNvSpPr>
          <p:nvPr>
            <p:ph type="sldNum" sz="quarter" idx="12"/>
          </p:nvPr>
        </p:nvSpPr>
        <p:spPr/>
        <p:txBody>
          <a:bodyPr/>
          <a:lstStyle/>
          <a:p>
            <a:fld id="{4AB31D64-F814-48E9-9061-F619D2DAC1E8}" type="slidenum">
              <a:rPr lang="en-US" smtClean="0"/>
              <a:t>‹#›</a:t>
            </a:fld>
            <a:endParaRPr lang="en-US"/>
          </a:p>
        </p:txBody>
      </p:sp>
    </p:spTree>
    <p:extLst>
      <p:ext uri="{BB962C8B-B14F-4D97-AF65-F5344CB8AC3E}">
        <p14:creationId xmlns:p14="http://schemas.microsoft.com/office/powerpoint/2010/main" val="1502372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C40AAE-4D28-4BE9-924C-277501DC40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0CDDD0-DCE6-4444-9AB8-8CFA1D9162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28EC8F-B716-4E42-9714-283D2E4CD67E}"/>
              </a:ext>
            </a:extLst>
          </p:cNvPr>
          <p:cNvSpPr>
            <a:spLocks noGrp="1"/>
          </p:cNvSpPr>
          <p:nvPr>
            <p:ph type="dt" sz="half" idx="10"/>
          </p:nvPr>
        </p:nvSpPr>
        <p:spPr/>
        <p:txBody>
          <a:bodyPr/>
          <a:lstStyle/>
          <a:p>
            <a:fld id="{BDB545CD-D0D8-49F7-95CB-A016C24C3A39}" type="datetimeFigureOut">
              <a:rPr lang="en-US" smtClean="0"/>
              <a:t>8/20/2019</a:t>
            </a:fld>
            <a:endParaRPr lang="en-US"/>
          </a:p>
        </p:txBody>
      </p:sp>
      <p:sp>
        <p:nvSpPr>
          <p:cNvPr id="5" name="Footer Placeholder 4">
            <a:extLst>
              <a:ext uri="{FF2B5EF4-FFF2-40B4-BE49-F238E27FC236}">
                <a16:creationId xmlns:a16="http://schemas.microsoft.com/office/drawing/2014/main" id="{5155C460-B260-47CA-AD8F-5AF9B091B2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DFB5C-815B-4204-86BA-92B752998D82}"/>
              </a:ext>
            </a:extLst>
          </p:cNvPr>
          <p:cNvSpPr>
            <a:spLocks noGrp="1"/>
          </p:cNvSpPr>
          <p:nvPr>
            <p:ph type="sldNum" sz="quarter" idx="12"/>
          </p:nvPr>
        </p:nvSpPr>
        <p:spPr/>
        <p:txBody>
          <a:bodyPr/>
          <a:lstStyle/>
          <a:p>
            <a:fld id="{4AB31D64-F814-48E9-9061-F619D2DAC1E8}" type="slidenum">
              <a:rPr lang="en-US" smtClean="0"/>
              <a:t>‹#›</a:t>
            </a:fld>
            <a:endParaRPr lang="en-US"/>
          </a:p>
        </p:txBody>
      </p:sp>
    </p:spTree>
    <p:extLst>
      <p:ext uri="{BB962C8B-B14F-4D97-AF65-F5344CB8AC3E}">
        <p14:creationId xmlns:p14="http://schemas.microsoft.com/office/powerpoint/2010/main" val="236094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A6BA-5116-40A0-A7DA-2194F35E62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F61306-EDF1-4887-A6BB-81AB01CFE4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4B1A8A-D67C-441D-BC50-B61BC1BC95BD}"/>
              </a:ext>
            </a:extLst>
          </p:cNvPr>
          <p:cNvSpPr>
            <a:spLocks noGrp="1"/>
          </p:cNvSpPr>
          <p:nvPr>
            <p:ph type="dt" sz="half" idx="10"/>
          </p:nvPr>
        </p:nvSpPr>
        <p:spPr/>
        <p:txBody>
          <a:bodyPr/>
          <a:lstStyle/>
          <a:p>
            <a:fld id="{BDB545CD-D0D8-49F7-95CB-A016C24C3A39}" type="datetimeFigureOut">
              <a:rPr lang="en-US" smtClean="0"/>
              <a:t>8/20/2019</a:t>
            </a:fld>
            <a:endParaRPr lang="en-US"/>
          </a:p>
        </p:txBody>
      </p:sp>
      <p:sp>
        <p:nvSpPr>
          <p:cNvPr id="5" name="Footer Placeholder 4">
            <a:extLst>
              <a:ext uri="{FF2B5EF4-FFF2-40B4-BE49-F238E27FC236}">
                <a16:creationId xmlns:a16="http://schemas.microsoft.com/office/drawing/2014/main" id="{2822C8A9-B8C2-4457-B7ED-16B8AE45D4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1A24B-F74B-4F2E-898D-508E272C6506}"/>
              </a:ext>
            </a:extLst>
          </p:cNvPr>
          <p:cNvSpPr>
            <a:spLocks noGrp="1"/>
          </p:cNvSpPr>
          <p:nvPr>
            <p:ph type="sldNum" sz="quarter" idx="12"/>
          </p:nvPr>
        </p:nvSpPr>
        <p:spPr/>
        <p:txBody>
          <a:bodyPr/>
          <a:lstStyle/>
          <a:p>
            <a:fld id="{4AB31D64-F814-48E9-9061-F619D2DAC1E8}" type="slidenum">
              <a:rPr lang="en-US" smtClean="0"/>
              <a:t>‹#›</a:t>
            </a:fld>
            <a:endParaRPr lang="en-US"/>
          </a:p>
        </p:txBody>
      </p:sp>
    </p:spTree>
    <p:extLst>
      <p:ext uri="{BB962C8B-B14F-4D97-AF65-F5344CB8AC3E}">
        <p14:creationId xmlns:p14="http://schemas.microsoft.com/office/powerpoint/2010/main" val="3896280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D87CF-0FE1-4A44-B81B-0C8CDC2F1F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D8AAAD-0560-4549-90B2-BC62A38F4E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D89236-E0F4-4E80-8422-4EEEB778D969}"/>
              </a:ext>
            </a:extLst>
          </p:cNvPr>
          <p:cNvSpPr>
            <a:spLocks noGrp="1"/>
          </p:cNvSpPr>
          <p:nvPr>
            <p:ph type="dt" sz="half" idx="10"/>
          </p:nvPr>
        </p:nvSpPr>
        <p:spPr/>
        <p:txBody>
          <a:bodyPr/>
          <a:lstStyle/>
          <a:p>
            <a:fld id="{BDB545CD-D0D8-49F7-95CB-A016C24C3A39}" type="datetimeFigureOut">
              <a:rPr lang="en-US" smtClean="0"/>
              <a:t>8/20/2019</a:t>
            </a:fld>
            <a:endParaRPr lang="en-US"/>
          </a:p>
        </p:txBody>
      </p:sp>
      <p:sp>
        <p:nvSpPr>
          <p:cNvPr id="5" name="Footer Placeholder 4">
            <a:extLst>
              <a:ext uri="{FF2B5EF4-FFF2-40B4-BE49-F238E27FC236}">
                <a16:creationId xmlns:a16="http://schemas.microsoft.com/office/drawing/2014/main" id="{701CD25C-F688-457C-9BB6-331392B8E5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D6E10C-EFE3-4D27-AE22-04241D5B2CD4}"/>
              </a:ext>
            </a:extLst>
          </p:cNvPr>
          <p:cNvSpPr>
            <a:spLocks noGrp="1"/>
          </p:cNvSpPr>
          <p:nvPr>
            <p:ph type="sldNum" sz="quarter" idx="12"/>
          </p:nvPr>
        </p:nvSpPr>
        <p:spPr/>
        <p:txBody>
          <a:bodyPr/>
          <a:lstStyle/>
          <a:p>
            <a:fld id="{4AB31D64-F814-48E9-9061-F619D2DAC1E8}" type="slidenum">
              <a:rPr lang="en-US" smtClean="0"/>
              <a:t>‹#›</a:t>
            </a:fld>
            <a:endParaRPr lang="en-US"/>
          </a:p>
        </p:txBody>
      </p:sp>
    </p:spTree>
    <p:extLst>
      <p:ext uri="{BB962C8B-B14F-4D97-AF65-F5344CB8AC3E}">
        <p14:creationId xmlns:p14="http://schemas.microsoft.com/office/powerpoint/2010/main" val="3795775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FDD1F-F3EC-49D0-88A3-A62F2BC5BE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A06764-9B72-4A9C-BB6D-7AFD5C5133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6DE08D-88E5-4FF9-A0C4-5F77E4E897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5B6FA0-DEBD-4DF0-B1CF-608617321D94}"/>
              </a:ext>
            </a:extLst>
          </p:cNvPr>
          <p:cNvSpPr>
            <a:spLocks noGrp="1"/>
          </p:cNvSpPr>
          <p:nvPr>
            <p:ph type="dt" sz="half" idx="10"/>
          </p:nvPr>
        </p:nvSpPr>
        <p:spPr/>
        <p:txBody>
          <a:bodyPr/>
          <a:lstStyle/>
          <a:p>
            <a:fld id="{BDB545CD-D0D8-49F7-95CB-A016C24C3A39}" type="datetimeFigureOut">
              <a:rPr lang="en-US" smtClean="0"/>
              <a:t>8/20/2019</a:t>
            </a:fld>
            <a:endParaRPr lang="en-US"/>
          </a:p>
        </p:txBody>
      </p:sp>
      <p:sp>
        <p:nvSpPr>
          <p:cNvPr id="6" name="Footer Placeholder 5">
            <a:extLst>
              <a:ext uri="{FF2B5EF4-FFF2-40B4-BE49-F238E27FC236}">
                <a16:creationId xmlns:a16="http://schemas.microsoft.com/office/drawing/2014/main" id="{315E7303-69EF-4127-9982-4C33C41AE0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A9E9A8-5EB6-4838-BB1C-38558F5DC74A}"/>
              </a:ext>
            </a:extLst>
          </p:cNvPr>
          <p:cNvSpPr>
            <a:spLocks noGrp="1"/>
          </p:cNvSpPr>
          <p:nvPr>
            <p:ph type="sldNum" sz="quarter" idx="12"/>
          </p:nvPr>
        </p:nvSpPr>
        <p:spPr/>
        <p:txBody>
          <a:bodyPr/>
          <a:lstStyle/>
          <a:p>
            <a:fld id="{4AB31D64-F814-48E9-9061-F619D2DAC1E8}" type="slidenum">
              <a:rPr lang="en-US" smtClean="0"/>
              <a:t>‹#›</a:t>
            </a:fld>
            <a:endParaRPr lang="en-US"/>
          </a:p>
        </p:txBody>
      </p:sp>
    </p:spTree>
    <p:extLst>
      <p:ext uri="{BB962C8B-B14F-4D97-AF65-F5344CB8AC3E}">
        <p14:creationId xmlns:p14="http://schemas.microsoft.com/office/powerpoint/2010/main" val="4175065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B79C-9CDF-4CA2-BD8B-21336099D8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981C28-F716-4050-9D40-DB86BFB8EA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59DD6B-5D19-4C2F-8C65-91759B4031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D30DF6-7888-4375-9AD4-A227C9F997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ACF4C7-06FA-4EF1-AECC-0C8D7B2174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4F6F-FFE0-49F0-ADC5-8B644B5F5BC4}"/>
              </a:ext>
            </a:extLst>
          </p:cNvPr>
          <p:cNvSpPr>
            <a:spLocks noGrp="1"/>
          </p:cNvSpPr>
          <p:nvPr>
            <p:ph type="dt" sz="half" idx="10"/>
          </p:nvPr>
        </p:nvSpPr>
        <p:spPr/>
        <p:txBody>
          <a:bodyPr/>
          <a:lstStyle/>
          <a:p>
            <a:fld id="{BDB545CD-D0D8-49F7-95CB-A016C24C3A39}" type="datetimeFigureOut">
              <a:rPr lang="en-US" smtClean="0"/>
              <a:t>8/20/2019</a:t>
            </a:fld>
            <a:endParaRPr lang="en-US"/>
          </a:p>
        </p:txBody>
      </p:sp>
      <p:sp>
        <p:nvSpPr>
          <p:cNvPr id="8" name="Footer Placeholder 7">
            <a:extLst>
              <a:ext uri="{FF2B5EF4-FFF2-40B4-BE49-F238E27FC236}">
                <a16:creationId xmlns:a16="http://schemas.microsoft.com/office/drawing/2014/main" id="{0447287C-48A6-4334-ABE1-3565332C09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4B9E50-E8CB-4436-A137-24E6475082CD}"/>
              </a:ext>
            </a:extLst>
          </p:cNvPr>
          <p:cNvSpPr>
            <a:spLocks noGrp="1"/>
          </p:cNvSpPr>
          <p:nvPr>
            <p:ph type="sldNum" sz="quarter" idx="12"/>
          </p:nvPr>
        </p:nvSpPr>
        <p:spPr/>
        <p:txBody>
          <a:bodyPr/>
          <a:lstStyle/>
          <a:p>
            <a:fld id="{4AB31D64-F814-48E9-9061-F619D2DAC1E8}" type="slidenum">
              <a:rPr lang="en-US" smtClean="0"/>
              <a:t>‹#›</a:t>
            </a:fld>
            <a:endParaRPr lang="en-US"/>
          </a:p>
        </p:txBody>
      </p:sp>
    </p:spTree>
    <p:extLst>
      <p:ext uri="{BB962C8B-B14F-4D97-AF65-F5344CB8AC3E}">
        <p14:creationId xmlns:p14="http://schemas.microsoft.com/office/powerpoint/2010/main" val="561648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D8740-8A53-41A4-B328-ADA16EB40E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2019C4-40E6-40F9-89DD-25F8135528AF}"/>
              </a:ext>
            </a:extLst>
          </p:cNvPr>
          <p:cNvSpPr>
            <a:spLocks noGrp="1"/>
          </p:cNvSpPr>
          <p:nvPr>
            <p:ph type="dt" sz="half" idx="10"/>
          </p:nvPr>
        </p:nvSpPr>
        <p:spPr/>
        <p:txBody>
          <a:bodyPr/>
          <a:lstStyle/>
          <a:p>
            <a:fld id="{BDB545CD-D0D8-49F7-95CB-A016C24C3A39}" type="datetimeFigureOut">
              <a:rPr lang="en-US" smtClean="0"/>
              <a:t>8/20/2019</a:t>
            </a:fld>
            <a:endParaRPr lang="en-US"/>
          </a:p>
        </p:txBody>
      </p:sp>
      <p:sp>
        <p:nvSpPr>
          <p:cNvPr id="4" name="Footer Placeholder 3">
            <a:extLst>
              <a:ext uri="{FF2B5EF4-FFF2-40B4-BE49-F238E27FC236}">
                <a16:creationId xmlns:a16="http://schemas.microsoft.com/office/drawing/2014/main" id="{8E071776-4658-4D87-B50B-617EF44E7F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F2BBC2-CBF8-4B09-9D57-8C0E2E8D2135}"/>
              </a:ext>
            </a:extLst>
          </p:cNvPr>
          <p:cNvSpPr>
            <a:spLocks noGrp="1"/>
          </p:cNvSpPr>
          <p:nvPr>
            <p:ph type="sldNum" sz="quarter" idx="12"/>
          </p:nvPr>
        </p:nvSpPr>
        <p:spPr/>
        <p:txBody>
          <a:bodyPr/>
          <a:lstStyle/>
          <a:p>
            <a:fld id="{4AB31D64-F814-48E9-9061-F619D2DAC1E8}" type="slidenum">
              <a:rPr lang="en-US" smtClean="0"/>
              <a:t>‹#›</a:t>
            </a:fld>
            <a:endParaRPr lang="en-US"/>
          </a:p>
        </p:txBody>
      </p:sp>
    </p:spTree>
    <p:extLst>
      <p:ext uri="{BB962C8B-B14F-4D97-AF65-F5344CB8AC3E}">
        <p14:creationId xmlns:p14="http://schemas.microsoft.com/office/powerpoint/2010/main" val="3022614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976ABA-92A3-4C14-AA4C-705EF4C719FA}"/>
              </a:ext>
            </a:extLst>
          </p:cNvPr>
          <p:cNvSpPr>
            <a:spLocks noGrp="1"/>
          </p:cNvSpPr>
          <p:nvPr>
            <p:ph type="dt" sz="half" idx="10"/>
          </p:nvPr>
        </p:nvSpPr>
        <p:spPr/>
        <p:txBody>
          <a:bodyPr/>
          <a:lstStyle/>
          <a:p>
            <a:fld id="{BDB545CD-D0D8-49F7-95CB-A016C24C3A39}" type="datetimeFigureOut">
              <a:rPr lang="en-US" smtClean="0"/>
              <a:t>8/20/2019</a:t>
            </a:fld>
            <a:endParaRPr lang="en-US"/>
          </a:p>
        </p:txBody>
      </p:sp>
      <p:sp>
        <p:nvSpPr>
          <p:cNvPr id="3" name="Footer Placeholder 2">
            <a:extLst>
              <a:ext uri="{FF2B5EF4-FFF2-40B4-BE49-F238E27FC236}">
                <a16:creationId xmlns:a16="http://schemas.microsoft.com/office/drawing/2014/main" id="{A0B788FA-454C-46A4-AF02-FCC77397F2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47A42B-136B-4A66-8DE9-E02270C3C11A}"/>
              </a:ext>
            </a:extLst>
          </p:cNvPr>
          <p:cNvSpPr>
            <a:spLocks noGrp="1"/>
          </p:cNvSpPr>
          <p:nvPr>
            <p:ph type="sldNum" sz="quarter" idx="12"/>
          </p:nvPr>
        </p:nvSpPr>
        <p:spPr/>
        <p:txBody>
          <a:bodyPr/>
          <a:lstStyle/>
          <a:p>
            <a:fld id="{4AB31D64-F814-48E9-9061-F619D2DAC1E8}" type="slidenum">
              <a:rPr lang="en-US" smtClean="0"/>
              <a:t>‹#›</a:t>
            </a:fld>
            <a:endParaRPr lang="en-US"/>
          </a:p>
        </p:txBody>
      </p:sp>
    </p:spTree>
    <p:extLst>
      <p:ext uri="{BB962C8B-B14F-4D97-AF65-F5344CB8AC3E}">
        <p14:creationId xmlns:p14="http://schemas.microsoft.com/office/powerpoint/2010/main" val="1814347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BB06D-9E38-48C8-9314-9D2FEA8E06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F4371C-2831-4F1F-A87A-4AE22DD4D4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4CE3DD-256E-4DE8-B9CD-DAE0846AE8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981CC-1E3A-4AC9-ACA9-79773C69D5E4}"/>
              </a:ext>
            </a:extLst>
          </p:cNvPr>
          <p:cNvSpPr>
            <a:spLocks noGrp="1"/>
          </p:cNvSpPr>
          <p:nvPr>
            <p:ph type="dt" sz="half" idx="10"/>
          </p:nvPr>
        </p:nvSpPr>
        <p:spPr/>
        <p:txBody>
          <a:bodyPr/>
          <a:lstStyle/>
          <a:p>
            <a:fld id="{BDB545CD-D0D8-49F7-95CB-A016C24C3A39}" type="datetimeFigureOut">
              <a:rPr lang="en-US" smtClean="0"/>
              <a:t>8/20/2019</a:t>
            </a:fld>
            <a:endParaRPr lang="en-US"/>
          </a:p>
        </p:txBody>
      </p:sp>
      <p:sp>
        <p:nvSpPr>
          <p:cNvPr id="6" name="Footer Placeholder 5">
            <a:extLst>
              <a:ext uri="{FF2B5EF4-FFF2-40B4-BE49-F238E27FC236}">
                <a16:creationId xmlns:a16="http://schemas.microsoft.com/office/drawing/2014/main" id="{D2AAEDF7-39FF-4A75-BBDC-7DB706D6A5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D7DFE4-D838-43EE-B873-90829C24E6C8}"/>
              </a:ext>
            </a:extLst>
          </p:cNvPr>
          <p:cNvSpPr>
            <a:spLocks noGrp="1"/>
          </p:cNvSpPr>
          <p:nvPr>
            <p:ph type="sldNum" sz="quarter" idx="12"/>
          </p:nvPr>
        </p:nvSpPr>
        <p:spPr/>
        <p:txBody>
          <a:bodyPr/>
          <a:lstStyle/>
          <a:p>
            <a:fld id="{4AB31D64-F814-48E9-9061-F619D2DAC1E8}" type="slidenum">
              <a:rPr lang="en-US" smtClean="0"/>
              <a:t>‹#›</a:t>
            </a:fld>
            <a:endParaRPr lang="en-US"/>
          </a:p>
        </p:txBody>
      </p:sp>
    </p:spTree>
    <p:extLst>
      <p:ext uri="{BB962C8B-B14F-4D97-AF65-F5344CB8AC3E}">
        <p14:creationId xmlns:p14="http://schemas.microsoft.com/office/powerpoint/2010/main" val="3585177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CF463-C6BD-4AD3-80F0-C636F7631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F798FE-9480-4B97-99FA-2898DEA425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24A977-5A84-4E17-BB48-4869CA9761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EF5958-7723-4F5A-A15C-1A19F1C45BEB}"/>
              </a:ext>
            </a:extLst>
          </p:cNvPr>
          <p:cNvSpPr>
            <a:spLocks noGrp="1"/>
          </p:cNvSpPr>
          <p:nvPr>
            <p:ph type="dt" sz="half" idx="10"/>
          </p:nvPr>
        </p:nvSpPr>
        <p:spPr/>
        <p:txBody>
          <a:bodyPr/>
          <a:lstStyle/>
          <a:p>
            <a:fld id="{BDB545CD-D0D8-49F7-95CB-A016C24C3A39}" type="datetimeFigureOut">
              <a:rPr lang="en-US" smtClean="0"/>
              <a:t>8/20/2019</a:t>
            </a:fld>
            <a:endParaRPr lang="en-US"/>
          </a:p>
        </p:txBody>
      </p:sp>
      <p:sp>
        <p:nvSpPr>
          <p:cNvPr id="6" name="Footer Placeholder 5">
            <a:extLst>
              <a:ext uri="{FF2B5EF4-FFF2-40B4-BE49-F238E27FC236}">
                <a16:creationId xmlns:a16="http://schemas.microsoft.com/office/drawing/2014/main" id="{1EC04CFF-3BAB-494C-B9D3-591DB34F6A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37F2F7-B733-4760-9588-CCA0E5F41CE0}"/>
              </a:ext>
            </a:extLst>
          </p:cNvPr>
          <p:cNvSpPr>
            <a:spLocks noGrp="1"/>
          </p:cNvSpPr>
          <p:nvPr>
            <p:ph type="sldNum" sz="quarter" idx="12"/>
          </p:nvPr>
        </p:nvSpPr>
        <p:spPr/>
        <p:txBody>
          <a:bodyPr/>
          <a:lstStyle/>
          <a:p>
            <a:fld id="{4AB31D64-F814-48E9-9061-F619D2DAC1E8}" type="slidenum">
              <a:rPr lang="en-US" smtClean="0"/>
              <a:t>‹#›</a:t>
            </a:fld>
            <a:endParaRPr lang="en-US"/>
          </a:p>
        </p:txBody>
      </p:sp>
    </p:spTree>
    <p:extLst>
      <p:ext uri="{BB962C8B-B14F-4D97-AF65-F5344CB8AC3E}">
        <p14:creationId xmlns:p14="http://schemas.microsoft.com/office/powerpoint/2010/main" val="1227558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6D7D11-88D6-4E44-BA99-554BFBE2DE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98ABA1-71B0-4C4B-836E-AAA7C58A88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86A538-EE42-4189-AF86-492DD443C2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B545CD-D0D8-49F7-95CB-A016C24C3A39}" type="datetimeFigureOut">
              <a:rPr lang="en-US" smtClean="0"/>
              <a:t>8/20/2019</a:t>
            </a:fld>
            <a:endParaRPr lang="en-US"/>
          </a:p>
        </p:txBody>
      </p:sp>
      <p:sp>
        <p:nvSpPr>
          <p:cNvPr id="5" name="Footer Placeholder 4">
            <a:extLst>
              <a:ext uri="{FF2B5EF4-FFF2-40B4-BE49-F238E27FC236}">
                <a16:creationId xmlns:a16="http://schemas.microsoft.com/office/drawing/2014/main" id="{B8D9C4FE-4316-4A8F-8ABE-9D74E16B26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2D03A8-3B93-4DE6-955F-FC3C06A9EF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B31D64-F814-48E9-9061-F619D2DAC1E8}" type="slidenum">
              <a:rPr lang="en-US" smtClean="0"/>
              <a:t>‹#›</a:t>
            </a:fld>
            <a:endParaRPr lang="en-US"/>
          </a:p>
        </p:txBody>
      </p:sp>
    </p:spTree>
    <p:extLst>
      <p:ext uri="{BB962C8B-B14F-4D97-AF65-F5344CB8AC3E}">
        <p14:creationId xmlns:p14="http://schemas.microsoft.com/office/powerpoint/2010/main" val="1759146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34D03C-EBA4-4291-B82C-6B11E3FCDFBE}"/>
              </a:ext>
            </a:extLst>
          </p:cNvPr>
          <p:cNvSpPr/>
          <p:nvPr/>
        </p:nvSpPr>
        <p:spPr>
          <a:xfrm>
            <a:off x="933061" y="326571"/>
            <a:ext cx="10384972" cy="6001643"/>
          </a:xfrm>
          <a:prstGeom prst="rect">
            <a:avLst/>
          </a:prstGeom>
        </p:spPr>
        <p:txBody>
          <a:bodyPr wrap="square">
            <a:spAutoFit/>
          </a:bodyPr>
          <a:lstStyle/>
          <a:p>
            <a:pPr algn="ctr"/>
            <a:r>
              <a:rPr lang="en-US" sz="3200" b="1" dirty="0">
                <a:solidFill>
                  <a:srgbClr val="000000"/>
                </a:solidFill>
                <a:latin typeface="Times New Roman" panose="02020603050405020304" pitchFamily="18" charset="0"/>
                <a:cs typeface="Times New Roman" panose="02020603050405020304" pitchFamily="18" charset="0"/>
              </a:rPr>
              <a:t>To build network intrusion detection system to detect anomalies and attacks in the network. </a:t>
            </a:r>
          </a:p>
          <a:p>
            <a:pPr algn="ctr"/>
            <a:endParaRPr lang="en-US" sz="3200" b="1" dirty="0">
              <a:solidFill>
                <a:srgbClr val="000000"/>
              </a:solidFill>
              <a:latin typeface="Times New Roman" panose="02020603050405020304" pitchFamily="18" charset="0"/>
              <a:cs typeface="Times New Roman" panose="02020603050405020304" pitchFamily="18" charset="0"/>
            </a:endParaRPr>
          </a:p>
          <a:p>
            <a:pPr algn="ctr"/>
            <a:endParaRPr lang="en-US" sz="3200" b="1" dirty="0">
              <a:solidFill>
                <a:srgbClr val="000000"/>
              </a:solidFill>
              <a:latin typeface="Times New Roman" panose="02020603050405020304" pitchFamily="18" charset="0"/>
              <a:cs typeface="Times New Roman" panose="02020603050405020304" pitchFamily="18" charset="0"/>
            </a:endParaRPr>
          </a:p>
          <a:p>
            <a:pPr algn="ctr"/>
            <a:r>
              <a:rPr lang="en-US" sz="3200" b="1" dirty="0">
                <a:latin typeface="Times New Roman" panose="02020603050405020304" pitchFamily="18" charset="0"/>
                <a:cs typeface="Times New Roman" panose="02020603050405020304" pitchFamily="18" charset="0"/>
              </a:rPr>
              <a:t>Multinomial Logistic regression problem</a:t>
            </a:r>
          </a:p>
          <a:p>
            <a:pPr algn="ctr"/>
            <a:endParaRPr lang="en-US" sz="3200" b="1" dirty="0">
              <a:latin typeface="Times New Roman" panose="02020603050405020304" pitchFamily="18" charset="0"/>
              <a:cs typeface="Times New Roman" panose="02020603050405020304" pitchFamily="18" charset="0"/>
            </a:endParaRPr>
          </a:p>
          <a:p>
            <a:pPr algn="ctr"/>
            <a:endParaRPr lang="en-US" sz="3200" b="1" dirty="0">
              <a:latin typeface="Times New Roman" panose="02020603050405020304" pitchFamily="18" charset="0"/>
              <a:cs typeface="Times New Roman" panose="02020603050405020304" pitchFamily="18" charset="0"/>
            </a:endParaRPr>
          </a:p>
          <a:p>
            <a:pPr algn="ctr"/>
            <a:endParaRPr lang="en-US" sz="3200" b="1" dirty="0">
              <a:latin typeface="Times New Roman" panose="02020603050405020304" pitchFamily="18" charset="0"/>
              <a:cs typeface="Times New Roman" panose="02020603050405020304" pitchFamily="18" charset="0"/>
            </a:endParaRPr>
          </a:p>
          <a:p>
            <a:pPr algn="ctr"/>
            <a:endParaRPr lang="en-US" sz="3200" b="1" dirty="0">
              <a:latin typeface="Times New Roman" panose="02020603050405020304" pitchFamily="18" charset="0"/>
              <a:cs typeface="Times New Roman" panose="02020603050405020304" pitchFamily="18" charset="0"/>
            </a:endParaRPr>
          </a:p>
          <a:p>
            <a:pPr algn="ctr"/>
            <a:endParaRPr lang="en-US" sz="3200" b="1" dirty="0">
              <a:latin typeface="Times New Roman" panose="02020603050405020304" pitchFamily="18" charset="0"/>
              <a:cs typeface="Times New Roman" panose="02020603050405020304" pitchFamily="18" charset="0"/>
            </a:endParaRPr>
          </a:p>
          <a:p>
            <a:pPr algn="ctr"/>
            <a:r>
              <a:rPr lang="en-US" sz="3200" b="1" dirty="0">
                <a:latin typeface="Times New Roman" panose="02020603050405020304" pitchFamily="18" charset="0"/>
                <a:cs typeface="Times New Roman" panose="02020603050405020304" pitchFamily="18" charset="0"/>
              </a:rPr>
              <a:t>By Ramkumar S</a:t>
            </a:r>
          </a:p>
          <a:p>
            <a:pPr algn="ctr"/>
            <a:r>
              <a:rPr lang="en-US" sz="3200" b="1" dirty="0">
                <a:latin typeface="Times New Roman" panose="02020603050405020304" pitchFamily="18" charset="0"/>
                <a:cs typeface="Times New Roman" panose="02020603050405020304" pitchFamily="18" charset="0"/>
              </a:rPr>
              <a:t>Gmail id:sriramajeyam20@gmail.com</a:t>
            </a:r>
            <a:endParaRPr lang="en-US" b="1" dirty="0"/>
          </a:p>
        </p:txBody>
      </p:sp>
    </p:spTree>
    <p:extLst>
      <p:ext uri="{BB962C8B-B14F-4D97-AF65-F5344CB8AC3E}">
        <p14:creationId xmlns:p14="http://schemas.microsoft.com/office/powerpoint/2010/main" val="1355539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D4E611-D7A9-495D-AD38-371559ED52BD}"/>
              </a:ext>
            </a:extLst>
          </p:cNvPr>
          <p:cNvSpPr/>
          <p:nvPr/>
        </p:nvSpPr>
        <p:spPr>
          <a:xfrm>
            <a:off x="3844761" y="137240"/>
            <a:ext cx="4676280" cy="584775"/>
          </a:xfrm>
          <a:prstGeom prst="rect">
            <a:avLst/>
          </a:prstGeom>
        </p:spPr>
        <p:txBody>
          <a:bodyPr wrap="none">
            <a:spAutoFit/>
          </a:bodyPr>
          <a:lstStyle/>
          <a:p>
            <a:r>
              <a:rPr lang="en-US" sz="3200" b="1" dirty="0">
                <a:solidFill>
                  <a:srgbClr val="000000"/>
                </a:solidFill>
                <a:latin typeface="Times New Roman" panose="02020603050405020304" pitchFamily="18" charset="0"/>
                <a:cs typeface="Times New Roman" panose="02020603050405020304" pitchFamily="18" charset="0"/>
              </a:rPr>
              <a:t>Data exploratory analysis</a:t>
            </a:r>
            <a:endParaRPr lang="en-US" sz="3200" dirty="0"/>
          </a:p>
        </p:txBody>
      </p:sp>
      <p:pic>
        <p:nvPicPr>
          <p:cNvPr id="4" name="Picture 3">
            <a:extLst>
              <a:ext uri="{FF2B5EF4-FFF2-40B4-BE49-F238E27FC236}">
                <a16:creationId xmlns:a16="http://schemas.microsoft.com/office/drawing/2014/main" id="{5C1D9166-1B24-4D87-A6A4-44610AC8D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514" y="905069"/>
            <a:ext cx="11318033" cy="5523723"/>
          </a:xfrm>
          <a:prstGeom prst="rect">
            <a:avLst/>
          </a:prstGeom>
        </p:spPr>
      </p:pic>
    </p:spTree>
    <p:extLst>
      <p:ext uri="{BB962C8B-B14F-4D97-AF65-F5344CB8AC3E}">
        <p14:creationId xmlns:p14="http://schemas.microsoft.com/office/powerpoint/2010/main" val="766114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E78E7A-FE74-41AB-ABD1-7114C04A14DB}"/>
              </a:ext>
            </a:extLst>
          </p:cNvPr>
          <p:cNvSpPr/>
          <p:nvPr/>
        </p:nvSpPr>
        <p:spPr>
          <a:xfrm>
            <a:off x="3345672" y="-171414"/>
            <a:ext cx="5694829" cy="584775"/>
          </a:xfrm>
          <a:prstGeom prst="rect">
            <a:avLst/>
          </a:prstGeom>
        </p:spPr>
        <p:txBody>
          <a:bodyPr wrap="none">
            <a:spAutoFit/>
          </a:bodyPr>
          <a:lstStyle/>
          <a:p>
            <a:r>
              <a:rPr lang="en-US" b="1" dirty="0">
                <a:solidFill>
                  <a:srgbClr val="000000"/>
                </a:solidFill>
                <a:latin typeface="Times New Roman" panose="02020603050405020304" pitchFamily="18" charset="0"/>
                <a:cs typeface="Times New Roman" panose="02020603050405020304" pitchFamily="18" charset="0"/>
              </a:rPr>
              <a:t>Detailed Data audit report with all the possible outputs</a:t>
            </a:r>
            <a:r>
              <a:rPr lang="en-US" sz="3200" dirty="0">
                <a:solidFill>
                  <a:srgbClr val="000000"/>
                </a:solidFill>
                <a:latin typeface="Times New Roman" panose="02020603050405020304" pitchFamily="18" charset="0"/>
                <a:cs typeface="Times New Roman" panose="02020603050405020304" pitchFamily="18" charset="0"/>
              </a:rPr>
              <a:t> </a:t>
            </a:r>
          </a:p>
        </p:txBody>
      </p:sp>
      <p:graphicFrame>
        <p:nvGraphicFramePr>
          <p:cNvPr id="3" name="Table 2">
            <a:extLst>
              <a:ext uri="{FF2B5EF4-FFF2-40B4-BE49-F238E27FC236}">
                <a16:creationId xmlns:a16="http://schemas.microsoft.com/office/drawing/2014/main" id="{E1D658FA-E2A1-4670-AD23-C19B3AF37B98}"/>
              </a:ext>
            </a:extLst>
          </p:cNvPr>
          <p:cNvGraphicFramePr>
            <a:graphicFrameLocks noGrp="1"/>
          </p:cNvGraphicFramePr>
          <p:nvPr>
            <p:extLst>
              <p:ext uri="{D42A27DB-BD31-4B8C-83A1-F6EECF244321}">
                <p14:modId xmlns:p14="http://schemas.microsoft.com/office/powerpoint/2010/main" val="883066358"/>
              </p:ext>
            </p:extLst>
          </p:nvPr>
        </p:nvGraphicFramePr>
        <p:xfrm>
          <a:off x="0" y="378346"/>
          <a:ext cx="12191996" cy="6413660"/>
        </p:xfrm>
        <a:graphic>
          <a:graphicData uri="http://schemas.openxmlformats.org/drawingml/2006/table">
            <a:tbl>
              <a:tblPr/>
              <a:tblGrid>
                <a:gridCol w="727788">
                  <a:extLst>
                    <a:ext uri="{9D8B030D-6E8A-4147-A177-3AD203B41FA5}">
                      <a16:colId xmlns:a16="http://schemas.microsoft.com/office/drawing/2014/main" val="2020879272"/>
                    </a:ext>
                  </a:extLst>
                </a:gridCol>
                <a:gridCol w="555580">
                  <a:extLst>
                    <a:ext uri="{9D8B030D-6E8A-4147-A177-3AD203B41FA5}">
                      <a16:colId xmlns:a16="http://schemas.microsoft.com/office/drawing/2014/main" val="1914848024"/>
                    </a:ext>
                  </a:extLst>
                </a:gridCol>
                <a:gridCol w="517440">
                  <a:extLst>
                    <a:ext uri="{9D8B030D-6E8A-4147-A177-3AD203B41FA5}">
                      <a16:colId xmlns:a16="http://schemas.microsoft.com/office/drawing/2014/main" val="1341077229"/>
                    </a:ext>
                  </a:extLst>
                </a:gridCol>
                <a:gridCol w="765928">
                  <a:extLst>
                    <a:ext uri="{9D8B030D-6E8A-4147-A177-3AD203B41FA5}">
                      <a16:colId xmlns:a16="http://schemas.microsoft.com/office/drawing/2014/main" val="2073406205"/>
                    </a:ext>
                  </a:extLst>
                </a:gridCol>
                <a:gridCol w="726970">
                  <a:extLst>
                    <a:ext uri="{9D8B030D-6E8A-4147-A177-3AD203B41FA5}">
                      <a16:colId xmlns:a16="http://schemas.microsoft.com/office/drawing/2014/main" val="4230109030"/>
                    </a:ext>
                  </a:extLst>
                </a:gridCol>
                <a:gridCol w="556398">
                  <a:extLst>
                    <a:ext uri="{9D8B030D-6E8A-4147-A177-3AD203B41FA5}">
                      <a16:colId xmlns:a16="http://schemas.microsoft.com/office/drawing/2014/main" val="3785194137"/>
                    </a:ext>
                  </a:extLst>
                </a:gridCol>
                <a:gridCol w="787210">
                  <a:extLst>
                    <a:ext uri="{9D8B030D-6E8A-4147-A177-3AD203B41FA5}">
                      <a16:colId xmlns:a16="http://schemas.microsoft.com/office/drawing/2014/main" val="3037900549"/>
                    </a:ext>
                  </a:extLst>
                </a:gridCol>
                <a:gridCol w="718457">
                  <a:extLst>
                    <a:ext uri="{9D8B030D-6E8A-4147-A177-3AD203B41FA5}">
                      <a16:colId xmlns:a16="http://schemas.microsoft.com/office/drawing/2014/main" val="3750447479"/>
                    </a:ext>
                  </a:extLst>
                </a:gridCol>
                <a:gridCol w="429209">
                  <a:extLst>
                    <a:ext uri="{9D8B030D-6E8A-4147-A177-3AD203B41FA5}">
                      <a16:colId xmlns:a16="http://schemas.microsoft.com/office/drawing/2014/main" val="1262018741"/>
                    </a:ext>
                  </a:extLst>
                </a:gridCol>
                <a:gridCol w="531844">
                  <a:extLst>
                    <a:ext uri="{9D8B030D-6E8A-4147-A177-3AD203B41FA5}">
                      <a16:colId xmlns:a16="http://schemas.microsoft.com/office/drawing/2014/main" val="1236713372"/>
                    </a:ext>
                  </a:extLst>
                </a:gridCol>
                <a:gridCol w="541176">
                  <a:extLst>
                    <a:ext uri="{9D8B030D-6E8A-4147-A177-3AD203B41FA5}">
                      <a16:colId xmlns:a16="http://schemas.microsoft.com/office/drawing/2014/main" val="2124952700"/>
                    </a:ext>
                  </a:extLst>
                </a:gridCol>
                <a:gridCol w="842208">
                  <a:extLst>
                    <a:ext uri="{9D8B030D-6E8A-4147-A177-3AD203B41FA5}">
                      <a16:colId xmlns:a16="http://schemas.microsoft.com/office/drawing/2014/main" val="2025056149"/>
                    </a:ext>
                  </a:extLst>
                </a:gridCol>
                <a:gridCol w="641684">
                  <a:extLst>
                    <a:ext uri="{9D8B030D-6E8A-4147-A177-3AD203B41FA5}">
                      <a16:colId xmlns:a16="http://schemas.microsoft.com/office/drawing/2014/main" val="1789067367"/>
                    </a:ext>
                  </a:extLst>
                </a:gridCol>
                <a:gridCol w="641684">
                  <a:extLst>
                    <a:ext uri="{9D8B030D-6E8A-4147-A177-3AD203B41FA5}">
                      <a16:colId xmlns:a16="http://schemas.microsoft.com/office/drawing/2014/main" val="1417447243"/>
                    </a:ext>
                  </a:extLst>
                </a:gridCol>
                <a:gridCol w="641684">
                  <a:extLst>
                    <a:ext uri="{9D8B030D-6E8A-4147-A177-3AD203B41FA5}">
                      <a16:colId xmlns:a16="http://schemas.microsoft.com/office/drawing/2014/main" val="428926624"/>
                    </a:ext>
                  </a:extLst>
                </a:gridCol>
                <a:gridCol w="641684">
                  <a:extLst>
                    <a:ext uri="{9D8B030D-6E8A-4147-A177-3AD203B41FA5}">
                      <a16:colId xmlns:a16="http://schemas.microsoft.com/office/drawing/2014/main" val="3130546742"/>
                    </a:ext>
                  </a:extLst>
                </a:gridCol>
                <a:gridCol w="641684">
                  <a:extLst>
                    <a:ext uri="{9D8B030D-6E8A-4147-A177-3AD203B41FA5}">
                      <a16:colId xmlns:a16="http://schemas.microsoft.com/office/drawing/2014/main" val="1421562166"/>
                    </a:ext>
                  </a:extLst>
                </a:gridCol>
                <a:gridCol w="577356">
                  <a:extLst>
                    <a:ext uri="{9D8B030D-6E8A-4147-A177-3AD203B41FA5}">
                      <a16:colId xmlns:a16="http://schemas.microsoft.com/office/drawing/2014/main" val="1692601700"/>
                    </a:ext>
                  </a:extLst>
                </a:gridCol>
                <a:gridCol w="706012">
                  <a:extLst>
                    <a:ext uri="{9D8B030D-6E8A-4147-A177-3AD203B41FA5}">
                      <a16:colId xmlns:a16="http://schemas.microsoft.com/office/drawing/2014/main" val="3993708510"/>
                    </a:ext>
                  </a:extLst>
                </a:gridCol>
              </a:tblGrid>
              <a:tr h="0">
                <a:tc>
                  <a:txBody>
                    <a:bodyPr/>
                    <a:lstStyle/>
                    <a:p>
                      <a:pPr algn="ctr" fontAlgn="ct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600" b="1" dirty="0">
                          <a:effectLst/>
                        </a:rPr>
                        <a:t>N</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600" b="1" dirty="0">
                          <a:effectLst/>
                        </a:rPr>
                        <a:t>NMISS</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600" b="1" dirty="0">
                          <a:effectLst/>
                        </a:rPr>
                        <a:t>SUM</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600" b="1" dirty="0">
                          <a:effectLst/>
                        </a:rPr>
                        <a:t>MEAN</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600" b="1" dirty="0">
                          <a:effectLst/>
                        </a:rPr>
                        <a:t>MEDIAN</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600" b="1" dirty="0">
                          <a:effectLst/>
                        </a:rPr>
                        <a:t>STD</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600" b="1" dirty="0">
                          <a:effectLst/>
                        </a:rPr>
                        <a:t>VAR</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600" b="1" dirty="0">
                          <a:effectLst/>
                        </a:rPr>
                        <a:t>MIN</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600" b="1" dirty="0">
                          <a:effectLst/>
                        </a:rPr>
                        <a:t>P1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600" b="1" dirty="0">
                          <a:effectLst/>
                        </a:rPr>
                        <a:t>P5</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600" b="1" dirty="0">
                          <a:effectLst/>
                        </a:rPr>
                        <a:t>P10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600" b="1" dirty="0">
                          <a:effectLst/>
                        </a:rPr>
                        <a:t>P25</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600" b="1" dirty="0">
                          <a:effectLst/>
                        </a:rPr>
                        <a:t>P50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600" b="1" dirty="0">
                          <a:effectLst/>
                        </a:rPr>
                        <a:t>P75</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600" b="1" dirty="0">
                          <a:effectLst/>
                        </a:rPr>
                        <a:t>P90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600" b="1" dirty="0">
                          <a:effectLst/>
                        </a:rPr>
                        <a:t>P95</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600" b="1" dirty="0">
                          <a:effectLst/>
                        </a:rPr>
                        <a:t>P99</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00" b="1" dirty="0">
                          <a:effectLst/>
                        </a:rPr>
                        <a:t>MAX</a:t>
                      </a:r>
                    </a:p>
                  </a:txBody>
                  <a:tcPr marL="6207" marR="6207" marT="2565" marB="2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639037"/>
                  </a:ext>
                </a:extLst>
              </a:tr>
              <a:tr h="105891">
                <a:tc>
                  <a:txBody>
                    <a:bodyPr/>
                    <a:lstStyle/>
                    <a:p>
                      <a:pPr algn="ctr" fontAlgn="ctr"/>
                      <a:r>
                        <a:rPr lang="en-US" sz="600" b="1" dirty="0">
                          <a:effectLst/>
                        </a:rPr>
                        <a:t>Duration</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3.617247e+07</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287.146929</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2.604526e+03</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6.783553e+06</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4.00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9590.58</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4.290800e+04</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546466500"/>
                  </a:ext>
                </a:extLst>
              </a:tr>
              <a:tr h="105891">
                <a:tc>
                  <a:txBody>
                    <a:bodyPr/>
                    <a:lstStyle/>
                    <a:p>
                      <a:pPr algn="ctr" fontAlgn="ctr"/>
                      <a:r>
                        <a:rPr lang="en-US" sz="600" b="1" dirty="0" err="1">
                          <a:effectLst/>
                        </a:rPr>
                        <a:t>src_bytes</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5.740179e+09</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45567.100824</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44.00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5.870354e+06</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3.446106e+13</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44.00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276.00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848.00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1480.00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54540.00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1.379964e+09</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3984471"/>
                  </a:ext>
                </a:extLst>
              </a:tr>
              <a:tr h="105891">
                <a:tc>
                  <a:txBody>
                    <a:bodyPr/>
                    <a:lstStyle/>
                    <a:p>
                      <a:pPr algn="ctr" fontAlgn="ctr"/>
                      <a:r>
                        <a:rPr lang="en-US" sz="600" b="1" dirty="0" err="1">
                          <a:effectLst/>
                        </a:rPr>
                        <a:t>dst_bytes</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2.491634e+09</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19779.271433</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4.021285e+06</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1.617073e+13</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516.00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3375.90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8314.00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25519.00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1.309937e+09</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209412280"/>
                  </a:ext>
                </a:extLst>
              </a:tr>
              <a:tr h="105891">
                <a:tc>
                  <a:txBody>
                    <a:bodyPr/>
                    <a:lstStyle/>
                    <a:p>
                      <a:pPr algn="ctr" fontAlgn="ctr"/>
                      <a:r>
                        <a:rPr lang="en-US" sz="600" b="1" dirty="0">
                          <a:effectLst/>
                        </a:rPr>
                        <a:t>Land</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2.500000e+01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0.000198</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1.408613e-02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1.984190e-04</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1.000000e+00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0575425"/>
                  </a:ext>
                </a:extLst>
              </a:tr>
              <a:tr h="206651">
                <a:tc>
                  <a:txBody>
                    <a:bodyPr/>
                    <a:lstStyle/>
                    <a:p>
                      <a:pPr algn="ctr" fontAlgn="ctr"/>
                      <a:r>
                        <a:rPr lang="en-US" sz="600" b="1" dirty="0" err="1">
                          <a:effectLst/>
                        </a:rPr>
                        <a:t>wrong_fragment</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2.858000e+03</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0.022688</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2.535310e-01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6.427796e-02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3.000000e+00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928938698"/>
                  </a:ext>
                </a:extLst>
              </a:tr>
              <a:tr h="105891">
                <a:tc>
                  <a:txBody>
                    <a:bodyPr/>
                    <a:lstStyle/>
                    <a:p>
                      <a:pPr algn="ctr" fontAlgn="ctr"/>
                      <a:r>
                        <a:rPr lang="en-US" sz="600" b="1" dirty="0">
                          <a:effectLst/>
                        </a:rPr>
                        <a:t>Urgent</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1.400000e+01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0.000111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1.436608e-02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2.063844e-04</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3.000000e+00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8662104"/>
                  </a:ext>
                </a:extLst>
              </a:tr>
              <a:tr h="105891">
                <a:tc>
                  <a:txBody>
                    <a:bodyPr/>
                    <a:lstStyle/>
                    <a:p>
                      <a:pPr algn="ctr" fontAlgn="ctr"/>
                      <a:r>
                        <a:rPr lang="en-US" sz="600" b="1" dirty="0">
                          <a:effectLst/>
                        </a:rPr>
                        <a:t>Hot</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2.575000e+04</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0.204411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2.149977e+00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4.622401e+00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3.00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7.700000e+01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4230864617"/>
                  </a:ext>
                </a:extLst>
              </a:tr>
              <a:tr h="206651">
                <a:tc>
                  <a:txBody>
                    <a:bodyPr/>
                    <a:lstStyle/>
                    <a:p>
                      <a:pPr algn="ctr" fontAlgn="ctr"/>
                      <a:r>
                        <a:rPr lang="en-US" sz="600" b="1" dirty="0" err="1">
                          <a:effectLst/>
                        </a:rPr>
                        <a:t>num_failed_logins</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1.540000e+02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0.001222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4.523932e-02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2.046596e-03</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5.000000e+00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424115"/>
                  </a:ext>
                </a:extLst>
              </a:tr>
              <a:tr h="105891">
                <a:tc>
                  <a:txBody>
                    <a:bodyPr/>
                    <a:lstStyle/>
                    <a:p>
                      <a:pPr algn="ctr" fontAlgn="ctr"/>
                      <a:r>
                        <a:rPr lang="en-US" sz="600" b="1" dirty="0" err="1">
                          <a:effectLst/>
                        </a:rPr>
                        <a:t>logged_in</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4.985200e+04</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0.395739</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4.890107e-01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2.391315e-01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1.000000e+00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332233673"/>
                  </a:ext>
                </a:extLst>
              </a:tr>
              <a:tr h="181461">
                <a:tc>
                  <a:txBody>
                    <a:bodyPr/>
                    <a:lstStyle/>
                    <a:p>
                      <a:pPr algn="ctr" fontAlgn="ctr"/>
                      <a:r>
                        <a:rPr lang="en-US" sz="600" b="1" dirty="0" err="1">
                          <a:effectLst/>
                        </a:rPr>
                        <a:t>num_compromised</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3.517800e+04</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0.279253</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2.394214e+01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5.732259e+02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7.479000e+03</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8577312"/>
                  </a:ext>
                </a:extLst>
              </a:tr>
              <a:tr h="105891">
                <a:tc>
                  <a:txBody>
                    <a:bodyPr/>
                    <a:lstStyle/>
                    <a:p>
                      <a:pPr algn="ctr" fontAlgn="ctr"/>
                      <a:r>
                        <a:rPr lang="en-US" sz="600" b="1" dirty="0" err="1">
                          <a:effectLst/>
                        </a:rPr>
                        <a:t>root_shell</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1.690000e+02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0.001342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3.660299e-02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1.339779e-03</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1.000000e+00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4143202295"/>
                  </a:ext>
                </a:extLst>
              </a:tr>
              <a:tr h="105891">
                <a:tc>
                  <a:txBody>
                    <a:bodyPr/>
                    <a:lstStyle/>
                    <a:p>
                      <a:pPr algn="ctr" fontAlgn="ctr"/>
                      <a:r>
                        <a:rPr lang="en-US" sz="600" b="1" dirty="0" err="1">
                          <a:effectLst/>
                        </a:rPr>
                        <a:t>su_attempted</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1.390000e+02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0.001103</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4.515456e-02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2.038935e-03</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2.000000e+00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6972389"/>
                  </a:ext>
                </a:extLst>
              </a:tr>
              <a:tr h="105891">
                <a:tc>
                  <a:txBody>
                    <a:bodyPr/>
                    <a:lstStyle/>
                    <a:p>
                      <a:pPr algn="ctr" fontAlgn="ctr"/>
                      <a:r>
                        <a:rPr lang="en-US" sz="600" b="1" dirty="0" err="1">
                          <a:effectLst/>
                        </a:rPr>
                        <a:t>num_root</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3.806800e+04</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0.302194</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2.439971e+01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5.953461e+02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7.468000e+03</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277795508"/>
                  </a:ext>
                </a:extLst>
              </a:tr>
              <a:tr h="206651">
                <a:tc>
                  <a:txBody>
                    <a:bodyPr/>
                    <a:lstStyle/>
                    <a:p>
                      <a:pPr algn="ctr" fontAlgn="ctr"/>
                      <a:r>
                        <a:rPr lang="en-US" sz="600" b="1" dirty="0" err="1">
                          <a:effectLst/>
                        </a:rPr>
                        <a:t>num_file_creations</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1.596000e+03</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0.012669</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4.839370e-01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2.341950e-01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4.300000e+01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4851814"/>
                  </a:ext>
                </a:extLst>
              </a:tr>
              <a:tr h="105891">
                <a:tc>
                  <a:txBody>
                    <a:bodyPr/>
                    <a:lstStyle/>
                    <a:p>
                      <a:pPr algn="ctr" fontAlgn="ctr"/>
                      <a:r>
                        <a:rPr lang="en-US" sz="600" b="1" dirty="0" err="1">
                          <a:effectLst/>
                        </a:rPr>
                        <a:t>num_shells</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5.200000e+01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0.000413</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2.218122e-02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4.920064e-04</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2.000000e+00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924117194"/>
                  </a:ext>
                </a:extLst>
              </a:tr>
              <a:tr h="206651">
                <a:tc>
                  <a:txBody>
                    <a:bodyPr/>
                    <a:lstStyle/>
                    <a:p>
                      <a:pPr algn="ctr" fontAlgn="ctr"/>
                      <a:r>
                        <a:rPr lang="en-US" sz="600" b="1" dirty="0" err="1">
                          <a:effectLst/>
                        </a:rPr>
                        <a:t>num_access_files</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5.160000e+02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0.004096</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9.936995e-02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9.874387e-03</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9.000000e+00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244616"/>
                  </a:ext>
                </a:extLst>
              </a:tr>
              <a:tr h="206651">
                <a:tc>
                  <a:txBody>
                    <a:bodyPr/>
                    <a:lstStyle/>
                    <a:p>
                      <a:pPr algn="ctr" fontAlgn="ctr"/>
                      <a:r>
                        <a:rPr lang="en-US" sz="600" b="1" dirty="0" err="1">
                          <a:effectLst/>
                        </a:rPr>
                        <a:t>num_outbound_cmds</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0.000000e+00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0.000000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0.000000e+00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0.000000e+00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0.000000e+00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960792270"/>
                  </a:ext>
                </a:extLst>
              </a:tr>
              <a:tr h="105891">
                <a:tc>
                  <a:txBody>
                    <a:bodyPr/>
                    <a:lstStyle/>
                    <a:p>
                      <a:pPr algn="ctr" fontAlgn="ctr"/>
                      <a:r>
                        <a:rPr lang="en-US" sz="600" b="1" dirty="0" err="1">
                          <a:effectLst/>
                        </a:rPr>
                        <a:t>is_host_login</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1.000000e+00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0.000008</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2.817494e-03</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7.938272e-06</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1.000000e+00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2548095"/>
                  </a:ext>
                </a:extLst>
              </a:tr>
              <a:tr h="105891">
                <a:tc>
                  <a:txBody>
                    <a:bodyPr/>
                    <a:lstStyle/>
                    <a:p>
                      <a:pPr algn="ctr" fontAlgn="ctr"/>
                      <a:r>
                        <a:rPr lang="en-US" sz="600" b="1" dirty="0" err="1">
                          <a:effectLst/>
                        </a:rPr>
                        <a:t>is_guest_login</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1.187000e+03</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0.009423</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9.661271e-02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9.334015e-03</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1.000000e+00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830367314"/>
                  </a:ext>
                </a:extLst>
              </a:tr>
              <a:tr h="105891">
                <a:tc>
                  <a:txBody>
                    <a:bodyPr/>
                    <a:lstStyle/>
                    <a:p>
                      <a:pPr algn="ctr" fontAlgn="ctr"/>
                      <a:r>
                        <a:rPr lang="en-US" sz="600" b="1" dirty="0">
                          <a:effectLst/>
                        </a:rPr>
                        <a:t>Count</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1.059528e+07</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84.108207</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14.00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1.145088e+02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1.311227e+04</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2.00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14.00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143.00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256.00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286.00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511.00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5.110000e+02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9525648"/>
                  </a:ext>
                </a:extLst>
              </a:tr>
              <a:tr h="105891">
                <a:tc>
                  <a:txBody>
                    <a:bodyPr/>
                    <a:lstStyle/>
                    <a:p>
                      <a:pPr algn="ctr" fontAlgn="ctr"/>
                      <a:r>
                        <a:rPr lang="en-US" sz="600" b="1" dirty="0" err="1">
                          <a:effectLst/>
                        </a:rPr>
                        <a:t>srv_count</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3.494223e+06</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27.738093</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8.00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7.263609e+01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5.276002e+03</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2.00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8.00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18.00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40.00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158.00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492.00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5.110000e+02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65767060"/>
                  </a:ext>
                </a:extLst>
              </a:tr>
              <a:tr h="105891">
                <a:tc>
                  <a:txBody>
                    <a:bodyPr/>
                    <a:lstStyle/>
                    <a:p>
                      <a:pPr algn="ctr" fontAlgn="ctr"/>
                      <a:r>
                        <a:rPr lang="en-US" sz="600" b="1" dirty="0" err="1">
                          <a:effectLst/>
                        </a:rPr>
                        <a:t>serror_rate</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3.583737e+04</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0.284487</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4.464567e-01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1.993236e-01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1.000000e+00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3238224"/>
                  </a:ext>
                </a:extLst>
              </a:tr>
              <a:tr h="206651">
                <a:tc>
                  <a:txBody>
                    <a:bodyPr/>
                    <a:lstStyle/>
                    <a:p>
                      <a:pPr algn="ctr" fontAlgn="ctr"/>
                      <a:r>
                        <a:rPr lang="en-US" sz="600" b="1" dirty="0" err="1">
                          <a:effectLst/>
                        </a:rPr>
                        <a:t>srv_serror_rate</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3.558553e+04</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0.282488</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4.470236e-01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1.998301e-01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1.000000e+00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201192766"/>
                  </a:ext>
                </a:extLst>
              </a:tr>
              <a:tr h="105891">
                <a:tc>
                  <a:txBody>
                    <a:bodyPr/>
                    <a:lstStyle/>
                    <a:p>
                      <a:pPr algn="ctr" fontAlgn="ctr"/>
                      <a:r>
                        <a:rPr lang="en-US" sz="600" b="1" dirty="0" err="1">
                          <a:effectLst/>
                        </a:rPr>
                        <a:t>rerror_rate</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1.511153e+04</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0.119959</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3.204366e-01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1.026796e-01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1.000000e+00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2669378"/>
                  </a:ext>
                </a:extLst>
              </a:tr>
              <a:tr h="206651">
                <a:tc>
                  <a:txBody>
                    <a:bodyPr/>
                    <a:lstStyle/>
                    <a:p>
                      <a:pPr algn="ctr" fontAlgn="ctr"/>
                      <a:r>
                        <a:rPr lang="en-US" sz="600" b="1" dirty="0" err="1">
                          <a:effectLst/>
                        </a:rPr>
                        <a:t>srv_rerror_rate</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1.526582e+04</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0.121184</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3.236483e-01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1.047482e-01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1.000000e+00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695667132"/>
                  </a:ext>
                </a:extLst>
              </a:tr>
              <a:tr h="206651">
                <a:tc>
                  <a:txBody>
                    <a:bodyPr/>
                    <a:lstStyle/>
                    <a:p>
                      <a:pPr algn="ctr" fontAlgn="ctr"/>
                      <a:r>
                        <a:rPr lang="en-US" sz="600" b="1" dirty="0" err="1">
                          <a:effectLst/>
                        </a:rPr>
                        <a:t>same_srv_rate</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8.325804e+04</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0.660925</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4.396236e-01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1.932689e-01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0.03</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0.09</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1.000000e+00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4711514"/>
                  </a:ext>
                </a:extLst>
              </a:tr>
              <a:tr h="105891">
                <a:tc>
                  <a:txBody>
                    <a:bodyPr/>
                    <a:lstStyle/>
                    <a:p>
                      <a:pPr algn="ctr" fontAlgn="ctr"/>
                      <a:r>
                        <a:rPr lang="en-US" sz="600" b="1" dirty="0" err="1">
                          <a:effectLst/>
                        </a:rPr>
                        <a:t>diff_srv_rate</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7.942930e+03</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0.063053</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1.803150e-01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3.251351e-02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0.06</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0.07</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0.29</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1.000000e+00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021140895"/>
                  </a:ext>
                </a:extLst>
              </a:tr>
              <a:tr h="206651">
                <a:tc>
                  <a:txBody>
                    <a:bodyPr/>
                    <a:lstStyle/>
                    <a:p>
                      <a:pPr algn="ctr" fontAlgn="ctr"/>
                      <a:r>
                        <a:rPr lang="en-US" sz="600" b="1" dirty="0" err="1">
                          <a:effectLst/>
                        </a:rPr>
                        <a:t>srv_diff_host_rate</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1.225990e+04</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0.097322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2.598314e-01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6.751235e-02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0.31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1.000000e+00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1251007"/>
                  </a:ext>
                </a:extLst>
              </a:tr>
              <a:tr h="206651">
                <a:tc>
                  <a:txBody>
                    <a:bodyPr/>
                    <a:lstStyle/>
                    <a:p>
                      <a:pPr algn="ctr" fontAlgn="ctr"/>
                      <a:r>
                        <a:rPr lang="en-US" sz="600" b="1" dirty="0" err="1">
                          <a:effectLst/>
                        </a:rPr>
                        <a:t>dst_host_count</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2.294570e+07</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182.149200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255.00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9.920657e+01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9.841943e+03</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3.00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82.00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255.00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255.00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255.00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255.00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255.00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2.550000e+02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087846554"/>
                  </a:ext>
                </a:extLst>
              </a:tr>
              <a:tr h="206651">
                <a:tc>
                  <a:txBody>
                    <a:bodyPr/>
                    <a:lstStyle/>
                    <a:p>
                      <a:pPr algn="ctr" fontAlgn="ctr"/>
                      <a:r>
                        <a:rPr lang="en-US" sz="600" b="1" dirty="0" err="1">
                          <a:effectLst/>
                        </a:rPr>
                        <a:t>dst_host_srv_count</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1.456913e+07</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115.653725</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63.00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1.107029e+02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1.225513e+04</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2.00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63.00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255.00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255.00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255.00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255.00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2.550000e+02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8177572"/>
                  </a:ext>
                </a:extLst>
              </a:tr>
              <a:tr h="206651">
                <a:tc>
                  <a:txBody>
                    <a:bodyPr/>
                    <a:lstStyle/>
                    <a:p>
                      <a:pPr algn="ctr" fontAlgn="ctr"/>
                      <a:r>
                        <a:rPr lang="en-US" sz="600" b="1" dirty="0" err="1">
                          <a:effectLst/>
                        </a:rPr>
                        <a:t>dst_host_same_srv_rate</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6.566221e+04</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0.521244</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0.51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4.489501e-01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2.015562e-01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0.05</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0.51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1.000000e+00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917478044"/>
                  </a:ext>
                </a:extLst>
              </a:tr>
              <a:tr h="206651">
                <a:tc>
                  <a:txBody>
                    <a:bodyPr/>
                    <a:lstStyle/>
                    <a:p>
                      <a:pPr algn="ctr" fontAlgn="ctr"/>
                      <a:r>
                        <a:rPr lang="en-US" sz="600" b="1" dirty="0" err="1">
                          <a:effectLst/>
                        </a:rPr>
                        <a:t>dst_host_diff_srv_rate</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1.044957e+04</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0.082952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1.889225e-01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3.569171e-02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0.07</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0.10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0.56</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1.000000e+00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3078965"/>
                  </a:ext>
                </a:extLst>
              </a:tr>
              <a:tr h="307412">
                <a:tc>
                  <a:txBody>
                    <a:bodyPr/>
                    <a:lstStyle/>
                    <a:p>
                      <a:pPr algn="ctr" fontAlgn="ctr"/>
                      <a:r>
                        <a:rPr lang="en-US" sz="600" b="1" dirty="0" err="1">
                          <a:effectLst/>
                        </a:rPr>
                        <a:t>dst_host_same_src_port_rate</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1.869156e+04</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0.148379</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3.089984e-01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9.547998e-02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0.06</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0.84</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1.000000e+00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667463665"/>
                  </a:ext>
                </a:extLst>
              </a:tr>
              <a:tr h="206651">
                <a:tc>
                  <a:txBody>
                    <a:bodyPr/>
                    <a:lstStyle/>
                    <a:p>
                      <a:pPr algn="ctr" fontAlgn="ctr"/>
                      <a:r>
                        <a:rPr lang="en-US" sz="600" b="1" dirty="0" err="1">
                          <a:effectLst/>
                        </a:rPr>
                        <a:t>dst_host_srv_diff_host_rate</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4.099470e+03</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0.032543</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1.125642e-01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1.267070e-02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0.05</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0.18</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0.52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1.000000e+00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35586"/>
                  </a:ext>
                </a:extLst>
              </a:tr>
              <a:tr h="206651">
                <a:tc>
                  <a:txBody>
                    <a:bodyPr/>
                    <a:lstStyle/>
                    <a:p>
                      <a:pPr algn="ctr" fontAlgn="ctr"/>
                      <a:r>
                        <a:rPr lang="en-US" sz="600" b="1" dirty="0" err="1">
                          <a:effectLst/>
                        </a:rPr>
                        <a:t>dst_host_serror_rate</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3.583333e+04</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0.284455</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4.447851e-01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1.978338e-01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1.000000e+00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074601956"/>
                  </a:ext>
                </a:extLst>
              </a:tr>
              <a:tr h="206651">
                <a:tc>
                  <a:txBody>
                    <a:bodyPr/>
                    <a:lstStyle/>
                    <a:p>
                      <a:pPr algn="ctr" fontAlgn="ctr"/>
                      <a:r>
                        <a:rPr lang="en-US" sz="600" b="1" dirty="0" err="1">
                          <a:effectLst/>
                        </a:rPr>
                        <a:t>dst_host_srv_serror_rate</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3.508153e+04</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0.278487</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4.456702e-01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1.986219e-01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1.000000e+00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4937686"/>
                  </a:ext>
                </a:extLst>
              </a:tr>
              <a:tr h="206651">
                <a:tc>
                  <a:txBody>
                    <a:bodyPr/>
                    <a:lstStyle/>
                    <a:p>
                      <a:pPr algn="ctr" fontAlgn="ctr"/>
                      <a:r>
                        <a:rPr lang="en-US" sz="600" b="1" dirty="0" err="1">
                          <a:effectLst/>
                        </a:rPr>
                        <a:t>dst_host_rerror_rate</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1.496955e+04</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0.118832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3.065586e-01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9.397818e-02</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0.84</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1.000000e+00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945023385"/>
                  </a:ext>
                </a:extLst>
              </a:tr>
              <a:tr h="206651">
                <a:tc>
                  <a:txBody>
                    <a:bodyPr/>
                    <a:lstStyle/>
                    <a:p>
                      <a:pPr algn="ctr" fontAlgn="ctr"/>
                      <a:r>
                        <a:rPr lang="en-US" sz="600" b="1" dirty="0" err="1">
                          <a:effectLst/>
                        </a:rPr>
                        <a:t>dst_host_srv_rerror_rate</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1.514698e+04</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0.120241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3.194605e-01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1.020550e-01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1.000000e+00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3163389"/>
                  </a:ext>
                </a:extLst>
              </a:tr>
              <a:tr h="0">
                <a:tc>
                  <a:txBody>
                    <a:bodyPr/>
                    <a:lstStyle/>
                    <a:p>
                      <a:pPr algn="ctr" fontAlgn="ctr"/>
                      <a:r>
                        <a:rPr lang="en-US" sz="600" b="1" dirty="0" err="1">
                          <a:effectLst/>
                        </a:rPr>
                        <a:t>last_flag</a:t>
                      </a:r>
                      <a:endParaRPr lang="en-US" sz="600" b="1" dirty="0">
                        <a:effectLst/>
                      </a:endParaRP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2.456965e+06</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19.504056</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20.00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2.291512e+00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5.251025e+00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11.0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15.00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17.00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18.00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20.00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21.00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21.00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21.00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a:effectLst/>
                        </a:rPr>
                        <a:t>21.00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600" dirty="0">
                          <a:effectLst/>
                        </a:rPr>
                        <a:t>2.100000e+01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359686436"/>
                  </a:ext>
                </a:extLst>
              </a:tr>
              <a:tr h="105891">
                <a:tc>
                  <a:txBody>
                    <a:bodyPr/>
                    <a:lstStyle/>
                    <a:p>
                      <a:pPr algn="ctr" fontAlgn="ctr"/>
                      <a:r>
                        <a:rPr lang="en-US" sz="600" b="1" dirty="0">
                          <a:effectLst/>
                        </a:rPr>
                        <a:t>Y1</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125972.0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4.091420e+05</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3.247880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5.00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1.904774e+00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3.628166e+00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1.0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1.0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1.00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5.00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5.00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5.00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5.00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5.00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600" dirty="0">
                          <a:effectLst/>
                        </a:rPr>
                        <a:t>5.000000e+00</a:t>
                      </a:r>
                    </a:p>
                  </a:txBody>
                  <a:tcPr marL="6207" marR="6207" marT="2565" marB="2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6370668"/>
                  </a:ext>
                </a:extLst>
              </a:tr>
            </a:tbl>
          </a:graphicData>
        </a:graphic>
      </p:graphicFrame>
    </p:spTree>
    <p:extLst>
      <p:ext uri="{BB962C8B-B14F-4D97-AF65-F5344CB8AC3E}">
        <p14:creationId xmlns:p14="http://schemas.microsoft.com/office/powerpoint/2010/main" val="1698311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240F95-2B74-4476-BDB8-E006F15FF0FB}"/>
              </a:ext>
            </a:extLst>
          </p:cNvPr>
          <p:cNvSpPr/>
          <p:nvPr/>
        </p:nvSpPr>
        <p:spPr>
          <a:xfrm>
            <a:off x="830423" y="505123"/>
            <a:ext cx="11066107" cy="5847755"/>
          </a:xfrm>
          <a:prstGeom prst="rect">
            <a:avLst/>
          </a:prstGeom>
        </p:spPr>
        <p:txBody>
          <a:bodyPr wrap="square">
            <a:spAutoFit/>
          </a:bodyPr>
          <a:lstStyle/>
          <a:p>
            <a:pPr algn="ctr"/>
            <a:r>
              <a:rPr lang="en-US" sz="3200" b="1" dirty="0">
                <a:solidFill>
                  <a:srgbClr val="000000"/>
                </a:solidFill>
                <a:latin typeface="Times New Roman" panose="02020603050405020304" pitchFamily="18" charset="0"/>
                <a:cs typeface="Times New Roman" panose="02020603050405020304" pitchFamily="18" charset="0"/>
              </a:rPr>
              <a:t>Detailed data preparations</a:t>
            </a:r>
            <a:r>
              <a:rPr lang="en-US" sz="3200" b="1" dirty="0">
                <a:latin typeface="Times New Roman" panose="02020603050405020304" pitchFamily="18" charset="0"/>
                <a:cs typeface="Times New Roman" panose="02020603050405020304" pitchFamily="18" charset="0"/>
              </a:rPr>
              <a:t> </a:t>
            </a:r>
          </a:p>
          <a:p>
            <a:r>
              <a:rPr lang="en-US" b="1" dirty="0">
                <a:solidFill>
                  <a:srgbClr val="000000"/>
                </a:solidFill>
                <a:latin typeface="Times New Roman" panose="02020603050405020304" pitchFamily="18" charset="0"/>
                <a:cs typeface="Times New Roman" panose="02020603050405020304" pitchFamily="18" charset="0"/>
              </a:rPr>
              <a:t>Missing value treatment</a:t>
            </a:r>
          </a:p>
          <a:p>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#Handling </a:t>
            </a:r>
            <a:r>
              <a:rPr lang="en-US" dirty="0" err="1">
                <a:solidFill>
                  <a:srgbClr val="000000"/>
                </a:solidFill>
                <a:latin typeface="Times New Roman" panose="02020603050405020304" pitchFamily="18" charset="0"/>
                <a:cs typeface="Times New Roman" panose="02020603050405020304" pitchFamily="18" charset="0"/>
              </a:rPr>
              <a:t>missings</a:t>
            </a:r>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def </a:t>
            </a:r>
            <a:r>
              <a:rPr lang="en-US" dirty="0" err="1">
                <a:solidFill>
                  <a:srgbClr val="000000"/>
                </a:solidFill>
                <a:latin typeface="Times New Roman" panose="02020603050405020304" pitchFamily="18" charset="0"/>
                <a:cs typeface="Times New Roman" panose="02020603050405020304" pitchFamily="18" charset="0"/>
              </a:rPr>
              <a:t>Missing_imputation</a:t>
            </a:r>
            <a:r>
              <a:rPr lang="en-US" dirty="0">
                <a:solidFill>
                  <a:srgbClr val="000000"/>
                </a:solidFill>
                <a:latin typeface="Times New Roman" panose="02020603050405020304" pitchFamily="18" charset="0"/>
                <a:cs typeface="Times New Roman" panose="02020603050405020304" pitchFamily="18" charset="0"/>
              </a:rPr>
              <a:t>(x):</a:t>
            </a:r>
          </a:p>
          <a:p>
            <a:r>
              <a:rPr lang="en-US" dirty="0">
                <a:solidFill>
                  <a:srgbClr val="000000"/>
                </a:solidFill>
                <a:latin typeface="Times New Roman" panose="02020603050405020304" pitchFamily="18" charset="0"/>
                <a:cs typeface="Times New Roman" panose="02020603050405020304" pitchFamily="18" charset="0"/>
              </a:rPr>
              <a:t>    x = x.fillna(</a:t>
            </a:r>
            <a:r>
              <a:rPr lang="en-US" dirty="0" err="1">
                <a:solidFill>
                  <a:srgbClr val="000000"/>
                </a:solidFill>
                <a:latin typeface="Times New Roman" panose="02020603050405020304" pitchFamily="18" charset="0"/>
                <a:cs typeface="Times New Roman" panose="02020603050405020304" pitchFamily="18" charset="0"/>
              </a:rPr>
              <a:t>x.median</a:t>
            </a:r>
            <a:r>
              <a:rPr lang="en-US" dirty="0">
                <a:solidFill>
                  <a:srgbClr val="000000"/>
                </a:solidFill>
                <a:latin typeface="Times New Roman" panose="02020603050405020304" pitchFamily="18" charset="0"/>
                <a:cs typeface="Times New Roman" panose="02020603050405020304" pitchFamily="18" charset="0"/>
              </a:rPr>
              <a:t>())</a:t>
            </a:r>
          </a:p>
          <a:p>
            <a:r>
              <a:rPr lang="en-US" dirty="0">
                <a:solidFill>
                  <a:srgbClr val="000000"/>
                </a:solidFill>
                <a:latin typeface="Times New Roman" panose="02020603050405020304" pitchFamily="18" charset="0"/>
                <a:cs typeface="Times New Roman" panose="02020603050405020304" pitchFamily="18" charset="0"/>
              </a:rPr>
              <a:t>    return x</a:t>
            </a:r>
          </a:p>
          <a:p>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output_num4=output_num3.apply(lambda x: </a:t>
            </a:r>
            <a:r>
              <a:rPr lang="en-US" dirty="0" err="1">
                <a:solidFill>
                  <a:srgbClr val="000000"/>
                </a:solidFill>
                <a:latin typeface="Times New Roman" panose="02020603050405020304" pitchFamily="18" charset="0"/>
                <a:cs typeface="Times New Roman" panose="02020603050405020304" pitchFamily="18" charset="0"/>
              </a:rPr>
              <a:t>Missing_imputation</a:t>
            </a:r>
            <a:r>
              <a:rPr lang="en-US" dirty="0">
                <a:solidFill>
                  <a:srgbClr val="000000"/>
                </a:solidFill>
                <a:latin typeface="Times New Roman" panose="02020603050405020304" pitchFamily="18" charset="0"/>
                <a:cs typeface="Times New Roman" panose="02020603050405020304" pitchFamily="18" charset="0"/>
              </a:rPr>
              <a:t>(x))</a:t>
            </a:r>
          </a:p>
          <a:p>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0000"/>
                </a:solidFill>
                <a:latin typeface="Times New Roman" panose="02020603050405020304" pitchFamily="18" charset="0"/>
                <a:cs typeface="Times New Roman" panose="02020603050405020304" pitchFamily="18" charset="0"/>
              </a:rPr>
              <a:t>Outlier treatment</a:t>
            </a:r>
            <a:r>
              <a:rPr lang="en-US" dirty="0">
                <a:solidFill>
                  <a:srgbClr val="000000"/>
                </a:solidFill>
                <a:latin typeface="Times New Roman" panose="02020603050405020304" pitchFamily="18" charset="0"/>
                <a:cs typeface="Times New Roman" panose="02020603050405020304" pitchFamily="18" charset="0"/>
              </a:rPr>
              <a:t> </a:t>
            </a:r>
          </a:p>
          <a:p>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#Handling Outliers</a:t>
            </a:r>
          </a:p>
          <a:p>
            <a:r>
              <a:rPr lang="en-US" dirty="0">
                <a:solidFill>
                  <a:srgbClr val="000000"/>
                </a:solidFill>
                <a:latin typeface="Times New Roman" panose="02020603050405020304" pitchFamily="18" charset="0"/>
                <a:cs typeface="Times New Roman" panose="02020603050405020304" pitchFamily="18" charset="0"/>
              </a:rPr>
              <a:t>def </a:t>
            </a:r>
            <a:r>
              <a:rPr lang="en-US" dirty="0" err="1">
                <a:solidFill>
                  <a:srgbClr val="000000"/>
                </a:solidFill>
                <a:latin typeface="Times New Roman" panose="02020603050405020304" pitchFamily="18" charset="0"/>
                <a:cs typeface="Times New Roman" panose="02020603050405020304" pitchFamily="18" charset="0"/>
              </a:rPr>
              <a:t>outlier_capping</a:t>
            </a:r>
            <a:r>
              <a:rPr lang="en-US" dirty="0">
                <a:solidFill>
                  <a:srgbClr val="000000"/>
                </a:solidFill>
                <a:latin typeface="Times New Roman" panose="02020603050405020304" pitchFamily="18" charset="0"/>
                <a:cs typeface="Times New Roman" panose="02020603050405020304" pitchFamily="18" charset="0"/>
              </a:rPr>
              <a:t>(x):</a:t>
            </a:r>
          </a:p>
          <a:p>
            <a:r>
              <a:rPr lang="en-US" dirty="0">
                <a:solidFill>
                  <a:srgbClr val="000000"/>
                </a:solidFill>
                <a:latin typeface="Times New Roman" panose="02020603050405020304" pitchFamily="18" charset="0"/>
                <a:cs typeface="Times New Roman" panose="02020603050405020304" pitchFamily="18" charset="0"/>
              </a:rPr>
              <a:t>    x = </a:t>
            </a:r>
            <a:r>
              <a:rPr lang="en-US" dirty="0" err="1">
                <a:solidFill>
                  <a:srgbClr val="000000"/>
                </a:solidFill>
                <a:latin typeface="Times New Roman" panose="02020603050405020304" pitchFamily="18" charset="0"/>
                <a:cs typeface="Times New Roman" panose="02020603050405020304" pitchFamily="18" charset="0"/>
              </a:rPr>
              <a:t>x.clip_upper</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x.quantile</a:t>
            </a:r>
            <a:r>
              <a:rPr lang="en-US" dirty="0">
                <a:solidFill>
                  <a:srgbClr val="000000"/>
                </a:solidFill>
                <a:latin typeface="Times New Roman" panose="02020603050405020304" pitchFamily="18" charset="0"/>
                <a:cs typeface="Times New Roman" panose="02020603050405020304" pitchFamily="18" charset="0"/>
              </a:rPr>
              <a:t>(0.99))</a:t>
            </a:r>
          </a:p>
          <a:p>
            <a:r>
              <a:rPr lang="en-US" dirty="0">
                <a:solidFill>
                  <a:srgbClr val="000000"/>
                </a:solidFill>
                <a:latin typeface="Times New Roman" panose="02020603050405020304" pitchFamily="18" charset="0"/>
                <a:cs typeface="Times New Roman" panose="02020603050405020304" pitchFamily="18" charset="0"/>
              </a:rPr>
              <a:t>    x = </a:t>
            </a:r>
            <a:r>
              <a:rPr lang="en-US" dirty="0" err="1">
                <a:solidFill>
                  <a:srgbClr val="000000"/>
                </a:solidFill>
                <a:latin typeface="Times New Roman" panose="02020603050405020304" pitchFamily="18" charset="0"/>
                <a:cs typeface="Times New Roman" panose="02020603050405020304" pitchFamily="18" charset="0"/>
              </a:rPr>
              <a:t>x.clip_lower</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x.quantile</a:t>
            </a:r>
            <a:r>
              <a:rPr lang="en-US" dirty="0">
                <a:solidFill>
                  <a:srgbClr val="000000"/>
                </a:solidFill>
                <a:latin typeface="Times New Roman" panose="02020603050405020304" pitchFamily="18" charset="0"/>
                <a:cs typeface="Times New Roman" panose="02020603050405020304" pitchFamily="18" charset="0"/>
              </a:rPr>
              <a:t>(0.01))</a:t>
            </a:r>
          </a:p>
          <a:p>
            <a:r>
              <a:rPr lang="en-US" dirty="0">
                <a:solidFill>
                  <a:srgbClr val="000000"/>
                </a:solidFill>
                <a:latin typeface="Times New Roman" panose="02020603050405020304" pitchFamily="18" charset="0"/>
                <a:cs typeface="Times New Roman" panose="02020603050405020304" pitchFamily="18" charset="0"/>
              </a:rPr>
              <a:t>    return x</a:t>
            </a:r>
          </a:p>
          <a:p>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output_num4=output_num3.apply(lambda x: </a:t>
            </a:r>
            <a:r>
              <a:rPr lang="en-US" dirty="0" err="1">
                <a:solidFill>
                  <a:srgbClr val="000000"/>
                </a:solidFill>
                <a:latin typeface="Times New Roman" panose="02020603050405020304" pitchFamily="18" charset="0"/>
                <a:cs typeface="Times New Roman" panose="02020603050405020304" pitchFamily="18" charset="0"/>
              </a:rPr>
              <a:t>outlier_capping</a:t>
            </a:r>
            <a:r>
              <a:rPr lang="en-US" dirty="0">
                <a:solidFill>
                  <a:srgbClr val="000000"/>
                </a:solidFill>
                <a:latin typeface="Times New Roman" panose="02020603050405020304" pitchFamily="18" charset="0"/>
                <a:cs typeface="Times New Roman" panose="02020603050405020304" pitchFamily="18" charset="0"/>
              </a:rPr>
              <a:t>(x))</a:t>
            </a:r>
          </a:p>
          <a:p>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388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E9A9E91-03E0-4B9C-9A8A-0B56363FF898}"/>
              </a:ext>
            </a:extLst>
          </p:cNvPr>
          <p:cNvGraphicFramePr>
            <a:graphicFrameLocks noGrp="1"/>
          </p:cNvGraphicFramePr>
          <p:nvPr>
            <p:extLst>
              <p:ext uri="{D42A27DB-BD31-4B8C-83A1-F6EECF244321}">
                <p14:modId xmlns:p14="http://schemas.microsoft.com/office/powerpoint/2010/main" val="2086568177"/>
              </p:ext>
            </p:extLst>
          </p:nvPr>
        </p:nvGraphicFramePr>
        <p:xfrm>
          <a:off x="74645" y="93209"/>
          <a:ext cx="11887201" cy="6671582"/>
        </p:xfrm>
        <a:graphic>
          <a:graphicData uri="http://schemas.openxmlformats.org/drawingml/2006/table">
            <a:tbl>
              <a:tblPr/>
              <a:tblGrid>
                <a:gridCol w="1864566">
                  <a:extLst>
                    <a:ext uri="{9D8B030D-6E8A-4147-A177-3AD203B41FA5}">
                      <a16:colId xmlns:a16="http://schemas.microsoft.com/office/drawing/2014/main" val="2693576881"/>
                    </a:ext>
                  </a:extLst>
                </a:gridCol>
                <a:gridCol w="2004527">
                  <a:extLst>
                    <a:ext uri="{9D8B030D-6E8A-4147-A177-3AD203B41FA5}">
                      <a16:colId xmlns:a16="http://schemas.microsoft.com/office/drawing/2014/main" val="2639815897"/>
                    </a:ext>
                  </a:extLst>
                </a:gridCol>
                <a:gridCol w="2004527">
                  <a:extLst>
                    <a:ext uri="{9D8B030D-6E8A-4147-A177-3AD203B41FA5}">
                      <a16:colId xmlns:a16="http://schemas.microsoft.com/office/drawing/2014/main" val="1813438392"/>
                    </a:ext>
                  </a:extLst>
                </a:gridCol>
                <a:gridCol w="2004527">
                  <a:extLst>
                    <a:ext uri="{9D8B030D-6E8A-4147-A177-3AD203B41FA5}">
                      <a16:colId xmlns:a16="http://schemas.microsoft.com/office/drawing/2014/main" val="2243692749"/>
                    </a:ext>
                  </a:extLst>
                </a:gridCol>
                <a:gridCol w="2004527">
                  <a:extLst>
                    <a:ext uri="{9D8B030D-6E8A-4147-A177-3AD203B41FA5}">
                      <a16:colId xmlns:a16="http://schemas.microsoft.com/office/drawing/2014/main" val="504685682"/>
                    </a:ext>
                  </a:extLst>
                </a:gridCol>
                <a:gridCol w="2004527">
                  <a:extLst>
                    <a:ext uri="{9D8B030D-6E8A-4147-A177-3AD203B41FA5}">
                      <a16:colId xmlns:a16="http://schemas.microsoft.com/office/drawing/2014/main" val="444321770"/>
                    </a:ext>
                  </a:extLst>
                </a:gridCol>
              </a:tblGrid>
              <a:tr h="111087">
                <a:tc>
                  <a:txBody>
                    <a:bodyPr/>
                    <a:lstStyle/>
                    <a:p>
                      <a:pPr algn="ctr" fontAlgn="ctr"/>
                      <a:endParaRPr lang="en-US" sz="800" b="1" dirty="0">
                        <a:effectLst/>
                      </a:endParaRP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1" dirty="0">
                          <a:effectLst/>
                        </a:rPr>
                        <a:t>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1" dirty="0">
                          <a:effectLst/>
                        </a:rPr>
                        <a:t>1</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1" dirty="0">
                          <a:effectLst/>
                        </a:rPr>
                        <a:t>2</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1" dirty="0">
                          <a:effectLst/>
                        </a:rPr>
                        <a:t>3</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effectLst/>
                        </a:rPr>
                        <a:t>4</a:t>
                      </a:r>
                    </a:p>
                  </a:txBody>
                  <a:tcPr marL="20525" marR="20525" marT="10263" marB="10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3801630"/>
                  </a:ext>
                </a:extLst>
              </a:tr>
              <a:tr h="111087">
                <a:tc>
                  <a:txBody>
                    <a:bodyPr/>
                    <a:lstStyle/>
                    <a:p>
                      <a:pPr algn="ctr" fontAlgn="ctr"/>
                      <a:r>
                        <a:rPr lang="en-US" sz="800" b="1" dirty="0">
                          <a:effectLst/>
                        </a:rPr>
                        <a:t>duration</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898650303"/>
                  </a:ext>
                </a:extLst>
              </a:tr>
              <a:tr h="111087">
                <a:tc>
                  <a:txBody>
                    <a:bodyPr/>
                    <a:lstStyle/>
                    <a:p>
                      <a:pPr algn="ctr" fontAlgn="ctr"/>
                      <a:r>
                        <a:rPr lang="en-US" sz="800" b="1" dirty="0" err="1">
                          <a:effectLst/>
                        </a:rPr>
                        <a:t>src_bytes</a:t>
                      </a:r>
                      <a:endParaRPr lang="en-US" sz="800" b="1" dirty="0">
                        <a:effectLst/>
                      </a:endParaRP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146.00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232.00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199.00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75141306"/>
                  </a:ext>
                </a:extLst>
              </a:tr>
              <a:tr h="111087">
                <a:tc>
                  <a:txBody>
                    <a:bodyPr/>
                    <a:lstStyle/>
                    <a:p>
                      <a:pPr algn="ctr" fontAlgn="ctr"/>
                      <a:r>
                        <a:rPr lang="en-US" sz="800" b="1" dirty="0" err="1">
                          <a:effectLst/>
                        </a:rPr>
                        <a:t>dst_bytes</a:t>
                      </a:r>
                      <a:endParaRPr lang="en-US" sz="800" b="1" dirty="0">
                        <a:effectLst/>
                      </a:endParaRP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8153.00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420.00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693326314"/>
                  </a:ext>
                </a:extLst>
              </a:tr>
              <a:tr h="111087">
                <a:tc>
                  <a:txBody>
                    <a:bodyPr/>
                    <a:lstStyle/>
                    <a:p>
                      <a:pPr algn="ctr" fontAlgn="ctr"/>
                      <a:r>
                        <a:rPr lang="en-US" sz="800" b="1" dirty="0">
                          <a:effectLst/>
                        </a:rPr>
                        <a:t>land</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92506558"/>
                  </a:ext>
                </a:extLst>
              </a:tr>
              <a:tr h="194402">
                <a:tc>
                  <a:txBody>
                    <a:bodyPr/>
                    <a:lstStyle/>
                    <a:p>
                      <a:pPr algn="ctr" fontAlgn="ctr"/>
                      <a:r>
                        <a:rPr lang="en-US" sz="800" b="1" dirty="0" err="1">
                          <a:effectLst/>
                        </a:rPr>
                        <a:t>wrong_fragment</a:t>
                      </a:r>
                      <a:endParaRPr lang="en-US" sz="800" b="1" dirty="0">
                        <a:effectLst/>
                      </a:endParaRP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969573827"/>
                  </a:ext>
                </a:extLst>
              </a:tr>
              <a:tr h="111087">
                <a:tc>
                  <a:txBody>
                    <a:bodyPr/>
                    <a:lstStyle/>
                    <a:p>
                      <a:pPr algn="ctr" fontAlgn="ctr"/>
                      <a:r>
                        <a:rPr lang="en-US" sz="800" b="1" dirty="0">
                          <a:effectLst/>
                        </a:rPr>
                        <a:t>urgent</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09302194"/>
                  </a:ext>
                </a:extLst>
              </a:tr>
              <a:tr h="111087">
                <a:tc>
                  <a:txBody>
                    <a:bodyPr/>
                    <a:lstStyle/>
                    <a:p>
                      <a:pPr algn="ctr" fontAlgn="ctr"/>
                      <a:r>
                        <a:rPr lang="en-US" sz="800" b="1" dirty="0">
                          <a:effectLst/>
                        </a:rPr>
                        <a:t>hot</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5821342"/>
                  </a:ext>
                </a:extLst>
              </a:tr>
              <a:tr h="194402">
                <a:tc>
                  <a:txBody>
                    <a:bodyPr/>
                    <a:lstStyle/>
                    <a:p>
                      <a:pPr algn="ctr" fontAlgn="ctr"/>
                      <a:r>
                        <a:rPr lang="en-US" sz="800" b="1" dirty="0" err="1">
                          <a:effectLst/>
                        </a:rPr>
                        <a:t>num_failed_logins</a:t>
                      </a:r>
                      <a:endParaRPr lang="en-US" sz="800" b="1" dirty="0">
                        <a:effectLst/>
                      </a:endParaRP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99010672"/>
                  </a:ext>
                </a:extLst>
              </a:tr>
              <a:tr h="111087">
                <a:tc>
                  <a:txBody>
                    <a:bodyPr/>
                    <a:lstStyle/>
                    <a:p>
                      <a:pPr algn="ctr" fontAlgn="ctr"/>
                      <a:r>
                        <a:rPr lang="en-US" sz="800" b="1" dirty="0" err="1">
                          <a:effectLst/>
                        </a:rPr>
                        <a:t>logged_in</a:t>
                      </a:r>
                      <a:endParaRPr lang="en-US" sz="800" b="1" dirty="0">
                        <a:effectLst/>
                      </a:endParaRP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63815888"/>
                  </a:ext>
                </a:extLst>
              </a:tr>
              <a:tr h="194402">
                <a:tc>
                  <a:txBody>
                    <a:bodyPr/>
                    <a:lstStyle/>
                    <a:p>
                      <a:pPr algn="ctr" fontAlgn="ctr"/>
                      <a:r>
                        <a:rPr lang="en-US" sz="800" b="1" dirty="0" err="1">
                          <a:effectLst/>
                        </a:rPr>
                        <a:t>num_compromised</a:t>
                      </a:r>
                      <a:endParaRPr lang="en-US" sz="800" b="1" dirty="0">
                        <a:effectLst/>
                      </a:endParaRP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dirty="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dirty="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dirty="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dirty="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dirty="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60880401"/>
                  </a:ext>
                </a:extLst>
              </a:tr>
              <a:tr h="111087">
                <a:tc>
                  <a:txBody>
                    <a:bodyPr/>
                    <a:lstStyle/>
                    <a:p>
                      <a:pPr algn="ctr" fontAlgn="ctr"/>
                      <a:r>
                        <a:rPr lang="en-US" sz="800" b="1">
                          <a:effectLst/>
                        </a:rPr>
                        <a:t>root_shell</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727208248"/>
                  </a:ext>
                </a:extLst>
              </a:tr>
              <a:tr h="111087">
                <a:tc>
                  <a:txBody>
                    <a:bodyPr/>
                    <a:lstStyle/>
                    <a:p>
                      <a:pPr algn="ctr" fontAlgn="ctr"/>
                      <a:r>
                        <a:rPr lang="en-US" sz="800" b="1">
                          <a:effectLst/>
                        </a:rPr>
                        <a:t>su_attempted</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dirty="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52672894"/>
                  </a:ext>
                </a:extLst>
              </a:tr>
              <a:tr h="111087">
                <a:tc>
                  <a:txBody>
                    <a:bodyPr/>
                    <a:lstStyle/>
                    <a:p>
                      <a:pPr algn="ctr" fontAlgn="ctr"/>
                      <a:r>
                        <a:rPr lang="en-US" sz="800" b="1">
                          <a:effectLst/>
                        </a:rPr>
                        <a:t>num_root</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911787949"/>
                  </a:ext>
                </a:extLst>
              </a:tr>
              <a:tr h="194402">
                <a:tc>
                  <a:txBody>
                    <a:bodyPr/>
                    <a:lstStyle/>
                    <a:p>
                      <a:pPr algn="ctr" fontAlgn="ctr"/>
                      <a:r>
                        <a:rPr lang="en-US" sz="800" b="1">
                          <a:effectLst/>
                        </a:rPr>
                        <a:t>num_file_creations</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dirty="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44227819"/>
                  </a:ext>
                </a:extLst>
              </a:tr>
              <a:tr h="111087">
                <a:tc>
                  <a:txBody>
                    <a:bodyPr/>
                    <a:lstStyle/>
                    <a:p>
                      <a:pPr algn="ctr" fontAlgn="ctr"/>
                      <a:r>
                        <a:rPr lang="en-US" sz="800" b="1">
                          <a:effectLst/>
                        </a:rPr>
                        <a:t>num_shells</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039885193"/>
                  </a:ext>
                </a:extLst>
              </a:tr>
              <a:tr h="194402">
                <a:tc>
                  <a:txBody>
                    <a:bodyPr/>
                    <a:lstStyle/>
                    <a:p>
                      <a:pPr algn="ctr" fontAlgn="ctr"/>
                      <a:r>
                        <a:rPr lang="en-US" sz="800" b="1">
                          <a:effectLst/>
                        </a:rPr>
                        <a:t>num_access_files</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dirty="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dirty="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58670931"/>
                  </a:ext>
                </a:extLst>
              </a:tr>
              <a:tr h="194402">
                <a:tc>
                  <a:txBody>
                    <a:bodyPr/>
                    <a:lstStyle/>
                    <a:p>
                      <a:pPr algn="ctr" fontAlgn="ctr"/>
                      <a:r>
                        <a:rPr lang="en-US" sz="800" b="1">
                          <a:effectLst/>
                        </a:rPr>
                        <a:t>num_outbound_cmds</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489370668"/>
                  </a:ext>
                </a:extLst>
              </a:tr>
              <a:tr h="111087">
                <a:tc>
                  <a:txBody>
                    <a:bodyPr/>
                    <a:lstStyle/>
                    <a:p>
                      <a:pPr algn="ctr" fontAlgn="ctr"/>
                      <a:r>
                        <a:rPr lang="en-US" sz="800" b="1">
                          <a:effectLst/>
                        </a:rPr>
                        <a:t>is_host_login</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dirty="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dirty="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36632682"/>
                  </a:ext>
                </a:extLst>
              </a:tr>
              <a:tr h="111087">
                <a:tc>
                  <a:txBody>
                    <a:bodyPr/>
                    <a:lstStyle/>
                    <a:p>
                      <a:pPr algn="ctr" fontAlgn="ctr"/>
                      <a:r>
                        <a:rPr lang="en-US" sz="800" b="1">
                          <a:effectLst/>
                        </a:rPr>
                        <a:t>is_guest_login</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03996640"/>
                  </a:ext>
                </a:extLst>
              </a:tr>
              <a:tr h="111087">
                <a:tc>
                  <a:txBody>
                    <a:bodyPr/>
                    <a:lstStyle/>
                    <a:p>
                      <a:pPr algn="ctr" fontAlgn="ctr"/>
                      <a:r>
                        <a:rPr lang="en-US" sz="800" b="1">
                          <a:effectLst/>
                        </a:rPr>
                        <a:t>count</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13.00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123.00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5.00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30.00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dirty="0">
                          <a:effectLst/>
                        </a:rPr>
                        <a:t>121.00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97466952"/>
                  </a:ext>
                </a:extLst>
              </a:tr>
              <a:tr h="111087">
                <a:tc>
                  <a:txBody>
                    <a:bodyPr/>
                    <a:lstStyle/>
                    <a:p>
                      <a:pPr algn="ctr" fontAlgn="ctr"/>
                      <a:r>
                        <a:rPr lang="en-US" sz="800" b="1">
                          <a:effectLst/>
                        </a:rPr>
                        <a:t>srv_count</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6.00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5.00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32.00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19.00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351114450"/>
                  </a:ext>
                </a:extLst>
              </a:tr>
              <a:tr h="111087">
                <a:tc>
                  <a:txBody>
                    <a:bodyPr/>
                    <a:lstStyle/>
                    <a:p>
                      <a:pPr algn="ctr" fontAlgn="ctr"/>
                      <a:r>
                        <a:rPr lang="en-US" sz="800" b="1">
                          <a:effectLst/>
                        </a:rPr>
                        <a:t>serror_rate</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1.00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0.20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dirty="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18277872"/>
                  </a:ext>
                </a:extLst>
              </a:tr>
              <a:tr h="111087">
                <a:tc>
                  <a:txBody>
                    <a:bodyPr/>
                    <a:lstStyle/>
                    <a:p>
                      <a:pPr algn="ctr" fontAlgn="ctr"/>
                      <a:r>
                        <a:rPr lang="en-US" sz="800" b="1">
                          <a:effectLst/>
                        </a:rPr>
                        <a:t>srv_serror_rate</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0.20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470501748"/>
                  </a:ext>
                </a:extLst>
              </a:tr>
              <a:tr h="111087">
                <a:tc>
                  <a:txBody>
                    <a:bodyPr/>
                    <a:lstStyle/>
                    <a:p>
                      <a:pPr algn="ctr" fontAlgn="ctr"/>
                      <a:r>
                        <a:rPr lang="en-US" sz="800" b="1">
                          <a:effectLst/>
                        </a:rPr>
                        <a:t>rerror_rate</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dirty="0">
                          <a:effectLst/>
                        </a:rPr>
                        <a:t>1.00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66553032"/>
                  </a:ext>
                </a:extLst>
              </a:tr>
              <a:tr h="111087">
                <a:tc>
                  <a:txBody>
                    <a:bodyPr/>
                    <a:lstStyle/>
                    <a:p>
                      <a:pPr algn="ctr" fontAlgn="ctr"/>
                      <a:r>
                        <a:rPr lang="en-US" sz="800" b="1">
                          <a:effectLst/>
                        </a:rPr>
                        <a:t>srv_rerror_rate</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350405652"/>
                  </a:ext>
                </a:extLst>
              </a:tr>
              <a:tr h="111087">
                <a:tc>
                  <a:txBody>
                    <a:bodyPr/>
                    <a:lstStyle/>
                    <a:p>
                      <a:pPr algn="ctr" fontAlgn="ctr"/>
                      <a:r>
                        <a:rPr lang="en-US" sz="800" b="1">
                          <a:effectLst/>
                        </a:rPr>
                        <a:t>same_srv_rate</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0.08</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0.05</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dirty="0">
                          <a:effectLst/>
                        </a:rPr>
                        <a:t>1.00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1.00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dirty="0">
                          <a:effectLst/>
                        </a:rPr>
                        <a:t>0.16</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60525224"/>
                  </a:ext>
                </a:extLst>
              </a:tr>
              <a:tr h="111087">
                <a:tc>
                  <a:txBody>
                    <a:bodyPr/>
                    <a:lstStyle/>
                    <a:p>
                      <a:pPr algn="ctr" fontAlgn="ctr"/>
                      <a:r>
                        <a:rPr lang="en-US" sz="800" b="1">
                          <a:effectLst/>
                        </a:rPr>
                        <a:t>diff_srv_rate</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0.15</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0.07</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0.06</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386559702"/>
                  </a:ext>
                </a:extLst>
              </a:tr>
              <a:tr h="194402">
                <a:tc>
                  <a:txBody>
                    <a:bodyPr/>
                    <a:lstStyle/>
                    <a:p>
                      <a:pPr algn="ctr" fontAlgn="ctr"/>
                      <a:r>
                        <a:rPr lang="en-US" sz="800" b="1">
                          <a:effectLst/>
                        </a:rPr>
                        <a:t>srv_diff_host_rate</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0.09</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dirty="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71757928"/>
                  </a:ext>
                </a:extLst>
              </a:tr>
              <a:tr h="111087">
                <a:tc>
                  <a:txBody>
                    <a:bodyPr/>
                    <a:lstStyle/>
                    <a:p>
                      <a:pPr algn="ctr" fontAlgn="ctr"/>
                      <a:r>
                        <a:rPr lang="en-US" sz="800" b="1">
                          <a:effectLst/>
                        </a:rPr>
                        <a:t>dst_host_count</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255.00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255.00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30.00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255.00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255.00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606668674"/>
                  </a:ext>
                </a:extLst>
              </a:tr>
              <a:tr h="194402">
                <a:tc>
                  <a:txBody>
                    <a:bodyPr/>
                    <a:lstStyle/>
                    <a:p>
                      <a:pPr algn="ctr" fontAlgn="ctr"/>
                      <a:r>
                        <a:rPr lang="en-US" sz="800" b="1">
                          <a:effectLst/>
                        </a:rPr>
                        <a:t>dst_host_srv_count</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1.00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26.00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255.00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255.00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dirty="0">
                          <a:effectLst/>
                        </a:rPr>
                        <a:t>19.00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42268027"/>
                  </a:ext>
                </a:extLst>
              </a:tr>
              <a:tr h="194402">
                <a:tc>
                  <a:txBody>
                    <a:bodyPr/>
                    <a:lstStyle/>
                    <a:p>
                      <a:pPr algn="ctr" fontAlgn="ctr"/>
                      <a:r>
                        <a:rPr lang="en-US" sz="800" b="1">
                          <a:effectLst/>
                        </a:rPr>
                        <a:t>dst_host_same_srv_rate</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0.10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0.07</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8250991"/>
                  </a:ext>
                </a:extLst>
              </a:tr>
              <a:tr h="194402">
                <a:tc>
                  <a:txBody>
                    <a:bodyPr/>
                    <a:lstStyle/>
                    <a:p>
                      <a:pPr algn="ctr" fontAlgn="ctr"/>
                      <a:r>
                        <a:rPr lang="en-US" sz="800" b="1">
                          <a:effectLst/>
                        </a:rPr>
                        <a:t>dst_host_diff_srv_rate</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0.60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0.05</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dirty="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dirty="0">
                          <a:effectLst/>
                        </a:rPr>
                        <a:t>0.07</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27064723"/>
                  </a:ext>
                </a:extLst>
              </a:tr>
              <a:tr h="194402">
                <a:tc>
                  <a:txBody>
                    <a:bodyPr/>
                    <a:lstStyle/>
                    <a:p>
                      <a:pPr algn="ctr" fontAlgn="ctr"/>
                      <a:r>
                        <a:rPr lang="en-US" sz="800" b="1">
                          <a:effectLst/>
                        </a:rPr>
                        <a:t>dst_host_same_src_port_rate</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0.88</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0.03</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500447780"/>
                  </a:ext>
                </a:extLst>
              </a:tr>
              <a:tr h="194402">
                <a:tc>
                  <a:txBody>
                    <a:bodyPr/>
                    <a:lstStyle/>
                    <a:p>
                      <a:pPr algn="ctr" fontAlgn="ctr"/>
                      <a:r>
                        <a:rPr lang="en-US" sz="800" b="1">
                          <a:effectLst/>
                        </a:rPr>
                        <a:t>dst_host_srv_diff_host_rate</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0.04</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dirty="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dirty="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12411740"/>
                  </a:ext>
                </a:extLst>
              </a:tr>
              <a:tr h="194402">
                <a:tc>
                  <a:txBody>
                    <a:bodyPr/>
                    <a:lstStyle/>
                    <a:p>
                      <a:pPr algn="ctr" fontAlgn="ctr"/>
                      <a:r>
                        <a:rPr lang="en-US" sz="800" b="1">
                          <a:effectLst/>
                        </a:rPr>
                        <a:t>dst_host_serror_rate</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0.03</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323234719"/>
                  </a:ext>
                </a:extLst>
              </a:tr>
              <a:tr h="194402">
                <a:tc>
                  <a:txBody>
                    <a:bodyPr/>
                    <a:lstStyle/>
                    <a:p>
                      <a:pPr algn="ctr" fontAlgn="ctr"/>
                      <a:r>
                        <a:rPr lang="en-US" sz="800" b="1">
                          <a:effectLst/>
                        </a:rPr>
                        <a:t>dst_host_srv_serror_rate</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1.00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0.01</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dirty="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49013183"/>
                  </a:ext>
                </a:extLst>
              </a:tr>
              <a:tr h="194402">
                <a:tc>
                  <a:txBody>
                    <a:bodyPr/>
                    <a:lstStyle/>
                    <a:p>
                      <a:pPr algn="ctr" fontAlgn="ctr"/>
                      <a:r>
                        <a:rPr lang="en-US" sz="800" b="1">
                          <a:effectLst/>
                        </a:rPr>
                        <a:t>dst_host_rerror_rate</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648899729"/>
                  </a:ext>
                </a:extLst>
              </a:tr>
              <a:tr h="194402">
                <a:tc>
                  <a:txBody>
                    <a:bodyPr/>
                    <a:lstStyle/>
                    <a:p>
                      <a:pPr algn="ctr" fontAlgn="ctr"/>
                      <a:r>
                        <a:rPr lang="en-US" sz="800" b="1">
                          <a:effectLst/>
                        </a:rPr>
                        <a:t>dst_host_srv_rerror_rate</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0.01</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0.00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dirty="0">
                          <a:effectLst/>
                        </a:rPr>
                        <a:t>1.00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02636676"/>
                  </a:ext>
                </a:extLst>
              </a:tr>
              <a:tr h="111087">
                <a:tc>
                  <a:txBody>
                    <a:bodyPr/>
                    <a:lstStyle/>
                    <a:p>
                      <a:pPr algn="ctr" fontAlgn="ctr"/>
                      <a:r>
                        <a:rPr lang="en-US" sz="800" b="1">
                          <a:effectLst/>
                        </a:rPr>
                        <a:t>last_flag</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15.00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19.00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21.00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21.00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21.00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08280005"/>
                  </a:ext>
                </a:extLst>
              </a:tr>
              <a:tr h="111087">
                <a:tc>
                  <a:txBody>
                    <a:bodyPr/>
                    <a:lstStyle/>
                    <a:p>
                      <a:pPr algn="ctr" fontAlgn="ctr"/>
                      <a:r>
                        <a:rPr lang="en-US" sz="800" b="1">
                          <a:effectLst/>
                        </a:rPr>
                        <a:t>y1</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5.00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1.00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5.00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a:effectLst/>
                        </a:rPr>
                        <a:t>5.00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dirty="0">
                          <a:effectLst/>
                        </a:rPr>
                        <a:t>1.00</a:t>
                      </a:r>
                    </a:p>
                  </a:txBody>
                  <a:tcPr marL="20525" marR="20525" marT="10263" marB="102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7901426"/>
                  </a:ext>
                </a:extLst>
              </a:tr>
            </a:tbl>
          </a:graphicData>
        </a:graphic>
      </p:graphicFrame>
    </p:spTree>
    <p:extLst>
      <p:ext uri="{BB962C8B-B14F-4D97-AF65-F5344CB8AC3E}">
        <p14:creationId xmlns:p14="http://schemas.microsoft.com/office/powerpoint/2010/main" val="2647063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D56963-DE3C-4B59-81C1-0AB046576013}"/>
              </a:ext>
            </a:extLst>
          </p:cNvPr>
          <p:cNvSpPr/>
          <p:nvPr/>
        </p:nvSpPr>
        <p:spPr>
          <a:xfrm>
            <a:off x="3649567" y="0"/>
            <a:ext cx="4463658" cy="584775"/>
          </a:xfrm>
          <a:prstGeom prst="rect">
            <a:avLst/>
          </a:prstGeom>
        </p:spPr>
        <p:txBody>
          <a:bodyPr wrap="none">
            <a:spAutoFit/>
          </a:bodyPr>
          <a:lstStyle/>
          <a:p>
            <a:pPr lvl="2"/>
            <a:r>
              <a:rPr lang="en-US" sz="3200" b="1" dirty="0">
                <a:solidFill>
                  <a:srgbClr val="000000"/>
                </a:solidFill>
                <a:latin typeface="Times New Roman" panose="02020603050405020304" pitchFamily="18" charset="0"/>
                <a:cs typeface="Times New Roman" panose="02020603050405020304" pitchFamily="18" charset="0"/>
              </a:rPr>
              <a:t>Dummies creations</a:t>
            </a:r>
            <a:endParaRPr lang="en-US" sz="3200" b="1" dirty="0"/>
          </a:p>
        </p:txBody>
      </p:sp>
      <p:sp>
        <p:nvSpPr>
          <p:cNvPr id="3" name="Rectangle 2">
            <a:extLst>
              <a:ext uri="{FF2B5EF4-FFF2-40B4-BE49-F238E27FC236}">
                <a16:creationId xmlns:a16="http://schemas.microsoft.com/office/drawing/2014/main" id="{157FC0FF-6BE2-46AB-9035-5A1BE3B0744B}"/>
              </a:ext>
            </a:extLst>
          </p:cNvPr>
          <p:cNvSpPr/>
          <p:nvPr/>
        </p:nvSpPr>
        <p:spPr>
          <a:xfrm>
            <a:off x="550505" y="1166843"/>
            <a:ext cx="10954139" cy="369331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An utility function to create dummy variable</a:t>
            </a:r>
          </a:p>
          <a:p>
            <a:r>
              <a:rPr lang="en-US" dirty="0">
                <a:latin typeface="Times New Roman" panose="02020603050405020304" pitchFamily="18" charset="0"/>
                <a:cs typeface="Times New Roman" panose="02020603050405020304" pitchFamily="18" charset="0"/>
              </a:rPr>
              <a:t>def </a:t>
            </a:r>
            <a:r>
              <a:rPr lang="en-US" dirty="0" err="1">
                <a:latin typeface="Times New Roman" panose="02020603050405020304" pitchFamily="18" charset="0"/>
                <a:cs typeface="Times New Roman" panose="02020603050405020304" pitchFamily="18" charset="0"/>
              </a:rPr>
              <a:t>create_dummies</a:t>
            </a:r>
            <a:r>
              <a:rPr lang="en-US" dirty="0">
                <a:latin typeface="Times New Roman" panose="02020603050405020304" pitchFamily="18" charset="0"/>
                <a:cs typeface="Times New Roman" panose="02020603050405020304" pitchFamily="18" charset="0"/>
              </a:rPr>
              <a:t>( df, </a:t>
            </a:r>
            <a:r>
              <a:rPr lang="en-US" dirty="0" err="1">
                <a:latin typeface="Times New Roman" panose="02020603050405020304" pitchFamily="18" charset="0"/>
                <a:cs typeface="Times New Roman" panose="02020603050405020304" pitchFamily="18" charset="0"/>
              </a:rPr>
              <a:t>colname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col_dummies</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pd.get_dummies</a:t>
            </a:r>
            <a:r>
              <a:rPr lang="en-US" dirty="0">
                <a:latin typeface="Times New Roman" panose="02020603050405020304" pitchFamily="18" charset="0"/>
                <a:cs typeface="Times New Roman" panose="02020603050405020304" pitchFamily="18" charset="0"/>
              </a:rPr>
              <a:t>(df[</a:t>
            </a:r>
            <a:r>
              <a:rPr lang="en-US" dirty="0" err="1">
                <a:latin typeface="Times New Roman" panose="02020603050405020304" pitchFamily="18" charset="0"/>
                <a:cs typeface="Times New Roman" panose="02020603050405020304" pitchFamily="18" charset="0"/>
              </a:rPr>
              <a:t>colname</a:t>
            </a:r>
            <a:r>
              <a:rPr lang="en-US" dirty="0">
                <a:latin typeface="Times New Roman" panose="02020603050405020304" pitchFamily="18" charset="0"/>
                <a:cs typeface="Times New Roman" panose="02020603050405020304" pitchFamily="18" charset="0"/>
              </a:rPr>
              <a:t>], prefix=</a:t>
            </a:r>
            <a:r>
              <a:rPr lang="en-US" dirty="0" err="1">
                <a:latin typeface="Times New Roman" panose="02020603050405020304" pitchFamily="18" charset="0"/>
                <a:cs typeface="Times New Roman" panose="02020603050405020304" pitchFamily="18" charset="0"/>
              </a:rPr>
              <a:t>colname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drop_first</a:t>
            </a:r>
            <a:r>
              <a:rPr lang="en-US" dirty="0">
                <a:latin typeface="Times New Roman" panose="02020603050405020304" pitchFamily="18" charset="0"/>
                <a:cs typeface="Times New Roman" panose="02020603050405020304" pitchFamily="18" charset="0"/>
              </a:rPr>
              <a:t>=True)</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col_dummies.drop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col_dummies.columns</a:t>
            </a:r>
            <a:r>
              <a:rPr lang="en-US" dirty="0">
                <a:latin typeface="Times New Roman" panose="02020603050405020304" pitchFamily="18" charset="0"/>
                <a:cs typeface="Times New Roman" panose="02020603050405020304" pitchFamily="18" charset="0"/>
              </a:rPr>
              <a:t>[0], axis=1, </a:t>
            </a:r>
            <a:r>
              <a:rPr lang="en-US" dirty="0" err="1">
                <a:latin typeface="Times New Roman" panose="02020603050405020304" pitchFamily="18" charset="0"/>
                <a:cs typeface="Times New Roman" panose="02020603050405020304" pitchFamily="18" charset="0"/>
              </a:rPr>
              <a:t>inplace</a:t>
            </a:r>
            <a:r>
              <a:rPr lang="en-US" dirty="0">
                <a:latin typeface="Times New Roman" panose="02020603050405020304" pitchFamily="18" charset="0"/>
                <a:cs typeface="Times New Roman" panose="02020603050405020304" pitchFamily="18" charset="0"/>
              </a:rPr>
              <a:t>=True)</a:t>
            </a:r>
          </a:p>
          <a:p>
            <a:r>
              <a:rPr lang="en-US" dirty="0">
                <a:latin typeface="Times New Roman" panose="02020603050405020304" pitchFamily="18" charset="0"/>
                <a:cs typeface="Times New Roman" panose="02020603050405020304" pitchFamily="18" charset="0"/>
              </a:rPr>
              <a:t>    df = </a:t>
            </a:r>
            <a:r>
              <a:rPr lang="en-US" dirty="0" err="1">
                <a:latin typeface="Times New Roman" panose="02020603050405020304" pitchFamily="18" charset="0"/>
                <a:cs typeface="Times New Roman" panose="02020603050405020304" pitchFamily="18" charset="0"/>
              </a:rPr>
              <a:t>pd.concat</a:t>
            </a:r>
            <a:r>
              <a:rPr lang="en-US" dirty="0">
                <a:latin typeface="Times New Roman" panose="02020603050405020304" pitchFamily="18" charset="0"/>
                <a:cs typeface="Times New Roman" panose="02020603050405020304" pitchFamily="18" charset="0"/>
              </a:rPr>
              <a:t>([df, </a:t>
            </a:r>
            <a:r>
              <a:rPr lang="en-US" dirty="0" err="1">
                <a:latin typeface="Times New Roman" panose="02020603050405020304" pitchFamily="18" charset="0"/>
                <a:cs typeface="Times New Roman" panose="02020603050405020304" pitchFamily="18" charset="0"/>
              </a:rPr>
              <a:t>col_dummies</a:t>
            </a:r>
            <a:r>
              <a:rPr lang="en-US" dirty="0">
                <a:latin typeface="Times New Roman" panose="02020603050405020304" pitchFamily="18" charset="0"/>
                <a:cs typeface="Times New Roman" panose="02020603050405020304" pitchFamily="18" charset="0"/>
              </a:rPr>
              <a:t>], axis=1)</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df.drop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colname</a:t>
            </a:r>
            <a:r>
              <a:rPr lang="en-US" dirty="0">
                <a:latin typeface="Times New Roman" panose="02020603050405020304" pitchFamily="18" charset="0"/>
                <a:cs typeface="Times New Roman" panose="02020603050405020304" pitchFamily="18" charset="0"/>
              </a:rPr>
              <a:t>, axis = 1, </a:t>
            </a:r>
            <a:r>
              <a:rPr lang="en-US" dirty="0" err="1">
                <a:latin typeface="Times New Roman" panose="02020603050405020304" pitchFamily="18" charset="0"/>
                <a:cs typeface="Times New Roman" panose="02020603050405020304" pitchFamily="18" charset="0"/>
              </a:rPr>
              <a:t>inplace</a:t>
            </a:r>
            <a:r>
              <a:rPr lang="en-US" dirty="0">
                <a:latin typeface="Times New Roman" panose="02020603050405020304" pitchFamily="18" charset="0"/>
                <a:cs typeface="Times New Roman" panose="02020603050405020304" pitchFamily="18" charset="0"/>
              </a:rPr>
              <a:t> = True )</a:t>
            </a:r>
          </a:p>
          <a:p>
            <a:r>
              <a:rPr lang="en-US" dirty="0">
                <a:latin typeface="Times New Roman" panose="02020603050405020304" pitchFamily="18" charset="0"/>
                <a:cs typeface="Times New Roman" panose="02020603050405020304" pitchFamily="18" charset="0"/>
              </a:rPr>
              <a:t>    return df</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for </a:t>
            </a:r>
            <a:r>
              <a:rPr lang="en-US" dirty="0" err="1">
                <a:latin typeface="Times New Roman" panose="02020603050405020304" pitchFamily="18" charset="0"/>
                <a:cs typeface="Times New Roman" panose="02020603050405020304" pitchFamily="18" charset="0"/>
              </a:rPr>
              <a:t>c_feature</a:t>
            </a:r>
            <a:r>
              <a:rPr lang="en-US" dirty="0">
                <a:latin typeface="Times New Roman" panose="02020603050405020304" pitchFamily="18" charset="0"/>
                <a:cs typeface="Times New Roman" panose="02020603050405020304" pitchFamily="18" charset="0"/>
              </a:rPr>
              <a:t> in </a:t>
            </a:r>
            <a:r>
              <a:rPr lang="en-US" dirty="0" err="1">
                <a:latin typeface="Times New Roman" panose="02020603050405020304" pitchFamily="18" charset="0"/>
                <a:cs typeface="Times New Roman" panose="02020603050405020304" pitchFamily="18" charset="0"/>
              </a:rPr>
              <a:t>categorical_features</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Train_cat_new</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Train_cat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a:t>
            </a:r>
            <a:r>
              <a:rPr lang="en-US" dirty="0" err="1">
                <a:latin typeface="Times New Roman" panose="02020603050405020304" pitchFamily="18" charset="0"/>
                <a:cs typeface="Times New Roman" panose="02020603050405020304" pitchFamily="18" charset="0"/>
              </a:rPr>
              <a:t>c_feature</a:t>
            </a:r>
            <a:r>
              <a:rPr lang="en-US" dirty="0">
                <a:latin typeface="Times New Roman" panose="02020603050405020304" pitchFamily="18" charset="0"/>
                <a:cs typeface="Times New Roman" panose="02020603050405020304" pitchFamily="18" charset="0"/>
              </a:rPr>
              <a:t> in </a:t>
            </a:r>
            <a:r>
              <a:rPr lang="en-US" dirty="0" err="1">
                <a:latin typeface="Times New Roman" panose="02020603050405020304" pitchFamily="18" charset="0"/>
                <a:cs typeface="Times New Roman" panose="02020603050405020304" pitchFamily="18" charset="0"/>
              </a:rPr>
              <a:t>cat_var_names</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Train_cat_new</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c_feature</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Train_cat_new</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c_feature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astype</a:t>
            </a:r>
            <a:r>
              <a:rPr lang="en-US" dirty="0">
                <a:latin typeface="Times New Roman" panose="02020603050405020304" pitchFamily="18" charset="0"/>
                <a:cs typeface="Times New Roman" panose="02020603050405020304" pitchFamily="18" charset="0"/>
              </a:rPr>
              <a:t>('category')</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Train_cat_new</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create_dummies</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Train_cat_new</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c_feature</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82685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070B57-40BC-4695-BA03-07EC4AF6436D}"/>
              </a:ext>
            </a:extLst>
          </p:cNvPr>
          <p:cNvSpPr/>
          <p:nvPr/>
        </p:nvSpPr>
        <p:spPr>
          <a:xfrm>
            <a:off x="4093328" y="81257"/>
            <a:ext cx="3352201" cy="584775"/>
          </a:xfrm>
          <a:prstGeom prst="rect">
            <a:avLst/>
          </a:prstGeom>
        </p:spPr>
        <p:txBody>
          <a:bodyPr wrap="none">
            <a:spAutoFit/>
          </a:bodyPr>
          <a:lstStyle/>
          <a:p>
            <a:pPr algn="ctr"/>
            <a:r>
              <a:rPr lang="en-US" sz="3200" b="1" dirty="0">
                <a:solidFill>
                  <a:srgbClr val="000000"/>
                </a:solidFill>
                <a:latin typeface="Times New Roman" panose="02020603050405020304" pitchFamily="18" charset="0"/>
                <a:cs typeface="Times New Roman" panose="02020603050405020304" pitchFamily="18" charset="0"/>
              </a:rPr>
              <a:t>Multi collinearity </a:t>
            </a:r>
            <a:endParaRPr lang="en-US" sz="3200" dirty="0"/>
          </a:p>
        </p:txBody>
      </p:sp>
      <p:graphicFrame>
        <p:nvGraphicFramePr>
          <p:cNvPr id="4" name="Table 3">
            <a:extLst>
              <a:ext uri="{FF2B5EF4-FFF2-40B4-BE49-F238E27FC236}">
                <a16:creationId xmlns:a16="http://schemas.microsoft.com/office/drawing/2014/main" id="{2FA6112C-251E-452E-97B3-6925D9D469E2}"/>
              </a:ext>
            </a:extLst>
          </p:cNvPr>
          <p:cNvGraphicFramePr>
            <a:graphicFrameLocks noGrp="1"/>
          </p:cNvGraphicFramePr>
          <p:nvPr>
            <p:extLst>
              <p:ext uri="{D42A27DB-BD31-4B8C-83A1-F6EECF244321}">
                <p14:modId xmlns:p14="http://schemas.microsoft.com/office/powerpoint/2010/main" val="3170562139"/>
              </p:ext>
            </p:extLst>
          </p:nvPr>
        </p:nvGraphicFramePr>
        <p:xfrm>
          <a:off x="810208" y="801636"/>
          <a:ext cx="10069748" cy="4934360"/>
        </p:xfrm>
        <a:graphic>
          <a:graphicData uri="http://schemas.openxmlformats.org/drawingml/2006/table">
            <a:tbl>
              <a:tblPr>
                <a:tableStyleId>{5C22544A-7EE6-4342-B048-85BDC9FD1C3A}</a:tableStyleId>
              </a:tblPr>
              <a:tblGrid>
                <a:gridCol w="1759172">
                  <a:extLst>
                    <a:ext uri="{9D8B030D-6E8A-4147-A177-3AD203B41FA5}">
                      <a16:colId xmlns:a16="http://schemas.microsoft.com/office/drawing/2014/main" val="3181709832"/>
                    </a:ext>
                  </a:extLst>
                </a:gridCol>
                <a:gridCol w="3336363">
                  <a:extLst>
                    <a:ext uri="{9D8B030D-6E8A-4147-A177-3AD203B41FA5}">
                      <a16:colId xmlns:a16="http://schemas.microsoft.com/office/drawing/2014/main" val="3038965227"/>
                    </a:ext>
                  </a:extLst>
                </a:gridCol>
                <a:gridCol w="4974213">
                  <a:extLst>
                    <a:ext uri="{9D8B030D-6E8A-4147-A177-3AD203B41FA5}">
                      <a16:colId xmlns:a16="http://schemas.microsoft.com/office/drawing/2014/main" val="4270118663"/>
                    </a:ext>
                  </a:extLst>
                </a:gridCol>
              </a:tblGrid>
              <a:tr h="241741">
                <a:tc>
                  <a:txBody>
                    <a:bodyPr/>
                    <a:lstStyle/>
                    <a:p>
                      <a:pPr algn="ctr" fontAlgn="ctr"/>
                      <a:r>
                        <a:rPr lang="en-US" sz="3200" b="1" u="none" strike="noStrike" dirty="0">
                          <a:effectLst/>
                          <a:latin typeface="Times New Roman" panose="02020603050405020304" pitchFamily="18" charset="0"/>
                          <a:cs typeface="Times New Roman" panose="02020603050405020304" pitchFamily="18" charset="0"/>
                        </a:rPr>
                        <a:t> </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en-US" sz="3200" b="1" u="none" strike="noStrike" dirty="0">
                          <a:effectLst/>
                          <a:latin typeface="Times New Roman" panose="02020603050405020304" pitchFamily="18" charset="0"/>
                          <a:cs typeface="Times New Roman" panose="02020603050405020304" pitchFamily="18" charset="0"/>
                        </a:rPr>
                        <a:t>VIF factor</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en-US" sz="3200" b="1" u="none" strike="noStrike" dirty="0">
                          <a:effectLst/>
                          <a:latin typeface="Times New Roman" panose="02020603050405020304" pitchFamily="18" charset="0"/>
                          <a:cs typeface="Times New Roman" panose="02020603050405020304" pitchFamily="18" charset="0"/>
                        </a:rPr>
                        <a:t>Features</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18910528"/>
                  </a:ext>
                </a:extLst>
              </a:tr>
              <a:tr h="241741">
                <a:tc>
                  <a:txBody>
                    <a:bodyPr/>
                    <a:lstStyle/>
                    <a:p>
                      <a:pPr algn="ctr" fontAlgn="ctr"/>
                      <a:r>
                        <a:rPr lang="en-US" sz="3200" u="none" strike="noStrike" dirty="0">
                          <a:effectLst/>
                          <a:latin typeface="Times New Roman" panose="02020603050405020304" pitchFamily="18" charset="0"/>
                          <a:cs typeface="Times New Roman" panose="02020603050405020304" pitchFamily="18" charset="0"/>
                        </a:rPr>
                        <a:t>0</a:t>
                      </a: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3200" dirty="0">
                          <a:latin typeface="Times New Roman" panose="02020603050405020304" pitchFamily="18" charset="0"/>
                          <a:cs typeface="Times New Roman" panose="02020603050405020304" pitchFamily="18" charset="0"/>
                        </a:rPr>
                        <a:t>88.243816</a:t>
                      </a: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3200" u="none" strike="noStrike">
                          <a:effectLst/>
                          <a:latin typeface="Times New Roman" panose="02020603050405020304" pitchFamily="18" charset="0"/>
                          <a:cs typeface="Times New Roman" panose="02020603050405020304" pitchFamily="18" charset="0"/>
                        </a:rPr>
                        <a:t>Intercept</a:t>
                      </a:r>
                      <a:endParaRPr lang="en-US" sz="3200" b="0" i="0" u="none" strike="noStrike">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5100299"/>
                  </a:ext>
                </a:extLst>
              </a:tr>
              <a:tr h="241741">
                <a:tc>
                  <a:txBody>
                    <a:bodyPr/>
                    <a:lstStyle/>
                    <a:p>
                      <a:pPr algn="ctr" fontAlgn="ctr"/>
                      <a:r>
                        <a:rPr lang="en-US" sz="3200" u="none" strike="noStrike" dirty="0">
                          <a:effectLst/>
                          <a:latin typeface="Times New Roman" panose="02020603050405020304" pitchFamily="18" charset="0"/>
                          <a:cs typeface="Times New Roman" panose="02020603050405020304" pitchFamily="18" charset="0"/>
                        </a:rPr>
                        <a:t>1</a:t>
                      </a: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3200" dirty="0">
                          <a:latin typeface="Times New Roman" panose="02020603050405020304" pitchFamily="18" charset="0"/>
                          <a:cs typeface="Times New Roman" panose="02020603050405020304" pitchFamily="18" charset="0"/>
                        </a:rPr>
                        <a:t>1.466163</a:t>
                      </a: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3200" dirty="0" err="1">
                          <a:latin typeface="Times New Roman" panose="02020603050405020304" pitchFamily="18" charset="0"/>
                          <a:cs typeface="Times New Roman" panose="02020603050405020304" pitchFamily="18" charset="0"/>
                        </a:rPr>
                        <a:t>dst_host_count</a:t>
                      </a: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0984055"/>
                  </a:ext>
                </a:extLst>
              </a:tr>
              <a:tr h="241741">
                <a:tc>
                  <a:txBody>
                    <a:bodyPr/>
                    <a:lstStyle/>
                    <a:p>
                      <a:pPr algn="ctr" fontAlgn="ctr"/>
                      <a:r>
                        <a:rPr lang="en-US" sz="3200" u="none" strike="noStrike" dirty="0">
                          <a:effectLst/>
                          <a:latin typeface="Times New Roman" panose="02020603050405020304" pitchFamily="18" charset="0"/>
                          <a:cs typeface="Times New Roman" panose="02020603050405020304" pitchFamily="18" charset="0"/>
                        </a:rPr>
                        <a:t>2</a:t>
                      </a: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3200" dirty="0">
                          <a:latin typeface="Times New Roman" panose="02020603050405020304" pitchFamily="18" charset="0"/>
                          <a:cs typeface="Times New Roman" panose="02020603050405020304" pitchFamily="18" charset="0"/>
                        </a:rPr>
                        <a:t>1.101533</a:t>
                      </a: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3200" u="none" strike="noStrike" dirty="0" err="1">
                          <a:effectLst/>
                          <a:latin typeface="Times New Roman" panose="02020603050405020304" pitchFamily="18" charset="0"/>
                          <a:cs typeface="Times New Roman" panose="02020603050405020304" pitchFamily="18" charset="0"/>
                        </a:rPr>
                        <a:t>last_flag</a:t>
                      </a: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4877253"/>
                  </a:ext>
                </a:extLst>
              </a:tr>
              <a:tr h="241741">
                <a:tc>
                  <a:txBody>
                    <a:bodyPr/>
                    <a:lstStyle/>
                    <a:p>
                      <a:pPr algn="ctr" fontAlgn="ctr"/>
                      <a:r>
                        <a:rPr lang="en-US" sz="3200" u="none" strike="noStrike" dirty="0">
                          <a:effectLst/>
                          <a:latin typeface="Times New Roman" panose="02020603050405020304" pitchFamily="18" charset="0"/>
                          <a:cs typeface="Times New Roman" panose="02020603050405020304" pitchFamily="18" charset="0"/>
                        </a:rPr>
                        <a:t>3</a:t>
                      </a: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3200" dirty="0">
                          <a:latin typeface="Times New Roman" panose="02020603050405020304" pitchFamily="18" charset="0"/>
                          <a:cs typeface="Times New Roman" panose="02020603050405020304" pitchFamily="18" charset="0"/>
                        </a:rPr>
                        <a:t>1.116964</a:t>
                      </a: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3200" dirty="0" err="1">
                          <a:latin typeface="Times New Roman" panose="02020603050405020304" pitchFamily="18" charset="0"/>
                          <a:cs typeface="Times New Roman" panose="02020603050405020304" pitchFamily="18" charset="0"/>
                        </a:rPr>
                        <a:t>service_private</a:t>
                      </a: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7495376"/>
                  </a:ext>
                </a:extLst>
              </a:tr>
              <a:tr h="241741">
                <a:tc>
                  <a:txBody>
                    <a:bodyPr/>
                    <a:lstStyle/>
                    <a:p>
                      <a:pPr algn="ctr" fontAlgn="ctr"/>
                      <a:r>
                        <a:rPr lang="en-US" sz="3200" u="none" strike="noStrike" dirty="0">
                          <a:effectLst/>
                          <a:latin typeface="Times New Roman" panose="02020603050405020304" pitchFamily="18" charset="0"/>
                          <a:cs typeface="Times New Roman" panose="02020603050405020304" pitchFamily="18" charset="0"/>
                        </a:rPr>
                        <a:t>4</a:t>
                      </a: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3200" dirty="0">
                          <a:latin typeface="Times New Roman" panose="02020603050405020304" pitchFamily="18" charset="0"/>
                          <a:cs typeface="Times New Roman" panose="02020603050405020304" pitchFamily="18" charset="0"/>
                        </a:rPr>
                        <a:t>1.055851 </a:t>
                      </a: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err="1">
                          <a:latin typeface="Times New Roman" panose="02020603050405020304" pitchFamily="18" charset="0"/>
                          <a:cs typeface="Times New Roman" panose="02020603050405020304" pitchFamily="18" charset="0"/>
                        </a:rPr>
                        <a:t>service_smtp</a:t>
                      </a:r>
                      <a:endParaRPr lang="en-US" sz="3200" dirty="0">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6401540"/>
                  </a:ext>
                </a:extLst>
              </a:tr>
              <a:tr h="241741">
                <a:tc>
                  <a:txBody>
                    <a:bodyPr/>
                    <a:lstStyle/>
                    <a:p>
                      <a:pPr algn="ctr" fontAlgn="ctr"/>
                      <a:r>
                        <a:rPr lang="en-US" sz="3200" u="none" strike="noStrike" dirty="0">
                          <a:effectLst/>
                          <a:latin typeface="Times New Roman" panose="02020603050405020304" pitchFamily="18" charset="0"/>
                          <a:cs typeface="Times New Roman" panose="02020603050405020304" pitchFamily="18" charset="0"/>
                        </a:rPr>
                        <a:t>5</a:t>
                      </a: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3200" dirty="0">
                          <a:latin typeface="Times New Roman" panose="02020603050405020304" pitchFamily="18" charset="0"/>
                          <a:cs typeface="Times New Roman" panose="02020603050405020304" pitchFamily="18" charset="0"/>
                        </a:rPr>
                        <a:t>1.218442 </a:t>
                      </a: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err="1">
                          <a:latin typeface="Times New Roman" panose="02020603050405020304" pitchFamily="18" charset="0"/>
                          <a:cs typeface="Times New Roman" panose="02020603050405020304" pitchFamily="18" charset="0"/>
                        </a:rPr>
                        <a:t>service_eco_i</a:t>
                      </a:r>
                      <a:endParaRPr lang="en-US" sz="3200" dirty="0">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532051"/>
                  </a:ext>
                </a:extLst>
              </a:tr>
              <a:tr h="241741">
                <a:tc>
                  <a:txBody>
                    <a:bodyPr/>
                    <a:lstStyle/>
                    <a:p>
                      <a:pPr algn="ctr" fontAlgn="ctr"/>
                      <a:r>
                        <a:rPr lang="en-US" sz="3200" u="none" strike="noStrike" dirty="0">
                          <a:effectLst/>
                          <a:latin typeface="Times New Roman" panose="02020603050405020304" pitchFamily="18" charset="0"/>
                          <a:cs typeface="Times New Roman" panose="02020603050405020304" pitchFamily="18" charset="0"/>
                        </a:rPr>
                        <a:t>6</a:t>
                      </a: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3200" dirty="0">
                          <a:latin typeface="Times New Roman" panose="02020603050405020304" pitchFamily="18" charset="0"/>
                          <a:cs typeface="Times New Roman" panose="02020603050405020304" pitchFamily="18" charset="0"/>
                        </a:rPr>
                        <a:t>1.013048</a:t>
                      </a: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3200" dirty="0" err="1">
                          <a:latin typeface="Times New Roman" panose="02020603050405020304" pitchFamily="18" charset="0"/>
                          <a:cs typeface="Times New Roman" panose="02020603050405020304" pitchFamily="18" charset="0"/>
                        </a:rPr>
                        <a:t>flag_RSTO</a:t>
                      </a: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7765870"/>
                  </a:ext>
                </a:extLst>
              </a:tr>
              <a:tr h="241741">
                <a:tc>
                  <a:txBody>
                    <a:bodyPr/>
                    <a:lstStyle/>
                    <a:p>
                      <a:pPr algn="ctr" fontAlgn="ctr"/>
                      <a:r>
                        <a:rPr lang="en-US" sz="3200" u="none" strike="noStrike" dirty="0">
                          <a:effectLst/>
                          <a:latin typeface="Times New Roman" panose="02020603050405020304" pitchFamily="18" charset="0"/>
                          <a:cs typeface="Times New Roman" panose="02020603050405020304" pitchFamily="18" charset="0"/>
                        </a:rPr>
                        <a:t>7</a:t>
                      </a: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3200" dirty="0">
                          <a:latin typeface="Times New Roman" panose="02020603050405020304" pitchFamily="18" charset="0"/>
                          <a:cs typeface="Times New Roman" panose="02020603050405020304" pitchFamily="18" charset="0"/>
                        </a:rPr>
                        <a:t>1.056176</a:t>
                      </a: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err="1">
                          <a:latin typeface="Times New Roman" panose="02020603050405020304" pitchFamily="18" charset="0"/>
                          <a:cs typeface="Times New Roman" panose="02020603050405020304" pitchFamily="18" charset="0"/>
                        </a:rPr>
                        <a:t>service_domain_u</a:t>
                      </a:r>
                      <a:endParaRPr lang="en-US" sz="3200" dirty="0">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8734940"/>
                  </a:ext>
                </a:extLst>
              </a:tr>
              <a:tr h="241741">
                <a:tc>
                  <a:txBody>
                    <a:bodyPr/>
                    <a:lstStyle/>
                    <a:p>
                      <a:pPr algn="ctr" fontAlgn="ctr"/>
                      <a:r>
                        <a:rPr lang="en-US" sz="3200" u="none" strike="noStrike" dirty="0">
                          <a:effectLst/>
                          <a:latin typeface="Times New Roman" panose="02020603050405020304" pitchFamily="18" charset="0"/>
                          <a:cs typeface="Times New Roman" panose="02020603050405020304" pitchFamily="18" charset="0"/>
                        </a:rPr>
                        <a:t>8</a:t>
                      </a: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3200" dirty="0">
                          <a:latin typeface="Times New Roman" panose="02020603050405020304" pitchFamily="18" charset="0"/>
                          <a:cs typeface="Times New Roman" panose="02020603050405020304" pitchFamily="18" charset="0"/>
                        </a:rPr>
                        <a:t>1.316408</a:t>
                      </a: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3200" dirty="0">
                          <a:latin typeface="Times New Roman" panose="02020603050405020304" pitchFamily="18" charset="0"/>
                          <a:cs typeface="Times New Roman" panose="02020603050405020304" pitchFamily="18" charset="0"/>
                        </a:rPr>
                        <a:t>count</a:t>
                      </a: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56" marR="5756" marT="575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1080678"/>
                  </a:ext>
                </a:extLst>
              </a:tr>
            </a:tbl>
          </a:graphicData>
        </a:graphic>
      </p:graphicFrame>
    </p:spTree>
    <p:extLst>
      <p:ext uri="{BB962C8B-B14F-4D97-AF65-F5344CB8AC3E}">
        <p14:creationId xmlns:p14="http://schemas.microsoft.com/office/powerpoint/2010/main" val="2537967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F1F7DF-D3B0-46C2-BF1D-59BFCEF3CA13}"/>
              </a:ext>
            </a:extLst>
          </p:cNvPr>
          <p:cNvSpPr/>
          <p:nvPr/>
        </p:nvSpPr>
        <p:spPr>
          <a:xfrm>
            <a:off x="2825217" y="410547"/>
            <a:ext cx="7306359" cy="584775"/>
          </a:xfrm>
          <a:prstGeom prst="rect">
            <a:avLst/>
          </a:prstGeom>
        </p:spPr>
        <p:txBody>
          <a:bodyPr wrap="none">
            <a:spAutoFit/>
          </a:bodyPr>
          <a:lstStyle/>
          <a:p>
            <a:r>
              <a:rPr lang="en-US" sz="3200" b="1" dirty="0">
                <a:solidFill>
                  <a:srgbClr val="000000"/>
                </a:solidFill>
                <a:latin typeface="Times New Roman" panose="02020603050405020304" pitchFamily="18" charset="0"/>
                <a:cs typeface="Times New Roman" panose="02020603050405020304" pitchFamily="18" charset="0"/>
              </a:rPr>
              <a:t>Model pre-requisites/Model assumptions</a:t>
            </a:r>
            <a:endParaRPr lang="en-US" sz="3200" dirty="0"/>
          </a:p>
        </p:txBody>
      </p:sp>
      <p:sp>
        <p:nvSpPr>
          <p:cNvPr id="3" name="Rectangle 2">
            <a:extLst>
              <a:ext uri="{FF2B5EF4-FFF2-40B4-BE49-F238E27FC236}">
                <a16:creationId xmlns:a16="http://schemas.microsoft.com/office/drawing/2014/main" id="{C09F6517-8B32-4305-A390-17C6D8BF69F4}"/>
              </a:ext>
            </a:extLst>
          </p:cNvPr>
          <p:cNvSpPr/>
          <p:nvPr/>
        </p:nvSpPr>
        <p:spPr>
          <a:xfrm>
            <a:off x="765110" y="1272971"/>
            <a:ext cx="10795518" cy="4801314"/>
          </a:xfrm>
          <a:prstGeom prst="rect">
            <a:avLst/>
          </a:prstGeom>
        </p:spPr>
        <p:txBody>
          <a:bodyPr wrap="square">
            <a:spAutoFit/>
          </a:bodyPr>
          <a:lstStyle/>
          <a:p>
            <a:pPr fontAlgn="base"/>
            <a:r>
              <a:rPr lang="en-US" dirty="0">
                <a:latin typeface="Times New Roman" panose="02020603050405020304" pitchFamily="18" charset="0"/>
                <a:cs typeface="Times New Roman" panose="02020603050405020304" pitchFamily="18" charset="0"/>
              </a:rPr>
              <a:t>First, logistic regression does not require a linear relationship between the dependent and independent variables.  Second, the error terms (residuals) do not need to be normally distributed.  Third, homoscedasticity is not required.  Finally, the dependent variable in logistic regression is not measured on an interval or ratio scale.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However, some other assumptions still apply.</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First, binary logistic regression requires the dependent variable to be binary and ordinal logistic regression requires the dependent variable to be ordinal.</a:t>
            </a:r>
          </a:p>
          <a:p>
            <a:pPr fontAlgn="base"/>
            <a:r>
              <a:rPr lang="en-US" dirty="0">
                <a:latin typeface="Times New Roman" panose="02020603050405020304" pitchFamily="18" charset="0"/>
                <a:cs typeface="Times New Roman" panose="02020603050405020304" pitchFamily="18" charset="0"/>
              </a:rPr>
              <a:t>Second, logistic regression requires the observations to be independent of each other.  In other words, the observations should not come from repeated measurements or matched data.</a:t>
            </a:r>
          </a:p>
          <a:p>
            <a:pPr fontAlgn="base"/>
            <a:r>
              <a:rPr lang="en-US" dirty="0">
                <a:latin typeface="Times New Roman" panose="02020603050405020304" pitchFamily="18" charset="0"/>
                <a:cs typeface="Times New Roman" panose="02020603050405020304" pitchFamily="18" charset="0"/>
              </a:rPr>
              <a:t>Third, logistic regression requires there to be little or no multicollinearity among the independent variables.  This means that the independent variables should not be too highly correlated with each other.</a:t>
            </a:r>
          </a:p>
          <a:p>
            <a:pPr fontAlgn="base"/>
            <a:r>
              <a:rPr lang="en-US" dirty="0">
                <a:latin typeface="Times New Roman" panose="02020603050405020304" pitchFamily="18" charset="0"/>
                <a:cs typeface="Times New Roman" panose="02020603050405020304" pitchFamily="18" charset="0"/>
              </a:rPr>
              <a:t>Fourth, logistic regression assumes linearity of independent variables and log odds.  although this analysis does not require the dependent and independent variables to be related linearly, it requires that the independent variables are linearly related to the log odds.</a:t>
            </a:r>
          </a:p>
          <a:p>
            <a:pPr fontAlgn="base"/>
            <a:r>
              <a:rPr lang="en-US" dirty="0">
                <a:latin typeface="Times New Roman" panose="02020603050405020304" pitchFamily="18" charset="0"/>
                <a:cs typeface="Times New Roman" panose="02020603050405020304" pitchFamily="18" charset="0"/>
              </a:rPr>
              <a:t>Finally, logistic regression typically requires a large sample size.  A general guideline is that you need at minimum of 10 cases with the least frequent outcome for each independent variable in your model. </a:t>
            </a:r>
          </a:p>
        </p:txBody>
      </p:sp>
    </p:spTree>
    <p:extLst>
      <p:ext uri="{BB962C8B-B14F-4D97-AF65-F5344CB8AC3E}">
        <p14:creationId xmlns:p14="http://schemas.microsoft.com/office/powerpoint/2010/main" val="2721470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C8B2F0-90EB-4DCD-905E-71FABB604AF9}"/>
              </a:ext>
            </a:extLst>
          </p:cNvPr>
          <p:cNvSpPr/>
          <p:nvPr/>
        </p:nvSpPr>
        <p:spPr>
          <a:xfrm>
            <a:off x="643811" y="445075"/>
            <a:ext cx="10552923" cy="6124754"/>
          </a:xfrm>
          <a:prstGeom prst="rect">
            <a:avLst/>
          </a:prstGeom>
        </p:spPr>
        <p:txBody>
          <a:bodyPr wrap="square">
            <a:spAutoFit/>
          </a:bodyPr>
          <a:lstStyle/>
          <a:p>
            <a:r>
              <a:rPr lang="en-US" sz="3200" b="1" dirty="0">
                <a:solidFill>
                  <a:srgbClr val="000000"/>
                </a:solidFill>
                <a:latin typeface="Times New Roman" panose="02020603050405020304" pitchFamily="18" charset="0"/>
                <a:cs typeface="Times New Roman" panose="02020603050405020304" pitchFamily="18" charset="0"/>
              </a:rPr>
              <a:t>				Define train &amp; test</a:t>
            </a:r>
            <a:r>
              <a:rPr lang="en-US" sz="3200" b="1" dirty="0">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The reasons for splitting</a:t>
            </a:r>
          </a:p>
          <a:p>
            <a:endParaRPr lang="en-US" dirty="0">
              <a:solidFill>
                <a:srgbClr val="000000"/>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training dataset</a:t>
            </a:r>
            <a:r>
              <a:rPr lang="en-US" dirty="0">
                <a:latin typeface="Times New Roman" panose="02020603050405020304" pitchFamily="18" charset="0"/>
                <a:cs typeface="Times New Roman" panose="02020603050405020304" pitchFamily="18" charset="0"/>
              </a:rPr>
              <a:t> (also called training set, learning set, or AI training data) is the initial dataset used to train an algorithm to understand how to apply technologies such as neural networks, to learn and produce complex results. It includes both input data and the corresponding expected output. The purpose of the training dataset is to provide your algorithm with “ground truth” data.</a:t>
            </a:r>
          </a:p>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test dataset</a:t>
            </a:r>
            <a:r>
              <a:rPr lang="en-US" dirty="0">
                <a:latin typeface="Times New Roman" panose="02020603050405020304" pitchFamily="18" charset="0"/>
                <a:cs typeface="Times New Roman" panose="02020603050405020304" pitchFamily="18" charset="0"/>
              </a:rPr>
              <a:t>, however, is used to assess how well your algorithm was trained with the training dataset. You can’t simply reuse the training dataset in the testing stage because the algorithm will already “know” the expected output, which defeats the purpose of testing the algorithm.</a:t>
            </a:r>
            <a:endParaRPr lang="en-US" dirty="0">
              <a:solidFill>
                <a:srgbClr val="0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lang="en-US" altLang="en-US" dirty="0">
                <a:solidFill>
                  <a:srgbClr val="212121"/>
                </a:solidFill>
                <a:latin typeface="Times New Roman" panose="02020603050405020304" pitchFamily="18" charset="0"/>
                <a:cs typeface="Times New Roman" panose="02020603050405020304" pitchFamily="18" charset="0"/>
              </a:rPr>
              <a:t>Make sure that your test set meets the following two conditions:</a:t>
            </a:r>
            <a:endParaRPr lang="en-US" altLang="en-US"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Char char="•"/>
            </a:pPr>
            <a:r>
              <a:rPr lang="en-US" altLang="en-US" dirty="0">
                <a:solidFill>
                  <a:srgbClr val="212121"/>
                </a:solidFill>
                <a:latin typeface="Times New Roman" panose="02020603050405020304" pitchFamily="18" charset="0"/>
                <a:cs typeface="Times New Roman" panose="02020603050405020304" pitchFamily="18" charset="0"/>
              </a:rPr>
              <a:t>Is large enough to yield statistically meaningful results.</a:t>
            </a:r>
          </a:p>
          <a:p>
            <a:pPr lvl="0" algn="just" eaLnBrk="0" fontAlgn="base" hangingPunct="0">
              <a:spcBef>
                <a:spcPct val="0"/>
              </a:spcBef>
              <a:spcAft>
                <a:spcPct val="0"/>
              </a:spcAft>
              <a:buFontTx/>
              <a:buChar char="•"/>
            </a:pPr>
            <a:r>
              <a:rPr lang="en-US" altLang="en-US" dirty="0">
                <a:solidFill>
                  <a:srgbClr val="212121"/>
                </a:solidFill>
                <a:latin typeface="Times New Roman" panose="02020603050405020304" pitchFamily="18" charset="0"/>
                <a:cs typeface="Times New Roman" panose="02020603050405020304" pitchFamily="18" charset="0"/>
              </a:rPr>
              <a:t>Is representative of the data set as a whole. In other words, don't pick a test set with different characteristics than the training set.</a:t>
            </a:r>
          </a:p>
          <a:p>
            <a:pPr lvl="0" algn="just" eaLnBrk="0" fontAlgn="base" hangingPunct="0">
              <a:spcBef>
                <a:spcPct val="0"/>
              </a:spcBef>
              <a:spcAft>
                <a:spcPct val="0"/>
              </a:spcAft>
            </a:pPr>
            <a:r>
              <a:rPr lang="en-US" altLang="en-US" dirty="0">
                <a:solidFill>
                  <a:srgbClr val="212121"/>
                </a:solidFill>
                <a:latin typeface="Times New Roman" panose="02020603050405020304" pitchFamily="18" charset="0"/>
                <a:cs typeface="Times New Roman" panose="02020603050405020304" pitchFamily="18" charset="0"/>
              </a:rPr>
              <a:t>Assuming that your test set meets the preceding two conditions, your goal is to create a model that generalizes well to new data. Our test set serves as a proxy for new data. </a:t>
            </a:r>
          </a:p>
          <a:p>
            <a:pPr lvl="0" algn="just"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The algorithm will try to minimize the error within the training set. When training is done, the algorithm has seen all the data in training set. However, we want to know if the algorithm can be used for further forecasting, we want to know how the algorithm works when given the unseen data.</a:t>
            </a:r>
            <a:endParaRPr lang="en-US" altLang="en-US" dirty="0">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5254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09F629-4052-4135-B619-3ED6A4F19E27}"/>
              </a:ext>
            </a:extLst>
          </p:cNvPr>
          <p:cNvSpPr/>
          <p:nvPr/>
        </p:nvSpPr>
        <p:spPr>
          <a:xfrm>
            <a:off x="466531" y="726529"/>
            <a:ext cx="8126963" cy="646331"/>
          </a:xfrm>
          <a:prstGeom prst="rect">
            <a:avLst/>
          </a:prstGeom>
        </p:spPr>
        <p:txBody>
          <a:bodyPr wrap="square">
            <a:spAutoFit/>
          </a:bodyPr>
          <a:lstStyle/>
          <a:p>
            <a:r>
              <a:rPr lang="en-US" dirty="0" err="1">
                <a:latin typeface="Times New Roman" panose="02020603050405020304" pitchFamily="18" charset="0"/>
                <a:cs typeface="Times New Roman" panose="02020603050405020304" pitchFamily="18" charset="0"/>
              </a:rPr>
              <a:t>LogisticRegression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multi_class</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multinomial',solver</a:t>
            </a:r>
            <a:r>
              <a:rPr lang="en-US" dirty="0">
                <a:latin typeface="Times New Roman" panose="02020603050405020304" pitchFamily="18" charset="0"/>
                <a:cs typeface="Times New Roman" panose="02020603050405020304" pitchFamily="18" charset="0"/>
              </a:rPr>
              <a:t> ='newton-cg').fit(</a:t>
            </a:r>
            <a:r>
              <a:rPr lang="en-US" dirty="0" err="1">
                <a:latin typeface="Times New Roman" panose="02020603050405020304" pitchFamily="18" charset="0"/>
                <a:cs typeface="Times New Roman" panose="02020603050405020304" pitchFamily="18" charset="0"/>
              </a:rPr>
              <a:t>train_x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train_y</a:t>
            </a:r>
            <a:r>
              <a:rPr lang="en-US" dirty="0">
                <a:latin typeface="Times New Roman" panose="02020603050405020304" pitchFamily="18" charset="0"/>
                <a:cs typeface="Times New Roman" panose="02020603050405020304" pitchFamily="18" charset="0"/>
              </a:rPr>
              <a:t>)</a:t>
            </a:r>
          </a:p>
        </p:txBody>
      </p:sp>
      <p:sp>
        <p:nvSpPr>
          <p:cNvPr id="3" name="Rectangle 1">
            <a:extLst>
              <a:ext uri="{FF2B5EF4-FFF2-40B4-BE49-F238E27FC236}">
                <a16:creationId xmlns:a16="http://schemas.microsoft.com/office/drawing/2014/main" id="{A3FD9434-C168-4EC8-B6D0-E59C48A2A94B}"/>
              </a:ext>
            </a:extLst>
          </p:cNvPr>
          <p:cNvSpPr>
            <a:spLocks noChangeArrowheads="1"/>
          </p:cNvSpPr>
          <p:nvPr/>
        </p:nvSpPr>
        <p:spPr bwMode="auto">
          <a:xfrm>
            <a:off x="494523" y="1511323"/>
            <a:ext cx="10968432"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altLang="en-US" sz="2400" b="0" i="0" u="none" strike="noStrike" cap="none" normalizeH="0" baseline="0" dirty="0" err="1">
                <a:ln>
                  <a:noFill/>
                </a:ln>
                <a:solidFill>
                  <a:srgbClr val="000000"/>
                </a:solidFill>
                <a:effectLst/>
                <a:latin typeface="Courier New" panose="02070309020205020404" pitchFamily="49" charset="0"/>
              </a:rPr>
              <a:t>LogisticRegression</a:t>
            </a:r>
            <a:r>
              <a:rPr kumimoji="0" lang="en-US" altLang="en-US" sz="2400" b="0" i="0" u="none" strike="noStrike" cap="none" normalizeH="0" baseline="0" dirty="0">
                <a:ln>
                  <a:noFill/>
                </a:ln>
                <a:solidFill>
                  <a:srgbClr val="000000"/>
                </a:solidFill>
                <a:effectLst/>
                <a:latin typeface="Courier New" panose="02070309020205020404" pitchFamily="49" charset="0"/>
              </a:rPr>
              <a:t>(C=1.0, </a:t>
            </a:r>
            <a:r>
              <a:rPr kumimoji="0" lang="en-US" altLang="en-US" sz="2400" b="0" i="0" u="none" strike="noStrike" cap="none" normalizeH="0" baseline="0" dirty="0" err="1">
                <a:ln>
                  <a:noFill/>
                </a:ln>
                <a:solidFill>
                  <a:srgbClr val="000000"/>
                </a:solidFill>
                <a:effectLst/>
                <a:latin typeface="Courier New" panose="02070309020205020404" pitchFamily="49" charset="0"/>
              </a:rPr>
              <a:t>class_</a:t>
            </a:r>
            <a:r>
              <a:rPr lang="en-US" altLang="en-US" sz="2400" dirty="0" err="1">
                <a:solidFill>
                  <a:srgbClr val="000000"/>
                </a:solidFill>
                <a:latin typeface="Courier New" panose="02070309020205020404" pitchFamily="49" charset="0"/>
              </a:rPr>
              <a:t>weLogisticRegression</a:t>
            </a:r>
            <a:r>
              <a:rPr lang="en-US" altLang="en-US" sz="2400" dirty="0">
                <a:solidFill>
                  <a:srgbClr val="000000"/>
                </a:solidFill>
                <a:latin typeface="Courier New" panose="02070309020205020404" pitchFamily="49" charset="0"/>
              </a:rPr>
              <a:t>(C=1.0, </a:t>
            </a:r>
            <a:r>
              <a:rPr lang="en-US" altLang="en-US" sz="2400" dirty="0" err="1">
                <a:solidFill>
                  <a:srgbClr val="000000"/>
                </a:solidFill>
                <a:latin typeface="Courier New" panose="02070309020205020404" pitchFamily="49" charset="0"/>
              </a:rPr>
              <a:t>class_weight</a:t>
            </a:r>
            <a:r>
              <a:rPr lang="en-US" altLang="en-US" sz="2400" dirty="0">
                <a:solidFill>
                  <a:srgbClr val="000000"/>
                </a:solidFill>
                <a:latin typeface="Courier New" panose="02070309020205020404" pitchFamily="49" charset="0"/>
              </a:rPr>
              <a:t>=None, dual=False, </a:t>
            </a:r>
            <a:r>
              <a:rPr lang="en-US" altLang="en-US" sz="2400" dirty="0" err="1">
                <a:solidFill>
                  <a:srgbClr val="000000"/>
                </a:solidFill>
                <a:latin typeface="Courier New" panose="02070309020205020404" pitchFamily="49" charset="0"/>
              </a:rPr>
              <a:t>fit_intercept</a:t>
            </a:r>
            <a:r>
              <a:rPr lang="en-US" altLang="en-US" sz="2400" dirty="0">
                <a:solidFill>
                  <a:srgbClr val="000000"/>
                </a:solidFill>
                <a:latin typeface="Courier New" panose="02070309020205020404" pitchFamily="49" charset="0"/>
              </a:rPr>
              <a:t>=True,</a:t>
            </a:r>
          </a:p>
          <a:p>
            <a:pPr lvl="0" eaLnBrk="0" fontAlgn="base" hangingPunct="0">
              <a:spcBef>
                <a:spcPct val="0"/>
              </a:spcBef>
              <a:spcAft>
                <a:spcPct val="0"/>
              </a:spcAft>
            </a:pPr>
            <a:r>
              <a:rPr lang="en-US" altLang="en-US" sz="2400" dirty="0">
                <a:solidFill>
                  <a:srgbClr val="000000"/>
                </a:solidFill>
                <a:latin typeface="Courier New" panose="02070309020205020404" pitchFamily="49" charset="0"/>
              </a:rPr>
              <a:t>          </a:t>
            </a:r>
            <a:r>
              <a:rPr lang="en-US" altLang="en-US" sz="2400" dirty="0" err="1">
                <a:solidFill>
                  <a:srgbClr val="000000"/>
                </a:solidFill>
                <a:latin typeface="Courier New" panose="02070309020205020404" pitchFamily="49" charset="0"/>
              </a:rPr>
              <a:t>intercept_scaling</a:t>
            </a:r>
            <a:r>
              <a:rPr lang="en-US" altLang="en-US" sz="2400" dirty="0">
                <a:solidFill>
                  <a:srgbClr val="000000"/>
                </a:solidFill>
                <a:latin typeface="Courier New" panose="02070309020205020404" pitchFamily="49" charset="0"/>
              </a:rPr>
              <a:t>=1, </a:t>
            </a:r>
            <a:r>
              <a:rPr lang="en-US" altLang="en-US" sz="2400" dirty="0" err="1">
                <a:solidFill>
                  <a:srgbClr val="000000"/>
                </a:solidFill>
                <a:latin typeface="Courier New" panose="02070309020205020404" pitchFamily="49" charset="0"/>
              </a:rPr>
              <a:t>max_iter</a:t>
            </a:r>
            <a:r>
              <a:rPr lang="en-US" altLang="en-US" sz="2400" dirty="0">
                <a:solidFill>
                  <a:srgbClr val="000000"/>
                </a:solidFill>
                <a:latin typeface="Courier New" panose="02070309020205020404" pitchFamily="49" charset="0"/>
              </a:rPr>
              <a:t>=100, </a:t>
            </a:r>
            <a:r>
              <a:rPr lang="en-US" altLang="en-US" sz="2400" dirty="0" err="1">
                <a:solidFill>
                  <a:srgbClr val="000000"/>
                </a:solidFill>
                <a:latin typeface="Courier New" panose="02070309020205020404" pitchFamily="49" charset="0"/>
              </a:rPr>
              <a:t>multi_class</a:t>
            </a:r>
            <a:r>
              <a:rPr lang="en-US" altLang="en-US" sz="2400" dirty="0">
                <a:solidFill>
                  <a:srgbClr val="000000"/>
                </a:solidFill>
                <a:latin typeface="Courier New" panose="02070309020205020404" pitchFamily="49" charset="0"/>
              </a:rPr>
              <a:t>='multinomial',</a:t>
            </a:r>
          </a:p>
          <a:p>
            <a:pPr lvl="0" eaLnBrk="0" fontAlgn="base" hangingPunct="0">
              <a:spcBef>
                <a:spcPct val="0"/>
              </a:spcBef>
              <a:spcAft>
                <a:spcPct val="0"/>
              </a:spcAft>
            </a:pPr>
            <a:r>
              <a:rPr lang="en-US" altLang="en-US" sz="2400" dirty="0">
                <a:solidFill>
                  <a:srgbClr val="000000"/>
                </a:solidFill>
                <a:latin typeface="Courier New" panose="02070309020205020404" pitchFamily="49" charset="0"/>
              </a:rPr>
              <a:t>          </a:t>
            </a:r>
            <a:r>
              <a:rPr lang="en-US" altLang="en-US" sz="2400" dirty="0" err="1">
                <a:solidFill>
                  <a:srgbClr val="000000"/>
                </a:solidFill>
                <a:latin typeface="Courier New" panose="02070309020205020404" pitchFamily="49" charset="0"/>
              </a:rPr>
              <a:t>n_jobs</a:t>
            </a:r>
            <a:r>
              <a:rPr lang="en-US" altLang="en-US" sz="2400" dirty="0">
                <a:solidFill>
                  <a:srgbClr val="000000"/>
                </a:solidFill>
                <a:latin typeface="Courier New" panose="02070309020205020404" pitchFamily="49" charset="0"/>
              </a:rPr>
              <a:t>=None, penalty='l2', </a:t>
            </a:r>
            <a:r>
              <a:rPr lang="en-US" altLang="en-US" sz="2400" dirty="0" err="1">
                <a:solidFill>
                  <a:srgbClr val="000000"/>
                </a:solidFill>
                <a:latin typeface="Courier New" panose="02070309020205020404" pitchFamily="49" charset="0"/>
              </a:rPr>
              <a:t>random_state</a:t>
            </a:r>
            <a:r>
              <a:rPr lang="en-US" altLang="en-US" sz="2400" dirty="0">
                <a:solidFill>
                  <a:srgbClr val="000000"/>
                </a:solidFill>
                <a:latin typeface="Courier New" panose="02070309020205020404" pitchFamily="49" charset="0"/>
              </a:rPr>
              <a:t>=None, solver='newton-cg',</a:t>
            </a:r>
          </a:p>
          <a:p>
            <a:pPr lvl="0" eaLnBrk="0" fontAlgn="base" hangingPunct="0">
              <a:spcBef>
                <a:spcPct val="0"/>
              </a:spcBef>
              <a:spcAft>
                <a:spcPct val="0"/>
              </a:spcAft>
            </a:pPr>
            <a:r>
              <a:rPr lang="en-US" altLang="en-US" sz="2400" dirty="0">
                <a:solidFill>
                  <a:srgbClr val="000000"/>
                </a:solidFill>
                <a:latin typeface="Courier New" panose="02070309020205020404" pitchFamily="49" charset="0"/>
              </a:rPr>
              <a:t>          </a:t>
            </a:r>
            <a:r>
              <a:rPr lang="en-US" altLang="en-US" sz="2400" dirty="0" err="1">
                <a:solidFill>
                  <a:srgbClr val="000000"/>
                </a:solidFill>
                <a:latin typeface="Courier New" panose="02070309020205020404" pitchFamily="49" charset="0"/>
              </a:rPr>
              <a:t>tol</a:t>
            </a:r>
            <a:r>
              <a:rPr lang="en-US" altLang="en-US" sz="2400" dirty="0">
                <a:solidFill>
                  <a:srgbClr val="000000"/>
                </a:solidFill>
                <a:latin typeface="Courier New" panose="02070309020205020404" pitchFamily="49" charset="0"/>
              </a:rPr>
              <a:t>=0.0001, verbose=0, </a:t>
            </a:r>
            <a:r>
              <a:rPr lang="en-US" altLang="en-US" sz="2400" dirty="0" err="1">
                <a:solidFill>
                  <a:srgbClr val="000000"/>
                </a:solidFill>
                <a:latin typeface="Courier New" panose="02070309020205020404" pitchFamily="49" charset="0"/>
              </a:rPr>
              <a:t>warm_start</a:t>
            </a:r>
            <a:r>
              <a:rPr lang="en-US" altLang="en-US" sz="2400" dirty="0">
                <a:solidFill>
                  <a:srgbClr val="000000"/>
                </a:solidFill>
                <a:latin typeface="Courier New" panose="02070309020205020404" pitchFamily="49" charset="0"/>
              </a:rPr>
              <a:t>=False)</a:t>
            </a:r>
            <a:r>
              <a:rPr kumimoji="0" lang="en-US" altLang="en-US"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2B3CB40C-0DEE-4CA3-B3D5-21C7526E22BB}"/>
              </a:ext>
            </a:extLst>
          </p:cNvPr>
          <p:cNvSpPr/>
          <p:nvPr/>
        </p:nvSpPr>
        <p:spPr>
          <a:xfrm>
            <a:off x="360783" y="4235109"/>
            <a:ext cx="6096000" cy="1477328"/>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sklearn.metrics</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accuracy_score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accuracy_score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train_y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preds</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p>
        </p:txBody>
      </p:sp>
      <p:sp>
        <p:nvSpPr>
          <p:cNvPr id="7" name="Rectangle 4">
            <a:extLst>
              <a:ext uri="{FF2B5EF4-FFF2-40B4-BE49-F238E27FC236}">
                <a16:creationId xmlns:a16="http://schemas.microsoft.com/office/drawing/2014/main" id="{DB49713D-F737-45F9-BF9D-8E922982D3AE}"/>
              </a:ext>
            </a:extLst>
          </p:cNvPr>
          <p:cNvSpPr>
            <a:spLocks noChangeArrowheads="1"/>
          </p:cNvSpPr>
          <p:nvPr/>
        </p:nvSpPr>
        <p:spPr bwMode="auto">
          <a:xfrm>
            <a:off x="466531" y="5437635"/>
            <a:ext cx="3375924"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0.8097981401678385</a:t>
            </a:r>
            <a:r>
              <a:rPr kumimoji="0" lang="en-US" altLang="en-US"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276669D0-C061-43DA-AC25-E7CA5C385FD0}"/>
              </a:ext>
            </a:extLst>
          </p:cNvPr>
          <p:cNvSpPr/>
          <p:nvPr/>
        </p:nvSpPr>
        <p:spPr>
          <a:xfrm>
            <a:off x="2845837" y="103300"/>
            <a:ext cx="6531427" cy="58477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		Accuracy score for train</a:t>
            </a:r>
            <a:endParaRPr lang="en-US" sz="3200" b="1" dirty="0"/>
          </a:p>
        </p:txBody>
      </p:sp>
    </p:spTree>
    <p:extLst>
      <p:ext uri="{BB962C8B-B14F-4D97-AF65-F5344CB8AC3E}">
        <p14:creationId xmlns:p14="http://schemas.microsoft.com/office/powerpoint/2010/main" val="803087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52DCD2-10B3-4404-B567-3501E3927FDE}"/>
              </a:ext>
            </a:extLst>
          </p:cNvPr>
          <p:cNvSpPr/>
          <p:nvPr/>
        </p:nvSpPr>
        <p:spPr>
          <a:xfrm>
            <a:off x="4124447" y="81256"/>
            <a:ext cx="4196533"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Accuracy score for test</a:t>
            </a:r>
            <a:endParaRPr lang="en-US" sz="3200" b="1" dirty="0"/>
          </a:p>
        </p:txBody>
      </p:sp>
      <p:sp>
        <p:nvSpPr>
          <p:cNvPr id="3" name="Rectangle 2">
            <a:extLst>
              <a:ext uri="{FF2B5EF4-FFF2-40B4-BE49-F238E27FC236}">
                <a16:creationId xmlns:a16="http://schemas.microsoft.com/office/drawing/2014/main" id="{967B21C6-50FF-435F-B3C6-03306DB24477}"/>
              </a:ext>
            </a:extLst>
          </p:cNvPr>
          <p:cNvSpPr/>
          <p:nvPr/>
        </p:nvSpPr>
        <p:spPr>
          <a:xfrm>
            <a:off x="643812" y="793103"/>
            <a:ext cx="8500188" cy="369332"/>
          </a:xfrm>
          <a:prstGeom prst="rect">
            <a:avLst/>
          </a:prstGeom>
        </p:spPr>
        <p:txBody>
          <a:bodyPr wrap="square">
            <a:spAutoFit/>
          </a:bodyPr>
          <a:lstStyle/>
          <a:p>
            <a:r>
              <a:rPr lang="en-US" dirty="0" err="1">
                <a:latin typeface="Times New Roman" panose="02020603050405020304" pitchFamily="18" charset="0"/>
                <a:cs typeface="Times New Roman" panose="02020603050405020304" pitchFamily="18" charset="0"/>
              </a:rPr>
              <a:t>LogisticRegression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multi_class</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multinomial',solver</a:t>
            </a:r>
            <a:r>
              <a:rPr lang="en-US" dirty="0">
                <a:latin typeface="Times New Roman" panose="02020603050405020304" pitchFamily="18" charset="0"/>
                <a:cs typeface="Times New Roman" panose="02020603050405020304" pitchFamily="18" charset="0"/>
              </a:rPr>
              <a:t> ='newton-cg').fit(</a:t>
            </a:r>
            <a:r>
              <a:rPr lang="en-US" dirty="0" err="1">
                <a:latin typeface="Times New Roman" panose="02020603050405020304" pitchFamily="18" charset="0"/>
                <a:cs typeface="Times New Roman" panose="02020603050405020304" pitchFamily="18" charset="0"/>
              </a:rPr>
              <a:t>test_x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test_y</a:t>
            </a:r>
            <a:r>
              <a:rPr lang="en-US" dirty="0">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106853F1-DFA9-4E17-AC8E-57615E37225C}"/>
              </a:ext>
            </a:extLst>
          </p:cNvPr>
          <p:cNvSpPr/>
          <p:nvPr/>
        </p:nvSpPr>
        <p:spPr>
          <a:xfrm>
            <a:off x="643812" y="1483567"/>
            <a:ext cx="8500188" cy="2031325"/>
          </a:xfrm>
          <a:prstGeom prst="rect">
            <a:avLst/>
          </a:prstGeom>
        </p:spPr>
        <p:txBody>
          <a:bodyPr wrap="square">
            <a:spAutoFit/>
          </a:bodyPr>
          <a:lstStyle/>
          <a:p>
            <a:pPr lvl="0" eaLnBrk="0" fontAlgn="base" hangingPunct="0">
              <a:spcBef>
                <a:spcPct val="0"/>
              </a:spcBef>
              <a:spcAft>
                <a:spcPct val="0"/>
              </a:spcAft>
            </a:pPr>
            <a:r>
              <a:rPr lang="en-US" altLang="en-US" dirty="0" err="1">
                <a:solidFill>
                  <a:srgbClr val="000000"/>
                </a:solidFill>
                <a:latin typeface="Courier New" panose="02070309020205020404" pitchFamily="49" charset="0"/>
              </a:rPr>
              <a:t>LogisticRegression</a:t>
            </a:r>
            <a:r>
              <a:rPr lang="en-US" altLang="en-US" dirty="0">
                <a:solidFill>
                  <a:srgbClr val="000000"/>
                </a:solidFill>
                <a:latin typeface="Courier New" panose="02070309020205020404" pitchFamily="49" charset="0"/>
              </a:rPr>
              <a:t>(C=1.0, </a:t>
            </a:r>
            <a:r>
              <a:rPr lang="en-US" altLang="en-US" dirty="0" err="1">
                <a:solidFill>
                  <a:srgbClr val="000000"/>
                </a:solidFill>
                <a:latin typeface="Courier New" panose="02070309020205020404" pitchFamily="49" charset="0"/>
              </a:rPr>
              <a:t>class_weLogisticRegression</a:t>
            </a:r>
            <a:r>
              <a:rPr lang="en-US" altLang="en-US" dirty="0">
                <a:solidFill>
                  <a:srgbClr val="000000"/>
                </a:solidFill>
                <a:latin typeface="Courier New" panose="02070309020205020404" pitchFamily="49" charset="0"/>
              </a:rPr>
              <a:t>(C=1.0, </a:t>
            </a:r>
            <a:r>
              <a:rPr lang="en-US" altLang="en-US" dirty="0" err="1">
                <a:solidFill>
                  <a:srgbClr val="000000"/>
                </a:solidFill>
                <a:latin typeface="Courier New" panose="02070309020205020404" pitchFamily="49" charset="0"/>
              </a:rPr>
              <a:t>class_weight</a:t>
            </a:r>
            <a:r>
              <a:rPr lang="en-US" altLang="en-US" dirty="0">
                <a:solidFill>
                  <a:srgbClr val="000000"/>
                </a:solidFill>
                <a:latin typeface="Courier New" panose="02070309020205020404" pitchFamily="49" charset="0"/>
              </a:rPr>
              <a:t>=None, dual=False, </a:t>
            </a:r>
            <a:r>
              <a:rPr lang="en-US" altLang="en-US" dirty="0" err="1">
                <a:solidFill>
                  <a:srgbClr val="000000"/>
                </a:solidFill>
                <a:latin typeface="Courier New" panose="02070309020205020404" pitchFamily="49" charset="0"/>
              </a:rPr>
              <a:t>fit_intercept</a:t>
            </a:r>
            <a:r>
              <a:rPr lang="en-US" altLang="en-US" dirty="0">
                <a:solidFill>
                  <a:srgbClr val="000000"/>
                </a:solidFill>
                <a:latin typeface="Courier New" panose="02070309020205020404" pitchFamily="49" charset="0"/>
              </a:rPr>
              <a:t>=True,</a:t>
            </a:r>
          </a:p>
          <a:p>
            <a:pPr lvl="0" eaLnBrk="0" fontAlgn="base" hangingPunct="0">
              <a:spcBef>
                <a:spcPct val="0"/>
              </a:spcBef>
              <a:spcAft>
                <a:spcPct val="0"/>
              </a:spcAft>
            </a:pP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intercept_scaling</a:t>
            </a:r>
            <a:r>
              <a:rPr lang="en-US" altLang="en-US" dirty="0">
                <a:solidFill>
                  <a:srgbClr val="000000"/>
                </a:solidFill>
                <a:latin typeface="Courier New" panose="02070309020205020404" pitchFamily="49" charset="0"/>
              </a:rPr>
              <a:t>=1, </a:t>
            </a:r>
            <a:r>
              <a:rPr lang="en-US" altLang="en-US" dirty="0" err="1">
                <a:solidFill>
                  <a:srgbClr val="000000"/>
                </a:solidFill>
                <a:latin typeface="Courier New" panose="02070309020205020404" pitchFamily="49" charset="0"/>
              </a:rPr>
              <a:t>max_iter</a:t>
            </a:r>
            <a:r>
              <a:rPr lang="en-US" altLang="en-US" dirty="0">
                <a:solidFill>
                  <a:srgbClr val="000000"/>
                </a:solidFill>
                <a:latin typeface="Courier New" panose="02070309020205020404" pitchFamily="49" charset="0"/>
              </a:rPr>
              <a:t>=100, </a:t>
            </a:r>
            <a:r>
              <a:rPr lang="en-US" altLang="en-US" dirty="0" err="1">
                <a:solidFill>
                  <a:srgbClr val="000000"/>
                </a:solidFill>
                <a:latin typeface="Courier New" panose="02070309020205020404" pitchFamily="49" charset="0"/>
              </a:rPr>
              <a:t>multi_class</a:t>
            </a:r>
            <a:r>
              <a:rPr lang="en-US" altLang="en-US" dirty="0">
                <a:solidFill>
                  <a:srgbClr val="000000"/>
                </a:solidFill>
                <a:latin typeface="Courier New" panose="02070309020205020404" pitchFamily="49" charset="0"/>
              </a:rPr>
              <a:t>='multinomial',</a:t>
            </a:r>
          </a:p>
          <a:p>
            <a:pPr lvl="0" eaLnBrk="0" fontAlgn="base" hangingPunct="0">
              <a:spcBef>
                <a:spcPct val="0"/>
              </a:spcBef>
              <a:spcAft>
                <a:spcPct val="0"/>
              </a:spcAft>
            </a:pP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n_jobs</a:t>
            </a:r>
            <a:r>
              <a:rPr lang="en-US" altLang="en-US" dirty="0">
                <a:solidFill>
                  <a:srgbClr val="000000"/>
                </a:solidFill>
                <a:latin typeface="Courier New" panose="02070309020205020404" pitchFamily="49" charset="0"/>
              </a:rPr>
              <a:t>=None, penalty='l2', </a:t>
            </a:r>
            <a:r>
              <a:rPr lang="en-US" altLang="en-US" dirty="0" err="1">
                <a:solidFill>
                  <a:srgbClr val="000000"/>
                </a:solidFill>
                <a:latin typeface="Courier New" panose="02070309020205020404" pitchFamily="49" charset="0"/>
              </a:rPr>
              <a:t>random_state</a:t>
            </a:r>
            <a:r>
              <a:rPr lang="en-US" altLang="en-US" dirty="0">
                <a:solidFill>
                  <a:srgbClr val="000000"/>
                </a:solidFill>
                <a:latin typeface="Courier New" panose="02070309020205020404" pitchFamily="49" charset="0"/>
              </a:rPr>
              <a:t>=None, solver='newton-cg',</a:t>
            </a:r>
          </a:p>
          <a:p>
            <a:pPr lvl="0" eaLnBrk="0" fontAlgn="base" hangingPunct="0">
              <a:spcBef>
                <a:spcPct val="0"/>
              </a:spcBef>
              <a:spcAft>
                <a:spcPct val="0"/>
              </a:spcAft>
            </a:pP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tol</a:t>
            </a:r>
            <a:r>
              <a:rPr lang="en-US" altLang="en-US" dirty="0">
                <a:solidFill>
                  <a:srgbClr val="000000"/>
                </a:solidFill>
                <a:latin typeface="Courier New" panose="02070309020205020404" pitchFamily="49" charset="0"/>
              </a:rPr>
              <a:t>=0.0001, verbose=0, </a:t>
            </a:r>
            <a:r>
              <a:rPr lang="en-US" altLang="en-US" dirty="0" err="1">
                <a:solidFill>
                  <a:srgbClr val="000000"/>
                </a:solidFill>
                <a:latin typeface="Courier New" panose="02070309020205020404" pitchFamily="49" charset="0"/>
              </a:rPr>
              <a:t>warm_start</a:t>
            </a:r>
            <a:r>
              <a:rPr lang="en-US" altLang="en-US" dirty="0">
                <a:solidFill>
                  <a:srgbClr val="000000"/>
                </a:solidFill>
                <a:latin typeface="Courier New" panose="02070309020205020404" pitchFamily="49" charset="0"/>
              </a:rPr>
              <a:t>=False)</a:t>
            </a:r>
            <a:r>
              <a:rPr lang="en-US" altLang="en-US" dirty="0"/>
              <a:t> </a:t>
            </a:r>
            <a:endParaRPr lang="en-US" altLang="en-US" sz="4000" dirty="0">
              <a:latin typeface="Arial" panose="020B0604020202020204" pitchFamily="34" charset="0"/>
            </a:endParaRPr>
          </a:p>
        </p:txBody>
      </p:sp>
      <p:sp>
        <p:nvSpPr>
          <p:cNvPr id="5" name="Rectangle 4">
            <a:extLst>
              <a:ext uri="{FF2B5EF4-FFF2-40B4-BE49-F238E27FC236}">
                <a16:creationId xmlns:a16="http://schemas.microsoft.com/office/drawing/2014/main" id="{765FACE2-8E5C-4AD4-8440-5B90E52F8E0A}"/>
              </a:ext>
            </a:extLst>
          </p:cNvPr>
          <p:cNvSpPr/>
          <p:nvPr/>
        </p:nvSpPr>
        <p:spPr>
          <a:xfrm>
            <a:off x="643812" y="3685792"/>
            <a:ext cx="11178074"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sklearn.metrics</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accuracy_score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accuracy_score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test_y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preds</a:t>
            </a:r>
            <a:r>
              <a:rPr lang="en-US" dirty="0">
                <a:latin typeface="Times New Roman" panose="02020603050405020304" pitchFamily="18" charset="0"/>
                <a:cs typeface="Times New Roman" panose="02020603050405020304" pitchFamily="18" charset="0"/>
              </a:rPr>
              <a:t>)</a:t>
            </a:r>
          </a:p>
        </p:txBody>
      </p:sp>
      <p:sp>
        <p:nvSpPr>
          <p:cNvPr id="6" name="Rectangle 1">
            <a:extLst>
              <a:ext uri="{FF2B5EF4-FFF2-40B4-BE49-F238E27FC236}">
                <a16:creationId xmlns:a16="http://schemas.microsoft.com/office/drawing/2014/main" id="{9093A597-3453-444F-8FE5-299F6485E209}"/>
              </a:ext>
            </a:extLst>
          </p:cNvPr>
          <p:cNvSpPr>
            <a:spLocks noChangeArrowheads="1"/>
          </p:cNvSpPr>
          <p:nvPr/>
        </p:nvSpPr>
        <p:spPr bwMode="auto">
          <a:xfrm>
            <a:off x="643812" y="4961168"/>
            <a:ext cx="3364704"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0.8080281541066893</a:t>
            </a:r>
            <a:r>
              <a:rPr kumimoji="0" lang="en-US" altLang="en-US"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4954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E65783-0D52-4BD6-AC6C-6C70CF2B297A}"/>
              </a:ext>
            </a:extLst>
          </p:cNvPr>
          <p:cNvSpPr/>
          <p:nvPr/>
        </p:nvSpPr>
        <p:spPr>
          <a:xfrm>
            <a:off x="3622092" y="155901"/>
            <a:ext cx="5101653" cy="584775"/>
          </a:xfrm>
          <a:prstGeom prst="rect">
            <a:avLst/>
          </a:prstGeom>
        </p:spPr>
        <p:txBody>
          <a:bodyPr wrap="none">
            <a:spAutoFit/>
          </a:bodyPr>
          <a:lstStyle/>
          <a:p>
            <a:r>
              <a:rPr lang="en-US" sz="1400" b="1" dirty="0">
                <a:solidFill>
                  <a:srgbClr val="000000"/>
                </a:solidFill>
                <a:latin typeface="Times New Roman" panose="02020603050405020304" pitchFamily="18" charset="0"/>
                <a:cs typeface="Times New Roman" panose="02020603050405020304" pitchFamily="18" charset="0"/>
              </a:rPr>
              <a:t> </a:t>
            </a:r>
            <a:r>
              <a:rPr lang="en-US" sz="3200" b="1" dirty="0">
                <a:solidFill>
                  <a:srgbClr val="000000"/>
                </a:solidFill>
                <a:latin typeface="Times New Roman" panose="02020603050405020304" pitchFamily="18" charset="0"/>
                <a:cs typeface="Times New Roman" panose="02020603050405020304" pitchFamily="18" charset="0"/>
              </a:rPr>
              <a:t>Business problem/objective</a:t>
            </a:r>
            <a:r>
              <a:rPr lang="en-US" sz="3200" b="1" dirty="0">
                <a:latin typeface="Times New Roman" panose="02020603050405020304" pitchFamily="18" charset="0"/>
                <a:cs typeface="Times New Roman" panose="02020603050405020304" pitchFamily="18" charset="0"/>
              </a:rPr>
              <a:t> </a:t>
            </a:r>
            <a:endParaRPr lang="en-US" dirty="0"/>
          </a:p>
        </p:txBody>
      </p:sp>
      <p:sp>
        <p:nvSpPr>
          <p:cNvPr id="3" name="Rectangle 2">
            <a:extLst>
              <a:ext uri="{FF2B5EF4-FFF2-40B4-BE49-F238E27FC236}">
                <a16:creationId xmlns:a16="http://schemas.microsoft.com/office/drawing/2014/main" id="{30C78DD0-74B8-4566-ADCD-ABF3E0883C6D}"/>
              </a:ext>
            </a:extLst>
          </p:cNvPr>
          <p:cNvSpPr/>
          <p:nvPr/>
        </p:nvSpPr>
        <p:spPr>
          <a:xfrm>
            <a:off x="771329" y="1478816"/>
            <a:ext cx="10817291" cy="3046988"/>
          </a:xfrm>
          <a:prstGeom prst="rect">
            <a:avLst/>
          </a:prstGeom>
        </p:spPr>
        <p:txBody>
          <a:bodyPr wrap="square">
            <a:spAutoFit/>
          </a:bodyPr>
          <a:lstStyle/>
          <a:p>
            <a:pPr algn="just"/>
            <a:r>
              <a:rPr lang="en-US" sz="3200" b="1" dirty="0">
                <a:solidFill>
                  <a:srgbClr val="000000"/>
                </a:solidFill>
                <a:latin typeface="Times New Roman" panose="02020603050405020304" pitchFamily="18" charset="0"/>
                <a:cs typeface="Times New Roman" panose="02020603050405020304" pitchFamily="18" charset="0"/>
              </a:rPr>
              <a:t>BUSINESS PROBLEM: </a:t>
            </a:r>
            <a:endParaRPr lang="en-US" sz="3200" dirty="0">
              <a:solidFill>
                <a:srgbClr val="000000"/>
              </a:solidFill>
              <a:latin typeface="Times New Roman" panose="02020603050405020304" pitchFamily="18" charset="0"/>
              <a:cs typeface="Times New Roman" panose="02020603050405020304" pitchFamily="18" charset="0"/>
            </a:endParaRPr>
          </a:p>
          <a:p>
            <a:pPr algn="just"/>
            <a:r>
              <a:rPr lang="en-US" sz="3200" dirty="0">
                <a:solidFill>
                  <a:srgbClr val="000000"/>
                </a:solidFill>
                <a:latin typeface="Times New Roman" panose="02020603050405020304" pitchFamily="18" charset="0"/>
                <a:cs typeface="Times New Roman" panose="02020603050405020304" pitchFamily="18" charset="0"/>
              </a:rPr>
              <a:t>Your task to build network intrusion detection system to detect anomalies and attacks in the network. There are two problems. </a:t>
            </a:r>
          </a:p>
          <a:p>
            <a:pPr algn="just"/>
            <a:r>
              <a:rPr lang="en-US" sz="3200" dirty="0">
                <a:solidFill>
                  <a:srgbClr val="000000"/>
                </a:solidFill>
                <a:latin typeface="Times New Roman" panose="02020603050405020304" pitchFamily="18" charset="0"/>
                <a:cs typeface="Times New Roman" panose="02020603050405020304" pitchFamily="18" charset="0"/>
              </a:rPr>
              <a:t>1.Binomial Classification: Activity is normal or attack </a:t>
            </a:r>
          </a:p>
          <a:p>
            <a:pPr algn="just"/>
            <a:r>
              <a:rPr lang="en-US" sz="3200" dirty="0">
                <a:solidFill>
                  <a:srgbClr val="000000"/>
                </a:solidFill>
                <a:latin typeface="Times New Roman" panose="02020603050405020304" pitchFamily="18" charset="0"/>
                <a:cs typeface="Times New Roman" panose="02020603050405020304" pitchFamily="18" charset="0"/>
              </a:rPr>
              <a:t>2.Multinomial classification: Activity is normal or DOS or PROBE or R2L or U2R </a:t>
            </a:r>
          </a:p>
        </p:txBody>
      </p:sp>
    </p:spTree>
    <p:extLst>
      <p:ext uri="{BB962C8B-B14F-4D97-AF65-F5344CB8AC3E}">
        <p14:creationId xmlns:p14="http://schemas.microsoft.com/office/powerpoint/2010/main" val="2632330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978A18-785E-4FA5-981E-69CD07460409}"/>
              </a:ext>
            </a:extLst>
          </p:cNvPr>
          <p:cNvSpPr/>
          <p:nvPr/>
        </p:nvSpPr>
        <p:spPr>
          <a:xfrm>
            <a:off x="1558212" y="92047"/>
            <a:ext cx="9386596" cy="58477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	Multi linear intercept and coefficient for train</a:t>
            </a:r>
            <a:endParaRPr lang="en-US"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4F2B67C-ABD3-4566-B3D9-03FA39E9A06B}"/>
              </a:ext>
            </a:extLst>
          </p:cNvPr>
          <p:cNvSpPr/>
          <p:nvPr/>
        </p:nvSpPr>
        <p:spPr>
          <a:xfrm>
            <a:off x="503853" y="765110"/>
            <a:ext cx="11364686" cy="2308324"/>
          </a:xfrm>
          <a:prstGeom prst="rect">
            <a:avLst/>
          </a:prstGeom>
        </p:spPr>
        <p:txBody>
          <a:bodyPr wrap="square">
            <a:spAutoFit/>
          </a:bodyPr>
          <a:lstStyle/>
          <a:p>
            <a:r>
              <a:rPr lang="en-US" dirty="0" err="1">
                <a:latin typeface="Times New Roman" panose="02020603050405020304" pitchFamily="18" charset="0"/>
                <a:cs typeface="Times New Roman" panose="02020603050405020304" pitchFamily="18" charset="0"/>
              </a:rPr>
              <a:t>train_x</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np.array</a:t>
            </a:r>
            <a:r>
              <a:rPr lang="en-US" dirty="0">
                <a:latin typeface="Times New Roman" panose="02020603050405020304" pitchFamily="18" charset="0"/>
                <a:cs typeface="Times New Roman" panose="02020603050405020304" pitchFamily="18" charset="0"/>
              </a:rPr>
              <a:t>(train[['dst_host_count','last_flag','service_private','service_smtp','flag_RSTO','count']])</a:t>
            </a:r>
          </a:p>
          <a:p>
            <a:r>
              <a:rPr lang="en-US" dirty="0" err="1">
                <a:latin typeface="Times New Roman" panose="02020603050405020304" pitchFamily="18" charset="0"/>
                <a:cs typeface="Times New Roman" panose="02020603050405020304" pitchFamily="18" charset="0"/>
              </a:rPr>
              <a:t>train_y</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np.array</a:t>
            </a:r>
            <a:r>
              <a:rPr lang="en-US" dirty="0">
                <a:latin typeface="Times New Roman" panose="02020603050405020304" pitchFamily="18" charset="0"/>
                <a:cs typeface="Times New Roman" panose="02020603050405020304" pitchFamily="18" charset="0"/>
              </a:rPr>
              <a:t>(train['y1'])</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mul_lr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linear_model.LogisticRegression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multi_class</a:t>
            </a:r>
            <a:r>
              <a:rPr lang="en-US" dirty="0">
                <a:latin typeface="Times New Roman" panose="02020603050405020304" pitchFamily="18" charset="0"/>
                <a:cs typeface="Times New Roman" panose="02020603050405020304" pitchFamily="18" charset="0"/>
              </a:rPr>
              <a:t>='multinomial',</a:t>
            </a:r>
          </a:p>
          <a:p>
            <a:r>
              <a:rPr lang="en-US" dirty="0">
                <a:latin typeface="Times New Roman" panose="02020603050405020304" pitchFamily="18" charset="0"/>
                <a:cs typeface="Times New Roman" panose="02020603050405020304" pitchFamily="18" charset="0"/>
              </a:rPr>
              <a:t>                                         solver='newton-cg').fit(</a:t>
            </a:r>
            <a:r>
              <a:rPr lang="en-US" dirty="0" err="1">
                <a:latin typeface="Times New Roman" panose="02020603050405020304" pitchFamily="18" charset="0"/>
                <a:cs typeface="Times New Roman" panose="02020603050405020304" pitchFamily="18" charset="0"/>
              </a:rPr>
              <a:t>train_x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train_y</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mul_lr.intercept</a:t>
            </a:r>
            <a:r>
              <a:rPr lang="en-US" dirty="0">
                <a:latin typeface="Times New Roman" panose="02020603050405020304" pitchFamily="18" charset="0"/>
                <a:cs typeface="Times New Roman" panose="02020603050405020304" pitchFamily="18" charset="0"/>
              </a:rPr>
              <a:t>_)</a:t>
            </a:r>
          </a:p>
          <a:p>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mul_lr.coef</a:t>
            </a:r>
            <a:r>
              <a:rPr lang="en-US" dirty="0">
                <a:latin typeface="Times New Roman" panose="02020603050405020304" pitchFamily="18" charset="0"/>
                <a:cs typeface="Times New Roman" panose="02020603050405020304" pitchFamily="18" charset="0"/>
              </a:rPr>
              <a:t>_)</a:t>
            </a:r>
          </a:p>
        </p:txBody>
      </p:sp>
      <p:sp>
        <p:nvSpPr>
          <p:cNvPr id="4" name="Rectangle 1">
            <a:extLst>
              <a:ext uri="{FF2B5EF4-FFF2-40B4-BE49-F238E27FC236}">
                <a16:creationId xmlns:a16="http://schemas.microsoft.com/office/drawing/2014/main" id="{7818FD09-77F0-4D68-B415-B1DA3AE2A44E}"/>
              </a:ext>
            </a:extLst>
          </p:cNvPr>
          <p:cNvSpPr>
            <a:spLocks noChangeArrowheads="1"/>
          </p:cNvSpPr>
          <p:nvPr/>
        </p:nvSpPr>
        <p:spPr bwMode="auto">
          <a:xfrm>
            <a:off x="503853" y="3103126"/>
            <a:ext cx="11167353"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 </a:t>
            </a:r>
            <a:endParaRPr kumimoji="0" lang="en-US" altLang="en-US" sz="800" b="0" i="0" u="none" strike="noStrike" cap="none" normalizeH="0" baseline="0" dirty="0">
              <a:ln>
                <a:noFill/>
              </a:ln>
              <a:solidFill>
                <a:schemeClr val="tx1"/>
              </a:solidFill>
              <a:effectLst/>
            </a:endParaRPr>
          </a:p>
          <a:p>
            <a:pPr lvl="0"/>
            <a:r>
              <a:rPr lang="en-US" altLang="en-US" dirty="0">
                <a:latin typeface="Courier New" panose="02070309020205020404" pitchFamily="49" charset="0"/>
                <a:cs typeface="Courier New" panose="02070309020205020404" pitchFamily="49" charset="0"/>
              </a:rPr>
              <a:t>[ -4.28632529   3.74273733   6.10294548   4.65784489 -10.2172024 ]</a:t>
            </a:r>
          </a:p>
          <a:p>
            <a:pPr lvl="0"/>
            <a:r>
              <a:rPr lang="en-US" altLang="en-US" dirty="0">
                <a:latin typeface="Courier New" panose="02070309020205020404" pitchFamily="49" charset="0"/>
                <a:cs typeface="Courier New" panose="02070309020205020404" pitchFamily="49" charset="0"/>
              </a:rPr>
              <a:t>[[ 1.04975000e-02  2.85100283e-01  1.45256406e+00  1.63286152e+00</a:t>
            </a:r>
          </a:p>
          <a:p>
            <a:pPr lvl="0"/>
            <a:r>
              <a:rPr lang="en-US" altLang="en-US" dirty="0">
                <a:latin typeface="Courier New" panose="02070309020205020404" pitchFamily="49" charset="0"/>
                <a:cs typeface="Courier New" panose="02070309020205020404" pitchFamily="49" charset="0"/>
              </a:rPr>
              <a:t>   1.27140832e+00  1.23009476e-01]</a:t>
            </a:r>
          </a:p>
          <a:p>
            <a:pPr lvl="0"/>
            <a:r>
              <a:rPr lang="en-US" altLang="en-US" dirty="0">
                <a:latin typeface="Courier New" panose="02070309020205020404" pitchFamily="49" charset="0"/>
                <a:cs typeface="Courier New" panose="02070309020205020404" pitchFamily="49" charset="0"/>
              </a:rPr>
              <a:t> [-1.93569367e-03 -1.01768481e-01  2.50701571e+00 -6.10880331e-02</a:t>
            </a:r>
          </a:p>
          <a:p>
            <a:pPr lvl="0"/>
            <a:r>
              <a:rPr lang="en-US" altLang="en-US" dirty="0">
                <a:latin typeface="Courier New" panose="02070309020205020404" pitchFamily="49" charset="0"/>
                <a:cs typeface="Courier New" panose="02070309020205020404" pitchFamily="49" charset="0"/>
              </a:rPr>
              <a:t>  -6.35661995e-01  1.22250979e-01]</a:t>
            </a:r>
          </a:p>
          <a:p>
            <a:pPr lvl="0"/>
            <a:r>
              <a:rPr lang="en-US" altLang="en-US" dirty="0">
                <a:latin typeface="Courier New" panose="02070309020205020404" pitchFamily="49" charset="0"/>
                <a:cs typeface="Courier New" panose="02070309020205020404" pitchFamily="49" charset="0"/>
              </a:rPr>
              <a:t> [-6.09129056e-04 -3.50684255e-01 -1.98364312e+00 -3.14457205e+00</a:t>
            </a:r>
          </a:p>
          <a:p>
            <a:pPr lvl="0"/>
            <a:r>
              <a:rPr lang="en-US" altLang="en-US" dirty="0">
                <a:latin typeface="Courier New" panose="02070309020205020404" pitchFamily="49" charset="0"/>
                <a:cs typeface="Courier New" panose="02070309020205020404" pitchFamily="49" charset="0"/>
              </a:rPr>
              <a:t>  -2.18437778e-01 -4.77623160e-01]</a:t>
            </a:r>
          </a:p>
          <a:p>
            <a:pPr lvl="0"/>
            <a:r>
              <a:rPr lang="en-US" altLang="en-US" dirty="0">
                <a:latin typeface="Courier New" panose="02070309020205020404" pitchFamily="49" charset="0"/>
                <a:cs typeface="Courier New" panose="02070309020205020404" pitchFamily="49" charset="0"/>
              </a:rPr>
              <a:t> [-1.22220835e-02 -5.92443414e-01 -1.82168160e-01 -1.65730901e+00</a:t>
            </a:r>
          </a:p>
          <a:p>
            <a:pPr lvl="0"/>
            <a:r>
              <a:rPr lang="en-US" altLang="en-US" dirty="0">
                <a:latin typeface="Courier New" panose="02070309020205020404" pitchFamily="49" charset="0"/>
                <a:cs typeface="Courier New" panose="02070309020205020404" pitchFamily="49" charset="0"/>
              </a:rPr>
              <a:t>  -2.51155081e-01  1.24942002e-01]</a:t>
            </a:r>
          </a:p>
          <a:p>
            <a:pPr lvl="0"/>
            <a:r>
              <a:rPr lang="en-US" altLang="en-US" dirty="0">
                <a:latin typeface="Courier New" panose="02070309020205020404" pitchFamily="49" charset="0"/>
                <a:cs typeface="Courier New" panose="02070309020205020404" pitchFamily="49" charset="0"/>
              </a:rPr>
              <a:t> [ 4.26940588e-03  7.59795867e-01 -1.79376848e+00  3.23010758e+00</a:t>
            </a:r>
          </a:p>
          <a:p>
            <a:pPr lvl="0"/>
            <a:r>
              <a:rPr lang="en-US" altLang="en-US" dirty="0">
                <a:latin typeface="Courier New" panose="02070309020205020404" pitchFamily="49" charset="0"/>
                <a:cs typeface="Courier New" panose="02070309020205020404" pitchFamily="49" charset="0"/>
              </a:rPr>
              <a:t>  -1.66153466e-01  1.07420703e-01]]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8669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8E1FE6-1C33-4E16-9CB3-EA5E7D16DEA7}"/>
              </a:ext>
            </a:extLst>
          </p:cNvPr>
          <p:cNvSpPr/>
          <p:nvPr/>
        </p:nvSpPr>
        <p:spPr>
          <a:xfrm>
            <a:off x="2113621" y="0"/>
            <a:ext cx="7956152"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Multi linear intercept and coefficient for test</a:t>
            </a:r>
            <a:endParaRPr lang="en-US" sz="3200" dirty="0"/>
          </a:p>
        </p:txBody>
      </p:sp>
      <p:sp>
        <p:nvSpPr>
          <p:cNvPr id="3" name="Rectangle 2">
            <a:extLst>
              <a:ext uri="{FF2B5EF4-FFF2-40B4-BE49-F238E27FC236}">
                <a16:creationId xmlns:a16="http://schemas.microsoft.com/office/drawing/2014/main" id="{B31B9C11-B0BD-46C3-B6E7-50520B0806B6}"/>
              </a:ext>
            </a:extLst>
          </p:cNvPr>
          <p:cNvSpPr/>
          <p:nvPr/>
        </p:nvSpPr>
        <p:spPr>
          <a:xfrm>
            <a:off x="298579" y="731796"/>
            <a:ext cx="11224727" cy="2308324"/>
          </a:xfrm>
          <a:prstGeom prst="rect">
            <a:avLst/>
          </a:prstGeom>
        </p:spPr>
        <p:txBody>
          <a:bodyPr wrap="square">
            <a:spAutoFit/>
          </a:bodyPr>
          <a:lstStyle/>
          <a:p>
            <a:r>
              <a:rPr lang="en-US" dirty="0" err="1">
                <a:latin typeface="Times New Roman" panose="02020603050405020304" pitchFamily="18" charset="0"/>
                <a:cs typeface="Times New Roman" panose="02020603050405020304" pitchFamily="18" charset="0"/>
              </a:rPr>
              <a:t>test_x</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np.array</a:t>
            </a:r>
            <a:r>
              <a:rPr lang="en-US" dirty="0">
                <a:latin typeface="Times New Roman" panose="02020603050405020304" pitchFamily="18" charset="0"/>
                <a:cs typeface="Times New Roman" panose="02020603050405020304" pitchFamily="18" charset="0"/>
              </a:rPr>
              <a:t>(test[['dst_host_count','last_flag','service_private','service_smtp','flag_RSTO','count']])</a:t>
            </a:r>
          </a:p>
          <a:p>
            <a:r>
              <a:rPr lang="en-US" dirty="0">
                <a:latin typeface="Times New Roman" panose="02020603050405020304" pitchFamily="18" charset="0"/>
                <a:cs typeface="Times New Roman" panose="02020603050405020304" pitchFamily="18" charset="0"/>
              </a:rPr>
              <a:t>test _y = </a:t>
            </a:r>
            <a:r>
              <a:rPr lang="en-US" dirty="0" err="1">
                <a:latin typeface="Times New Roman" panose="02020603050405020304" pitchFamily="18" charset="0"/>
                <a:cs typeface="Times New Roman" panose="02020603050405020304" pitchFamily="18" charset="0"/>
              </a:rPr>
              <a:t>np.array</a:t>
            </a:r>
            <a:r>
              <a:rPr lang="en-US" dirty="0">
                <a:latin typeface="Times New Roman" panose="02020603050405020304" pitchFamily="18" charset="0"/>
                <a:cs typeface="Times New Roman" panose="02020603050405020304" pitchFamily="18" charset="0"/>
              </a:rPr>
              <a:t>(test['y1'])</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mul_lr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linear_model.LogisticRegression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multi_class</a:t>
            </a:r>
            <a:r>
              <a:rPr lang="en-US" dirty="0">
                <a:latin typeface="Times New Roman" panose="02020603050405020304" pitchFamily="18" charset="0"/>
                <a:cs typeface="Times New Roman" panose="02020603050405020304" pitchFamily="18" charset="0"/>
              </a:rPr>
              <a:t>='multinomial',</a:t>
            </a:r>
          </a:p>
          <a:p>
            <a:r>
              <a:rPr lang="en-US" dirty="0">
                <a:latin typeface="Times New Roman" panose="02020603050405020304" pitchFamily="18" charset="0"/>
                <a:cs typeface="Times New Roman" panose="02020603050405020304" pitchFamily="18" charset="0"/>
              </a:rPr>
              <a:t>                                         solver='newton-cg').fit(test _x, test _y)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mul_lr.intercept</a:t>
            </a:r>
            <a:r>
              <a:rPr lang="en-US" dirty="0">
                <a:latin typeface="Times New Roman" panose="02020603050405020304" pitchFamily="18" charset="0"/>
                <a:cs typeface="Times New Roman" panose="02020603050405020304" pitchFamily="18" charset="0"/>
              </a:rPr>
              <a:t>_)</a:t>
            </a:r>
          </a:p>
          <a:p>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mul_lr.coef</a:t>
            </a:r>
            <a:r>
              <a:rPr lang="en-US" dirty="0">
                <a:latin typeface="Times New Roman" panose="02020603050405020304" pitchFamily="18" charset="0"/>
                <a:cs typeface="Times New Roman" panose="02020603050405020304" pitchFamily="18" charset="0"/>
              </a:rPr>
              <a:t>_)</a:t>
            </a:r>
            <a:endParaRPr lang="en-US" dirty="0"/>
          </a:p>
        </p:txBody>
      </p:sp>
      <p:sp>
        <p:nvSpPr>
          <p:cNvPr id="5" name="Rectangle 4">
            <a:extLst>
              <a:ext uri="{FF2B5EF4-FFF2-40B4-BE49-F238E27FC236}">
                <a16:creationId xmlns:a16="http://schemas.microsoft.com/office/drawing/2014/main" id="{2085F1AE-FE0F-40E7-8045-9D9D329F3BC8}"/>
              </a:ext>
            </a:extLst>
          </p:cNvPr>
          <p:cNvSpPr/>
          <p:nvPr/>
        </p:nvSpPr>
        <p:spPr>
          <a:xfrm>
            <a:off x="298579" y="3293705"/>
            <a:ext cx="11224727" cy="3139321"/>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 -4.52960785   3.2635868    6.11013956   5.43293505 -10.27705355]</a:t>
            </a:r>
          </a:p>
          <a:p>
            <a:r>
              <a:rPr lang="en-US" dirty="0">
                <a:latin typeface="Courier New" panose="02070309020205020404" pitchFamily="49" charset="0"/>
                <a:cs typeface="Courier New" panose="02070309020205020404" pitchFamily="49" charset="0"/>
              </a:rPr>
              <a:t>[[ 9.33451532e-03  2.92063309e-01  1.22418316e+00  1.41651902e+00</a:t>
            </a:r>
          </a:p>
          <a:p>
            <a:r>
              <a:rPr lang="en-US" dirty="0">
                <a:latin typeface="Courier New" panose="02070309020205020404" pitchFamily="49" charset="0"/>
                <a:cs typeface="Courier New" panose="02070309020205020404" pitchFamily="49" charset="0"/>
              </a:rPr>
              <a:t>   1.28800318e+00  3.05980611e-01]</a:t>
            </a:r>
          </a:p>
          <a:p>
            <a:r>
              <a:rPr lang="en-US" dirty="0">
                <a:latin typeface="Courier New" panose="02070309020205020404" pitchFamily="49" charset="0"/>
                <a:cs typeface="Courier New" panose="02070309020205020404" pitchFamily="49" charset="0"/>
              </a:rPr>
              <a:t> [-2.77689725e-03 -8.74861868e-02  2.40464626e+00 -3.39104290e-01</a:t>
            </a:r>
          </a:p>
          <a:p>
            <a:r>
              <a:rPr lang="en-US" dirty="0">
                <a:latin typeface="Courier New" panose="02070309020205020404" pitchFamily="49" charset="0"/>
                <a:cs typeface="Courier New" panose="02070309020205020404" pitchFamily="49" charset="0"/>
              </a:rPr>
              <a:t>  -3.18747664e-01  3.04982719e-01]</a:t>
            </a:r>
          </a:p>
          <a:p>
            <a:r>
              <a:rPr lang="en-US" dirty="0">
                <a:latin typeface="Courier New" panose="02070309020205020404" pitchFamily="49" charset="0"/>
                <a:cs typeface="Courier New" panose="02070309020205020404" pitchFamily="49" charset="0"/>
              </a:rPr>
              <a:t> [-2.50429412e-03 -3.60393616e-01 -1.51337477e+00 -2.57815116e+00</a:t>
            </a:r>
          </a:p>
          <a:p>
            <a:r>
              <a:rPr lang="en-US" dirty="0">
                <a:latin typeface="Courier New" panose="02070309020205020404" pitchFamily="49" charset="0"/>
                <a:cs typeface="Courier New" panose="02070309020205020404" pitchFamily="49" charset="0"/>
              </a:rPr>
              <a:t>  -9.82305732e-02 -2.94465757e-01]</a:t>
            </a:r>
          </a:p>
          <a:p>
            <a:r>
              <a:rPr lang="en-US" dirty="0">
                <a:latin typeface="Courier New" panose="02070309020205020404" pitchFamily="49" charset="0"/>
                <a:cs typeface="Courier New" panose="02070309020205020404" pitchFamily="49" charset="0"/>
              </a:rPr>
              <a:t> [-7.63238012e-03 -5.98306641e-01 -7.22790885e-02 -1.49385062e+00</a:t>
            </a:r>
          </a:p>
          <a:p>
            <a:r>
              <a:rPr lang="en-US" dirty="0">
                <a:latin typeface="Courier New" panose="02070309020205020404" pitchFamily="49" charset="0"/>
                <a:cs typeface="Courier New" panose="02070309020205020404" pitchFamily="49" charset="0"/>
              </a:rPr>
              <a:t>  -2.82563945e-01 -6.06758707e-01]</a:t>
            </a:r>
          </a:p>
          <a:p>
            <a:r>
              <a:rPr lang="en-US" dirty="0">
                <a:latin typeface="Courier New" panose="02070309020205020404" pitchFamily="49" charset="0"/>
                <a:cs typeface="Courier New" panose="02070309020205020404" pitchFamily="49" charset="0"/>
              </a:rPr>
              <a:t> [ 3.57905594e-03  7.54123134e-01 -2.04317556e+00  2.99458705e+00</a:t>
            </a:r>
          </a:p>
          <a:p>
            <a:r>
              <a:rPr lang="en-US" dirty="0">
                <a:latin typeface="Courier New" panose="02070309020205020404" pitchFamily="49" charset="0"/>
                <a:cs typeface="Courier New" panose="02070309020205020404" pitchFamily="49" charset="0"/>
              </a:rPr>
              <a:t>  -5.88461002e-01  2.90261135e-01]]</a:t>
            </a:r>
          </a:p>
        </p:txBody>
      </p:sp>
    </p:spTree>
    <p:extLst>
      <p:ext uri="{BB962C8B-B14F-4D97-AF65-F5344CB8AC3E}">
        <p14:creationId xmlns:p14="http://schemas.microsoft.com/office/powerpoint/2010/main" val="1679958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6D6BCF-9A0F-45C7-BA5F-BBB21ADC82BB}"/>
              </a:ext>
            </a:extLst>
          </p:cNvPr>
          <p:cNvSpPr/>
          <p:nvPr/>
        </p:nvSpPr>
        <p:spPr>
          <a:xfrm>
            <a:off x="637592" y="405539"/>
            <a:ext cx="11333584" cy="4678204"/>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 		Train multinomial logistic regression model</a:t>
            </a:r>
          </a:p>
          <a:p>
            <a:endParaRPr lang="en-US" sz="3200" b="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train_x</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np.array</a:t>
            </a:r>
            <a:r>
              <a:rPr lang="en-US" dirty="0">
                <a:latin typeface="Times New Roman" panose="02020603050405020304" pitchFamily="18" charset="0"/>
                <a:cs typeface="Times New Roman" panose="02020603050405020304" pitchFamily="18" charset="0"/>
              </a:rPr>
              <a:t>(train[['dst_host_count','last_flag','service_private','service_smtp','flag_RSTO','count']])</a:t>
            </a:r>
          </a:p>
          <a:p>
            <a:r>
              <a:rPr lang="en-US" dirty="0" err="1">
                <a:latin typeface="Times New Roman" panose="02020603050405020304" pitchFamily="18" charset="0"/>
                <a:cs typeface="Times New Roman" panose="02020603050405020304" pitchFamily="18" charset="0"/>
              </a:rPr>
              <a:t>train_y</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np.array</a:t>
            </a:r>
            <a:r>
              <a:rPr lang="en-US" dirty="0">
                <a:latin typeface="Times New Roman" panose="02020603050405020304" pitchFamily="18" charset="0"/>
                <a:cs typeface="Times New Roman" panose="02020603050405020304" pitchFamily="18" charset="0"/>
              </a:rPr>
              <a:t>(train['y1'])</a:t>
            </a:r>
          </a:p>
          <a:p>
            <a:r>
              <a:rPr lang="en-US" dirty="0" err="1">
                <a:latin typeface="Times New Roman" panose="02020603050405020304" pitchFamily="18" charset="0"/>
                <a:cs typeface="Times New Roman" panose="02020603050405020304" pitchFamily="18" charset="0"/>
              </a:rPr>
              <a:t>lr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linear_model.LogisticRegression</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lr.fit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train_x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train_y</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mul_lr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linear_model.LogisticRegression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multi_class</a:t>
            </a:r>
            <a:r>
              <a:rPr lang="en-US" dirty="0">
                <a:latin typeface="Times New Roman" panose="02020603050405020304" pitchFamily="18" charset="0"/>
                <a:cs typeface="Times New Roman" panose="02020603050405020304" pitchFamily="18" charset="0"/>
              </a:rPr>
              <a:t>='multinomial', solver='newton-cg').fit(</a:t>
            </a:r>
            <a:r>
              <a:rPr lang="en-US" dirty="0" err="1">
                <a:latin typeface="Times New Roman" panose="02020603050405020304" pitchFamily="18" charset="0"/>
                <a:cs typeface="Times New Roman" panose="02020603050405020304" pitchFamily="18" charset="0"/>
              </a:rPr>
              <a:t>train_x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train_y</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Logistic_regression_Train_Accuracy</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metrics.accuracy_score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train_y,lr.predict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train_x</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Multinomial_Logistic_regression_Train_Accuracy</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metrics.accuracy_score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train_y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mul_lr.predict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train_x</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print("Logistic regression Train Accuracy: ",</a:t>
            </a:r>
            <a:r>
              <a:rPr lang="en-US" dirty="0" err="1">
                <a:latin typeface="Times New Roman" panose="02020603050405020304" pitchFamily="18" charset="0"/>
                <a:cs typeface="Times New Roman" panose="02020603050405020304" pitchFamily="18" charset="0"/>
              </a:rPr>
              <a:t>Logistic_regression_Train_Accuracy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print("Multinomial Logistic regression Train Accuracy: ",</a:t>
            </a:r>
            <a:r>
              <a:rPr lang="en-US" dirty="0" err="1">
                <a:latin typeface="Times New Roman" panose="02020603050405020304" pitchFamily="18" charset="0"/>
                <a:cs typeface="Times New Roman" panose="02020603050405020304" pitchFamily="18" charset="0"/>
              </a:rPr>
              <a:t>Multinomial_Logistic_regression_Train_Accuracy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Logistic regression Train Accuracy:  0.8097981401678385</a:t>
            </a:r>
          </a:p>
          <a:p>
            <a:r>
              <a:rPr lang="en-US" dirty="0">
                <a:latin typeface="Times New Roman" panose="02020603050405020304" pitchFamily="18" charset="0"/>
                <a:cs typeface="Times New Roman" panose="02020603050405020304" pitchFamily="18" charset="0"/>
              </a:rPr>
              <a:t>Multinomial Logistic regression Train Accuracy:  0.8221819006577455</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3099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01AE71-6C41-4FAD-B13E-2606F3F61D0B}"/>
              </a:ext>
            </a:extLst>
          </p:cNvPr>
          <p:cNvSpPr/>
          <p:nvPr/>
        </p:nvSpPr>
        <p:spPr>
          <a:xfrm>
            <a:off x="2751615" y="193224"/>
            <a:ext cx="7541167"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Test multinomial logistic regression model</a:t>
            </a:r>
          </a:p>
        </p:txBody>
      </p:sp>
      <p:sp>
        <p:nvSpPr>
          <p:cNvPr id="3" name="Rectangle 2">
            <a:extLst>
              <a:ext uri="{FF2B5EF4-FFF2-40B4-BE49-F238E27FC236}">
                <a16:creationId xmlns:a16="http://schemas.microsoft.com/office/drawing/2014/main" id="{B816BB1E-3D26-4108-B9D0-923AD33D3DF8}"/>
              </a:ext>
            </a:extLst>
          </p:cNvPr>
          <p:cNvSpPr/>
          <p:nvPr/>
        </p:nvSpPr>
        <p:spPr>
          <a:xfrm>
            <a:off x="450980" y="979659"/>
            <a:ext cx="11290040" cy="3693319"/>
          </a:xfrm>
          <a:prstGeom prst="rect">
            <a:avLst/>
          </a:prstGeom>
        </p:spPr>
        <p:txBody>
          <a:bodyPr wrap="square">
            <a:spAutoFit/>
          </a:bodyPr>
          <a:lstStyle/>
          <a:p>
            <a:r>
              <a:rPr lang="en-US" dirty="0" err="1">
                <a:latin typeface="Times New Roman" panose="02020603050405020304" pitchFamily="18" charset="0"/>
                <a:cs typeface="Times New Roman" panose="02020603050405020304" pitchFamily="18" charset="0"/>
              </a:rPr>
              <a:t>test_x</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np.array</a:t>
            </a:r>
            <a:r>
              <a:rPr lang="en-US" dirty="0">
                <a:latin typeface="Times New Roman" panose="02020603050405020304" pitchFamily="18" charset="0"/>
                <a:cs typeface="Times New Roman" panose="02020603050405020304" pitchFamily="18" charset="0"/>
              </a:rPr>
              <a:t>(test[['dst_host_count','last_flag','service_private','service_smtp','flag_RSTO','count']])</a:t>
            </a:r>
          </a:p>
          <a:p>
            <a:r>
              <a:rPr lang="en-US" dirty="0" err="1">
                <a:latin typeface="Times New Roman" panose="02020603050405020304" pitchFamily="18" charset="0"/>
                <a:cs typeface="Times New Roman" panose="02020603050405020304" pitchFamily="18" charset="0"/>
              </a:rPr>
              <a:t>test_y</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np.array</a:t>
            </a:r>
            <a:r>
              <a:rPr lang="en-US" dirty="0">
                <a:latin typeface="Times New Roman" panose="02020603050405020304" pitchFamily="18" charset="0"/>
                <a:cs typeface="Times New Roman" panose="02020603050405020304" pitchFamily="18" charset="0"/>
              </a:rPr>
              <a:t>(test['y1'])</a:t>
            </a:r>
          </a:p>
          <a:p>
            <a:r>
              <a:rPr lang="en-US" dirty="0" err="1">
                <a:latin typeface="Times New Roman" panose="02020603050405020304" pitchFamily="18" charset="0"/>
                <a:cs typeface="Times New Roman" panose="02020603050405020304" pitchFamily="18" charset="0"/>
              </a:rPr>
              <a:t>lr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linear_model.LogisticRegression</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lr.fit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test_x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test_y</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mul_lr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linear_model.LogisticRegression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multi_class</a:t>
            </a:r>
            <a:r>
              <a:rPr lang="en-US" dirty="0">
                <a:latin typeface="Times New Roman" panose="02020603050405020304" pitchFamily="18" charset="0"/>
                <a:cs typeface="Times New Roman" panose="02020603050405020304" pitchFamily="18" charset="0"/>
              </a:rPr>
              <a:t>='multinomial', solver='newton-cg').fit(</a:t>
            </a:r>
            <a:r>
              <a:rPr lang="en-US" dirty="0" err="1">
                <a:latin typeface="Times New Roman" panose="02020603050405020304" pitchFamily="18" charset="0"/>
                <a:cs typeface="Times New Roman" panose="02020603050405020304" pitchFamily="18" charset="0"/>
              </a:rPr>
              <a:t>test_x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test_y</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Logistic_regression_test_Accuracy</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metrics.accuracy_score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test_y,lr.predict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test_x</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Multinomial_Logistic_regression_test_Accuracy</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metrics.accuracy_score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test_y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mul_lr.predict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test_x</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print("Logistic regression test Accuracy: ",</a:t>
            </a:r>
            <a:r>
              <a:rPr lang="en-US" dirty="0" err="1">
                <a:latin typeface="Times New Roman" panose="02020603050405020304" pitchFamily="18" charset="0"/>
                <a:cs typeface="Times New Roman" panose="02020603050405020304" pitchFamily="18" charset="0"/>
              </a:rPr>
              <a:t>Logistic_regression_test_Accuracy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print("Multinomial Logistic regression test Accuracy: ",</a:t>
            </a:r>
            <a:r>
              <a:rPr lang="en-US" dirty="0" err="1">
                <a:latin typeface="Times New Roman" panose="02020603050405020304" pitchFamily="18" charset="0"/>
                <a:cs typeface="Times New Roman" panose="02020603050405020304" pitchFamily="18" charset="0"/>
              </a:rPr>
              <a:t>Multinomial_Logistic_regression_test_Accuracy</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Logistic regression test Accuracy:  0.8080281541066893</a:t>
            </a:r>
          </a:p>
          <a:p>
            <a:r>
              <a:rPr lang="en-US" dirty="0">
                <a:latin typeface="Times New Roman" panose="02020603050405020304" pitchFamily="18" charset="0"/>
                <a:cs typeface="Times New Roman" panose="02020603050405020304" pitchFamily="18" charset="0"/>
              </a:rPr>
              <a:t>Multinomial Logistic regression test Accuracy:  0.8190622353937341</a:t>
            </a:r>
          </a:p>
        </p:txBody>
      </p:sp>
    </p:spTree>
    <p:extLst>
      <p:ext uri="{BB962C8B-B14F-4D97-AF65-F5344CB8AC3E}">
        <p14:creationId xmlns:p14="http://schemas.microsoft.com/office/powerpoint/2010/main" val="3522573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D14BEA-4E4A-41E7-AE0E-D75CAE483D30}"/>
              </a:ext>
            </a:extLst>
          </p:cNvPr>
          <p:cNvSpPr/>
          <p:nvPr/>
        </p:nvSpPr>
        <p:spPr>
          <a:xfrm>
            <a:off x="709127" y="121299"/>
            <a:ext cx="11196734" cy="1077218"/>
          </a:xfrm>
          <a:prstGeom prst="rect">
            <a:avLst/>
          </a:prstGeom>
        </p:spPr>
        <p:txBody>
          <a:bodyPr wrap="square">
            <a:spAutoFit/>
          </a:bodyPr>
          <a:lstStyle/>
          <a:p>
            <a:pPr algn="ctr"/>
            <a:r>
              <a:rPr lang="en-US" sz="3200" b="1" dirty="0">
                <a:solidFill>
                  <a:srgbClr val="000000"/>
                </a:solidFill>
                <a:latin typeface="Times New Roman" panose="02020603050405020304" pitchFamily="18" charset="0"/>
                <a:cs typeface="Times New Roman" panose="02020603050405020304" pitchFamily="18" charset="0"/>
              </a:rPr>
              <a:t>Multinomial logistic regression using Random forest, SVM,ANN</a:t>
            </a:r>
            <a:endParaRPr lang="en-US" sz="3200" b="1" i="0" dirty="0">
              <a:solidFill>
                <a:srgbClr val="000000"/>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154BD09-6EB2-44D1-A299-2CB7D408D66D}"/>
              </a:ext>
            </a:extLst>
          </p:cNvPr>
          <p:cNvSpPr/>
          <p:nvPr/>
        </p:nvSpPr>
        <p:spPr>
          <a:xfrm>
            <a:off x="410547" y="1198517"/>
            <a:ext cx="11495314" cy="1200329"/>
          </a:xfrm>
          <a:prstGeom prst="rect">
            <a:avLst/>
          </a:prstGeom>
        </p:spPr>
        <p:txBody>
          <a:bodyPr wrap="square">
            <a:spAutoFit/>
          </a:bodyPr>
          <a:lstStyle/>
          <a:p>
            <a:r>
              <a:rPr lang="en-US" dirty="0" err="1">
                <a:latin typeface="Times New Roman" panose="02020603050405020304" pitchFamily="18" charset="0"/>
                <a:cs typeface="Times New Roman" panose="02020603050405020304" pitchFamily="18" charset="0"/>
              </a:rPr>
              <a:t>train_x</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np.array</a:t>
            </a:r>
            <a:r>
              <a:rPr lang="en-US" dirty="0">
                <a:latin typeface="Times New Roman" panose="02020603050405020304" pitchFamily="18" charset="0"/>
                <a:cs typeface="Times New Roman" panose="02020603050405020304" pitchFamily="18" charset="0"/>
              </a:rPr>
              <a:t>(train[['dst_host_count','last_flag','service_private','service_smtp','flag_RSTO','count']])</a:t>
            </a:r>
          </a:p>
          <a:p>
            <a:r>
              <a:rPr lang="en-US" dirty="0" err="1">
                <a:latin typeface="Times New Roman" panose="02020603050405020304" pitchFamily="18" charset="0"/>
                <a:cs typeface="Times New Roman" panose="02020603050405020304" pitchFamily="18" charset="0"/>
              </a:rPr>
              <a:t>train_y</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np.array</a:t>
            </a:r>
            <a:r>
              <a:rPr lang="en-US" dirty="0">
                <a:latin typeface="Times New Roman" panose="02020603050405020304" pitchFamily="18" charset="0"/>
                <a:cs typeface="Times New Roman" panose="02020603050405020304" pitchFamily="18" charset="0"/>
              </a:rPr>
              <a:t>(train['y1'])</a:t>
            </a:r>
          </a:p>
          <a:p>
            <a:r>
              <a:rPr lang="en-US" dirty="0" err="1">
                <a:latin typeface="Times New Roman" panose="02020603050405020304" pitchFamily="18" charset="0"/>
                <a:cs typeface="Times New Roman" panose="02020603050405020304" pitchFamily="18" charset="0"/>
              </a:rPr>
              <a:t>test_x</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np.array</a:t>
            </a:r>
            <a:r>
              <a:rPr lang="en-US" dirty="0">
                <a:latin typeface="Times New Roman" panose="02020603050405020304" pitchFamily="18" charset="0"/>
                <a:cs typeface="Times New Roman" panose="02020603050405020304" pitchFamily="18" charset="0"/>
              </a:rPr>
              <a:t>(test[['dst_host_count','last_flag','service_private','service_smtp','flag_RSTO','count']])</a:t>
            </a:r>
          </a:p>
          <a:p>
            <a:r>
              <a:rPr lang="en-US" dirty="0" err="1">
                <a:latin typeface="Times New Roman" panose="02020603050405020304" pitchFamily="18" charset="0"/>
                <a:cs typeface="Times New Roman" panose="02020603050405020304" pitchFamily="18" charset="0"/>
              </a:rPr>
              <a:t>test_y</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np.array</a:t>
            </a:r>
            <a:r>
              <a:rPr lang="en-US" dirty="0">
                <a:latin typeface="Times New Roman" panose="02020603050405020304" pitchFamily="18" charset="0"/>
                <a:cs typeface="Times New Roman" panose="02020603050405020304" pitchFamily="18" charset="0"/>
              </a:rPr>
              <a:t>(test['y1'])</a:t>
            </a:r>
          </a:p>
        </p:txBody>
      </p:sp>
      <p:sp>
        <p:nvSpPr>
          <p:cNvPr id="4" name="Rectangle 3">
            <a:extLst>
              <a:ext uri="{FF2B5EF4-FFF2-40B4-BE49-F238E27FC236}">
                <a16:creationId xmlns:a16="http://schemas.microsoft.com/office/drawing/2014/main" id="{E14CDD84-2094-4A31-848A-DFD542B10B7C}"/>
              </a:ext>
            </a:extLst>
          </p:cNvPr>
          <p:cNvSpPr/>
          <p:nvPr/>
        </p:nvSpPr>
        <p:spPr>
          <a:xfrm>
            <a:off x="286139" y="2398846"/>
            <a:ext cx="10779966"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LR = </a:t>
            </a:r>
            <a:r>
              <a:rPr lang="en-US" dirty="0" err="1">
                <a:latin typeface="Times New Roman" panose="02020603050405020304" pitchFamily="18" charset="0"/>
                <a:cs typeface="Times New Roman" panose="02020603050405020304" pitchFamily="18" charset="0"/>
              </a:rPr>
              <a:t>LogisticRegression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random_state</a:t>
            </a:r>
            <a:r>
              <a:rPr lang="en-US" dirty="0">
                <a:latin typeface="Times New Roman" panose="02020603050405020304" pitchFamily="18" charset="0"/>
                <a:cs typeface="Times New Roman" panose="02020603050405020304" pitchFamily="18" charset="0"/>
              </a:rPr>
              <a:t>=0, solver='</a:t>
            </a:r>
            <a:r>
              <a:rPr lang="en-US" dirty="0" err="1">
                <a:latin typeface="Times New Roman" panose="02020603050405020304" pitchFamily="18" charset="0"/>
                <a:cs typeface="Times New Roman" panose="02020603050405020304" pitchFamily="18" charset="0"/>
              </a:rPr>
              <a:t>lbfgs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multi_class</a:t>
            </a:r>
            <a:r>
              <a:rPr lang="en-US" dirty="0">
                <a:latin typeface="Times New Roman" panose="02020603050405020304" pitchFamily="18" charset="0"/>
                <a:cs typeface="Times New Roman" panose="02020603050405020304" pitchFamily="18" charset="0"/>
              </a:rPr>
              <a:t>='multinomial').fit(</a:t>
            </a:r>
            <a:r>
              <a:rPr lang="en-US" dirty="0" err="1">
                <a:latin typeface="Times New Roman" panose="02020603050405020304" pitchFamily="18" charset="0"/>
                <a:cs typeface="Times New Roman" panose="02020603050405020304" pitchFamily="18" charset="0"/>
              </a:rPr>
              <a:t>train_x,train_y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LR.predict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test_x</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round(</a:t>
            </a:r>
            <a:r>
              <a:rPr lang="en-US" dirty="0" err="1">
                <a:latin typeface="Times New Roman" panose="02020603050405020304" pitchFamily="18" charset="0"/>
                <a:cs typeface="Times New Roman" panose="02020603050405020304" pitchFamily="18" charset="0"/>
              </a:rPr>
              <a:t>LR.score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test_x,test_y</a:t>
            </a:r>
            <a:r>
              <a:rPr lang="en-US" dirty="0">
                <a:latin typeface="Times New Roman" panose="02020603050405020304" pitchFamily="18" charset="0"/>
                <a:cs typeface="Times New Roman" panose="02020603050405020304" pitchFamily="18" charset="0"/>
              </a:rPr>
              <a:t>), 4)</a:t>
            </a:r>
          </a:p>
        </p:txBody>
      </p:sp>
      <p:sp>
        <p:nvSpPr>
          <p:cNvPr id="5" name="Rectangle 4">
            <a:extLst>
              <a:ext uri="{FF2B5EF4-FFF2-40B4-BE49-F238E27FC236}">
                <a16:creationId xmlns:a16="http://schemas.microsoft.com/office/drawing/2014/main" id="{B8B6B030-EF0E-4142-A3E0-75B1CDAF8C15}"/>
              </a:ext>
            </a:extLst>
          </p:cNvPr>
          <p:cNvSpPr/>
          <p:nvPr/>
        </p:nvSpPr>
        <p:spPr>
          <a:xfrm>
            <a:off x="410545" y="3243722"/>
            <a:ext cx="1031051"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0.8052</a:t>
            </a:r>
          </a:p>
        </p:txBody>
      </p:sp>
      <p:sp>
        <p:nvSpPr>
          <p:cNvPr id="6" name="Rectangle 5">
            <a:extLst>
              <a:ext uri="{FF2B5EF4-FFF2-40B4-BE49-F238E27FC236}">
                <a16:creationId xmlns:a16="http://schemas.microsoft.com/office/drawing/2014/main" id="{1626A9A6-6606-44CB-99D3-8073AAA46C22}"/>
              </a:ext>
            </a:extLst>
          </p:cNvPr>
          <p:cNvSpPr/>
          <p:nvPr/>
        </p:nvSpPr>
        <p:spPr>
          <a:xfrm>
            <a:off x="410545" y="3727837"/>
            <a:ext cx="10779967"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RF = </a:t>
            </a:r>
            <a:r>
              <a:rPr lang="en-US" dirty="0" err="1">
                <a:latin typeface="Times New Roman" panose="02020603050405020304" pitchFamily="18" charset="0"/>
                <a:cs typeface="Times New Roman" panose="02020603050405020304" pitchFamily="18" charset="0"/>
              </a:rPr>
              <a:t>RandomForestClassifier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n_estimators</a:t>
            </a:r>
            <a:r>
              <a:rPr lang="en-US" dirty="0">
                <a:latin typeface="Times New Roman" panose="02020603050405020304" pitchFamily="18" charset="0"/>
                <a:cs typeface="Times New Roman" panose="02020603050405020304" pitchFamily="18" charset="0"/>
              </a:rPr>
              <a:t>=1000, </a:t>
            </a:r>
            <a:r>
              <a:rPr lang="en-US" dirty="0" err="1">
                <a:latin typeface="Times New Roman" panose="02020603050405020304" pitchFamily="18" charset="0"/>
                <a:cs typeface="Times New Roman" panose="02020603050405020304" pitchFamily="18" charset="0"/>
              </a:rPr>
              <a:t>max_depth</a:t>
            </a:r>
            <a:r>
              <a:rPr lang="en-US" dirty="0">
                <a:latin typeface="Times New Roman" panose="02020603050405020304" pitchFamily="18" charset="0"/>
                <a:cs typeface="Times New Roman" panose="02020603050405020304" pitchFamily="18" charset="0"/>
              </a:rPr>
              <a:t>=10, </a:t>
            </a:r>
            <a:r>
              <a:rPr lang="en-US" dirty="0" err="1">
                <a:latin typeface="Times New Roman" panose="02020603050405020304" pitchFamily="18" charset="0"/>
                <a:cs typeface="Times New Roman" panose="02020603050405020304" pitchFamily="18" charset="0"/>
              </a:rPr>
              <a:t>random_state</a:t>
            </a:r>
            <a:r>
              <a:rPr lang="en-US" dirty="0">
                <a:latin typeface="Times New Roman" panose="02020603050405020304" pitchFamily="18" charset="0"/>
                <a:cs typeface="Times New Roman" panose="02020603050405020304" pitchFamily="18" charset="0"/>
              </a:rPr>
              <a:t>=0).fit(</a:t>
            </a:r>
            <a:r>
              <a:rPr lang="en-US" dirty="0" err="1">
                <a:latin typeface="Times New Roman" panose="02020603050405020304" pitchFamily="18" charset="0"/>
                <a:cs typeface="Times New Roman" panose="02020603050405020304" pitchFamily="18" charset="0"/>
              </a:rPr>
              <a:t>train_x,train_y</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RF.predict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test_x</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round(</a:t>
            </a:r>
            <a:r>
              <a:rPr lang="en-US" dirty="0" err="1">
                <a:latin typeface="Times New Roman" panose="02020603050405020304" pitchFamily="18" charset="0"/>
                <a:cs typeface="Times New Roman" panose="02020603050405020304" pitchFamily="18" charset="0"/>
              </a:rPr>
              <a:t>RF.score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test_x,test_y</a:t>
            </a:r>
            <a:r>
              <a:rPr lang="en-US" dirty="0">
                <a:latin typeface="Times New Roman" panose="02020603050405020304" pitchFamily="18" charset="0"/>
                <a:cs typeface="Times New Roman" panose="02020603050405020304" pitchFamily="18" charset="0"/>
              </a:rPr>
              <a:t>), 4)</a:t>
            </a:r>
          </a:p>
        </p:txBody>
      </p:sp>
      <p:sp>
        <p:nvSpPr>
          <p:cNvPr id="7" name="Rectangle 6">
            <a:extLst>
              <a:ext uri="{FF2B5EF4-FFF2-40B4-BE49-F238E27FC236}">
                <a16:creationId xmlns:a16="http://schemas.microsoft.com/office/drawing/2014/main" id="{B9D387AE-E31C-47AA-A2A1-AAC90DF6151A}"/>
              </a:ext>
            </a:extLst>
          </p:cNvPr>
          <p:cNvSpPr/>
          <p:nvPr/>
        </p:nvSpPr>
        <p:spPr>
          <a:xfrm>
            <a:off x="391884" y="4572713"/>
            <a:ext cx="1031051"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0.9241</a:t>
            </a:r>
            <a:endParaRPr lang="en-US"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3ACEEC8E-364A-48E3-9039-5ECCC39B6AE3}"/>
              </a:ext>
            </a:extLst>
          </p:cNvPr>
          <p:cNvSpPr/>
          <p:nvPr/>
        </p:nvSpPr>
        <p:spPr>
          <a:xfrm>
            <a:off x="410545" y="4997877"/>
            <a:ext cx="11019453"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NN = </a:t>
            </a:r>
            <a:r>
              <a:rPr lang="en-US" dirty="0" err="1">
                <a:latin typeface="Times New Roman" panose="02020603050405020304" pitchFamily="18" charset="0"/>
                <a:cs typeface="Times New Roman" panose="02020603050405020304" pitchFamily="18" charset="0"/>
              </a:rPr>
              <a:t>MLPClassifier</a:t>
            </a:r>
            <a:r>
              <a:rPr lang="en-US" dirty="0">
                <a:latin typeface="Times New Roman" panose="02020603050405020304" pitchFamily="18" charset="0"/>
                <a:cs typeface="Times New Roman" panose="02020603050405020304" pitchFamily="18" charset="0"/>
              </a:rPr>
              <a:t>(solver='</a:t>
            </a:r>
            <a:r>
              <a:rPr lang="en-US" dirty="0" err="1">
                <a:latin typeface="Times New Roman" panose="02020603050405020304" pitchFamily="18" charset="0"/>
                <a:cs typeface="Times New Roman" panose="02020603050405020304" pitchFamily="18" charset="0"/>
              </a:rPr>
              <a:t>lbfgs</a:t>
            </a:r>
            <a:r>
              <a:rPr lang="en-US" dirty="0">
                <a:latin typeface="Times New Roman" panose="02020603050405020304" pitchFamily="18" charset="0"/>
                <a:cs typeface="Times New Roman" panose="02020603050405020304" pitchFamily="18" charset="0"/>
              </a:rPr>
              <a:t>', alpha=1e-5, </a:t>
            </a:r>
            <a:r>
              <a:rPr lang="en-US" dirty="0" err="1">
                <a:latin typeface="Times New Roman" panose="02020603050405020304" pitchFamily="18" charset="0"/>
                <a:cs typeface="Times New Roman" panose="02020603050405020304" pitchFamily="18" charset="0"/>
              </a:rPr>
              <a:t>hidden_layer_sizes</a:t>
            </a:r>
            <a:r>
              <a:rPr lang="en-US" dirty="0">
                <a:latin typeface="Times New Roman" panose="02020603050405020304" pitchFamily="18" charset="0"/>
                <a:cs typeface="Times New Roman" panose="02020603050405020304" pitchFamily="18" charset="0"/>
              </a:rPr>
              <a:t>=(150, 10), </a:t>
            </a:r>
            <a:r>
              <a:rPr lang="en-US" dirty="0" err="1">
                <a:latin typeface="Times New Roman" panose="02020603050405020304" pitchFamily="18" charset="0"/>
                <a:cs typeface="Times New Roman" panose="02020603050405020304" pitchFamily="18" charset="0"/>
              </a:rPr>
              <a:t>random_state</a:t>
            </a:r>
            <a:r>
              <a:rPr lang="en-US" dirty="0">
                <a:latin typeface="Times New Roman" panose="02020603050405020304" pitchFamily="18" charset="0"/>
                <a:cs typeface="Times New Roman" panose="02020603050405020304" pitchFamily="18" charset="0"/>
              </a:rPr>
              <a:t>=1).fit(</a:t>
            </a:r>
            <a:r>
              <a:rPr lang="en-US" dirty="0" err="1">
                <a:latin typeface="Times New Roman" panose="02020603050405020304" pitchFamily="18" charset="0"/>
                <a:cs typeface="Times New Roman" panose="02020603050405020304" pitchFamily="18" charset="0"/>
              </a:rPr>
              <a:t>train_x,train_y</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NN.predict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test_x</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round(</a:t>
            </a:r>
            <a:r>
              <a:rPr lang="en-US" dirty="0" err="1">
                <a:latin typeface="Times New Roman" panose="02020603050405020304" pitchFamily="18" charset="0"/>
                <a:cs typeface="Times New Roman" panose="02020603050405020304" pitchFamily="18" charset="0"/>
              </a:rPr>
              <a:t>NN.score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test_x,test_y</a:t>
            </a:r>
            <a:r>
              <a:rPr lang="en-US" dirty="0">
                <a:latin typeface="Times New Roman" panose="02020603050405020304" pitchFamily="18" charset="0"/>
                <a:cs typeface="Times New Roman" panose="02020603050405020304" pitchFamily="18" charset="0"/>
              </a:rPr>
              <a:t>), 4)</a:t>
            </a:r>
          </a:p>
        </p:txBody>
      </p:sp>
      <p:sp>
        <p:nvSpPr>
          <p:cNvPr id="9" name="Rectangle 8">
            <a:extLst>
              <a:ext uri="{FF2B5EF4-FFF2-40B4-BE49-F238E27FC236}">
                <a16:creationId xmlns:a16="http://schemas.microsoft.com/office/drawing/2014/main" id="{3B285DB9-EE24-4C3F-947E-C8D74EB1720C}"/>
              </a:ext>
            </a:extLst>
          </p:cNvPr>
          <p:cNvSpPr/>
          <p:nvPr/>
        </p:nvSpPr>
        <p:spPr>
          <a:xfrm>
            <a:off x="410545" y="5921207"/>
            <a:ext cx="1031051"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0.8277</a:t>
            </a:r>
          </a:p>
        </p:txBody>
      </p:sp>
    </p:spTree>
    <p:extLst>
      <p:ext uri="{BB962C8B-B14F-4D97-AF65-F5344CB8AC3E}">
        <p14:creationId xmlns:p14="http://schemas.microsoft.com/office/powerpoint/2010/main" val="164929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18D1DC-C3BA-4659-BBBF-A4AF78F72129}"/>
              </a:ext>
            </a:extLst>
          </p:cNvPr>
          <p:cNvSpPr/>
          <p:nvPr/>
        </p:nvSpPr>
        <p:spPr>
          <a:xfrm>
            <a:off x="4892786" y="2844225"/>
            <a:ext cx="2406428" cy="584775"/>
          </a:xfrm>
          <a:prstGeom prst="rect">
            <a:avLst/>
          </a:prstGeom>
        </p:spPr>
        <p:txBody>
          <a:bodyPr wrap="none">
            <a:spAutoFit/>
          </a:bodyPr>
          <a:lstStyle/>
          <a:p>
            <a:r>
              <a:rPr lang="en-US" sz="3200" b="1" dirty="0">
                <a:latin typeface="Courier New" panose="02070309020205020404" pitchFamily="49" charset="0"/>
                <a:cs typeface="Courier New" panose="02070309020205020404" pitchFamily="49" charset="0"/>
              </a:rPr>
              <a:t>Thank you</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53837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2A5F8E-B64F-4721-AC8C-ECE84B24FD7F}"/>
              </a:ext>
            </a:extLst>
          </p:cNvPr>
          <p:cNvSpPr/>
          <p:nvPr/>
        </p:nvSpPr>
        <p:spPr>
          <a:xfrm>
            <a:off x="80864" y="102637"/>
            <a:ext cx="10714653" cy="584775"/>
          </a:xfrm>
          <a:prstGeom prst="rect">
            <a:avLst/>
          </a:prstGeom>
        </p:spPr>
        <p:txBody>
          <a:bodyPr wrap="square">
            <a:spAutoFit/>
          </a:bodyPr>
          <a:lstStyle/>
          <a:p>
            <a:pPr lvl="8"/>
            <a:r>
              <a:rPr lang="en-US" sz="3200" b="1" dirty="0">
                <a:solidFill>
                  <a:srgbClr val="000000"/>
                </a:solidFill>
                <a:latin typeface="Times New Roman" panose="02020603050405020304" pitchFamily="18" charset="0"/>
                <a:cs typeface="Times New Roman" panose="02020603050405020304" pitchFamily="18" charset="0"/>
              </a:rPr>
              <a:t>Approach for the problem</a:t>
            </a:r>
            <a:endParaRPr lang="en-US" sz="3200" b="1" dirty="0"/>
          </a:p>
        </p:txBody>
      </p:sp>
      <p:sp>
        <p:nvSpPr>
          <p:cNvPr id="3" name="Rectangle 2">
            <a:extLst>
              <a:ext uri="{FF2B5EF4-FFF2-40B4-BE49-F238E27FC236}">
                <a16:creationId xmlns:a16="http://schemas.microsoft.com/office/drawing/2014/main" id="{A62355C7-9EBA-47E4-9FED-DAC839F008D3}"/>
              </a:ext>
            </a:extLst>
          </p:cNvPr>
          <p:cNvSpPr/>
          <p:nvPr/>
        </p:nvSpPr>
        <p:spPr>
          <a:xfrm>
            <a:off x="298580" y="889844"/>
            <a:ext cx="11653934" cy="4247317"/>
          </a:xfrm>
          <a:prstGeom prst="rect">
            <a:avLst/>
          </a:prstGeom>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Type of problem : Multinomial Logistic regression</a:t>
            </a: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Y : </a:t>
            </a:r>
            <a:r>
              <a:rPr lang="en-US" dirty="0">
                <a:latin typeface="Times New Roman" panose="02020603050405020304" pitchFamily="18" charset="0"/>
                <a:cs typeface="Times New Roman" panose="02020603050405020304" pitchFamily="18" charset="0"/>
              </a:rPr>
              <a:t>y1_yes </a:t>
            </a: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service_private,last_flag</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flag_REJ,dst_host_srv_count</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dst_host_count,service_smtp,service_ecr_i</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service_eco_i</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flag_RSTO,service_urp_i,service_domain_u</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Algorithms : Multinomial Logistic regression</a:t>
            </a: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Mechanism to validate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accuracy_score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4507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EA2313-B583-44E2-9D65-6C2220CFE136}"/>
              </a:ext>
            </a:extLst>
          </p:cNvPr>
          <p:cNvSpPr/>
          <p:nvPr/>
        </p:nvSpPr>
        <p:spPr>
          <a:xfrm>
            <a:off x="681134" y="139732"/>
            <a:ext cx="11066106" cy="5755422"/>
          </a:xfrm>
          <a:prstGeom prst="rect">
            <a:avLst/>
          </a:prstGeom>
        </p:spPr>
        <p:txBody>
          <a:bodyPr wrap="square">
            <a:spAutoFit/>
          </a:bodyPr>
          <a:lstStyle/>
          <a:p>
            <a:pPr lvl="8" algn="just"/>
            <a:r>
              <a:rPr lang="en-US" sz="3200" b="1" dirty="0">
                <a:solidFill>
                  <a:srgbClr val="000000"/>
                </a:solidFill>
                <a:latin typeface="Times New Roman" panose="02020603050405020304" pitchFamily="18" charset="0"/>
                <a:cs typeface="Times New Roman" panose="02020603050405020304" pitchFamily="18" charset="0"/>
              </a:rPr>
              <a:t>Data understanding</a:t>
            </a:r>
            <a:r>
              <a:rPr lang="en-US" sz="3200" b="1" dirty="0">
                <a:latin typeface="Times New Roman" panose="02020603050405020304" pitchFamily="18" charset="0"/>
                <a:cs typeface="Times New Roman" panose="02020603050405020304" pitchFamily="18" charset="0"/>
              </a:rPr>
              <a:t> </a:t>
            </a:r>
            <a:endParaRPr lang="en-US" dirty="0">
              <a:solidFill>
                <a:srgbClr val="000000"/>
              </a:solidFill>
              <a:latin typeface="Calibri" panose="020F0502020204030204" pitchFamily="34" charset="0"/>
            </a:endParaRPr>
          </a:p>
          <a:p>
            <a:r>
              <a:rPr lang="en-US" sz="2400" b="1" dirty="0">
                <a:solidFill>
                  <a:srgbClr val="000000"/>
                </a:solidFill>
                <a:latin typeface="Times New Roman" panose="02020603050405020304" pitchFamily="18" charset="0"/>
                <a:cs typeface="Times New Roman" panose="02020603050405020304" pitchFamily="18" charset="0"/>
              </a:rPr>
              <a:t>Distributions</a:t>
            </a:r>
            <a:r>
              <a:rPr lang="en-US" sz="2400" dirty="0">
                <a:latin typeface="Times New Roman" panose="02020603050405020304" pitchFamily="18" charset="0"/>
                <a:cs typeface="Times New Roman" panose="02020603050405020304" pitchFamily="18" charset="0"/>
              </a:rPr>
              <a:t> : Y variable or target variable follows normal distribution after undergoing log transformation i.e. log Y follows normal distribution.</a:t>
            </a:r>
            <a:endParaRPr lang="en-US" sz="2400" dirty="0">
              <a:solidFill>
                <a:srgbClr val="000000"/>
              </a:solidFill>
              <a:latin typeface="Times New Roman" panose="02020603050405020304" pitchFamily="18" charset="0"/>
              <a:cs typeface="Times New Roman" panose="02020603050405020304" pitchFamily="18" charset="0"/>
            </a:endParaRPr>
          </a:p>
          <a:p>
            <a:r>
              <a:rPr lang="en-US" sz="2400" b="1" dirty="0">
                <a:solidFill>
                  <a:srgbClr val="000000"/>
                </a:solidFill>
                <a:latin typeface="Times New Roman" panose="02020603050405020304" pitchFamily="18" charset="0"/>
                <a:cs typeface="Times New Roman" panose="02020603050405020304" pitchFamily="18" charset="0"/>
              </a:rPr>
              <a:t>Univariate analysis</a:t>
            </a:r>
            <a:r>
              <a:rPr lang="en-US" sz="2400" dirty="0">
                <a:latin typeface="Times New Roman" panose="02020603050405020304" pitchFamily="18" charset="0"/>
                <a:cs typeface="Times New Roman" panose="02020603050405020304" pitchFamily="18" charset="0"/>
              </a:rPr>
              <a:t> : If Y variable is dependent on a single independent variable or a feature then it is known as Univariate analysis. </a:t>
            </a:r>
          </a:p>
          <a:p>
            <a:r>
              <a:rPr lang="en-US" sz="2400" dirty="0">
                <a:latin typeface="Times New Roman" panose="02020603050405020304" pitchFamily="18" charset="0"/>
                <a:cs typeface="Times New Roman" panose="02020603050405020304" pitchFamily="18" charset="0"/>
              </a:rPr>
              <a:t>Once we load data we are good to go for the first type of EDA called as univariate analysis. “Uni” means one and “Variate” means variable hence univariate analysis means analysis of one variable or one feature. Univariate basically tells us how data in each feature is distributed and also tells us about central tendencies like mean, median, and mode.</a:t>
            </a:r>
          </a:p>
          <a:p>
            <a:r>
              <a:rPr lang="en-US" sz="2400" b="1" dirty="0">
                <a:latin typeface="Times New Roman" panose="02020603050405020304" pitchFamily="18" charset="0"/>
                <a:cs typeface="Times New Roman" panose="02020603050405020304" pitchFamily="18" charset="0"/>
              </a:rPr>
              <a:t>Descriptive Statistics</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Continuous features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First thing first, check measures of central tendencies mean, median, and mode, check min and max values and quantiles of each feature. To do all those things we just have to use pandas “describe()” function.</a:t>
            </a:r>
          </a:p>
        </p:txBody>
      </p:sp>
    </p:spTree>
    <p:extLst>
      <p:ext uri="{BB962C8B-B14F-4D97-AF65-F5344CB8AC3E}">
        <p14:creationId xmlns:p14="http://schemas.microsoft.com/office/powerpoint/2010/main" val="1947716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CD656F8C-6668-419E-8436-91AF767EC884}"/>
              </a:ext>
            </a:extLst>
          </p:cNvPr>
          <p:cNvSpPr>
            <a:spLocks noChangeArrowheads="1"/>
          </p:cNvSpPr>
          <p:nvPr/>
        </p:nvSpPr>
        <p:spPr bwMode="auto">
          <a:xfrm>
            <a:off x="5299075" y="1500188"/>
            <a:ext cx="70485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27BAD408-7E08-4775-B8FB-127154E0EF6D}"/>
              </a:ext>
            </a:extLst>
          </p:cNvPr>
          <p:cNvGraphicFramePr>
            <a:graphicFrameLocks noGrp="1"/>
          </p:cNvGraphicFramePr>
          <p:nvPr>
            <p:extLst>
              <p:ext uri="{D42A27DB-BD31-4B8C-83A1-F6EECF244321}">
                <p14:modId xmlns:p14="http://schemas.microsoft.com/office/powerpoint/2010/main" val="1469451639"/>
              </p:ext>
            </p:extLst>
          </p:nvPr>
        </p:nvGraphicFramePr>
        <p:xfrm>
          <a:off x="167952" y="236591"/>
          <a:ext cx="11719251" cy="6384818"/>
        </p:xfrm>
        <a:graphic>
          <a:graphicData uri="http://schemas.openxmlformats.org/drawingml/2006/table">
            <a:tbl>
              <a:tblPr/>
              <a:tblGrid>
                <a:gridCol w="1302139">
                  <a:extLst>
                    <a:ext uri="{9D8B030D-6E8A-4147-A177-3AD203B41FA5}">
                      <a16:colId xmlns:a16="http://schemas.microsoft.com/office/drawing/2014/main" val="4052295988"/>
                    </a:ext>
                  </a:extLst>
                </a:gridCol>
                <a:gridCol w="1302139">
                  <a:extLst>
                    <a:ext uri="{9D8B030D-6E8A-4147-A177-3AD203B41FA5}">
                      <a16:colId xmlns:a16="http://schemas.microsoft.com/office/drawing/2014/main" val="352870780"/>
                    </a:ext>
                  </a:extLst>
                </a:gridCol>
                <a:gridCol w="1302139">
                  <a:extLst>
                    <a:ext uri="{9D8B030D-6E8A-4147-A177-3AD203B41FA5}">
                      <a16:colId xmlns:a16="http://schemas.microsoft.com/office/drawing/2014/main" val="4157893337"/>
                    </a:ext>
                  </a:extLst>
                </a:gridCol>
                <a:gridCol w="1302139">
                  <a:extLst>
                    <a:ext uri="{9D8B030D-6E8A-4147-A177-3AD203B41FA5}">
                      <a16:colId xmlns:a16="http://schemas.microsoft.com/office/drawing/2014/main" val="2871962172"/>
                    </a:ext>
                  </a:extLst>
                </a:gridCol>
                <a:gridCol w="1302139">
                  <a:extLst>
                    <a:ext uri="{9D8B030D-6E8A-4147-A177-3AD203B41FA5}">
                      <a16:colId xmlns:a16="http://schemas.microsoft.com/office/drawing/2014/main" val="1146252727"/>
                    </a:ext>
                  </a:extLst>
                </a:gridCol>
                <a:gridCol w="1302139">
                  <a:extLst>
                    <a:ext uri="{9D8B030D-6E8A-4147-A177-3AD203B41FA5}">
                      <a16:colId xmlns:a16="http://schemas.microsoft.com/office/drawing/2014/main" val="3307237951"/>
                    </a:ext>
                  </a:extLst>
                </a:gridCol>
                <a:gridCol w="1302139">
                  <a:extLst>
                    <a:ext uri="{9D8B030D-6E8A-4147-A177-3AD203B41FA5}">
                      <a16:colId xmlns:a16="http://schemas.microsoft.com/office/drawing/2014/main" val="683985728"/>
                    </a:ext>
                  </a:extLst>
                </a:gridCol>
                <a:gridCol w="1302139">
                  <a:extLst>
                    <a:ext uri="{9D8B030D-6E8A-4147-A177-3AD203B41FA5}">
                      <a16:colId xmlns:a16="http://schemas.microsoft.com/office/drawing/2014/main" val="3652042228"/>
                    </a:ext>
                  </a:extLst>
                </a:gridCol>
                <a:gridCol w="1302139">
                  <a:extLst>
                    <a:ext uri="{9D8B030D-6E8A-4147-A177-3AD203B41FA5}">
                      <a16:colId xmlns:a16="http://schemas.microsoft.com/office/drawing/2014/main" val="658126491"/>
                    </a:ext>
                  </a:extLst>
                </a:gridCol>
              </a:tblGrid>
              <a:tr h="73438">
                <a:tc>
                  <a:txBody>
                    <a:bodyPr/>
                    <a:lstStyle/>
                    <a:p>
                      <a:pPr algn="ctr" fontAlgn="ctr"/>
                      <a:endParaRPr lang="en-US" sz="800" b="1" dirty="0">
                        <a:effectLst/>
                      </a:endParaRP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1" dirty="0">
                          <a:effectLst/>
                        </a:rPr>
                        <a:t>count</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1" dirty="0">
                          <a:effectLst/>
                        </a:rPr>
                        <a:t>mean</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1" dirty="0">
                          <a:effectLst/>
                        </a:rPr>
                        <a:t>std</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1" dirty="0">
                          <a:effectLst/>
                        </a:rPr>
                        <a:t>min</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1" dirty="0">
                          <a:effectLst/>
                        </a:rPr>
                        <a:t>25%</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1" dirty="0">
                          <a:effectLst/>
                        </a:rPr>
                        <a:t>50%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1" dirty="0">
                          <a:effectLst/>
                        </a:rPr>
                        <a:t>75%</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effectLst/>
                        </a:rPr>
                        <a:t>                                max</a:t>
                      </a:r>
                    </a:p>
                  </a:txBody>
                  <a:tcPr marL="13858" marR="13858" marT="6929" marB="69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4969383"/>
                  </a:ext>
                </a:extLst>
              </a:tr>
              <a:tr h="129794">
                <a:tc>
                  <a:txBody>
                    <a:bodyPr/>
                    <a:lstStyle/>
                    <a:p>
                      <a:pPr algn="ctr" fontAlgn="ctr"/>
                      <a:r>
                        <a:rPr lang="en-US" sz="800" b="1" dirty="0">
                          <a:effectLst/>
                        </a:rPr>
                        <a:t>Duration</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287.146929</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2.604526e+03</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4.290800e+04</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901606550"/>
                  </a:ext>
                </a:extLst>
              </a:tr>
              <a:tr h="129794">
                <a:tc>
                  <a:txBody>
                    <a:bodyPr/>
                    <a:lstStyle/>
                    <a:p>
                      <a:pPr algn="ctr" fontAlgn="ctr"/>
                      <a:r>
                        <a:rPr lang="en-US" sz="800" b="1" dirty="0" err="1">
                          <a:effectLst/>
                        </a:rPr>
                        <a:t>src_bytes</a:t>
                      </a:r>
                      <a:endParaRPr lang="en-US" sz="800" b="1" dirty="0">
                        <a:effectLst/>
                      </a:endParaRP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45567.100824</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5.870354e+06</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44.00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276.00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1.379964e+09</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8597688"/>
                  </a:ext>
                </a:extLst>
              </a:tr>
              <a:tr h="129794">
                <a:tc>
                  <a:txBody>
                    <a:bodyPr/>
                    <a:lstStyle/>
                    <a:p>
                      <a:pPr algn="ctr" fontAlgn="ctr"/>
                      <a:r>
                        <a:rPr lang="en-US" sz="800" b="1">
                          <a:effectLst/>
                        </a:rPr>
                        <a:t>dst_bytes</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19779.271433</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4.021285e+06</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516.00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1.309937e+09</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020461646"/>
                  </a:ext>
                </a:extLst>
              </a:tr>
              <a:tr h="129794">
                <a:tc>
                  <a:txBody>
                    <a:bodyPr/>
                    <a:lstStyle/>
                    <a:p>
                      <a:pPr algn="ctr" fontAlgn="ctr"/>
                      <a:r>
                        <a:rPr lang="en-US" sz="800" b="1">
                          <a:effectLst/>
                        </a:rPr>
                        <a:t>land</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0.000198</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1.408613e-02</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1.000000e+00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2022236"/>
                  </a:ext>
                </a:extLst>
              </a:tr>
              <a:tr h="129794">
                <a:tc>
                  <a:txBody>
                    <a:bodyPr/>
                    <a:lstStyle/>
                    <a:p>
                      <a:pPr algn="ctr" fontAlgn="ctr"/>
                      <a:r>
                        <a:rPr lang="en-US" sz="800" b="1">
                          <a:effectLst/>
                        </a:rPr>
                        <a:t>wrong_fragment</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0.022688</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2.535310e-01</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3.000000e+00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073950832"/>
                  </a:ext>
                </a:extLst>
              </a:tr>
              <a:tr h="129794">
                <a:tc>
                  <a:txBody>
                    <a:bodyPr/>
                    <a:lstStyle/>
                    <a:p>
                      <a:pPr algn="ctr" fontAlgn="ctr"/>
                      <a:r>
                        <a:rPr lang="en-US" sz="800" b="1">
                          <a:effectLst/>
                        </a:rPr>
                        <a:t>urgent</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0.000111</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1.436608e-02</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3.000000e+00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2025974"/>
                  </a:ext>
                </a:extLst>
              </a:tr>
              <a:tr h="129794">
                <a:tc>
                  <a:txBody>
                    <a:bodyPr/>
                    <a:lstStyle/>
                    <a:p>
                      <a:pPr algn="ctr" fontAlgn="ctr"/>
                      <a:r>
                        <a:rPr lang="en-US" sz="800" b="1">
                          <a:effectLst/>
                        </a:rPr>
                        <a:t>hot</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0.204411</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2.149977e+00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7.700000e+01</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324906112"/>
                  </a:ext>
                </a:extLst>
              </a:tr>
              <a:tr h="186150">
                <a:tc>
                  <a:txBody>
                    <a:bodyPr/>
                    <a:lstStyle/>
                    <a:p>
                      <a:pPr algn="ctr" fontAlgn="ctr"/>
                      <a:r>
                        <a:rPr lang="en-US" sz="800" b="1">
                          <a:effectLst/>
                        </a:rPr>
                        <a:t>num_failed_logins</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0.001222</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4.523932e-02</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5.000000e+00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0703065"/>
                  </a:ext>
                </a:extLst>
              </a:tr>
              <a:tr h="129794">
                <a:tc>
                  <a:txBody>
                    <a:bodyPr/>
                    <a:lstStyle/>
                    <a:p>
                      <a:pPr algn="ctr" fontAlgn="ctr"/>
                      <a:r>
                        <a:rPr lang="en-US" sz="800" b="1">
                          <a:effectLst/>
                        </a:rPr>
                        <a:t>logged_in</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0.395739</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4.890107e-01</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1.000000e+00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698801807"/>
                  </a:ext>
                </a:extLst>
              </a:tr>
              <a:tr h="186150">
                <a:tc>
                  <a:txBody>
                    <a:bodyPr/>
                    <a:lstStyle/>
                    <a:p>
                      <a:pPr algn="ctr" fontAlgn="ctr"/>
                      <a:r>
                        <a:rPr lang="en-US" sz="800" b="1">
                          <a:effectLst/>
                        </a:rPr>
                        <a:t>num_compromised</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0.279253</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2.394214e+01</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7.479000e+03</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03941"/>
                  </a:ext>
                </a:extLst>
              </a:tr>
              <a:tr h="129794">
                <a:tc>
                  <a:txBody>
                    <a:bodyPr/>
                    <a:lstStyle/>
                    <a:p>
                      <a:pPr algn="ctr" fontAlgn="ctr"/>
                      <a:r>
                        <a:rPr lang="en-US" sz="800" b="1">
                          <a:effectLst/>
                        </a:rPr>
                        <a:t>root_shell</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0.001342</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3.660299e-02</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1.000000e+00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64907339"/>
                  </a:ext>
                </a:extLst>
              </a:tr>
              <a:tr h="129794">
                <a:tc>
                  <a:txBody>
                    <a:bodyPr/>
                    <a:lstStyle/>
                    <a:p>
                      <a:pPr algn="ctr" fontAlgn="ctr"/>
                      <a:r>
                        <a:rPr lang="en-US" sz="800" b="1">
                          <a:effectLst/>
                        </a:rPr>
                        <a:t>su_attempted</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0.001103</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4.515456e-02</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2.000000e+00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2703356"/>
                  </a:ext>
                </a:extLst>
              </a:tr>
              <a:tr h="129794">
                <a:tc>
                  <a:txBody>
                    <a:bodyPr/>
                    <a:lstStyle/>
                    <a:p>
                      <a:pPr algn="ctr" fontAlgn="ctr"/>
                      <a:r>
                        <a:rPr lang="en-US" sz="800" b="1">
                          <a:effectLst/>
                        </a:rPr>
                        <a:t>num_root</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0.302194</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2.439971e+01</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7.468000e+03</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993251988"/>
                  </a:ext>
                </a:extLst>
              </a:tr>
              <a:tr h="186150">
                <a:tc>
                  <a:txBody>
                    <a:bodyPr/>
                    <a:lstStyle/>
                    <a:p>
                      <a:pPr algn="ctr" fontAlgn="ctr"/>
                      <a:r>
                        <a:rPr lang="en-US" sz="800" b="1">
                          <a:effectLst/>
                        </a:rPr>
                        <a:t>num_file_creations</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0.012669</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4.839370e-01</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4.300000e+01</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9468661"/>
                  </a:ext>
                </a:extLst>
              </a:tr>
              <a:tr h="129794">
                <a:tc>
                  <a:txBody>
                    <a:bodyPr/>
                    <a:lstStyle/>
                    <a:p>
                      <a:pPr algn="ctr" fontAlgn="ctr"/>
                      <a:r>
                        <a:rPr lang="en-US" sz="800" b="1">
                          <a:effectLst/>
                        </a:rPr>
                        <a:t>num_shells</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0.000413</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2.218122e-02</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2.000000e+00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172306285"/>
                  </a:ext>
                </a:extLst>
              </a:tr>
              <a:tr h="129794">
                <a:tc>
                  <a:txBody>
                    <a:bodyPr/>
                    <a:lstStyle/>
                    <a:p>
                      <a:pPr algn="ctr" fontAlgn="ctr"/>
                      <a:r>
                        <a:rPr lang="en-US" sz="800" b="1">
                          <a:effectLst/>
                        </a:rPr>
                        <a:t>num_access_files</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0.004096</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9.936995e-02</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9.000000e+00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5008502"/>
                  </a:ext>
                </a:extLst>
              </a:tr>
              <a:tr h="186150">
                <a:tc>
                  <a:txBody>
                    <a:bodyPr/>
                    <a:lstStyle/>
                    <a:p>
                      <a:pPr algn="ctr" fontAlgn="ctr"/>
                      <a:r>
                        <a:rPr lang="en-US" sz="800" b="1">
                          <a:effectLst/>
                        </a:rPr>
                        <a:t>num_outbound_cmds</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0.000000e+00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0.000000e+00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398721395"/>
                  </a:ext>
                </a:extLst>
              </a:tr>
              <a:tr h="129794">
                <a:tc>
                  <a:txBody>
                    <a:bodyPr/>
                    <a:lstStyle/>
                    <a:p>
                      <a:pPr algn="ctr" fontAlgn="ctr"/>
                      <a:r>
                        <a:rPr lang="en-US" sz="800" b="1">
                          <a:effectLst/>
                        </a:rPr>
                        <a:t>is_host_login</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0.000008</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2.817494e-03</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1.000000e+00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6203865"/>
                  </a:ext>
                </a:extLst>
              </a:tr>
              <a:tr h="129794">
                <a:tc>
                  <a:txBody>
                    <a:bodyPr/>
                    <a:lstStyle/>
                    <a:p>
                      <a:pPr algn="ctr" fontAlgn="ctr"/>
                      <a:r>
                        <a:rPr lang="en-US" sz="800" b="1">
                          <a:effectLst/>
                        </a:rPr>
                        <a:t>is_guest_login</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0.009423</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9.661271e-02</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1.000000e+00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4054273415"/>
                  </a:ext>
                </a:extLst>
              </a:tr>
              <a:tr h="129794">
                <a:tc>
                  <a:txBody>
                    <a:bodyPr/>
                    <a:lstStyle/>
                    <a:p>
                      <a:pPr algn="ctr" fontAlgn="ctr"/>
                      <a:r>
                        <a:rPr lang="en-US" sz="800" b="1">
                          <a:effectLst/>
                        </a:rPr>
                        <a:t>count</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84.108207</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1.145088e+02</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2.00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14.00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143.00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5.110000e+02</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5852470"/>
                  </a:ext>
                </a:extLst>
              </a:tr>
              <a:tr h="129794">
                <a:tc>
                  <a:txBody>
                    <a:bodyPr/>
                    <a:lstStyle/>
                    <a:p>
                      <a:pPr algn="ctr" fontAlgn="ctr"/>
                      <a:r>
                        <a:rPr lang="en-US" sz="800" b="1">
                          <a:effectLst/>
                        </a:rPr>
                        <a:t>srv_count</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27.738093</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7.263609e+01</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2.00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8.00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18.00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5.110000e+02</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45363423"/>
                  </a:ext>
                </a:extLst>
              </a:tr>
              <a:tr h="129794">
                <a:tc>
                  <a:txBody>
                    <a:bodyPr/>
                    <a:lstStyle/>
                    <a:p>
                      <a:pPr algn="ctr" fontAlgn="ctr"/>
                      <a:r>
                        <a:rPr lang="en-US" sz="800" b="1">
                          <a:effectLst/>
                        </a:rPr>
                        <a:t>serror_rate</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0.284487</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4.464567e-01</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1.000000e+00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0775230"/>
                  </a:ext>
                </a:extLst>
              </a:tr>
              <a:tr h="129794">
                <a:tc>
                  <a:txBody>
                    <a:bodyPr/>
                    <a:lstStyle/>
                    <a:p>
                      <a:pPr algn="ctr" fontAlgn="ctr"/>
                      <a:r>
                        <a:rPr lang="en-US" sz="800" b="1">
                          <a:effectLst/>
                        </a:rPr>
                        <a:t>srv_serror_rate</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0.282488</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4.470236e-01</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1.000000e+00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611340474"/>
                  </a:ext>
                </a:extLst>
              </a:tr>
              <a:tr h="129794">
                <a:tc>
                  <a:txBody>
                    <a:bodyPr/>
                    <a:lstStyle/>
                    <a:p>
                      <a:pPr algn="ctr" fontAlgn="ctr"/>
                      <a:r>
                        <a:rPr lang="en-US" sz="800" b="1">
                          <a:effectLst/>
                        </a:rPr>
                        <a:t>rerror_rate</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0.119959</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3.204366e-01</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1.000000e+00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8795718"/>
                  </a:ext>
                </a:extLst>
              </a:tr>
              <a:tr h="129794">
                <a:tc>
                  <a:txBody>
                    <a:bodyPr/>
                    <a:lstStyle/>
                    <a:p>
                      <a:pPr algn="ctr" fontAlgn="ctr"/>
                      <a:r>
                        <a:rPr lang="en-US" sz="800" b="1">
                          <a:effectLst/>
                        </a:rPr>
                        <a:t>srv_rerror_rate</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0.121184</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3.236483e-01</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1.000000e+00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941615171"/>
                  </a:ext>
                </a:extLst>
              </a:tr>
              <a:tr h="129794">
                <a:tc>
                  <a:txBody>
                    <a:bodyPr/>
                    <a:lstStyle/>
                    <a:p>
                      <a:pPr algn="ctr" fontAlgn="ctr"/>
                      <a:r>
                        <a:rPr lang="en-US" sz="800" b="1">
                          <a:effectLst/>
                        </a:rPr>
                        <a:t>same_srv_rate</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0.660925</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4.396236e-01</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0.09</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1.000000e+00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1885047"/>
                  </a:ext>
                </a:extLst>
              </a:tr>
              <a:tr h="129794">
                <a:tc>
                  <a:txBody>
                    <a:bodyPr/>
                    <a:lstStyle/>
                    <a:p>
                      <a:pPr algn="ctr" fontAlgn="ctr"/>
                      <a:r>
                        <a:rPr lang="en-US" sz="800" b="1">
                          <a:effectLst/>
                        </a:rPr>
                        <a:t>diff_srv_rate</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0.063053</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1.803150e-01</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0.06</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1.000000e+00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749628405"/>
                  </a:ext>
                </a:extLst>
              </a:tr>
              <a:tr h="186150">
                <a:tc>
                  <a:txBody>
                    <a:bodyPr/>
                    <a:lstStyle/>
                    <a:p>
                      <a:pPr algn="ctr" fontAlgn="ctr"/>
                      <a:r>
                        <a:rPr lang="en-US" sz="800" b="1">
                          <a:effectLst/>
                        </a:rPr>
                        <a:t>srv_diff_host_rate</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0.097322</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2.598314e-01</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1.000000e+00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5789026"/>
                  </a:ext>
                </a:extLst>
              </a:tr>
              <a:tr h="129794">
                <a:tc>
                  <a:txBody>
                    <a:bodyPr/>
                    <a:lstStyle/>
                    <a:p>
                      <a:pPr algn="ctr" fontAlgn="ctr"/>
                      <a:r>
                        <a:rPr lang="en-US" sz="800" b="1">
                          <a:effectLst/>
                        </a:rPr>
                        <a:t>dst_host_count</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182.149200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9.920657e+01</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82.00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255.00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255.00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2.550000e+02</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500097394"/>
                  </a:ext>
                </a:extLst>
              </a:tr>
              <a:tr h="186150">
                <a:tc>
                  <a:txBody>
                    <a:bodyPr/>
                    <a:lstStyle/>
                    <a:p>
                      <a:pPr algn="ctr" fontAlgn="ctr"/>
                      <a:r>
                        <a:rPr lang="en-US" sz="800" b="1">
                          <a:effectLst/>
                        </a:rPr>
                        <a:t>dst_host_srv_count</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115.653725</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1.107029e+02</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63.00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255.00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2.550000e+02</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614728"/>
                  </a:ext>
                </a:extLst>
              </a:tr>
              <a:tr h="186150">
                <a:tc>
                  <a:txBody>
                    <a:bodyPr/>
                    <a:lstStyle/>
                    <a:p>
                      <a:pPr algn="ctr" fontAlgn="ctr"/>
                      <a:r>
                        <a:rPr lang="en-US" sz="800" b="1">
                          <a:effectLst/>
                        </a:rPr>
                        <a:t>dst_host_same_srv_rate</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0.521244</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4.489501e-01</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0.05</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0.51</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1.000000e+00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909307773"/>
                  </a:ext>
                </a:extLst>
              </a:tr>
              <a:tr h="186150">
                <a:tc>
                  <a:txBody>
                    <a:bodyPr/>
                    <a:lstStyle/>
                    <a:p>
                      <a:pPr algn="ctr" fontAlgn="ctr"/>
                      <a:r>
                        <a:rPr lang="en-US" sz="800" b="1">
                          <a:effectLst/>
                        </a:rPr>
                        <a:t>dst_host_diff_srv_rate</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0.082952</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1.889225e-01</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0.02</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0.07</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1.000000e+00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006832"/>
                  </a:ext>
                </a:extLst>
              </a:tr>
              <a:tr h="242506">
                <a:tc>
                  <a:txBody>
                    <a:bodyPr/>
                    <a:lstStyle/>
                    <a:p>
                      <a:pPr algn="ctr" fontAlgn="ctr"/>
                      <a:r>
                        <a:rPr lang="en-US" sz="800" b="1">
                          <a:effectLst/>
                        </a:rPr>
                        <a:t>dst_host_same_src_port_rate</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0.148379</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3.089984e-01</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0.06</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1.000000e+00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806619114"/>
                  </a:ext>
                </a:extLst>
              </a:tr>
              <a:tr h="242506">
                <a:tc>
                  <a:txBody>
                    <a:bodyPr/>
                    <a:lstStyle/>
                    <a:p>
                      <a:pPr algn="ctr" fontAlgn="ctr"/>
                      <a:r>
                        <a:rPr lang="en-US" sz="800" b="1">
                          <a:effectLst/>
                        </a:rPr>
                        <a:t>dst_host_srv_diff_host_rate</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0.032543</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1.125642e-01</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0.02</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1.000000e+00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4997475"/>
                  </a:ext>
                </a:extLst>
              </a:tr>
              <a:tr h="186150">
                <a:tc>
                  <a:txBody>
                    <a:bodyPr/>
                    <a:lstStyle/>
                    <a:p>
                      <a:pPr algn="ctr" fontAlgn="ctr"/>
                      <a:r>
                        <a:rPr lang="en-US" sz="800" b="1">
                          <a:effectLst/>
                        </a:rPr>
                        <a:t>dst_host_serror_rate</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0.284455</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4.447851e-01</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1.000000e+00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634604301"/>
                  </a:ext>
                </a:extLst>
              </a:tr>
              <a:tr h="186150">
                <a:tc>
                  <a:txBody>
                    <a:bodyPr/>
                    <a:lstStyle/>
                    <a:p>
                      <a:pPr algn="ctr" fontAlgn="ctr"/>
                      <a:r>
                        <a:rPr lang="en-US" sz="800" b="1">
                          <a:effectLst/>
                        </a:rPr>
                        <a:t>dst_host_srv_serror_rate</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0.278487</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4.456702e-01</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1.000000e+00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737766"/>
                  </a:ext>
                </a:extLst>
              </a:tr>
              <a:tr h="186150">
                <a:tc>
                  <a:txBody>
                    <a:bodyPr/>
                    <a:lstStyle/>
                    <a:p>
                      <a:pPr algn="ctr" fontAlgn="ctr"/>
                      <a:r>
                        <a:rPr lang="en-US" sz="800" b="1">
                          <a:effectLst/>
                        </a:rPr>
                        <a:t>dst_host_rerror_rate</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0.118832</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3.065586e-01</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1.000000e+00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191231068"/>
                  </a:ext>
                </a:extLst>
              </a:tr>
              <a:tr h="186150">
                <a:tc>
                  <a:txBody>
                    <a:bodyPr/>
                    <a:lstStyle/>
                    <a:p>
                      <a:pPr algn="ctr" fontAlgn="ctr"/>
                      <a:r>
                        <a:rPr lang="en-US" sz="800" b="1">
                          <a:effectLst/>
                        </a:rPr>
                        <a:t>dst_host_srv_rerror_rate</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0.120241</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3.194605e-01</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1.000000e+00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801882"/>
                  </a:ext>
                </a:extLst>
              </a:tr>
              <a:tr h="129794">
                <a:tc>
                  <a:txBody>
                    <a:bodyPr/>
                    <a:lstStyle/>
                    <a:p>
                      <a:pPr algn="ctr" fontAlgn="ctr"/>
                      <a:r>
                        <a:rPr lang="en-US" sz="800" b="1">
                          <a:effectLst/>
                        </a:rPr>
                        <a:t>last_flag</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19.504056</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2.291512e+00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18.00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20.00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a:effectLst/>
                        </a:rPr>
                        <a:t>21.00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800" dirty="0">
                          <a:effectLst/>
                        </a:rPr>
                        <a:t>2.100000e+01</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975063604"/>
                  </a:ext>
                </a:extLst>
              </a:tr>
              <a:tr h="129794">
                <a:tc>
                  <a:txBody>
                    <a:bodyPr/>
                    <a:lstStyle/>
                    <a:p>
                      <a:pPr algn="ctr" fontAlgn="ctr"/>
                      <a:r>
                        <a:rPr lang="en-US" sz="800" b="1">
                          <a:effectLst/>
                        </a:rPr>
                        <a:t>y1</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125972.0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3.247880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1.904774e+00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1.00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5.00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a:effectLst/>
                        </a:rPr>
                        <a:t>5.00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dirty="0">
                          <a:effectLst/>
                        </a:rPr>
                        <a:t>5.000000e+00</a:t>
                      </a:r>
                    </a:p>
                  </a:txBody>
                  <a:tcPr marL="13858" marR="13858" marT="6929" marB="6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2926612"/>
                  </a:ext>
                </a:extLst>
              </a:tr>
            </a:tbl>
          </a:graphicData>
        </a:graphic>
      </p:graphicFrame>
      <p:sp>
        <p:nvSpPr>
          <p:cNvPr id="5" name="Rectangle 2">
            <a:extLst>
              <a:ext uri="{FF2B5EF4-FFF2-40B4-BE49-F238E27FC236}">
                <a16:creationId xmlns:a16="http://schemas.microsoft.com/office/drawing/2014/main" id="{71EB3ED1-B742-4EBC-A97C-2F25C87054D3}"/>
              </a:ext>
            </a:extLst>
          </p:cNvPr>
          <p:cNvSpPr>
            <a:spLocks noChangeArrowheads="1"/>
          </p:cNvSpPr>
          <p:nvPr/>
        </p:nvSpPr>
        <p:spPr bwMode="auto">
          <a:xfrm>
            <a:off x="5299075" y="1500188"/>
            <a:ext cx="70485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4586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DB41B1-4265-420A-A91A-7E351DC64628}"/>
              </a:ext>
            </a:extLst>
          </p:cNvPr>
          <p:cNvSpPr/>
          <p:nvPr/>
        </p:nvSpPr>
        <p:spPr>
          <a:xfrm>
            <a:off x="401216" y="139960"/>
            <a:ext cx="8742784" cy="1077218"/>
          </a:xfrm>
          <a:prstGeom prst="rect">
            <a:avLst/>
          </a:prstGeom>
        </p:spPr>
        <p:txBody>
          <a:bodyPr wrap="square">
            <a:spAutoFit/>
          </a:bodyPr>
          <a:lstStyle/>
          <a:p>
            <a:pPr lvl="8" algn="just"/>
            <a:r>
              <a:rPr lang="en-US" sz="3200" b="1" dirty="0">
                <a:solidFill>
                  <a:srgbClr val="000000"/>
                </a:solidFill>
                <a:latin typeface="Times New Roman" panose="02020603050405020304" pitchFamily="18" charset="0"/>
                <a:cs typeface="Times New Roman" panose="02020603050405020304" pitchFamily="18" charset="0"/>
              </a:rPr>
              <a:t>Data understanding</a:t>
            </a:r>
            <a:r>
              <a:rPr lang="en-US" sz="3200" b="1" dirty="0">
                <a:latin typeface="Times New Roman" panose="02020603050405020304" pitchFamily="18" charset="0"/>
                <a:cs typeface="Times New Roman" panose="02020603050405020304" pitchFamily="18" charset="0"/>
              </a:rPr>
              <a:t> </a:t>
            </a:r>
          </a:p>
          <a:p>
            <a:pPr lvl="8" algn="just"/>
            <a:r>
              <a:rPr lang="en-US" sz="3200" b="1" dirty="0">
                <a:latin typeface="Times New Roman" panose="02020603050405020304" pitchFamily="18" charset="0"/>
                <a:cs typeface="Times New Roman" panose="02020603050405020304" pitchFamily="18" charset="0"/>
              </a:rPr>
              <a:t>    Variable types</a:t>
            </a:r>
          </a:p>
        </p:txBody>
      </p:sp>
      <p:graphicFrame>
        <p:nvGraphicFramePr>
          <p:cNvPr id="3" name="Table 2">
            <a:extLst>
              <a:ext uri="{FF2B5EF4-FFF2-40B4-BE49-F238E27FC236}">
                <a16:creationId xmlns:a16="http://schemas.microsoft.com/office/drawing/2014/main" id="{A55B1BC3-A727-423A-9F06-C6DB48A2048D}"/>
              </a:ext>
            </a:extLst>
          </p:cNvPr>
          <p:cNvGraphicFramePr>
            <a:graphicFrameLocks noGrp="1"/>
          </p:cNvGraphicFramePr>
          <p:nvPr>
            <p:extLst>
              <p:ext uri="{D42A27DB-BD31-4B8C-83A1-F6EECF244321}">
                <p14:modId xmlns:p14="http://schemas.microsoft.com/office/powerpoint/2010/main" val="244470246"/>
              </p:ext>
            </p:extLst>
          </p:nvPr>
        </p:nvGraphicFramePr>
        <p:xfrm>
          <a:off x="548951" y="1249368"/>
          <a:ext cx="11094098" cy="5334000"/>
        </p:xfrm>
        <a:graphic>
          <a:graphicData uri="http://schemas.openxmlformats.org/drawingml/2006/table">
            <a:tbl>
              <a:tblPr/>
              <a:tblGrid>
                <a:gridCol w="5628903">
                  <a:extLst>
                    <a:ext uri="{9D8B030D-6E8A-4147-A177-3AD203B41FA5}">
                      <a16:colId xmlns:a16="http://schemas.microsoft.com/office/drawing/2014/main" val="2210557354"/>
                    </a:ext>
                  </a:extLst>
                </a:gridCol>
                <a:gridCol w="5465195">
                  <a:extLst>
                    <a:ext uri="{9D8B030D-6E8A-4147-A177-3AD203B41FA5}">
                      <a16:colId xmlns:a16="http://schemas.microsoft.com/office/drawing/2014/main" val="2265071826"/>
                    </a:ext>
                  </a:extLst>
                </a:gridCol>
              </a:tblGrid>
              <a:tr h="753428">
                <a:tc>
                  <a:txBody>
                    <a:bodyPr/>
                    <a:lstStyle/>
                    <a:p>
                      <a:pPr algn="ctr" fontAlgn="ctr"/>
                      <a:r>
                        <a:rPr lang="en-US" sz="4400" b="1" dirty="0">
                          <a:solidFill>
                            <a:srgbClr val="555555"/>
                          </a:solidFill>
                          <a:effectLst/>
                          <a:latin typeface="Times New Roman" panose="02020603050405020304" pitchFamily="18" charset="0"/>
                          <a:cs typeface="Times New Roman" panose="02020603050405020304" pitchFamily="18" charset="0"/>
                        </a:rPr>
                        <a:t>Numeric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4400">
                          <a:solidFill>
                            <a:srgbClr val="555555"/>
                          </a:solidFill>
                          <a:effectLst/>
                          <a:latin typeface="Times New Roman" panose="02020603050405020304" pitchFamily="18" charset="0"/>
                          <a:cs typeface="Times New Roman" panose="02020603050405020304" pitchFamily="18" charset="0"/>
                        </a:rPr>
                        <a:t>26</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725206040"/>
                  </a:ext>
                </a:extLst>
              </a:tr>
              <a:tr h="753428">
                <a:tc>
                  <a:txBody>
                    <a:bodyPr/>
                    <a:lstStyle/>
                    <a:p>
                      <a:pPr algn="ctr" fontAlgn="ctr"/>
                      <a:r>
                        <a:rPr lang="en-US" sz="4400" b="1" dirty="0">
                          <a:solidFill>
                            <a:srgbClr val="555555"/>
                          </a:solidFill>
                          <a:effectLst/>
                          <a:latin typeface="Times New Roman" panose="02020603050405020304" pitchFamily="18" charset="0"/>
                          <a:cs typeface="Times New Roman" panose="02020603050405020304" pitchFamily="18" charset="0"/>
                        </a:rPr>
                        <a:t>Categorical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4400" dirty="0">
                          <a:solidFill>
                            <a:srgbClr val="555555"/>
                          </a:solidFill>
                          <a:effectLst/>
                          <a:latin typeface="Times New Roman" panose="02020603050405020304" pitchFamily="18" charset="0"/>
                          <a:cs typeface="Times New Roman" panose="02020603050405020304" pitchFamily="18" charset="0"/>
                        </a:rPr>
                        <a:t>5</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42746348"/>
                  </a:ext>
                </a:extLst>
              </a:tr>
              <a:tr h="753428">
                <a:tc>
                  <a:txBody>
                    <a:bodyPr/>
                    <a:lstStyle/>
                    <a:p>
                      <a:pPr algn="ctr" fontAlgn="ctr"/>
                      <a:r>
                        <a:rPr lang="en-US" sz="4400" b="1" dirty="0">
                          <a:solidFill>
                            <a:srgbClr val="555555"/>
                          </a:solidFill>
                          <a:effectLst/>
                          <a:latin typeface="Times New Roman" panose="02020603050405020304" pitchFamily="18" charset="0"/>
                          <a:cs typeface="Times New Roman" panose="02020603050405020304" pitchFamily="18" charset="0"/>
                        </a:rPr>
                        <a:t>Boolean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4400" dirty="0">
                          <a:solidFill>
                            <a:srgbClr val="555555"/>
                          </a:solidFill>
                          <a:effectLst/>
                          <a:latin typeface="Times New Roman" panose="02020603050405020304" pitchFamily="18" charset="0"/>
                          <a:cs typeface="Times New Roman" panose="02020603050405020304" pitchFamily="18" charset="0"/>
                        </a:rPr>
                        <a:t>5</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491802368"/>
                  </a:ext>
                </a:extLst>
              </a:tr>
              <a:tr h="753428">
                <a:tc>
                  <a:txBody>
                    <a:bodyPr/>
                    <a:lstStyle/>
                    <a:p>
                      <a:pPr algn="ctr" fontAlgn="ctr"/>
                      <a:r>
                        <a:rPr lang="en-US" sz="4400" b="1" dirty="0">
                          <a:solidFill>
                            <a:srgbClr val="555555"/>
                          </a:solidFill>
                          <a:effectLst/>
                          <a:latin typeface="Times New Roman" panose="02020603050405020304" pitchFamily="18" charset="0"/>
                          <a:cs typeface="Times New Roman" panose="02020603050405020304" pitchFamily="18" charset="0"/>
                        </a:rPr>
                        <a:t>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4400" dirty="0">
                          <a:solidFill>
                            <a:srgbClr val="555555"/>
                          </a:solidFill>
                          <a:effectLst/>
                          <a:latin typeface="Times New Roman" panose="02020603050405020304" pitchFamily="18" charset="0"/>
                          <a:cs typeface="Times New Roman" panose="02020603050405020304" pitchFamily="18" charset="0"/>
                        </a:rPr>
                        <a:t>0</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78755116"/>
                  </a:ext>
                </a:extLst>
              </a:tr>
              <a:tr h="753428">
                <a:tc>
                  <a:txBody>
                    <a:bodyPr/>
                    <a:lstStyle/>
                    <a:p>
                      <a:pPr algn="ctr" fontAlgn="ctr"/>
                      <a:r>
                        <a:rPr lang="en-US" sz="4400" b="1" dirty="0">
                          <a:solidFill>
                            <a:srgbClr val="555555"/>
                          </a:solidFill>
                          <a:effectLst/>
                          <a:latin typeface="Times New Roman" panose="02020603050405020304" pitchFamily="18" charset="0"/>
                          <a:cs typeface="Times New Roman" panose="02020603050405020304" pitchFamily="18" charset="0"/>
                        </a:rPr>
                        <a:t>Text (Unique)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4400" dirty="0">
                          <a:solidFill>
                            <a:srgbClr val="555555"/>
                          </a:solidFill>
                          <a:effectLst/>
                          <a:latin typeface="Times New Roman" panose="02020603050405020304" pitchFamily="18" charset="0"/>
                          <a:cs typeface="Times New Roman" panose="02020603050405020304" pitchFamily="18" charset="0"/>
                        </a:rPr>
                        <a:t>0</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268623913"/>
                  </a:ext>
                </a:extLst>
              </a:tr>
              <a:tr h="753428">
                <a:tc>
                  <a:txBody>
                    <a:bodyPr/>
                    <a:lstStyle/>
                    <a:p>
                      <a:pPr algn="ctr" fontAlgn="ctr"/>
                      <a:r>
                        <a:rPr lang="en-US" sz="4400" b="1" dirty="0">
                          <a:solidFill>
                            <a:srgbClr val="555555"/>
                          </a:solidFill>
                          <a:effectLst/>
                          <a:latin typeface="Times New Roman" panose="02020603050405020304" pitchFamily="18" charset="0"/>
                          <a:cs typeface="Times New Roman" panose="02020603050405020304" pitchFamily="18" charset="0"/>
                        </a:rPr>
                        <a:t>Rejected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4400" dirty="0">
                          <a:solidFill>
                            <a:srgbClr val="555555"/>
                          </a:solidFill>
                          <a:effectLst/>
                          <a:latin typeface="Times New Roman" panose="02020603050405020304" pitchFamily="18" charset="0"/>
                          <a:cs typeface="Times New Roman" panose="02020603050405020304" pitchFamily="18" charset="0"/>
                        </a:rPr>
                        <a:t>8</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35543311"/>
                  </a:ext>
                </a:extLst>
              </a:tr>
              <a:tr h="753428">
                <a:tc>
                  <a:txBody>
                    <a:bodyPr/>
                    <a:lstStyle/>
                    <a:p>
                      <a:pPr algn="ctr" fontAlgn="ctr"/>
                      <a:r>
                        <a:rPr lang="en-US" sz="4400" b="1" dirty="0">
                          <a:solidFill>
                            <a:srgbClr val="555555"/>
                          </a:solidFill>
                          <a:effectLst/>
                          <a:latin typeface="Times New Roman" panose="02020603050405020304" pitchFamily="18" charset="0"/>
                          <a:cs typeface="Times New Roman" panose="02020603050405020304" pitchFamily="18" charset="0"/>
                        </a:rPr>
                        <a:t>Unsupported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4400" dirty="0">
                          <a:solidFill>
                            <a:srgbClr val="555555"/>
                          </a:solidFill>
                          <a:effectLst/>
                          <a:latin typeface="Times New Roman" panose="02020603050405020304" pitchFamily="18" charset="0"/>
                          <a:cs typeface="Times New Roman" panose="02020603050405020304" pitchFamily="18" charset="0"/>
                        </a:rPr>
                        <a:t>0</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996604836"/>
                  </a:ext>
                </a:extLst>
              </a:tr>
            </a:tbl>
          </a:graphicData>
        </a:graphic>
      </p:graphicFrame>
    </p:spTree>
    <p:extLst>
      <p:ext uri="{BB962C8B-B14F-4D97-AF65-F5344CB8AC3E}">
        <p14:creationId xmlns:p14="http://schemas.microsoft.com/office/powerpoint/2010/main" val="3230048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D2A82-E53F-40D7-AB4F-A0E8CD3D3D23}"/>
              </a:ext>
            </a:extLst>
          </p:cNvPr>
          <p:cNvSpPr/>
          <p:nvPr/>
        </p:nvSpPr>
        <p:spPr>
          <a:xfrm>
            <a:off x="4031374" y="90586"/>
            <a:ext cx="4676280" cy="584775"/>
          </a:xfrm>
          <a:prstGeom prst="rect">
            <a:avLst/>
          </a:prstGeom>
        </p:spPr>
        <p:txBody>
          <a:bodyPr wrap="none">
            <a:spAutoFit/>
          </a:bodyPr>
          <a:lstStyle/>
          <a:p>
            <a:r>
              <a:rPr lang="en-US" sz="3200" b="1" dirty="0">
                <a:solidFill>
                  <a:srgbClr val="000000"/>
                </a:solidFill>
                <a:latin typeface="Times New Roman" panose="02020603050405020304" pitchFamily="18" charset="0"/>
                <a:cs typeface="Times New Roman" panose="02020603050405020304" pitchFamily="18" charset="0"/>
              </a:rPr>
              <a:t>Data exploratory analysis</a:t>
            </a:r>
            <a:endParaRPr lang="en-US" sz="3200" dirty="0"/>
          </a:p>
        </p:txBody>
      </p:sp>
      <p:pic>
        <p:nvPicPr>
          <p:cNvPr id="4" name="Picture 3">
            <a:extLst>
              <a:ext uri="{FF2B5EF4-FFF2-40B4-BE49-F238E27FC236}">
                <a16:creationId xmlns:a16="http://schemas.microsoft.com/office/drawing/2014/main" id="{EEBD0B3A-EFDF-40A0-B802-8CA4126A3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498" y="1007707"/>
            <a:ext cx="10674220" cy="5038530"/>
          </a:xfrm>
          <a:prstGeom prst="rect">
            <a:avLst/>
          </a:prstGeom>
        </p:spPr>
      </p:pic>
    </p:spTree>
    <p:extLst>
      <p:ext uri="{BB962C8B-B14F-4D97-AF65-F5344CB8AC3E}">
        <p14:creationId xmlns:p14="http://schemas.microsoft.com/office/powerpoint/2010/main" val="2638576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AE955B-F31B-4821-BC02-4FF8C84A60B1}"/>
              </a:ext>
            </a:extLst>
          </p:cNvPr>
          <p:cNvSpPr/>
          <p:nvPr/>
        </p:nvSpPr>
        <p:spPr>
          <a:xfrm>
            <a:off x="3928736" y="81256"/>
            <a:ext cx="4676280" cy="584775"/>
          </a:xfrm>
          <a:prstGeom prst="rect">
            <a:avLst/>
          </a:prstGeom>
        </p:spPr>
        <p:txBody>
          <a:bodyPr wrap="none">
            <a:spAutoFit/>
          </a:bodyPr>
          <a:lstStyle/>
          <a:p>
            <a:r>
              <a:rPr lang="en-US" sz="3200" b="1" dirty="0">
                <a:solidFill>
                  <a:srgbClr val="000000"/>
                </a:solidFill>
                <a:latin typeface="Times New Roman" panose="02020603050405020304" pitchFamily="18" charset="0"/>
                <a:cs typeface="Times New Roman" panose="02020603050405020304" pitchFamily="18" charset="0"/>
              </a:rPr>
              <a:t>Data exploratory analysis</a:t>
            </a:r>
            <a:endParaRPr lang="en-US" sz="3200" dirty="0"/>
          </a:p>
        </p:txBody>
      </p:sp>
      <p:pic>
        <p:nvPicPr>
          <p:cNvPr id="4" name="Picture 3">
            <a:extLst>
              <a:ext uri="{FF2B5EF4-FFF2-40B4-BE49-F238E27FC236}">
                <a16:creationId xmlns:a16="http://schemas.microsoft.com/office/drawing/2014/main" id="{645120B8-703B-48DB-8B2A-C741352C8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078" y="951722"/>
            <a:ext cx="10776857" cy="5551715"/>
          </a:xfrm>
          <a:prstGeom prst="rect">
            <a:avLst/>
          </a:prstGeom>
        </p:spPr>
      </p:pic>
    </p:spTree>
    <p:extLst>
      <p:ext uri="{BB962C8B-B14F-4D97-AF65-F5344CB8AC3E}">
        <p14:creationId xmlns:p14="http://schemas.microsoft.com/office/powerpoint/2010/main" val="3723810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8C8DD5-9D29-4E78-AFD1-C11E79F0FB49}"/>
              </a:ext>
            </a:extLst>
          </p:cNvPr>
          <p:cNvSpPr/>
          <p:nvPr/>
        </p:nvSpPr>
        <p:spPr>
          <a:xfrm>
            <a:off x="3863422" y="0"/>
            <a:ext cx="4676280" cy="584775"/>
          </a:xfrm>
          <a:prstGeom prst="rect">
            <a:avLst/>
          </a:prstGeom>
        </p:spPr>
        <p:txBody>
          <a:bodyPr wrap="none">
            <a:spAutoFit/>
          </a:bodyPr>
          <a:lstStyle/>
          <a:p>
            <a:r>
              <a:rPr lang="en-US" sz="3200" b="1" dirty="0">
                <a:solidFill>
                  <a:srgbClr val="000000"/>
                </a:solidFill>
                <a:latin typeface="Times New Roman" panose="02020603050405020304" pitchFamily="18" charset="0"/>
                <a:cs typeface="Times New Roman" panose="02020603050405020304" pitchFamily="18" charset="0"/>
              </a:rPr>
              <a:t>Data exploratory analysis</a:t>
            </a:r>
            <a:endParaRPr lang="en-US" sz="3200" dirty="0"/>
          </a:p>
        </p:txBody>
      </p:sp>
      <p:pic>
        <p:nvPicPr>
          <p:cNvPr id="4" name="Picture 3">
            <a:extLst>
              <a:ext uri="{FF2B5EF4-FFF2-40B4-BE49-F238E27FC236}">
                <a16:creationId xmlns:a16="http://schemas.microsoft.com/office/drawing/2014/main" id="{76A02CCF-3986-499C-B3A1-BCBCAA049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794" y="1105215"/>
            <a:ext cx="10739535" cy="5286253"/>
          </a:xfrm>
          <a:prstGeom prst="rect">
            <a:avLst/>
          </a:prstGeom>
        </p:spPr>
      </p:pic>
    </p:spTree>
    <p:extLst>
      <p:ext uri="{BB962C8B-B14F-4D97-AF65-F5344CB8AC3E}">
        <p14:creationId xmlns:p14="http://schemas.microsoft.com/office/powerpoint/2010/main" val="3335230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4101</Words>
  <Application>Microsoft Office PowerPoint</Application>
  <PresentationFormat>Widescreen</PresentationFormat>
  <Paragraphs>1650</Paragraphs>
  <Slides>25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Courier New</vt:lpstr>
      <vt:lpstr>Helvetica Neue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RAMKUMAR S</dc:creator>
  <cp:lastModifiedBy>RAMKUMAR S</cp:lastModifiedBy>
  <cp:revision>22</cp:revision>
  <dcterms:created xsi:type="dcterms:W3CDTF">2019-08-19T15:49:38Z</dcterms:created>
  <dcterms:modified xsi:type="dcterms:W3CDTF">2019-08-20T17:34:32Z</dcterms:modified>
</cp:coreProperties>
</file>