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1"/>
  </p:sldMasterIdLst>
  <p:notesMasterIdLst>
    <p:notesMasterId r:id="rId30"/>
  </p:notesMasterIdLst>
  <p:handoutMasterIdLst>
    <p:handoutMasterId r:id="rId31"/>
  </p:handoutMasterIdLst>
  <p:sldIdLst>
    <p:sldId id="256" r:id="rId2"/>
    <p:sldId id="257" r:id="rId3"/>
    <p:sldId id="258" r:id="rId4"/>
    <p:sldId id="281" r:id="rId5"/>
    <p:sldId id="259" r:id="rId6"/>
    <p:sldId id="311" r:id="rId7"/>
    <p:sldId id="260" r:id="rId8"/>
    <p:sldId id="261" r:id="rId9"/>
    <p:sldId id="283" r:id="rId10"/>
    <p:sldId id="284" r:id="rId11"/>
    <p:sldId id="262" r:id="rId12"/>
    <p:sldId id="263" r:id="rId13"/>
    <p:sldId id="285" r:id="rId14"/>
    <p:sldId id="326" r:id="rId15"/>
    <p:sldId id="327" r:id="rId16"/>
    <p:sldId id="287" r:id="rId17"/>
    <p:sldId id="264" r:id="rId18"/>
    <p:sldId id="265" r:id="rId19"/>
    <p:sldId id="266" r:id="rId20"/>
    <p:sldId id="292" r:id="rId21"/>
    <p:sldId id="268" r:id="rId22"/>
    <p:sldId id="269" r:id="rId23"/>
    <p:sldId id="299" r:id="rId24"/>
    <p:sldId id="323" r:id="rId25"/>
    <p:sldId id="325" r:id="rId26"/>
    <p:sldId id="274" r:id="rId27"/>
    <p:sldId id="275" r:id="rId28"/>
    <p:sldId id="29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KUMAR S" initials="RS" lastIdx="1" clrIdx="0">
    <p:extLst>
      <p:ext uri="{19B8F6BF-5375-455C-9EA6-DF929625EA0E}">
        <p15:presenceInfo xmlns:p15="http://schemas.microsoft.com/office/powerpoint/2012/main" userId="1190249720cd9b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6642" autoAdjust="0"/>
  </p:normalViewPr>
  <p:slideViewPr>
    <p:cSldViewPr snapToGrid="0">
      <p:cViewPr varScale="1">
        <p:scale>
          <a:sx n="75" d="100"/>
          <a:sy n="75" d="100"/>
        </p:scale>
        <p:origin x="965" y="4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905E9D-B4F0-449E-8C81-C4357FC8A7F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85FF6EC-00AE-45B9-9D3D-06FA97FDE66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54035B-0B91-41AF-8034-D0D3FC2D1A3C}" type="datetimeFigureOut">
              <a:rPr lang="en-US" smtClean="0"/>
              <a:t>4/13/2020</a:t>
            </a:fld>
            <a:endParaRPr lang="en-US"/>
          </a:p>
        </p:txBody>
      </p:sp>
      <p:sp>
        <p:nvSpPr>
          <p:cNvPr id="4" name="Footer Placeholder 3">
            <a:extLst>
              <a:ext uri="{FF2B5EF4-FFF2-40B4-BE49-F238E27FC236}">
                <a16:creationId xmlns:a16="http://schemas.microsoft.com/office/drawing/2014/main" id="{0A33ED06-0B07-456C-A51F-D13875C5C3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31DBA08-D888-49F2-8503-33F3FB6E77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5FA17D-BA53-4CBA-A2F5-6F35085DF289}" type="slidenum">
              <a:rPr lang="en-US" smtClean="0"/>
              <a:t>‹#›</a:t>
            </a:fld>
            <a:endParaRPr lang="en-US"/>
          </a:p>
        </p:txBody>
      </p:sp>
    </p:spTree>
    <p:extLst>
      <p:ext uri="{BB962C8B-B14F-4D97-AF65-F5344CB8AC3E}">
        <p14:creationId xmlns:p14="http://schemas.microsoft.com/office/powerpoint/2010/main" val="27028484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93DA6-B9DA-4EDF-BDFD-67B4B5334D86}" type="datetimeFigureOut">
              <a:rPr lang="en-US" smtClean="0"/>
              <a:t>4/13/2020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23A612-23EC-42C9-B05E-73BADDC17D2A}" type="slidenum">
              <a:rPr lang="en-US" smtClean="0"/>
              <a:t>‹#›</a:t>
            </a:fld>
            <a:endParaRPr lang="en-US"/>
          </a:p>
        </p:txBody>
      </p:sp>
    </p:spTree>
    <p:extLst>
      <p:ext uri="{BB962C8B-B14F-4D97-AF65-F5344CB8AC3E}">
        <p14:creationId xmlns:p14="http://schemas.microsoft.com/office/powerpoint/2010/main" val="4142516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23A612-23EC-42C9-B05E-73BADDC17D2A}" type="slidenum">
              <a:rPr lang="en-US" smtClean="0"/>
              <a:t>1</a:t>
            </a:fld>
            <a:endParaRPr lang="en-US"/>
          </a:p>
        </p:txBody>
      </p:sp>
    </p:spTree>
    <p:extLst>
      <p:ext uri="{BB962C8B-B14F-4D97-AF65-F5344CB8AC3E}">
        <p14:creationId xmlns:p14="http://schemas.microsoft.com/office/powerpoint/2010/main" val="907628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23A612-23EC-42C9-B05E-73BADDC17D2A}" type="slidenum">
              <a:rPr lang="en-US" smtClean="0"/>
              <a:t>17</a:t>
            </a:fld>
            <a:endParaRPr lang="en-US"/>
          </a:p>
        </p:txBody>
      </p:sp>
    </p:spTree>
    <p:extLst>
      <p:ext uri="{BB962C8B-B14F-4D97-AF65-F5344CB8AC3E}">
        <p14:creationId xmlns:p14="http://schemas.microsoft.com/office/powerpoint/2010/main" val="4012489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23A612-23EC-42C9-B05E-73BADDC17D2A}" type="slidenum">
              <a:rPr lang="en-US" smtClean="0"/>
              <a:t>24</a:t>
            </a:fld>
            <a:endParaRPr lang="en-US"/>
          </a:p>
        </p:txBody>
      </p:sp>
    </p:spTree>
    <p:extLst>
      <p:ext uri="{BB962C8B-B14F-4D97-AF65-F5344CB8AC3E}">
        <p14:creationId xmlns:p14="http://schemas.microsoft.com/office/powerpoint/2010/main" val="3920783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8B924-E74A-45BF-B401-3320A32705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B152FC-B21E-4924-BCF1-6C2EDCB39D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94184C-75E9-4BD0-BAFF-E30F08B09FCF}"/>
              </a:ext>
            </a:extLst>
          </p:cNvPr>
          <p:cNvSpPr>
            <a:spLocks noGrp="1"/>
          </p:cNvSpPr>
          <p:nvPr>
            <p:ph type="dt" sz="half" idx="10"/>
          </p:nvPr>
        </p:nvSpPr>
        <p:spPr/>
        <p:txBody>
          <a:bodyPr/>
          <a:lstStyle/>
          <a:p>
            <a:fld id="{C9A6652D-ED67-41BC-8BE8-55BDA11F597F}" type="datetimeFigureOut">
              <a:rPr lang="en-US" smtClean="0"/>
              <a:t>4/13/2020</a:t>
            </a:fld>
            <a:endParaRPr lang="en-US"/>
          </a:p>
        </p:txBody>
      </p:sp>
      <p:sp>
        <p:nvSpPr>
          <p:cNvPr id="5" name="Footer Placeholder 4">
            <a:extLst>
              <a:ext uri="{FF2B5EF4-FFF2-40B4-BE49-F238E27FC236}">
                <a16:creationId xmlns:a16="http://schemas.microsoft.com/office/drawing/2014/main" id="{F94EEBCF-AD07-4331-A3A0-ED53077350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0421A8-C8D5-4EF9-A215-C41C5120002F}"/>
              </a:ext>
            </a:extLst>
          </p:cNvPr>
          <p:cNvSpPr>
            <a:spLocks noGrp="1"/>
          </p:cNvSpPr>
          <p:nvPr>
            <p:ph type="sldNum" sz="quarter" idx="12"/>
          </p:nvPr>
        </p:nvSpPr>
        <p:spPr/>
        <p:txBody>
          <a:bodyPr/>
          <a:lstStyle/>
          <a:p>
            <a:fld id="{4F4C50CD-240D-42F3-AB7B-EE93BA56C1CF}" type="slidenum">
              <a:rPr lang="en-US" smtClean="0"/>
              <a:t>‹#›</a:t>
            </a:fld>
            <a:endParaRPr lang="en-US"/>
          </a:p>
        </p:txBody>
      </p:sp>
    </p:spTree>
    <p:extLst>
      <p:ext uri="{BB962C8B-B14F-4D97-AF65-F5344CB8AC3E}">
        <p14:creationId xmlns:p14="http://schemas.microsoft.com/office/powerpoint/2010/main" val="214315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96A80-74C8-4F19-8B18-9F48D57927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154406-F604-4EB8-AD38-C028B859E6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749171-D2B3-4FD5-8E28-632E306E8AB5}"/>
              </a:ext>
            </a:extLst>
          </p:cNvPr>
          <p:cNvSpPr>
            <a:spLocks noGrp="1"/>
          </p:cNvSpPr>
          <p:nvPr>
            <p:ph type="dt" sz="half" idx="10"/>
          </p:nvPr>
        </p:nvSpPr>
        <p:spPr/>
        <p:txBody>
          <a:bodyPr/>
          <a:lstStyle/>
          <a:p>
            <a:fld id="{C9A6652D-ED67-41BC-8BE8-55BDA11F597F}" type="datetimeFigureOut">
              <a:rPr lang="en-US" smtClean="0"/>
              <a:t>4/13/2020</a:t>
            </a:fld>
            <a:endParaRPr lang="en-US"/>
          </a:p>
        </p:txBody>
      </p:sp>
      <p:sp>
        <p:nvSpPr>
          <p:cNvPr id="5" name="Footer Placeholder 4">
            <a:extLst>
              <a:ext uri="{FF2B5EF4-FFF2-40B4-BE49-F238E27FC236}">
                <a16:creationId xmlns:a16="http://schemas.microsoft.com/office/drawing/2014/main" id="{5629B321-C5F3-43A1-A9EE-82FF0A7D51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E85461-7F47-4ABE-9CA3-AB42805D33B4}"/>
              </a:ext>
            </a:extLst>
          </p:cNvPr>
          <p:cNvSpPr>
            <a:spLocks noGrp="1"/>
          </p:cNvSpPr>
          <p:nvPr>
            <p:ph type="sldNum" sz="quarter" idx="12"/>
          </p:nvPr>
        </p:nvSpPr>
        <p:spPr/>
        <p:txBody>
          <a:bodyPr/>
          <a:lstStyle/>
          <a:p>
            <a:fld id="{4F4C50CD-240D-42F3-AB7B-EE93BA56C1CF}" type="slidenum">
              <a:rPr lang="en-US" smtClean="0"/>
              <a:t>‹#›</a:t>
            </a:fld>
            <a:endParaRPr lang="en-US"/>
          </a:p>
        </p:txBody>
      </p:sp>
    </p:spTree>
    <p:extLst>
      <p:ext uri="{BB962C8B-B14F-4D97-AF65-F5344CB8AC3E}">
        <p14:creationId xmlns:p14="http://schemas.microsoft.com/office/powerpoint/2010/main" val="2507416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051165-DAD1-476C-B9E9-BE4A29F06C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85CC25-9303-4CFF-A25D-B9A1E78ED6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2160A0-B39B-4F47-8B2C-7169D2F1AB14}"/>
              </a:ext>
            </a:extLst>
          </p:cNvPr>
          <p:cNvSpPr>
            <a:spLocks noGrp="1"/>
          </p:cNvSpPr>
          <p:nvPr>
            <p:ph type="dt" sz="half" idx="10"/>
          </p:nvPr>
        </p:nvSpPr>
        <p:spPr/>
        <p:txBody>
          <a:bodyPr/>
          <a:lstStyle/>
          <a:p>
            <a:fld id="{C9A6652D-ED67-41BC-8BE8-55BDA11F597F}" type="datetimeFigureOut">
              <a:rPr lang="en-US" smtClean="0"/>
              <a:t>4/13/2020</a:t>
            </a:fld>
            <a:endParaRPr lang="en-US"/>
          </a:p>
        </p:txBody>
      </p:sp>
      <p:sp>
        <p:nvSpPr>
          <p:cNvPr id="5" name="Footer Placeholder 4">
            <a:extLst>
              <a:ext uri="{FF2B5EF4-FFF2-40B4-BE49-F238E27FC236}">
                <a16:creationId xmlns:a16="http://schemas.microsoft.com/office/drawing/2014/main" id="{4283C384-2CA3-4BCE-94B4-094F1B5ED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F5034-D4AA-4256-A9F2-F942EC4D16F4}"/>
              </a:ext>
            </a:extLst>
          </p:cNvPr>
          <p:cNvSpPr>
            <a:spLocks noGrp="1"/>
          </p:cNvSpPr>
          <p:nvPr>
            <p:ph type="sldNum" sz="quarter" idx="12"/>
          </p:nvPr>
        </p:nvSpPr>
        <p:spPr/>
        <p:txBody>
          <a:bodyPr/>
          <a:lstStyle/>
          <a:p>
            <a:fld id="{4F4C50CD-240D-42F3-AB7B-EE93BA56C1CF}" type="slidenum">
              <a:rPr lang="en-US" smtClean="0"/>
              <a:t>‹#›</a:t>
            </a:fld>
            <a:endParaRPr lang="en-US"/>
          </a:p>
        </p:txBody>
      </p:sp>
    </p:spTree>
    <p:extLst>
      <p:ext uri="{BB962C8B-B14F-4D97-AF65-F5344CB8AC3E}">
        <p14:creationId xmlns:p14="http://schemas.microsoft.com/office/powerpoint/2010/main" val="9111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549C7-2313-4A00-805E-34A17FCD70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3D0795-388C-4BF9-991A-86FF2C9A25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D4149-E9C8-4FEB-99F8-76B4C7173C28}"/>
              </a:ext>
            </a:extLst>
          </p:cNvPr>
          <p:cNvSpPr>
            <a:spLocks noGrp="1"/>
          </p:cNvSpPr>
          <p:nvPr>
            <p:ph type="dt" sz="half" idx="10"/>
          </p:nvPr>
        </p:nvSpPr>
        <p:spPr/>
        <p:txBody>
          <a:bodyPr/>
          <a:lstStyle/>
          <a:p>
            <a:fld id="{C9A6652D-ED67-41BC-8BE8-55BDA11F597F}" type="datetimeFigureOut">
              <a:rPr lang="en-US" smtClean="0"/>
              <a:t>4/13/2020</a:t>
            </a:fld>
            <a:endParaRPr lang="en-US"/>
          </a:p>
        </p:txBody>
      </p:sp>
      <p:sp>
        <p:nvSpPr>
          <p:cNvPr id="5" name="Footer Placeholder 4">
            <a:extLst>
              <a:ext uri="{FF2B5EF4-FFF2-40B4-BE49-F238E27FC236}">
                <a16:creationId xmlns:a16="http://schemas.microsoft.com/office/drawing/2014/main" id="{A58FDD97-9E6C-4517-B9EA-1101F1E3A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272EF2-49BE-4A2A-ABF8-EBDFF5EF8798}"/>
              </a:ext>
            </a:extLst>
          </p:cNvPr>
          <p:cNvSpPr>
            <a:spLocks noGrp="1"/>
          </p:cNvSpPr>
          <p:nvPr>
            <p:ph type="sldNum" sz="quarter" idx="12"/>
          </p:nvPr>
        </p:nvSpPr>
        <p:spPr/>
        <p:txBody>
          <a:bodyPr/>
          <a:lstStyle/>
          <a:p>
            <a:fld id="{4F4C50CD-240D-42F3-AB7B-EE93BA56C1CF}" type="slidenum">
              <a:rPr lang="en-US" smtClean="0"/>
              <a:t>‹#›</a:t>
            </a:fld>
            <a:endParaRPr lang="en-US"/>
          </a:p>
        </p:txBody>
      </p:sp>
    </p:spTree>
    <p:extLst>
      <p:ext uri="{BB962C8B-B14F-4D97-AF65-F5344CB8AC3E}">
        <p14:creationId xmlns:p14="http://schemas.microsoft.com/office/powerpoint/2010/main" val="183179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3034C-3D02-4894-9BFF-A74860910D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8EB346-87C3-4261-B228-6FD67D6FFB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B50E04-7D4B-4673-A983-5EDBFEEBA849}"/>
              </a:ext>
            </a:extLst>
          </p:cNvPr>
          <p:cNvSpPr>
            <a:spLocks noGrp="1"/>
          </p:cNvSpPr>
          <p:nvPr>
            <p:ph type="dt" sz="half" idx="10"/>
          </p:nvPr>
        </p:nvSpPr>
        <p:spPr/>
        <p:txBody>
          <a:bodyPr/>
          <a:lstStyle/>
          <a:p>
            <a:fld id="{C9A6652D-ED67-41BC-8BE8-55BDA11F597F}" type="datetimeFigureOut">
              <a:rPr lang="en-US" smtClean="0"/>
              <a:t>4/13/2020</a:t>
            </a:fld>
            <a:endParaRPr lang="en-US"/>
          </a:p>
        </p:txBody>
      </p:sp>
      <p:sp>
        <p:nvSpPr>
          <p:cNvPr id="5" name="Footer Placeholder 4">
            <a:extLst>
              <a:ext uri="{FF2B5EF4-FFF2-40B4-BE49-F238E27FC236}">
                <a16:creationId xmlns:a16="http://schemas.microsoft.com/office/drawing/2014/main" id="{3B086835-D4D7-419F-A93A-B90A5E261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82533-D13F-4528-9303-2AB4CA33E1DD}"/>
              </a:ext>
            </a:extLst>
          </p:cNvPr>
          <p:cNvSpPr>
            <a:spLocks noGrp="1"/>
          </p:cNvSpPr>
          <p:nvPr>
            <p:ph type="sldNum" sz="quarter" idx="12"/>
          </p:nvPr>
        </p:nvSpPr>
        <p:spPr/>
        <p:txBody>
          <a:bodyPr/>
          <a:lstStyle/>
          <a:p>
            <a:fld id="{4F4C50CD-240D-42F3-AB7B-EE93BA56C1CF}" type="slidenum">
              <a:rPr lang="en-US" smtClean="0"/>
              <a:t>‹#›</a:t>
            </a:fld>
            <a:endParaRPr lang="en-US"/>
          </a:p>
        </p:txBody>
      </p:sp>
    </p:spTree>
    <p:extLst>
      <p:ext uri="{BB962C8B-B14F-4D97-AF65-F5344CB8AC3E}">
        <p14:creationId xmlns:p14="http://schemas.microsoft.com/office/powerpoint/2010/main" val="370041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F835B-AB97-4B9E-94C2-C670C4FD74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FD42DC-BEE5-47E5-9616-EA3380F556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9B2F57-AB58-4042-9177-5B954B8D87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3C83DA-F982-4BBD-9D60-136B2DA54CF0}"/>
              </a:ext>
            </a:extLst>
          </p:cNvPr>
          <p:cNvSpPr>
            <a:spLocks noGrp="1"/>
          </p:cNvSpPr>
          <p:nvPr>
            <p:ph type="dt" sz="half" idx="10"/>
          </p:nvPr>
        </p:nvSpPr>
        <p:spPr/>
        <p:txBody>
          <a:bodyPr/>
          <a:lstStyle/>
          <a:p>
            <a:fld id="{C9A6652D-ED67-41BC-8BE8-55BDA11F597F}" type="datetimeFigureOut">
              <a:rPr lang="en-US" smtClean="0"/>
              <a:t>4/13/2020</a:t>
            </a:fld>
            <a:endParaRPr lang="en-US"/>
          </a:p>
        </p:txBody>
      </p:sp>
      <p:sp>
        <p:nvSpPr>
          <p:cNvPr id="6" name="Footer Placeholder 5">
            <a:extLst>
              <a:ext uri="{FF2B5EF4-FFF2-40B4-BE49-F238E27FC236}">
                <a16:creationId xmlns:a16="http://schemas.microsoft.com/office/drawing/2014/main" id="{A7A67E34-93CB-412F-94A0-26DE4FADAB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501DAD-C646-4577-857E-903C2B068172}"/>
              </a:ext>
            </a:extLst>
          </p:cNvPr>
          <p:cNvSpPr>
            <a:spLocks noGrp="1"/>
          </p:cNvSpPr>
          <p:nvPr>
            <p:ph type="sldNum" sz="quarter" idx="12"/>
          </p:nvPr>
        </p:nvSpPr>
        <p:spPr/>
        <p:txBody>
          <a:bodyPr/>
          <a:lstStyle/>
          <a:p>
            <a:fld id="{4F4C50CD-240D-42F3-AB7B-EE93BA56C1CF}" type="slidenum">
              <a:rPr lang="en-US" smtClean="0"/>
              <a:t>‹#›</a:t>
            </a:fld>
            <a:endParaRPr lang="en-US"/>
          </a:p>
        </p:txBody>
      </p:sp>
    </p:spTree>
    <p:extLst>
      <p:ext uri="{BB962C8B-B14F-4D97-AF65-F5344CB8AC3E}">
        <p14:creationId xmlns:p14="http://schemas.microsoft.com/office/powerpoint/2010/main" val="1650235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82AC0-5247-427B-9906-1CE7B62533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DED9C0-749B-4DF7-8918-8A3F01FC71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20F8D1-AA24-45CA-B9E6-C6E0EA77D5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6B0F86-3313-4586-8E5E-52D2F97168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CB2ABF-2CE1-4979-AED5-E8E263EB5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9B8976-21A1-42AA-9A2B-60728D594377}"/>
              </a:ext>
            </a:extLst>
          </p:cNvPr>
          <p:cNvSpPr>
            <a:spLocks noGrp="1"/>
          </p:cNvSpPr>
          <p:nvPr>
            <p:ph type="dt" sz="half" idx="10"/>
          </p:nvPr>
        </p:nvSpPr>
        <p:spPr/>
        <p:txBody>
          <a:bodyPr/>
          <a:lstStyle/>
          <a:p>
            <a:fld id="{C9A6652D-ED67-41BC-8BE8-55BDA11F597F}" type="datetimeFigureOut">
              <a:rPr lang="en-US" smtClean="0"/>
              <a:t>4/13/2020</a:t>
            </a:fld>
            <a:endParaRPr lang="en-US"/>
          </a:p>
        </p:txBody>
      </p:sp>
      <p:sp>
        <p:nvSpPr>
          <p:cNvPr id="8" name="Footer Placeholder 7">
            <a:extLst>
              <a:ext uri="{FF2B5EF4-FFF2-40B4-BE49-F238E27FC236}">
                <a16:creationId xmlns:a16="http://schemas.microsoft.com/office/drawing/2014/main" id="{4E9D6D5F-5902-4AD8-BED0-9A7638E263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9EC01A-0778-4889-ADA1-59291CD58A87}"/>
              </a:ext>
            </a:extLst>
          </p:cNvPr>
          <p:cNvSpPr>
            <a:spLocks noGrp="1"/>
          </p:cNvSpPr>
          <p:nvPr>
            <p:ph type="sldNum" sz="quarter" idx="12"/>
          </p:nvPr>
        </p:nvSpPr>
        <p:spPr/>
        <p:txBody>
          <a:bodyPr/>
          <a:lstStyle/>
          <a:p>
            <a:fld id="{4F4C50CD-240D-42F3-AB7B-EE93BA56C1CF}" type="slidenum">
              <a:rPr lang="en-US" smtClean="0"/>
              <a:t>‹#›</a:t>
            </a:fld>
            <a:endParaRPr lang="en-US"/>
          </a:p>
        </p:txBody>
      </p:sp>
    </p:spTree>
    <p:extLst>
      <p:ext uri="{BB962C8B-B14F-4D97-AF65-F5344CB8AC3E}">
        <p14:creationId xmlns:p14="http://schemas.microsoft.com/office/powerpoint/2010/main" val="3970646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06D7-EA34-49E9-B894-E219D1E7D6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1FDECF-70C8-49AB-BA4C-CCF37968F662}"/>
              </a:ext>
            </a:extLst>
          </p:cNvPr>
          <p:cNvSpPr>
            <a:spLocks noGrp="1"/>
          </p:cNvSpPr>
          <p:nvPr>
            <p:ph type="dt" sz="half" idx="10"/>
          </p:nvPr>
        </p:nvSpPr>
        <p:spPr/>
        <p:txBody>
          <a:bodyPr/>
          <a:lstStyle/>
          <a:p>
            <a:fld id="{C9A6652D-ED67-41BC-8BE8-55BDA11F597F}" type="datetimeFigureOut">
              <a:rPr lang="en-US" smtClean="0"/>
              <a:t>4/13/2020</a:t>
            </a:fld>
            <a:endParaRPr lang="en-US"/>
          </a:p>
        </p:txBody>
      </p:sp>
      <p:sp>
        <p:nvSpPr>
          <p:cNvPr id="4" name="Footer Placeholder 3">
            <a:extLst>
              <a:ext uri="{FF2B5EF4-FFF2-40B4-BE49-F238E27FC236}">
                <a16:creationId xmlns:a16="http://schemas.microsoft.com/office/drawing/2014/main" id="{71186DBD-A81D-426A-BF8F-189F757240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5B0292-255E-4A79-BC7E-60AFA9BAEDF9}"/>
              </a:ext>
            </a:extLst>
          </p:cNvPr>
          <p:cNvSpPr>
            <a:spLocks noGrp="1"/>
          </p:cNvSpPr>
          <p:nvPr>
            <p:ph type="sldNum" sz="quarter" idx="12"/>
          </p:nvPr>
        </p:nvSpPr>
        <p:spPr/>
        <p:txBody>
          <a:bodyPr/>
          <a:lstStyle/>
          <a:p>
            <a:fld id="{4F4C50CD-240D-42F3-AB7B-EE93BA56C1CF}" type="slidenum">
              <a:rPr lang="en-US" smtClean="0"/>
              <a:t>‹#›</a:t>
            </a:fld>
            <a:endParaRPr lang="en-US"/>
          </a:p>
        </p:txBody>
      </p:sp>
    </p:spTree>
    <p:extLst>
      <p:ext uri="{BB962C8B-B14F-4D97-AF65-F5344CB8AC3E}">
        <p14:creationId xmlns:p14="http://schemas.microsoft.com/office/powerpoint/2010/main" val="1625483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E995FF-084E-4902-AC4A-E695A083E7B3}"/>
              </a:ext>
            </a:extLst>
          </p:cNvPr>
          <p:cNvSpPr>
            <a:spLocks noGrp="1"/>
          </p:cNvSpPr>
          <p:nvPr>
            <p:ph type="dt" sz="half" idx="10"/>
          </p:nvPr>
        </p:nvSpPr>
        <p:spPr/>
        <p:txBody>
          <a:bodyPr/>
          <a:lstStyle/>
          <a:p>
            <a:fld id="{4509A250-FF31-4206-8172-F9D3106AACB1}" type="datetimeFigureOut">
              <a:rPr lang="en-US" smtClean="0"/>
              <a:t>4/13/2020</a:t>
            </a:fld>
            <a:endParaRPr lang="en-US" dirty="0"/>
          </a:p>
        </p:txBody>
      </p:sp>
      <p:sp>
        <p:nvSpPr>
          <p:cNvPr id="3" name="Footer Placeholder 2">
            <a:extLst>
              <a:ext uri="{FF2B5EF4-FFF2-40B4-BE49-F238E27FC236}">
                <a16:creationId xmlns:a16="http://schemas.microsoft.com/office/drawing/2014/main" id="{D4F2C416-50E5-4D29-A445-F2E7130FD0B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4922589-030C-4521-9A10-D03C7A9D20A0}"/>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8168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1B1C-7F9A-447A-9FCB-8423A33FE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471E1D-7290-422B-A944-BA3CABBEAD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72D87B-6D45-4A75-9467-21A964633C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E0DBD6-6766-4717-AD8A-6C859E6CBA18}"/>
              </a:ext>
            </a:extLst>
          </p:cNvPr>
          <p:cNvSpPr>
            <a:spLocks noGrp="1"/>
          </p:cNvSpPr>
          <p:nvPr>
            <p:ph type="dt" sz="half" idx="10"/>
          </p:nvPr>
        </p:nvSpPr>
        <p:spPr/>
        <p:txBody>
          <a:bodyPr/>
          <a:lstStyle/>
          <a:p>
            <a:fld id="{C9A6652D-ED67-41BC-8BE8-55BDA11F597F}" type="datetimeFigureOut">
              <a:rPr lang="en-US" smtClean="0"/>
              <a:t>4/13/2020</a:t>
            </a:fld>
            <a:endParaRPr lang="en-US"/>
          </a:p>
        </p:txBody>
      </p:sp>
      <p:sp>
        <p:nvSpPr>
          <p:cNvPr id="6" name="Footer Placeholder 5">
            <a:extLst>
              <a:ext uri="{FF2B5EF4-FFF2-40B4-BE49-F238E27FC236}">
                <a16:creationId xmlns:a16="http://schemas.microsoft.com/office/drawing/2014/main" id="{629662FA-29C9-4F3F-890D-F5066FD210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0143A-363A-4CC7-BD9E-F5F147F48FD1}"/>
              </a:ext>
            </a:extLst>
          </p:cNvPr>
          <p:cNvSpPr>
            <a:spLocks noGrp="1"/>
          </p:cNvSpPr>
          <p:nvPr>
            <p:ph type="sldNum" sz="quarter" idx="12"/>
          </p:nvPr>
        </p:nvSpPr>
        <p:spPr/>
        <p:txBody>
          <a:bodyPr/>
          <a:lstStyle/>
          <a:p>
            <a:fld id="{4F4C50CD-240D-42F3-AB7B-EE93BA56C1CF}" type="slidenum">
              <a:rPr lang="en-US" smtClean="0"/>
              <a:t>‹#›</a:t>
            </a:fld>
            <a:endParaRPr lang="en-US"/>
          </a:p>
        </p:txBody>
      </p:sp>
    </p:spTree>
    <p:extLst>
      <p:ext uri="{BB962C8B-B14F-4D97-AF65-F5344CB8AC3E}">
        <p14:creationId xmlns:p14="http://schemas.microsoft.com/office/powerpoint/2010/main" val="123899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C867-44D7-4909-B14A-9E8184404C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DFCB3B-330A-4131-BF6A-35A7C957E3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493AA7-E2CC-4CE5-A9C8-C7EE0EDAC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38651D-9010-4D39-8202-94FB7AB36A2F}"/>
              </a:ext>
            </a:extLst>
          </p:cNvPr>
          <p:cNvSpPr>
            <a:spLocks noGrp="1"/>
          </p:cNvSpPr>
          <p:nvPr>
            <p:ph type="dt" sz="half" idx="10"/>
          </p:nvPr>
        </p:nvSpPr>
        <p:spPr/>
        <p:txBody>
          <a:bodyPr/>
          <a:lstStyle/>
          <a:p>
            <a:fld id="{C9A6652D-ED67-41BC-8BE8-55BDA11F597F}" type="datetimeFigureOut">
              <a:rPr lang="en-US" smtClean="0"/>
              <a:t>4/13/2020</a:t>
            </a:fld>
            <a:endParaRPr lang="en-US"/>
          </a:p>
        </p:txBody>
      </p:sp>
      <p:sp>
        <p:nvSpPr>
          <p:cNvPr id="6" name="Footer Placeholder 5">
            <a:extLst>
              <a:ext uri="{FF2B5EF4-FFF2-40B4-BE49-F238E27FC236}">
                <a16:creationId xmlns:a16="http://schemas.microsoft.com/office/drawing/2014/main" id="{1A070619-23BC-4025-8138-0C373B0475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8432D-8D02-439D-A858-FCABAFA2FD81}"/>
              </a:ext>
            </a:extLst>
          </p:cNvPr>
          <p:cNvSpPr>
            <a:spLocks noGrp="1"/>
          </p:cNvSpPr>
          <p:nvPr>
            <p:ph type="sldNum" sz="quarter" idx="12"/>
          </p:nvPr>
        </p:nvSpPr>
        <p:spPr/>
        <p:txBody>
          <a:bodyPr/>
          <a:lstStyle/>
          <a:p>
            <a:fld id="{4F4C50CD-240D-42F3-AB7B-EE93BA56C1CF}" type="slidenum">
              <a:rPr lang="en-US" smtClean="0"/>
              <a:t>‹#›</a:t>
            </a:fld>
            <a:endParaRPr lang="en-US"/>
          </a:p>
        </p:txBody>
      </p:sp>
    </p:spTree>
    <p:extLst>
      <p:ext uri="{BB962C8B-B14F-4D97-AF65-F5344CB8AC3E}">
        <p14:creationId xmlns:p14="http://schemas.microsoft.com/office/powerpoint/2010/main" val="216714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95E538-24D6-455C-A477-50BF590F0E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67C120-611E-4432-B7B7-01BDC394F1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283F1-DD18-4F6F-B6D2-C2E3DBB81C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A6652D-ED67-41BC-8BE8-55BDA11F597F}" type="datetimeFigureOut">
              <a:rPr lang="en-US" smtClean="0"/>
              <a:t>4/13/2020</a:t>
            </a:fld>
            <a:endParaRPr lang="en-US"/>
          </a:p>
        </p:txBody>
      </p:sp>
      <p:sp>
        <p:nvSpPr>
          <p:cNvPr id="5" name="Footer Placeholder 4">
            <a:extLst>
              <a:ext uri="{FF2B5EF4-FFF2-40B4-BE49-F238E27FC236}">
                <a16:creationId xmlns:a16="http://schemas.microsoft.com/office/drawing/2014/main" id="{F9D294CB-AA06-42AA-9612-09FBFE0CC5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96EA29-BDCD-478E-ACE1-4AE4B5C05E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4C50CD-240D-42F3-AB7B-EE93BA56C1CF}" type="slidenum">
              <a:rPr lang="en-US" smtClean="0"/>
              <a:t>‹#›</a:t>
            </a:fld>
            <a:endParaRPr lang="en-US"/>
          </a:p>
        </p:txBody>
      </p:sp>
    </p:spTree>
    <p:extLst>
      <p:ext uri="{BB962C8B-B14F-4D97-AF65-F5344CB8AC3E}">
        <p14:creationId xmlns:p14="http://schemas.microsoft.com/office/powerpoint/2010/main" val="3426113394"/>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www.quora.com/profile/Ram-Kumar-6190"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2408CD-44A3-4C7B-B8F9-7667211D85C5}"/>
              </a:ext>
            </a:extLst>
          </p:cNvPr>
          <p:cNvSpPr/>
          <p:nvPr/>
        </p:nvSpPr>
        <p:spPr>
          <a:xfrm>
            <a:off x="2211828" y="2811832"/>
            <a:ext cx="7768343" cy="2739211"/>
          </a:xfrm>
          <a:prstGeom prst="rect">
            <a:avLst/>
          </a:prstGeom>
        </p:spPr>
        <p:txBody>
          <a:bodyPr wrap="square">
            <a:spAutoFit/>
          </a:bodyPr>
          <a:lstStyle/>
          <a:p>
            <a:pPr algn="ctr"/>
            <a:endParaRPr lang="en-US" sz="4000" b="1" dirty="0">
              <a:latin typeface="Times New Roman" panose="02020603050405020304" pitchFamily="18" charset="0"/>
              <a:cs typeface="Times New Roman" panose="02020603050405020304" pitchFamily="18" charset="0"/>
            </a:endParaRPr>
          </a:p>
          <a:p>
            <a:pPr algn="ctr"/>
            <a:r>
              <a:rPr lang="en-US" sz="3600" b="1" dirty="0">
                <a:latin typeface="Times New Roman" panose="02020603050405020304" pitchFamily="18" charset="0"/>
                <a:cs typeface="Times New Roman" panose="02020603050405020304" pitchFamily="18" charset="0"/>
              </a:rPr>
              <a:t>Forecasting problem converted into</a:t>
            </a:r>
          </a:p>
          <a:p>
            <a:pPr algn="ctr"/>
            <a:r>
              <a:rPr lang="en-US" sz="3200" b="1" dirty="0">
                <a:latin typeface="Times New Roman" panose="02020603050405020304" pitchFamily="18" charset="0"/>
                <a:cs typeface="Times New Roman" panose="02020603050405020304" pitchFamily="18" charset="0"/>
              </a:rPr>
              <a:t>Linear regression problem</a:t>
            </a:r>
          </a:p>
          <a:p>
            <a:pPr algn="ctr"/>
            <a:r>
              <a:rPr lang="en-US" sz="3200" b="1" dirty="0">
                <a:latin typeface="Times New Roman" panose="02020603050405020304" pitchFamily="18" charset="0"/>
                <a:cs typeface="Times New Roman" panose="02020603050405020304" pitchFamily="18" charset="0"/>
              </a:rPr>
              <a:t>Ramkumar S</a:t>
            </a:r>
          </a:p>
          <a:p>
            <a:pPr algn="ctr"/>
            <a:r>
              <a:rPr lang="en-US" sz="3200" b="1" dirty="0">
                <a:latin typeface="Times New Roman" panose="02020603050405020304" pitchFamily="18" charset="0"/>
                <a:cs typeface="Times New Roman" panose="02020603050405020304" pitchFamily="18" charset="0"/>
              </a:rPr>
              <a:t>Gmail id: sriramajeyam20@gmail.com</a:t>
            </a:r>
          </a:p>
        </p:txBody>
      </p:sp>
      <p:sp>
        <p:nvSpPr>
          <p:cNvPr id="3" name="Rectangle 2">
            <a:extLst>
              <a:ext uri="{FF2B5EF4-FFF2-40B4-BE49-F238E27FC236}">
                <a16:creationId xmlns:a16="http://schemas.microsoft.com/office/drawing/2014/main" id="{5A2450A0-CA5E-4F97-9E8B-CF03CDCFE57D}"/>
              </a:ext>
            </a:extLst>
          </p:cNvPr>
          <p:cNvSpPr/>
          <p:nvPr/>
        </p:nvSpPr>
        <p:spPr>
          <a:xfrm>
            <a:off x="1595535" y="1026367"/>
            <a:ext cx="9004041" cy="938719"/>
          </a:xfrm>
          <a:prstGeom prst="rect">
            <a:avLst/>
          </a:prstGeom>
        </p:spPr>
        <p:txBody>
          <a:bodyPr wrap="square">
            <a:spAutoFit/>
          </a:bodyPr>
          <a:lstStyle/>
          <a:p>
            <a:endParaRPr lang="en-US" sz="1100" dirty="0">
              <a:solidFill>
                <a:srgbClr val="000000"/>
              </a:solidFill>
              <a:latin typeface="Calibri" panose="020F0502020204030204" pitchFamily="34" charset="0"/>
            </a:endParaRPr>
          </a:p>
          <a:p>
            <a:pPr algn="ctr"/>
            <a:r>
              <a:rPr lang="en-US" sz="1100" dirty="0">
                <a:solidFill>
                  <a:srgbClr val="000000"/>
                </a:solidFill>
                <a:latin typeface="Calibri" panose="020F0502020204030204" pitchFamily="34" charset="0"/>
              </a:rPr>
              <a:t> </a:t>
            </a:r>
            <a:r>
              <a:rPr lang="en-US" sz="4400" b="1" dirty="0">
                <a:solidFill>
                  <a:srgbClr val="000000"/>
                </a:solidFill>
                <a:latin typeface="Times New Roman" panose="02020603050405020304" pitchFamily="18" charset="0"/>
                <a:cs typeface="Times New Roman" panose="02020603050405020304" pitchFamily="18" charset="0"/>
              </a:rPr>
              <a:t> </a:t>
            </a:r>
            <a:r>
              <a:rPr lang="en-US" sz="3200" b="1" dirty="0">
                <a:solidFill>
                  <a:srgbClr val="000000"/>
                </a:solidFill>
                <a:latin typeface="Times New Roman" panose="02020603050405020304" pitchFamily="18" charset="0"/>
                <a:cs typeface="Times New Roman" panose="02020603050405020304" pitchFamily="18" charset="0"/>
              </a:rPr>
              <a:t>WALLMART WEEKLY SALES PREDICTION</a:t>
            </a:r>
            <a:endParaRPr lang="en-US" sz="3200" dirty="0"/>
          </a:p>
        </p:txBody>
      </p:sp>
    </p:spTree>
    <p:extLst>
      <p:ext uri="{BB962C8B-B14F-4D97-AF65-F5344CB8AC3E}">
        <p14:creationId xmlns:p14="http://schemas.microsoft.com/office/powerpoint/2010/main" val="379822242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89E7B9-D50E-42D8-8EFE-E7A54AB68B37}"/>
              </a:ext>
            </a:extLst>
          </p:cNvPr>
          <p:cNvSpPr>
            <a:spLocks noChangeArrowheads="1"/>
          </p:cNvSpPr>
          <p:nvPr/>
        </p:nvSpPr>
        <p:spPr bwMode="auto">
          <a:xfrm>
            <a:off x="1156997" y="835090"/>
            <a:ext cx="10487608" cy="57933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360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B39D6141-BF73-4B47-B743-52B03E635BEB}"/>
              </a:ext>
            </a:extLst>
          </p:cNvPr>
          <p:cNvSpPr/>
          <p:nvPr/>
        </p:nvSpPr>
        <p:spPr>
          <a:xfrm>
            <a:off x="1046480" y="110321"/>
            <a:ext cx="10078720" cy="861774"/>
          </a:xfrm>
          <a:prstGeom prst="rect">
            <a:avLst/>
          </a:prstGeom>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		</a:t>
            </a:r>
            <a:r>
              <a:rPr lang="en-US" sz="3200" b="1" dirty="0">
                <a:solidFill>
                  <a:srgbClr val="000000"/>
                </a:solidFill>
                <a:latin typeface="Times New Roman" panose="02020603050405020304" pitchFamily="18" charset="0"/>
                <a:cs typeface="Times New Roman" panose="02020603050405020304" pitchFamily="18" charset="0"/>
              </a:rPr>
              <a:t>Data exploratory analysis</a:t>
            </a:r>
          </a:p>
          <a:p>
            <a:r>
              <a:rPr lang="en-US" dirty="0">
                <a:latin typeface="Times New Roman" panose="02020603050405020304" pitchFamily="18" charset="0"/>
                <a:cs typeface="Times New Roman" panose="02020603050405020304" pitchFamily="18" charset="0"/>
              </a:rPr>
              <a:t>Heat map which provides correlation between X variables. </a:t>
            </a:r>
          </a:p>
        </p:txBody>
      </p:sp>
      <p:pic>
        <p:nvPicPr>
          <p:cNvPr id="6" name="Picture 5">
            <a:extLst>
              <a:ext uri="{FF2B5EF4-FFF2-40B4-BE49-F238E27FC236}">
                <a16:creationId xmlns:a16="http://schemas.microsoft.com/office/drawing/2014/main" id="{D4F7C30E-A33C-4780-B6B3-03047742C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200" y="1402888"/>
            <a:ext cx="9255759" cy="4794712"/>
          </a:xfrm>
          <a:prstGeom prst="rect">
            <a:avLst/>
          </a:prstGeom>
        </p:spPr>
      </p:pic>
    </p:spTree>
    <p:extLst>
      <p:ext uri="{BB962C8B-B14F-4D97-AF65-F5344CB8AC3E}">
        <p14:creationId xmlns:p14="http://schemas.microsoft.com/office/powerpoint/2010/main" val="727644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1F49F1-DD29-4069-81AB-2D118EC28F8F}"/>
              </a:ext>
            </a:extLst>
          </p:cNvPr>
          <p:cNvSpPr/>
          <p:nvPr/>
        </p:nvSpPr>
        <p:spPr>
          <a:xfrm>
            <a:off x="307909" y="214604"/>
            <a:ext cx="10860833" cy="861774"/>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	Detailed Data audit report with all the possible outputs</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(variable level)</a:t>
            </a:r>
            <a:r>
              <a:rPr lang="en-US" dirty="0">
                <a:latin typeface="Times New Roman" panose="02020603050405020304" pitchFamily="18" charset="0"/>
                <a:cs typeface="Times New Roman" panose="02020603050405020304" pitchFamily="18" charset="0"/>
              </a:rPr>
              <a:t> :</a:t>
            </a:r>
          </a:p>
        </p:txBody>
      </p:sp>
      <p:sp>
        <p:nvSpPr>
          <p:cNvPr id="8" name="Rectangle 5">
            <a:extLst>
              <a:ext uri="{FF2B5EF4-FFF2-40B4-BE49-F238E27FC236}">
                <a16:creationId xmlns:a16="http://schemas.microsoft.com/office/drawing/2014/main" id="{C83F3CC5-43AA-470E-B03B-80D8F8989036}"/>
              </a:ext>
            </a:extLst>
          </p:cNvPr>
          <p:cNvSpPr>
            <a:spLocks noChangeArrowheads="1"/>
          </p:cNvSpPr>
          <p:nvPr/>
        </p:nvSpPr>
        <p:spPr bwMode="auto">
          <a:xfrm>
            <a:off x="6232626" y="1442218"/>
            <a:ext cx="115108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D84315"/>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8E07F222-666B-4C3A-A73B-25335DD3811C}"/>
              </a:ext>
            </a:extLst>
          </p:cNvPr>
          <p:cNvGraphicFramePr>
            <a:graphicFrameLocks noGrp="1"/>
          </p:cNvGraphicFramePr>
          <p:nvPr>
            <p:extLst>
              <p:ext uri="{D42A27DB-BD31-4B8C-83A1-F6EECF244321}">
                <p14:modId xmlns:p14="http://schemas.microsoft.com/office/powerpoint/2010/main" val="1427497043"/>
              </p:ext>
            </p:extLst>
          </p:nvPr>
        </p:nvGraphicFramePr>
        <p:xfrm>
          <a:off x="483607" y="1111046"/>
          <a:ext cx="10951536" cy="5532350"/>
        </p:xfrm>
        <a:graphic>
          <a:graphicData uri="http://schemas.openxmlformats.org/drawingml/2006/table">
            <a:tbl>
              <a:tblPr>
                <a:tableStyleId>{775DCB02-9BB8-47FD-8907-85C794F793BA}</a:tableStyleId>
              </a:tblPr>
              <a:tblGrid>
                <a:gridCol w="1825256">
                  <a:extLst>
                    <a:ext uri="{9D8B030D-6E8A-4147-A177-3AD203B41FA5}">
                      <a16:colId xmlns:a16="http://schemas.microsoft.com/office/drawing/2014/main" val="4210375233"/>
                    </a:ext>
                  </a:extLst>
                </a:gridCol>
                <a:gridCol w="1825256">
                  <a:extLst>
                    <a:ext uri="{9D8B030D-6E8A-4147-A177-3AD203B41FA5}">
                      <a16:colId xmlns:a16="http://schemas.microsoft.com/office/drawing/2014/main" val="3955941109"/>
                    </a:ext>
                  </a:extLst>
                </a:gridCol>
                <a:gridCol w="1825256">
                  <a:extLst>
                    <a:ext uri="{9D8B030D-6E8A-4147-A177-3AD203B41FA5}">
                      <a16:colId xmlns:a16="http://schemas.microsoft.com/office/drawing/2014/main" val="2664538501"/>
                    </a:ext>
                  </a:extLst>
                </a:gridCol>
                <a:gridCol w="1825256">
                  <a:extLst>
                    <a:ext uri="{9D8B030D-6E8A-4147-A177-3AD203B41FA5}">
                      <a16:colId xmlns:a16="http://schemas.microsoft.com/office/drawing/2014/main" val="2608792039"/>
                    </a:ext>
                  </a:extLst>
                </a:gridCol>
                <a:gridCol w="1825256">
                  <a:extLst>
                    <a:ext uri="{9D8B030D-6E8A-4147-A177-3AD203B41FA5}">
                      <a16:colId xmlns:a16="http://schemas.microsoft.com/office/drawing/2014/main" val="2090716272"/>
                    </a:ext>
                  </a:extLst>
                </a:gridCol>
                <a:gridCol w="1825256">
                  <a:extLst>
                    <a:ext uri="{9D8B030D-6E8A-4147-A177-3AD203B41FA5}">
                      <a16:colId xmlns:a16="http://schemas.microsoft.com/office/drawing/2014/main" val="2366268682"/>
                    </a:ext>
                  </a:extLst>
                </a:gridCol>
              </a:tblGrid>
              <a:tr h="289032">
                <a:tc>
                  <a:txBody>
                    <a:bodyPr/>
                    <a:lstStyle/>
                    <a:p>
                      <a:pPr algn="ctr" fontAlgn="ctr"/>
                      <a:endParaRPr lang="en-US" sz="1400" b="1" dirty="0">
                        <a:effectLst/>
                        <a:latin typeface="Times New Roman" panose="02020603050405020304" pitchFamily="18" charset="0"/>
                        <a:cs typeface="Times New Roman" panose="02020603050405020304" pitchFamily="18" charset="0"/>
                      </a:endParaRP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400" b="1" dirty="0">
                        <a:effectLst/>
                        <a:latin typeface="Times New Roman" panose="02020603050405020304" pitchFamily="18" charset="0"/>
                        <a:cs typeface="Times New Roman" panose="02020603050405020304" pitchFamily="18" charset="0"/>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dirty="0" err="1">
                          <a:effectLst/>
                          <a:latin typeface="Times New Roman" panose="02020603050405020304" pitchFamily="18" charset="0"/>
                          <a:cs typeface="Times New Roman" panose="02020603050405020304" pitchFamily="18" charset="0"/>
                        </a:rPr>
                        <a:t>Weekly_Sales</a:t>
                      </a:r>
                      <a:endParaRPr lang="en-US" sz="1400" b="1" dirty="0">
                        <a:effectLst/>
                        <a:latin typeface="Times New Roman" panose="02020603050405020304" pitchFamily="18" charset="0"/>
                        <a:cs typeface="Times New Roman" panose="02020603050405020304" pitchFamily="18" charset="0"/>
                      </a:endParaRPr>
                    </a:p>
                    <a:p>
                      <a:pPr algn="ctr" fontAlgn="ctr"/>
                      <a:endParaRPr lang="en-US" sz="1400" b="1" dirty="0">
                        <a:effectLst/>
                        <a:latin typeface="Times New Roman" panose="02020603050405020304" pitchFamily="18" charset="0"/>
                        <a:cs typeface="Times New Roman" panose="02020603050405020304" pitchFamily="18" charset="0"/>
                      </a:endParaRP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400" b="1" dirty="0">
                        <a:effectLst/>
                        <a:latin typeface="Times New Roman" panose="02020603050405020304" pitchFamily="18" charset="0"/>
                        <a:cs typeface="Times New Roman" panose="02020603050405020304" pitchFamily="18" charset="0"/>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dirty="0">
                          <a:effectLst/>
                          <a:latin typeface="Times New Roman" panose="02020603050405020304" pitchFamily="18" charset="0"/>
                          <a:cs typeface="Times New Roman" panose="02020603050405020304" pitchFamily="18" charset="0"/>
                        </a:rPr>
                        <a:t>Temperature</a:t>
                      </a:r>
                    </a:p>
                    <a:p>
                      <a:pPr algn="ctr" fontAlgn="ctr"/>
                      <a:endParaRPr lang="en-US" sz="1400" b="1" dirty="0">
                        <a:effectLst/>
                        <a:latin typeface="Times New Roman" panose="02020603050405020304" pitchFamily="18" charset="0"/>
                        <a:cs typeface="Times New Roman" panose="02020603050405020304" pitchFamily="18" charset="0"/>
                      </a:endParaRP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400" b="1" dirty="0">
                        <a:effectLst/>
                        <a:latin typeface="Times New Roman" panose="02020603050405020304" pitchFamily="18" charset="0"/>
                        <a:cs typeface="Times New Roman" panose="02020603050405020304" pitchFamily="18" charset="0"/>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dirty="0" err="1">
                          <a:effectLst/>
                          <a:latin typeface="Times New Roman" panose="02020603050405020304" pitchFamily="18" charset="0"/>
                          <a:cs typeface="Times New Roman" panose="02020603050405020304" pitchFamily="18" charset="0"/>
                        </a:rPr>
                        <a:t>Fuel_Price</a:t>
                      </a:r>
                      <a:endParaRPr lang="en-US" sz="1400" b="1" dirty="0">
                        <a:effectLst/>
                        <a:latin typeface="Times New Roman" panose="02020603050405020304" pitchFamily="18" charset="0"/>
                        <a:cs typeface="Times New Roman" panose="02020603050405020304" pitchFamily="18" charset="0"/>
                      </a:endParaRPr>
                    </a:p>
                    <a:p>
                      <a:pPr algn="ctr" fontAlgn="ctr"/>
                      <a:endParaRPr lang="en-US" sz="1400" b="1" dirty="0">
                        <a:effectLst/>
                        <a:latin typeface="Times New Roman" panose="02020603050405020304" pitchFamily="18" charset="0"/>
                        <a:cs typeface="Times New Roman" panose="02020603050405020304" pitchFamily="18" charset="0"/>
                      </a:endParaRP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400" b="1" dirty="0">
                        <a:effectLst/>
                        <a:latin typeface="Times New Roman" panose="02020603050405020304" pitchFamily="18" charset="0"/>
                        <a:cs typeface="Times New Roman" panose="02020603050405020304" pitchFamily="18" charset="0"/>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dirty="0">
                          <a:effectLst/>
                          <a:latin typeface="Times New Roman" panose="02020603050405020304" pitchFamily="18" charset="0"/>
                          <a:cs typeface="Times New Roman" panose="02020603050405020304" pitchFamily="18" charset="0"/>
                        </a:rPr>
                        <a:t>MarkDown1</a:t>
                      </a:r>
                    </a:p>
                    <a:p>
                      <a:pPr algn="ctr" fontAlgn="ctr"/>
                      <a:endParaRPr lang="en-US" sz="1400" b="1" dirty="0">
                        <a:effectLst/>
                        <a:latin typeface="Times New Roman" panose="02020603050405020304" pitchFamily="18" charset="0"/>
                        <a:cs typeface="Times New Roman" panose="02020603050405020304" pitchFamily="18" charset="0"/>
                      </a:endParaRP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dirty="0">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effectLst/>
                          <a:latin typeface="Times New Roman" panose="02020603050405020304" pitchFamily="18" charset="0"/>
                          <a:cs typeface="Times New Roman" panose="02020603050405020304" pitchFamily="18" charset="0"/>
                        </a:rPr>
                        <a:t>MarkDown2</a:t>
                      </a:r>
                    </a:p>
                    <a:p>
                      <a:pPr algn="ctr"/>
                      <a:endParaRPr lang="en-US" sz="1400" b="1" dirty="0">
                        <a:latin typeface="Times New Roman" panose="02020603050405020304" pitchFamily="18" charset="0"/>
                        <a:cs typeface="Times New Roman" panose="02020603050405020304" pitchFamily="18" charset="0"/>
                      </a:endParaRP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5472496"/>
                  </a:ext>
                </a:extLst>
              </a:tr>
              <a:tr h="268612">
                <a:tc>
                  <a:txBody>
                    <a:bodyPr/>
                    <a:lstStyle/>
                    <a:p>
                      <a:pPr algn="ctr" fontAlgn="ctr"/>
                      <a:r>
                        <a:rPr lang="en-US" sz="1100" b="1" dirty="0">
                          <a:effectLst/>
                          <a:latin typeface="Times New Roman" panose="02020603050405020304" pitchFamily="18" charset="0"/>
                          <a:cs typeface="Times New Roman" panose="02020603050405020304" pitchFamily="18" charset="0"/>
                        </a:rPr>
                        <a:t>N</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dirty="0">
                          <a:effectLst/>
                          <a:latin typeface="Times New Roman" panose="02020603050405020304" pitchFamily="18" charset="0"/>
                          <a:cs typeface="Times New Roman" panose="02020603050405020304" pitchFamily="18" charset="0"/>
                        </a:rPr>
                        <a:t>4.215700e+05</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4.215700e+05</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4.215700e+05</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4.215700e+05</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4.215700e+05</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7014161"/>
                  </a:ext>
                </a:extLst>
              </a:tr>
              <a:tr h="268612">
                <a:tc>
                  <a:txBody>
                    <a:bodyPr/>
                    <a:lstStyle/>
                    <a:p>
                      <a:pPr algn="ctr" fontAlgn="ctr"/>
                      <a:r>
                        <a:rPr lang="en-US" sz="1100" b="1" dirty="0">
                          <a:effectLst/>
                          <a:latin typeface="Times New Roman" panose="02020603050405020304" pitchFamily="18" charset="0"/>
                          <a:cs typeface="Times New Roman" panose="02020603050405020304" pitchFamily="18" charset="0"/>
                        </a:rPr>
                        <a:t>NMISS</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dirty="0">
                          <a:effectLst/>
                          <a:latin typeface="Times New Roman" panose="02020603050405020304" pitchFamily="18" charset="0"/>
                          <a:cs typeface="Times New Roman" panose="02020603050405020304" pitchFamily="18" charset="0"/>
                        </a:rPr>
                        <a:t>0.000000e+00</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0.000000e+00</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0.000000e+00</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0.000000e+00</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0.000000e+00</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7220519"/>
                  </a:ext>
                </a:extLst>
              </a:tr>
              <a:tr h="268612">
                <a:tc>
                  <a:txBody>
                    <a:bodyPr/>
                    <a:lstStyle/>
                    <a:p>
                      <a:pPr algn="ctr" fontAlgn="ctr"/>
                      <a:r>
                        <a:rPr lang="en-US" sz="1100" b="1" dirty="0">
                          <a:effectLst/>
                          <a:latin typeface="Times New Roman" panose="02020603050405020304" pitchFamily="18" charset="0"/>
                          <a:cs typeface="Times New Roman" panose="02020603050405020304" pitchFamily="18" charset="0"/>
                        </a:rPr>
                        <a:t>SUM</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dirty="0">
                          <a:effectLst/>
                          <a:latin typeface="Times New Roman" panose="02020603050405020304" pitchFamily="18" charset="0"/>
                          <a:cs typeface="Times New Roman" panose="02020603050405020304" pitchFamily="18" charset="0"/>
                        </a:rPr>
                        <a:t>6.759080e+09</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2.533646e+07</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1.416908e+06</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3.054873e+09</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1.425382e+09</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5128551"/>
                  </a:ext>
                </a:extLst>
              </a:tr>
              <a:tr h="268612">
                <a:tc>
                  <a:txBody>
                    <a:bodyPr/>
                    <a:lstStyle/>
                    <a:p>
                      <a:pPr algn="ctr" fontAlgn="ctr"/>
                      <a:r>
                        <a:rPr lang="en-US" sz="1100" b="1" dirty="0">
                          <a:effectLst/>
                          <a:latin typeface="Times New Roman" panose="02020603050405020304" pitchFamily="18" charset="0"/>
                          <a:cs typeface="Times New Roman" panose="02020603050405020304" pitchFamily="18" charset="0"/>
                        </a:rPr>
                        <a:t>MEAN</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dirty="0">
                          <a:effectLst/>
                          <a:latin typeface="Times New Roman" panose="02020603050405020304" pitchFamily="18" charset="0"/>
                          <a:cs typeface="Times New Roman" panose="02020603050405020304" pitchFamily="18" charset="0"/>
                        </a:rPr>
                        <a:t>1.603311e+04</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6.010023e+01</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3.361027e+00</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7.246420e+03</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3.381128e+03</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7649700"/>
                  </a:ext>
                </a:extLst>
              </a:tr>
              <a:tr h="268612">
                <a:tc>
                  <a:txBody>
                    <a:bodyPr/>
                    <a:lstStyle/>
                    <a:p>
                      <a:pPr algn="ctr" fontAlgn="ctr"/>
                      <a:r>
                        <a:rPr lang="en-US" sz="1100" b="1" dirty="0">
                          <a:effectLst/>
                          <a:latin typeface="Times New Roman" panose="02020603050405020304" pitchFamily="18" charset="0"/>
                          <a:cs typeface="Times New Roman" panose="02020603050405020304" pitchFamily="18" charset="0"/>
                        </a:rPr>
                        <a:t>MEDIAN</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dirty="0">
                          <a:effectLst/>
                          <a:latin typeface="Times New Roman" panose="02020603050405020304" pitchFamily="18" charset="0"/>
                          <a:cs typeface="Times New Roman" panose="02020603050405020304" pitchFamily="18" charset="0"/>
                        </a:rPr>
                        <a:t>7.715425e+03</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dirty="0">
                          <a:effectLst/>
                          <a:latin typeface="Times New Roman" panose="02020603050405020304" pitchFamily="18" charset="0"/>
                          <a:cs typeface="Times New Roman" panose="02020603050405020304" pitchFamily="18" charset="0"/>
                        </a:rPr>
                        <a:t>6.209000e+01</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3.452000e+00</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7.246420e+03</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3.381128e+03</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5093913"/>
                  </a:ext>
                </a:extLst>
              </a:tr>
              <a:tr h="268612">
                <a:tc>
                  <a:txBody>
                    <a:bodyPr/>
                    <a:lstStyle/>
                    <a:p>
                      <a:pPr algn="ctr" fontAlgn="ctr"/>
                      <a:r>
                        <a:rPr lang="en-US" sz="1100" b="1" dirty="0">
                          <a:effectLst/>
                          <a:latin typeface="Times New Roman" panose="02020603050405020304" pitchFamily="18" charset="0"/>
                          <a:cs typeface="Times New Roman" panose="02020603050405020304" pitchFamily="18" charset="0"/>
                        </a:rPr>
                        <a:t>STD</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dirty="0">
                          <a:effectLst/>
                          <a:latin typeface="Times New Roman" panose="02020603050405020304" pitchFamily="18" charset="0"/>
                          <a:cs typeface="Times New Roman" panose="02020603050405020304" pitchFamily="18" charset="0"/>
                        </a:rPr>
                        <a:t>2.269285e+04</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dirty="0">
                          <a:effectLst/>
                          <a:latin typeface="Times New Roman" panose="02020603050405020304" pitchFamily="18" charset="0"/>
                          <a:cs typeface="Times New Roman" panose="02020603050405020304" pitchFamily="18" charset="0"/>
                        </a:rPr>
                        <a:t>1.843079e+01</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4.585145e-01</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4.956921e+03</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4.863254e+03</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0308967"/>
                  </a:ext>
                </a:extLst>
              </a:tr>
              <a:tr h="268612">
                <a:tc>
                  <a:txBody>
                    <a:bodyPr/>
                    <a:lstStyle/>
                    <a:p>
                      <a:pPr algn="ctr" fontAlgn="ctr"/>
                      <a:r>
                        <a:rPr lang="en-US" sz="1100" b="1" dirty="0">
                          <a:effectLst/>
                          <a:latin typeface="Times New Roman" panose="02020603050405020304" pitchFamily="18" charset="0"/>
                          <a:cs typeface="Times New Roman" panose="02020603050405020304" pitchFamily="18" charset="0"/>
                        </a:rPr>
                        <a:t>VAR</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dirty="0">
                          <a:effectLst/>
                          <a:latin typeface="Times New Roman" panose="02020603050405020304" pitchFamily="18" charset="0"/>
                          <a:cs typeface="Times New Roman" panose="02020603050405020304" pitchFamily="18" charset="0"/>
                        </a:rPr>
                        <a:t>5.149656e+08</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dirty="0">
                          <a:effectLst/>
                          <a:latin typeface="Times New Roman" panose="02020603050405020304" pitchFamily="18" charset="0"/>
                          <a:cs typeface="Times New Roman" panose="02020603050405020304" pitchFamily="18" charset="0"/>
                        </a:rPr>
                        <a:t>3.396938e+02</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2.102356e-01</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2.457106e+07</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2.365124e+07</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9425288"/>
                  </a:ext>
                </a:extLst>
              </a:tr>
              <a:tr h="268612">
                <a:tc>
                  <a:txBody>
                    <a:bodyPr/>
                    <a:lstStyle/>
                    <a:p>
                      <a:pPr algn="ctr" fontAlgn="ctr"/>
                      <a:r>
                        <a:rPr lang="en-US" sz="1100" b="1" dirty="0">
                          <a:effectLst/>
                          <a:latin typeface="Times New Roman" panose="02020603050405020304" pitchFamily="18" charset="0"/>
                          <a:cs typeface="Times New Roman" panose="02020603050405020304" pitchFamily="18" charset="0"/>
                        </a:rPr>
                        <a:t>MIN</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dirty="0">
                          <a:effectLst/>
                          <a:latin typeface="Times New Roman" panose="02020603050405020304" pitchFamily="18" charset="0"/>
                          <a:cs typeface="Times New Roman" panose="02020603050405020304" pitchFamily="18" charset="0"/>
                        </a:rPr>
                        <a:t>1.000000e-02</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dirty="0">
                          <a:effectLst/>
                          <a:latin typeface="Times New Roman" panose="02020603050405020304" pitchFamily="18" charset="0"/>
                          <a:cs typeface="Times New Roman" panose="02020603050405020304" pitchFamily="18" charset="0"/>
                        </a:rPr>
                        <a:t>5.540000e+00</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2.472000e+00</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2.700000e-01</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2.000000e-02</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7845409"/>
                  </a:ext>
                </a:extLst>
              </a:tr>
              <a:tr h="268612">
                <a:tc>
                  <a:txBody>
                    <a:bodyPr/>
                    <a:lstStyle/>
                    <a:p>
                      <a:pPr algn="ctr" fontAlgn="ctr"/>
                      <a:r>
                        <a:rPr lang="en-US" sz="1100" b="1" dirty="0">
                          <a:effectLst/>
                          <a:latin typeface="Times New Roman" panose="02020603050405020304" pitchFamily="18" charset="0"/>
                          <a:cs typeface="Times New Roman" panose="02020603050405020304" pitchFamily="18" charset="0"/>
                        </a:rPr>
                        <a:t>P1</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7.470000e+00</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dirty="0">
                          <a:effectLst/>
                          <a:latin typeface="Times New Roman" panose="02020603050405020304" pitchFamily="18" charset="0"/>
                          <a:cs typeface="Times New Roman" panose="02020603050405020304" pitchFamily="18" charset="0"/>
                        </a:rPr>
                        <a:t>1.836000e+01</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dirty="0">
                          <a:effectLst/>
                          <a:latin typeface="Times New Roman" panose="02020603050405020304" pitchFamily="18" charset="0"/>
                          <a:cs typeface="Times New Roman" panose="02020603050405020304" pitchFamily="18" charset="0"/>
                        </a:rPr>
                        <a:t>2.565000e+00</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5.834000e+01</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2.100000e+00</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468587"/>
                  </a:ext>
                </a:extLst>
              </a:tr>
              <a:tr h="268612">
                <a:tc>
                  <a:txBody>
                    <a:bodyPr/>
                    <a:lstStyle/>
                    <a:p>
                      <a:pPr algn="ctr" fontAlgn="ctr"/>
                      <a:r>
                        <a:rPr lang="en-US" sz="1100" b="1" dirty="0">
                          <a:effectLst/>
                          <a:latin typeface="Times New Roman" panose="02020603050405020304" pitchFamily="18" charset="0"/>
                          <a:cs typeface="Times New Roman" panose="02020603050405020304" pitchFamily="18" charset="0"/>
                        </a:rPr>
                        <a:t>P5</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6.800000e+01</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dirty="0">
                          <a:effectLst/>
                          <a:latin typeface="Times New Roman" panose="02020603050405020304" pitchFamily="18" charset="0"/>
                          <a:cs typeface="Times New Roman" panose="02020603050405020304" pitchFamily="18" charset="0"/>
                        </a:rPr>
                        <a:t>2.731000e+01</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dirty="0">
                          <a:effectLst/>
                          <a:latin typeface="Times New Roman" panose="02020603050405020304" pitchFamily="18" charset="0"/>
                          <a:cs typeface="Times New Roman" panose="02020603050405020304" pitchFamily="18" charset="0"/>
                        </a:rPr>
                        <a:t>2.653000e+00</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7.093200e+02</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2.680000e+01</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891563"/>
                  </a:ext>
                </a:extLst>
              </a:tr>
              <a:tr h="268612">
                <a:tc>
                  <a:txBody>
                    <a:bodyPr/>
                    <a:lstStyle/>
                    <a:p>
                      <a:pPr algn="ctr" fontAlgn="ctr"/>
                      <a:r>
                        <a:rPr lang="en-US" sz="1100" b="1" dirty="0">
                          <a:effectLst/>
                          <a:latin typeface="Times New Roman" panose="02020603050405020304" pitchFamily="18" charset="0"/>
                          <a:cs typeface="Times New Roman" panose="02020603050405020304" pitchFamily="18" charset="0"/>
                        </a:rPr>
                        <a:t>P10</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3.137990e+02</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dirty="0">
                          <a:effectLst/>
                          <a:latin typeface="Times New Roman" panose="02020603050405020304" pitchFamily="18" charset="0"/>
                          <a:cs typeface="Times New Roman" panose="02020603050405020304" pitchFamily="18" charset="0"/>
                        </a:rPr>
                        <a:t>3.399000e+01</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dirty="0">
                          <a:effectLst/>
                          <a:latin typeface="Times New Roman" panose="02020603050405020304" pitchFamily="18" charset="0"/>
                          <a:cs typeface="Times New Roman" panose="02020603050405020304" pitchFamily="18" charset="0"/>
                        </a:rPr>
                        <a:t>2.720000e+00</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2.565800e+03</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1.025000e+02</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1352261"/>
                  </a:ext>
                </a:extLst>
              </a:tr>
              <a:tr h="268612">
                <a:tc>
                  <a:txBody>
                    <a:bodyPr/>
                    <a:lstStyle/>
                    <a:p>
                      <a:pPr algn="ctr" fontAlgn="ctr"/>
                      <a:r>
                        <a:rPr lang="en-US" sz="1100" b="1" dirty="0">
                          <a:effectLst/>
                          <a:latin typeface="Times New Roman" panose="02020603050405020304" pitchFamily="18" charset="0"/>
                          <a:cs typeface="Times New Roman" panose="02020603050405020304" pitchFamily="18" charset="0"/>
                        </a:rPr>
                        <a:t>P25</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2.133602e+03</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4.670000e+01</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dirty="0">
                          <a:effectLst/>
                          <a:latin typeface="Times New Roman" panose="02020603050405020304" pitchFamily="18" charset="0"/>
                          <a:cs typeface="Times New Roman" panose="02020603050405020304" pitchFamily="18" charset="0"/>
                        </a:rPr>
                        <a:t>2.933000e+00</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7.246420e+03</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3.381128e+03</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7103165"/>
                  </a:ext>
                </a:extLst>
              </a:tr>
              <a:tr h="268612">
                <a:tc>
                  <a:txBody>
                    <a:bodyPr/>
                    <a:lstStyle/>
                    <a:p>
                      <a:pPr algn="ctr" fontAlgn="ctr"/>
                      <a:r>
                        <a:rPr lang="en-US" sz="1100" b="1" dirty="0">
                          <a:effectLst/>
                          <a:latin typeface="Times New Roman" panose="02020603050405020304" pitchFamily="18" charset="0"/>
                          <a:cs typeface="Times New Roman" panose="02020603050405020304" pitchFamily="18" charset="0"/>
                        </a:rPr>
                        <a:t>P50</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7.715425e+03</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6.209000e+01</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dirty="0">
                          <a:effectLst/>
                          <a:latin typeface="Times New Roman" panose="02020603050405020304" pitchFamily="18" charset="0"/>
                          <a:cs typeface="Times New Roman" panose="02020603050405020304" pitchFamily="18" charset="0"/>
                        </a:rPr>
                        <a:t>3.452000e+00</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dirty="0">
                          <a:effectLst/>
                          <a:latin typeface="Times New Roman" panose="02020603050405020304" pitchFamily="18" charset="0"/>
                          <a:cs typeface="Times New Roman" panose="02020603050405020304" pitchFamily="18" charset="0"/>
                        </a:rPr>
                        <a:t>7.246420e+03</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3.381128e+03</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8702204"/>
                  </a:ext>
                </a:extLst>
              </a:tr>
              <a:tr h="268612">
                <a:tc>
                  <a:txBody>
                    <a:bodyPr/>
                    <a:lstStyle/>
                    <a:p>
                      <a:pPr algn="ctr" fontAlgn="ctr"/>
                      <a:r>
                        <a:rPr lang="en-US" sz="1100" b="1" dirty="0">
                          <a:effectLst/>
                          <a:latin typeface="Times New Roman" panose="02020603050405020304" pitchFamily="18" charset="0"/>
                          <a:cs typeface="Times New Roman" panose="02020603050405020304" pitchFamily="18" charset="0"/>
                        </a:rPr>
                        <a:t>P75</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2.020585e+04</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7.428000e+01</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dirty="0">
                          <a:effectLst/>
                          <a:latin typeface="Times New Roman" panose="02020603050405020304" pitchFamily="18" charset="0"/>
                          <a:cs typeface="Times New Roman" panose="02020603050405020304" pitchFamily="18" charset="0"/>
                        </a:rPr>
                        <a:t>3.738000e+00</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dirty="0">
                          <a:effectLst/>
                          <a:latin typeface="Times New Roman" panose="02020603050405020304" pitchFamily="18" charset="0"/>
                          <a:cs typeface="Times New Roman" panose="02020603050405020304" pitchFamily="18" charset="0"/>
                        </a:rPr>
                        <a:t>7.246420e+03</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3.381128e+03</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773324"/>
                  </a:ext>
                </a:extLst>
              </a:tr>
              <a:tr h="268612">
                <a:tc>
                  <a:txBody>
                    <a:bodyPr/>
                    <a:lstStyle/>
                    <a:p>
                      <a:pPr algn="ctr" fontAlgn="ctr"/>
                      <a:r>
                        <a:rPr lang="en-US" sz="1100" b="1" dirty="0">
                          <a:effectLst/>
                          <a:latin typeface="Times New Roman" panose="02020603050405020304" pitchFamily="18" charset="0"/>
                          <a:cs typeface="Times New Roman" panose="02020603050405020304" pitchFamily="18" charset="0"/>
                        </a:rPr>
                        <a:t>P90</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4.284567e+04</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8.358000e+01</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3.917000e+00</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dirty="0">
                          <a:effectLst/>
                          <a:latin typeface="Times New Roman" panose="02020603050405020304" pitchFamily="18" charset="0"/>
                          <a:cs typeface="Times New Roman" panose="02020603050405020304" pitchFamily="18" charset="0"/>
                        </a:rPr>
                        <a:t>8.624560e+03</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dirty="0">
                          <a:effectLst/>
                          <a:latin typeface="Times New Roman" panose="02020603050405020304" pitchFamily="18" charset="0"/>
                          <a:cs typeface="Times New Roman" panose="02020603050405020304" pitchFamily="18" charset="0"/>
                        </a:rPr>
                        <a:t>3.381128e+03</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9256031"/>
                  </a:ext>
                </a:extLst>
              </a:tr>
              <a:tr h="268612">
                <a:tc>
                  <a:txBody>
                    <a:bodyPr/>
                    <a:lstStyle/>
                    <a:p>
                      <a:pPr algn="ctr" fontAlgn="ctr"/>
                      <a:r>
                        <a:rPr lang="en-US" sz="1100" b="1" dirty="0">
                          <a:effectLst/>
                          <a:latin typeface="Times New Roman" panose="02020603050405020304" pitchFamily="18" charset="0"/>
                          <a:cs typeface="Times New Roman" panose="02020603050405020304" pitchFamily="18" charset="0"/>
                        </a:rPr>
                        <a:t>P95</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6.120195e+04</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8.727000e+01</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4.029000e+00</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dirty="0">
                          <a:effectLst/>
                          <a:latin typeface="Times New Roman" panose="02020603050405020304" pitchFamily="18" charset="0"/>
                          <a:cs typeface="Times New Roman" panose="02020603050405020304" pitchFamily="18" charset="0"/>
                        </a:rPr>
                        <a:t>1.240771e+04</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dirty="0">
                          <a:effectLst/>
                          <a:latin typeface="Times New Roman" panose="02020603050405020304" pitchFamily="18" charset="0"/>
                          <a:cs typeface="Times New Roman" panose="02020603050405020304" pitchFamily="18" charset="0"/>
                        </a:rPr>
                        <a:t>3.789560e+03</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3027052"/>
                  </a:ext>
                </a:extLst>
              </a:tr>
              <a:tr h="268612">
                <a:tc>
                  <a:txBody>
                    <a:bodyPr/>
                    <a:lstStyle/>
                    <a:p>
                      <a:pPr algn="ctr" fontAlgn="ctr"/>
                      <a:r>
                        <a:rPr lang="en-US" sz="1100" b="1" dirty="0">
                          <a:effectLst/>
                          <a:latin typeface="Times New Roman" panose="02020603050405020304" pitchFamily="18" charset="0"/>
                          <a:cs typeface="Times New Roman" panose="02020603050405020304" pitchFamily="18" charset="0"/>
                        </a:rPr>
                        <a:t>P99</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1.064796e+05</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9.281000e+01</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4.202000e+00</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dirty="0">
                          <a:effectLst/>
                          <a:latin typeface="Times New Roman" panose="02020603050405020304" pitchFamily="18" charset="0"/>
                          <a:cs typeface="Times New Roman" panose="02020603050405020304" pitchFamily="18" charset="0"/>
                        </a:rPr>
                        <a:t>2.817729e+04</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dirty="0">
                          <a:effectLst/>
                          <a:latin typeface="Times New Roman" panose="02020603050405020304" pitchFamily="18" charset="0"/>
                          <a:cs typeface="Times New Roman" panose="02020603050405020304" pitchFamily="18" charset="0"/>
                        </a:rPr>
                        <a:t>2.181316e+04</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5765544"/>
                  </a:ext>
                </a:extLst>
              </a:tr>
              <a:tr h="268612">
                <a:tc>
                  <a:txBody>
                    <a:bodyPr/>
                    <a:lstStyle/>
                    <a:p>
                      <a:pPr algn="ctr" fontAlgn="ctr"/>
                      <a:r>
                        <a:rPr lang="en-US" sz="1100" b="1" dirty="0">
                          <a:effectLst/>
                          <a:latin typeface="Times New Roman" panose="02020603050405020304" pitchFamily="18" charset="0"/>
                          <a:cs typeface="Times New Roman" panose="02020603050405020304" pitchFamily="18" charset="0"/>
                        </a:rPr>
                        <a:t>MAX</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6.930994e+05</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1.001400e+02</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a:effectLst/>
                          <a:latin typeface="Times New Roman" panose="02020603050405020304" pitchFamily="18" charset="0"/>
                          <a:cs typeface="Times New Roman" panose="02020603050405020304" pitchFamily="18" charset="0"/>
                        </a:rPr>
                        <a:t>4.468000e+00</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dirty="0">
                          <a:effectLst/>
                          <a:latin typeface="Times New Roman" panose="02020603050405020304" pitchFamily="18" charset="0"/>
                          <a:cs typeface="Times New Roman" panose="02020603050405020304" pitchFamily="18" charset="0"/>
                        </a:rPr>
                        <a:t>8.864676e+04</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dirty="0">
                          <a:effectLst/>
                          <a:latin typeface="Times New Roman" panose="02020603050405020304" pitchFamily="18" charset="0"/>
                          <a:cs typeface="Times New Roman" panose="02020603050405020304" pitchFamily="18" charset="0"/>
                        </a:rPr>
                        <a:t>1.045195e+05</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038737"/>
                  </a:ext>
                </a:extLst>
              </a:tr>
            </a:tbl>
          </a:graphicData>
        </a:graphic>
      </p:graphicFrame>
    </p:spTree>
    <p:extLst>
      <p:ext uri="{BB962C8B-B14F-4D97-AF65-F5344CB8AC3E}">
        <p14:creationId xmlns:p14="http://schemas.microsoft.com/office/powerpoint/2010/main" val="583840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3CF8D3-DA2A-44F4-B171-7054B62167D9}"/>
              </a:ext>
            </a:extLst>
          </p:cNvPr>
          <p:cNvSpPr/>
          <p:nvPr/>
        </p:nvSpPr>
        <p:spPr>
          <a:xfrm>
            <a:off x="457199" y="401216"/>
            <a:ext cx="10963469" cy="6063198"/>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			Detailed data preparations</a:t>
            </a:r>
            <a:r>
              <a:rPr lang="en-US" sz="3200" b="1" dirty="0">
                <a:latin typeface="Times New Roman" panose="02020603050405020304" pitchFamily="18" charset="0"/>
                <a:cs typeface="Times New Roman" panose="02020603050405020304" pitchFamily="18" charset="0"/>
              </a:rPr>
              <a:t> </a:t>
            </a:r>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r>
              <a:rPr lang="en-US" sz="3200" b="1" dirty="0">
                <a:solidFill>
                  <a:srgbClr val="000000"/>
                </a:solidFill>
                <a:latin typeface="Times New Roman" panose="02020603050405020304" pitchFamily="18" charset="0"/>
                <a:cs typeface="Times New Roman" panose="02020603050405020304" pitchFamily="18" charset="0"/>
              </a:rPr>
              <a:t>Missing value treatment </a:t>
            </a:r>
          </a:p>
          <a:p>
            <a:endParaRPr lang="en-US" sz="3200" dirty="0">
              <a:solidFill>
                <a:srgbClr val="000000"/>
              </a:solidFill>
              <a:latin typeface="Times New Roman" panose="02020603050405020304" pitchFamily="18" charset="0"/>
              <a:cs typeface="Times New Roman" panose="02020603050405020304" pitchFamily="18" charset="0"/>
            </a:endParaRPr>
          </a:p>
          <a:p>
            <a:r>
              <a:rPr lang="en-US" sz="3200" i="1" dirty="0">
                <a:solidFill>
                  <a:srgbClr val="000000"/>
                </a:solidFill>
                <a:latin typeface="Times New Roman" panose="02020603050405020304" pitchFamily="18" charset="0"/>
                <a:cs typeface="Times New Roman" panose="02020603050405020304" pitchFamily="18" charset="0"/>
              </a:rPr>
              <a:t>#Handling </a:t>
            </a:r>
            <a:r>
              <a:rPr lang="en-US" sz="3200" i="1" dirty="0" err="1">
                <a:solidFill>
                  <a:srgbClr val="000000"/>
                </a:solidFill>
                <a:latin typeface="Times New Roman" panose="02020603050405020304" pitchFamily="18" charset="0"/>
                <a:cs typeface="Times New Roman" panose="02020603050405020304" pitchFamily="18" charset="0"/>
              </a:rPr>
              <a:t>missings</a:t>
            </a:r>
            <a:r>
              <a:rPr lang="en-US" sz="3200" i="1" dirty="0">
                <a:solidFill>
                  <a:srgbClr val="000000"/>
                </a:solidFill>
                <a:latin typeface="Times New Roman" panose="02020603050405020304" pitchFamily="18" charset="0"/>
                <a:cs typeface="Times New Roman" panose="02020603050405020304" pitchFamily="18" charset="0"/>
              </a:rPr>
              <a:t> - Method2</a:t>
            </a:r>
          </a:p>
          <a:p>
            <a:r>
              <a:rPr lang="en-US" sz="3200" i="1" dirty="0">
                <a:solidFill>
                  <a:srgbClr val="000000"/>
                </a:solidFill>
                <a:latin typeface="Times New Roman" panose="02020603050405020304" pitchFamily="18" charset="0"/>
                <a:cs typeface="Times New Roman" panose="02020603050405020304" pitchFamily="18" charset="0"/>
              </a:rPr>
              <a:t>def </a:t>
            </a:r>
            <a:r>
              <a:rPr lang="en-US" sz="3200" i="1" dirty="0" err="1">
                <a:solidFill>
                  <a:srgbClr val="000000"/>
                </a:solidFill>
                <a:latin typeface="Times New Roman" panose="02020603050405020304" pitchFamily="18" charset="0"/>
                <a:cs typeface="Times New Roman" panose="02020603050405020304" pitchFamily="18" charset="0"/>
              </a:rPr>
              <a:t>Missing_imputation</a:t>
            </a:r>
            <a:r>
              <a:rPr lang="en-US" sz="3200" i="1" dirty="0">
                <a:solidFill>
                  <a:srgbClr val="000000"/>
                </a:solidFill>
                <a:latin typeface="Times New Roman" panose="02020603050405020304" pitchFamily="18" charset="0"/>
                <a:cs typeface="Times New Roman" panose="02020603050405020304" pitchFamily="18" charset="0"/>
              </a:rPr>
              <a:t>(x):</a:t>
            </a:r>
          </a:p>
          <a:p>
            <a:r>
              <a:rPr lang="en-US" sz="3200" i="1" dirty="0">
                <a:solidFill>
                  <a:srgbClr val="000000"/>
                </a:solidFill>
                <a:latin typeface="Times New Roman" panose="02020603050405020304" pitchFamily="18" charset="0"/>
                <a:cs typeface="Times New Roman" panose="02020603050405020304" pitchFamily="18" charset="0"/>
              </a:rPr>
              <a:t>    x = </a:t>
            </a:r>
            <a:r>
              <a:rPr lang="en-US" sz="3200" i="1" dirty="0" err="1">
                <a:solidFill>
                  <a:srgbClr val="000000"/>
                </a:solidFill>
                <a:latin typeface="Times New Roman" panose="02020603050405020304" pitchFamily="18" charset="0"/>
                <a:cs typeface="Times New Roman" panose="02020603050405020304" pitchFamily="18" charset="0"/>
              </a:rPr>
              <a:t>x.fillna</a:t>
            </a:r>
            <a:r>
              <a:rPr lang="en-US" sz="3200" i="1" dirty="0">
                <a:solidFill>
                  <a:srgbClr val="000000"/>
                </a:solidFill>
                <a:latin typeface="Times New Roman" panose="02020603050405020304" pitchFamily="18" charset="0"/>
                <a:cs typeface="Times New Roman" panose="02020603050405020304" pitchFamily="18" charset="0"/>
              </a:rPr>
              <a:t>(</a:t>
            </a:r>
            <a:r>
              <a:rPr lang="en-US" sz="3200" i="1" dirty="0" err="1">
                <a:solidFill>
                  <a:srgbClr val="000000"/>
                </a:solidFill>
                <a:latin typeface="Times New Roman" panose="02020603050405020304" pitchFamily="18" charset="0"/>
                <a:cs typeface="Times New Roman" panose="02020603050405020304" pitchFamily="18" charset="0"/>
              </a:rPr>
              <a:t>x.median</a:t>
            </a:r>
            <a:r>
              <a:rPr lang="en-US" sz="3200" i="1" dirty="0">
                <a:solidFill>
                  <a:srgbClr val="000000"/>
                </a:solidFill>
                <a:latin typeface="Times New Roman" panose="02020603050405020304" pitchFamily="18" charset="0"/>
                <a:cs typeface="Times New Roman" panose="02020603050405020304" pitchFamily="18" charset="0"/>
              </a:rPr>
              <a:t>())</a:t>
            </a:r>
          </a:p>
          <a:p>
            <a:r>
              <a:rPr lang="en-US" sz="3200" i="1" dirty="0">
                <a:solidFill>
                  <a:srgbClr val="000000"/>
                </a:solidFill>
                <a:latin typeface="Times New Roman" panose="02020603050405020304" pitchFamily="18" charset="0"/>
                <a:cs typeface="Times New Roman" panose="02020603050405020304" pitchFamily="18" charset="0"/>
              </a:rPr>
              <a:t>    return x</a:t>
            </a:r>
          </a:p>
          <a:p>
            <a:endParaRPr lang="en-US" sz="3200" i="1" dirty="0">
              <a:solidFill>
                <a:srgbClr val="000000"/>
              </a:solidFill>
              <a:latin typeface="Times New Roman" panose="02020603050405020304" pitchFamily="18" charset="0"/>
              <a:cs typeface="Times New Roman" panose="02020603050405020304" pitchFamily="18" charset="0"/>
            </a:endParaRPr>
          </a:p>
          <a:p>
            <a:r>
              <a:rPr lang="en-US" sz="3200" b="1" dirty="0" err="1">
                <a:latin typeface="Times New Roman" panose="02020603050405020304" pitchFamily="18" charset="0"/>
                <a:cs typeface="Times New Roman" panose="02020603050405020304" pitchFamily="18" charset="0"/>
              </a:rPr>
              <a:t>df_full_new</a:t>
            </a:r>
            <a:r>
              <a:rPr lang="en-US" sz="3200" b="1" dirty="0">
                <a:latin typeface="Times New Roman" panose="02020603050405020304" pitchFamily="18" charset="0"/>
                <a:cs typeface="Times New Roman" panose="02020603050405020304" pitchFamily="18" charset="0"/>
              </a:rPr>
              <a:t> </a:t>
            </a:r>
            <a:r>
              <a:rPr lang="en-US" sz="3200" i="1" dirty="0">
                <a:solidFill>
                  <a:srgbClr val="000000"/>
                </a:solidFill>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df_full_new</a:t>
            </a:r>
            <a:r>
              <a:rPr lang="en-US" sz="3200" i="1" dirty="0" err="1">
                <a:solidFill>
                  <a:srgbClr val="000000"/>
                </a:solidFill>
                <a:latin typeface="Times New Roman" panose="02020603050405020304" pitchFamily="18" charset="0"/>
                <a:cs typeface="Times New Roman" panose="02020603050405020304" pitchFamily="18" charset="0"/>
              </a:rPr>
              <a:t>.apply</a:t>
            </a:r>
            <a:r>
              <a:rPr lang="en-US" sz="3200" i="1" dirty="0">
                <a:solidFill>
                  <a:srgbClr val="000000"/>
                </a:solidFill>
                <a:latin typeface="Times New Roman" panose="02020603050405020304" pitchFamily="18" charset="0"/>
                <a:cs typeface="Times New Roman" panose="02020603050405020304" pitchFamily="18" charset="0"/>
              </a:rPr>
              <a:t>(lambda x: </a:t>
            </a:r>
            <a:r>
              <a:rPr lang="en-US" sz="3200" i="1" dirty="0" err="1">
                <a:solidFill>
                  <a:srgbClr val="000000"/>
                </a:solidFill>
                <a:latin typeface="Times New Roman" panose="02020603050405020304" pitchFamily="18" charset="0"/>
                <a:cs typeface="Times New Roman" panose="02020603050405020304" pitchFamily="18" charset="0"/>
              </a:rPr>
              <a:t>Missing_imputation</a:t>
            </a:r>
            <a:r>
              <a:rPr lang="en-US" sz="3200" i="1" dirty="0">
                <a:solidFill>
                  <a:srgbClr val="000000"/>
                </a:solidFill>
                <a:latin typeface="Times New Roman" panose="02020603050405020304" pitchFamily="18" charset="0"/>
                <a:cs typeface="Times New Roman" panose="02020603050405020304" pitchFamily="18" charset="0"/>
              </a:rPr>
              <a:t>(x))</a:t>
            </a:r>
          </a:p>
          <a:p>
            <a:endParaRPr lang="en-US" sz="3200" i="1"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427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B7554D-22FE-4AB0-A1F0-7B40507391EC}"/>
              </a:ext>
            </a:extLst>
          </p:cNvPr>
          <p:cNvSpPr/>
          <p:nvPr/>
        </p:nvSpPr>
        <p:spPr>
          <a:xfrm>
            <a:off x="746449" y="363895"/>
            <a:ext cx="8397551" cy="984885"/>
          </a:xfrm>
          <a:prstGeom prst="rect">
            <a:avLst/>
          </a:prstGeom>
        </p:spPr>
        <p:txBody>
          <a:bodyPr wrap="square">
            <a:spAutoFit/>
          </a:bodyPr>
          <a:lstStyle/>
          <a:p>
            <a:r>
              <a:rPr lang="en-US" sz="2400" b="1" dirty="0">
                <a:solidFill>
                  <a:srgbClr val="000000"/>
                </a:solidFill>
                <a:latin typeface="Times New Roman" panose="02020603050405020304" pitchFamily="18" charset="0"/>
                <a:cs typeface="Times New Roman" panose="02020603050405020304" pitchFamily="18" charset="0"/>
              </a:rPr>
              <a:t>				</a:t>
            </a:r>
            <a:r>
              <a:rPr lang="en-US" sz="4000" b="1" dirty="0">
                <a:solidFill>
                  <a:srgbClr val="000000"/>
                </a:solidFill>
                <a:latin typeface="Times New Roman" panose="02020603050405020304" pitchFamily="18" charset="0"/>
                <a:cs typeface="Times New Roman" panose="02020603050405020304" pitchFamily="18" charset="0"/>
              </a:rPr>
              <a:t>Outlier treatment</a:t>
            </a:r>
            <a:r>
              <a:rPr lang="en-US" sz="3200" dirty="0">
                <a:solidFill>
                  <a:srgbClr val="000000"/>
                </a:solidFill>
                <a:latin typeface="Times New Roman" panose="02020603050405020304" pitchFamily="18" charset="0"/>
                <a:cs typeface="Times New Roman" panose="02020603050405020304" pitchFamily="18" charset="0"/>
              </a:rPr>
              <a:t> </a:t>
            </a:r>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9171FF5-3928-4D4C-8A91-C32084058E87}"/>
              </a:ext>
            </a:extLst>
          </p:cNvPr>
          <p:cNvSpPr/>
          <p:nvPr/>
        </p:nvSpPr>
        <p:spPr>
          <a:xfrm>
            <a:off x="933061" y="1390261"/>
            <a:ext cx="9591870" cy="4524315"/>
          </a:xfrm>
          <a:prstGeom prst="rect">
            <a:avLst/>
          </a:prstGeom>
        </p:spPr>
        <p:txBody>
          <a:bodyPr wrap="square">
            <a:spAutoFit/>
          </a:bodyPr>
          <a:lstStyle/>
          <a:p>
            <a:r>
              <a:rPr lang="en-US" sz="3600" i="1" dirty="0">
                <a:latin typeface="Times New Roman" panose="02020603050405020304" pitchFamily="18" charset="0"/>
                <a:cs typeface="Times New Roman" panose="02020603050405020304" pitchFamily="18" charset="0"/>
              </a:rPr>
              <a:t>#Handling Outliers - Method2</a:t>
            </a:r>
          </a:p>
          <a:p>
            <a:r>
              <a:rPr lang="en-US" sz="3600" i="1" dirty="0">
                <a:latin typeface="Times New Roman" panose="02020603050405020304" pitchFamily="18" charset="0"/>
                <a:cs typeface="Times New Roman" panose="02020603050405020304" pitchFamily="18" charset="0"/>
              </a:rPr>
              <a:t>def </a:t>
            </a:r>
            <a:r>
              <a:rPr lang="en-US" sz="3600" i="1" dirty="0" err="1">
                <a:latin typeface="Times New Roman" panose="02020603050405020304" pitchFamily="18" charset="0"/>
                <a:cs typeface="Times New Roman" panose="02020603050405020304" pitchFamily="18" charset="0"/>
              </a:rPr>
              <a:t>outlier_capping</a:t>
            </a:r>
            <a:r>
              <a:rPr lang="en-US" sz="3600" i="1" dirty="0">
                <a:latin typeface="Times New Roman" panose="02020603050405020304" pitchFamily="18" charset="0"/>
                <a:cs typeface="Times New Roman" panose="02020603050405020304" pitchFamily="18" charset="0"/>
              </a:rPr>
              <a:t>(x):</a:t>
            </a:r>
          </a:p>
          <a:p>
            <a:r>
              <a:rPr lang="en-US" sz="3600" i="1" dirty="0">
                <a:latin typeface="Times New Roman" panose="02020603050405020304" pitchFamily="18" charset="0"/>
                <a:cs typeface="Times New Roman" panose="02020603050405020304" pitchFamily="18" charset="0"/>
              </a:rPr>
              <a:t>    x = </a:t>
            </a:r>
            <a:r>
              <a:rPr lang="en-US" sz="3600" i="1" dirty="0" err="1">
                <a:latin typeface="Times New Roman" panose="02020603050405020304" pitchFamily="18" charset="0"/>
                <a:cs typeface="Times New Roman" panose="02020603050405020304" pitchFamily="18" charset="0"/>
              </a:rPr>
              <a:t>x.clip_upper</a:t>
            </a:r>
            <a:r>
              <a:rPr lang="en-US" sz="3600" i="1" dirty="0">
                <a:latin typeface="Times New Roman" panose="02020603050405020304" pitchFamily="18" charset="0"/>
                <a:cs typeface="Times New Roman" panose="02020603050405020304" pitchFamily="18" charset="0"/>
              </a:rPr>
              <a:t>(</a:t>
            </a:r>
            <a:r>
              <a:rPr lang="en-US" sz="3600" i="1" dirty="0" err="1">
                <a:latin typeface="Times New Roman" panose="02020603050405020304" pitchFamily="18" charset="0"/>
                <a:cs typeface="Times New Roman" panose="02020603050405020304" pitchFamily="18" charset="0"/>
              </a:rPr>
              <a:t>x.quantile</a:t>
            </a:r>
            <a:r>
              <a:rPr lang="en-US" sz="3600" i="1" dirty="0">
                <a:latin typeface="Times New Roman" panose="02020603050405020304" pitchFamily="18" charset="0"/>
                <a:cs typeface="Times New Roman" panose="02020603050405020304" pitchFamily="18" charset="0"/>
              </a:rPr>
              <a:t>(0.99))</a:t>
            </a:r>
          </a:p>
          <a:p>
            <a:r>
              <a:rPr lang="en-US" sz="3600" i="1" dirty="0">
                <a:latin typeface="Times New Roman" panose="02020603050405020304" pitchFamily="18" charset="0"/>
                <a:cs typeface="Times New Roman" panose="02020603050405020304" pitchFamily="18" charset="0"/>
              </a:rPr>
              <a:t>    x = </a:t>
            </a:r>
            <a:r>
              <a:rPr lang="en-US" sz="3600" i="1" dirty="0" err="1">
                <a:latin typeface="Times New Roman" panose="02020603050405020304" pitchFamily="18" charset="0"/>
                <a:cs typeface="Times New Roman" panose="02020603050405020304" pitchFamily="18" charset="0"/>
              </a:rPr>
              <a:t>x.clip_lower</a:t>
            </a:r>
            <a:r>
              <a:rPr lang="en-US" sz="3600" i="1" dirty="0">
                <a:latin typeface="Times New Roman" panose="02020603050405020304" pitchFamily="18" charset="0"/>
                <a:cs typeface="Times New Roman" panose="02020603050405020304" pitchFamily="18" charset="0"/>
              </a:rPr>
              <a:t>(</a:t>
            </a:r>
            <a:r>
              <a:rPr lang="en-US" sz="3600" i="1" dirty="0" err="1">
                <a:latin typeface="Times New Roman" panose="02020603050405020304" pitchFamily="18" charset="0"/>
                <a:cs typeface="Times New Roman" panose="02020603050405020304" pitchFamily="18" charset="0"/>
              </a:rPr>
              <a:t>x.quantile</a:t>
            </a:r>
            <a:r>
              <a:rPr lang="en-US" sz="3600" i="1" dirty="0">
                <a:latin typeface="Times New Roman" panose="02020603050405020304" pitchFamily="18" charset="0"/>
                <a:cs typeface="Times New Roman" panose="02020603050405020304" pitchFamily="18" charset="0"/>
              </a:rPr>
              <a:t>(0.01))</a:t>
            </a:r>
          </a:p>
          <a:p>
            <a:r>
              <a:rPr lang="en-US" sz="3600" i="1" dirty="0">
                <a:latin typeface="Times New Roman" panose="02020603050405020304" pitchFamily="18" charset="0"/>
                <a:cs typeface="Times New Roman" panose="02020603050405020304" pitchFamily="18" charset="0"/>
              </a:rPr>
              <a:t>    return x</a:t>
            </a:r>
          </a:p>
          <a:p>
            <a:endParaRPr lang="en-US" sz="3600" i="1" dirty="0">
              <a:latin typeface="Times New Roman" panose="02020603050405020304" pitchFamily="18" charset="0"/>
              <a:cs typeface="Times New Roman" panose="02020603050405020304" pitchFamily="18" charset="0"/>
            </a:endParaRPr>
          </a:p>
          <a:p>
            <a:r>
              <a:rPr lang="en-US" sz="3600" b="1" dirty="0" err="1">
                <a:latin typeface="Times New Roman" panose="02020603050405020304" pitchFamily="18" charset="0"/>
                <a:cs typeface="Times New Roman" panose="02020603050405020304" pitchFamily="18" charset="0"/>
              </a:rPr>
              <a:t>df_full_new</a:t>
            </a:r>
            <a:r>
              <a:rPr lang="en-US" sz="3600" b="1" dirty="0">
                <a:latin typeface="Times New Roman" panose="02020603050405020304" pitchFamily="18" charset="0"/>
                <a:cs typeface="Times New Roman" panose="02020603050405020304" pitchFamily="18" charset="0"/>
              </a:rPr>
              <a:t> </a:t>
            </a:r>
            <a:r>
              <a:rPr lang="en-US" sz="3600" i="1" dirty="0">
                <a:latin typeface="Times New Roman" panose="02020603050405020304" pitchFamily="18" charset="0"/>
                <a:cs typeface="Times New Roman" panose="02020603050405020304" pitchFamily="18" charset="0"/>
              </a:rPr>
              <a:t>=</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df_full_new</a:t>
            </a:r>
            <a:r>
              <a:rPr lang="en-US" sz="3600" i="1" dirty="0" err="1">
                <a:latin typeface="Times New Roman" panose="02020603050405020304" pitchFamily="18" charset="0"/>
                <a:cs typeface="Times New Roman" panose="02020603050405020304" pitchFamily="18" charset="0"/>
              </a:rPr>
              <a:t>.apply</a:t>
            </a:r>
            <a:r>
              <a:rPr lang="en-US" sz="3600" i="1" dirty="0">
                <a:latin typeface="Times New Roman" panose="02020603050405020304" pitchFamily="18" charset="0"/>
                <a:cs typeface="Times New Roman" panose="02020603050405020304" pitchFamily="18" charset="0"/>
              </a:rPr>
              <a:t>(lambda x: </a:t>
            </a:r>
            <a:r>
              <a:rPr lang="en-US" sz="3600" i="1" dirty="0" err="1">
                <a:latin typeface="Times New Roman" panose="02020603050405020304" pitchFamily="18" charset="0"/>
                <a:cs typeface="Times New Roman" panose="02020603050405020304" pitchFamily="18" charset="0"/>
              </a:rPr>
              <a:t>outlier_capping</a:t>
            </a:r>
            <a:r>
              <a:rPr lang="en-US" sz="3600" i="1" dirty="0">
                <a:latin typeface="Times New Roman" panose="02020603050405020304" pitchFamily="18" charset="0"/>
                <a:cs typeface="Times New Roman" panose="02020603050405020304" pitchFamily="18" charset="0"/>
              </a:rPr>
              <a:t>(x))</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299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513F85-9CBD-4167-8852-6F631DA3B192}"/>
              </a:ext>
            </a:extLst>
          </p:cNvPr>
          <p:cNvSpPr/>
          <p:nvPr/>
        </p:nvSpPr>
        <p:spPr>
          <a:xfrm>
            <a:off x="824811" y="1079303"/>
            <a:ext cx="11206480" cy="7386638"/>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df['n_days'] = 'n_days_' + df['n_days'].map(str)</a:t>
            </a:r>
          </a:p>
          <a:p>
            <a:r>
              <a:rPr lang="en-US" sz="2400" dirty="0" err="1">
                <a:latin typeface="Times New Roman" panose="02020603050405020304" pitchFamily="18" charset="0"/>
                <a:cs typeface="Times New Roman" panose="02020603050405020304" pitchFamily="18" charset="0"/>
              </a:rPr>
              <a:t>n_days_dummies</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pd.get_dummies</a:t>
            </a:r>
            <a:r>
              <a:rPr lang="en-US" sz="2400" dirty="0">
                <a:latin typeface="Times New Roman" panose="02020603050405020304" pitchFamily="18" charset="0"/>
                <a:cs typeface="Times New Roman" panose="02020603050405020304" pitchFamily="18" charset="0"/>
              </a:rPr>
              <a:t>(df['</a:t>
            </a:r>
            <a:r>
              <a:rPr lang="en-US" sz="2400" dirty="0" err="1">
                <a:latin typeface="Times New Roman" panose="02020603050405020304" pitchFamily="18" charset="0"/>
                <a:cs typeface="Times New Roman" panose="02020603050405020304" pitchFamily="18" charset="0"/>
              </a:rPr>
              <a:t>n_days</a:t>
            </a:r>
            <a:r>
              <a:rPr lang="en-US" sz="2400" dirty="0">
                <a:latin typeface="Times New Roman" panose="02020603050405020304" pitchFamily="18" charset="0"/>
                <a:cs typeface="Times New Roman" panose="02020603050405020304" pitchFamily="18" charset="0"/>
              </a:rPr>
              <a:t>'] )</a:t>
            </a:r>
          </a:p>
          <a:p>
            <a:r>
              <a:rPr lang="en-US" sz="2400" dirty="0" err="1">
                <a:latin typeface="Times New Roman" panose="02020603050405020304" pitchFamily="18" charset="0"/>
                <a:cs typeface="Times New Roman" panose="02020603050405020304" pitchFamily="18" charset="0"/>
              </a:rPr>
              <a:t>n_days_dummies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df['Month'] = [</a:t>
            </a:r>
            <a:r>
              <a:rPr lang="en-US" sz="2400" dirty="0" err="1">
                <a:latin typeface="Times New Roman" panose="02020603050405020304" pitchFamily="18" charset="0"/>
                <a:cs typeface="Times New Roman" panose="02020603050405020304" pitchFamily="18" charset="0"/>
              </a:rPr>
              <a:t>t.month</a:t>
            </a:r>
            <a:r>
              <a:rPr lang="en-US" sz="2400" dirty="0">
                <a:latin typeface="Times New Roman" panose="02020603050405020304" pitchFamily="18" charset="0"/>
                <a:cs typeface="Times New Roman" panose="02020603050405020304" pitchFamily="18" charset="0"/>
              </a:rPr>
              <a:t> for t in </a:t>
            </a:r>
            <a:r>
              <a:rPr lang="en-US" sz="2400" dirty="0" err="1">
                <a:latin typeface="Times New Roman" panose="02020603050405020304" pitchFamily="18" charset="0"/>
                <a:cs typeface="Times New Roman" panose="02020603050405020304" pitchFamily="18" charset="0"/>
              </a:rPr>
              <a:t>pd.DatetimeIndex</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df.Date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df['Month'] = 'Month_' + df['Month'].map(str)</a:t>
            </a:r>
          </a:p>
          <a:p>
            <a:r>
              <a:rPr lang="en-US" sz="2400" dirty="0" err="1">
                <a:latin typeface="Times New Roman" panose="02020603050405020304" pitchFamily="18" charset="0"/>
                <a:cs typeface="Times New Roman" panose="02020603050405020304" pitchFamily="18" charset="0"/>
              </a:rPr>
              <a:t>Month_dummies</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pd.get_dummies</a:t>
            </a:r>
            <a:r>
              <a:rPr lang="en-US" sz="2400" dirty="0">
                <a:latin typeface="Times New Roman" panose="02020603050405020304" pitchFamily="18" charset="0"/>
                <a:cs typeface="Times New Roman" panose="02020603050405020304" pitchFamily="18" charset="0"/>
              </a:rPr>
              <a:t>(df['Month’] )</a:t>
            </a:r>
          </a:p>
          <a:p>
            <a:r>
              <a:rPr lang="en-US" sz="2400" dirty="0">
                <a:latin typeface="Times New Roman" panose="02020603050405020304" pitchFamily="18" charset="0"/>
                <a:cs typeface="Times New Roman" panose="02020603050405020304" pitchFamily="18" charset="0"/>
              </a:rPr>
              <a:t>df['Year'] = [</a:t>
            </a:r>
            <a:r>
              <a:rPr lang="en-US" sz="2400" dirty="0" err="1">
                <a:latin typeface="Times New Roman" panose="02020603050405020304" pitchFamily="18" charset="0"/>
                <a:cs typeface="Times New Roman" panose="02020603050405020304" pitchFamily="18" charset="0"/>
              </a:rPr>
              <a:t>t.year</a:t>
            </a:r>
            <a:r>
              <a:rPr lang="en-US" sz="2400" dirty="0">
                <a:latin typeface="Times New Roman" panose="02020603050405020304" pitchFamily="18" charset="0"/>
                <a:cs typeface="Times New Roman" panose="02020603050405020304" pitchFamily="18" charset="0"/>
              </a:rPr>
              <a:t> for t in </a:t>
            </a:r>
            <a:r>
              <a:rPr lang="en-US" sz="2400" dirty="0" err="1">
                <a:latin typeface="Times New Roman" panose="02020603050405020304" pitchFamily="18" charset="0"/>
                <a:cs typeface="Times New Roman" panose="02020603050405020304" pitchFamily="18" charset="0"/>
              </a:rPr>
              <a:t>pd.DatetimeIndex</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df.Date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df['Year'] = 'Year_' + df['Year'].map(str)</a:t>
            </a:r>
          </a:p>
          <a:p>
            <a:r>
              <a:rPr lang="en-US" sz="2400" dirty="0" err="1">
                <a:latin typeface="Times New Roman" panose="02020603050405020304" pitchFamily="18" charset="0"/>
                <a:cs typeface="Times New Roman" panose="02020603050405020304" pitchFamily="18" charset="0"/>
              </a:rPr>
              <a:t>Year_dummies</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pd.get_dummies</a:t>
            </a:r>
            <a:r>
              <a:rPr lang="en-US" sz="2400" dirty="0">
                <a:latin typeface="Times New Roman" panose="02020603050405020304" pitchFamily="18" charset="0"/>
                <a:cs typeface="Times New Roman" panose="02020603050405020304" pitchFamily="18" charset="0"/>
              </a:rPr>
              <a:t>(df['Year’] )</a:t>
            </a:r>
          </a:p>
          <a:p>
            <a:r>
              <a:rPr lang="en-US" sz="2400" dirty="0">
                <a:latin typeface="Times New Roman" panose="02020603050405020304" pitchFamily="18" charset="0"/>
                <a:cs typeface="Times New Roman" panose="02020603050405020304" pitchFamily="18" charset="0"/>
              </a:rPr>
              <a:t>df['Day'] = [</a:t>
            </a:r>
            <a:r>
              <a:rPr lang="en-US" sz="2400" dirty="0" err="1">
                <a:latin typeface="Times New Roman" panose="02020603050405020304" pitchFamily="18" charset="0"/>
                <a:cs typeface="Times New Roman" panose="02020603050405020304" pitchFamily="18" charset="0"/>
              </a:rPr>
              <a:t>t.day</a:t>
            </a:r>
            <a:r>
              <a:rPr lang="en-US" sz="2400" dirty="0">
                <a:latin typeface="Times New Roman" panose="02020603050405020304" pitchFamily="18" charset="0"/>
                <a:cs typeface="Times New Roman" panose="02020603050405020304" pitchFamily="18" charset="0"/>
              </a:rPr>
              <a:t> for t in </a:t>
            </a:r>
            <a:r>
              <a:rPr lang="en-US" sz="2400" dirty="0" err="1">
                <a:latin typeface="Times New Roman" panose="02020603050405020304" pitchFamily="18" charset="0"/>
                <a:cs typeface="Times New Roman" panose="02020603050405020304" pitchFamily="18" charset="0"/>
              </a:rPr>
              <a:t>pd.DatetimeIndex</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df.Date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df['Day'] = 'Day_' + df['Day'].map(str)</a:t>
            </a:r>
          </a:p>
          <a:p>
            <a:r>
              <a:rPr lang="en-US" sz="2400" dirty="0" err="1">
                <a:latin typeface="Times New Roman" panose="02020603050405020304" pitchFamily="18" charset="0"/>
                <a:cs typeface="Times New Roman" panose="02020603050405020304" pitchFamily="18" charset="0"/>
              </a:rPr>
              <a:t>Day_dummies</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pd.get_dummies</a:t>
            </a:r>
            <a:r>
              <a:rPr lang="en-US" sz="2400" dirty="0">
                <a:latin typeface="Times New Roman" panose="02020603050405020304" pitchFamily="18" charset="0"/>
                <a:cs typeface="Times New Roman" panose="02020603050405020304" pitchFamily="18" charset="0"/>
              </a:rPr>
              <a:t>(df['Day’] )</a:t>
            </a:r>
          </a:p>
          <a:p>
            <a:r>
              <a:rPr lang="en-US" sz="2400" dirty="0">
                <a:latin typeface="Times New Roman" panose="02020603050405020304" pitchFamily="18" charset="0"/>
                <a:cs typeface="Times New Roman" panose="02020603050405020304" pitchFamily="18" charset="0"/>
              </a:rPr>
              <a:t>df['week'] = [</a:t>
            </a:r>
            <a:r>
              <a:rPr lang="en-US" sz="2400" dirty="0" err="1">
                <a:latin typeface="Times New Roman" panose="02020603050405020304" pitchFamily="18" charset="0"/>
                <a:cs typeface="Times New Roman" panose="02020603050405020304" pitchFamily="18" charset="0"/>
              </a:rPr>
              <a:t>t.week</a:t>
            </a:r>
            <a:r>
              <a:rPr lang="en-US" sz="2400" dirty="0">
                <a:latin typeface="Times New Roman" panose="02020603050405020304" pitchFamily="18" charset="0"/>
                <a:cs typeface="Times New Roman" panose="02020603050405020304" pitchFamily="18" charset="0"/>
              </a:rPr>
              <a:t> for t in </a:t>
            </a:r>
            <a:r>
              <a:rPr lang="en-US" sz="2400" dirty="0" err="1">
                <a:latin typeface="Times New Roman" panose="02020603050405020304" pitchFamily="18" charset="0"/>
                <a:cs typeface="Times New Roman" panose="02020603050405020304" pitchFamily="18" charset="0"/>
              </a:rPr>
              <a:t>pd.DatetimeIndex</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df.Date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df['week'] = 'week_' + df['week'].map(str)</a:t>
            </a:r>
          </a:p>
          <a:p>
            <a:r>
              <a:rPr lang="en-US" sz="2400" dirty="0" err="1">
                <a:latin typeface="Times New Roman" panose="02020603050405020304" pitchFamily="18" charset="0"/>
                <a:cs typeface="Times New Roman" panose="02020603050405020304" pitchFamily="18" charset="0"/>
              </a:rPr>
              <a:t>week_dummies</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pd.get_dummies</a:t>
            </a:r>
            <a:r>
              <a:rPr lang="en-US" sz="2400" dirty="0">
                <a:latin typeface="Times New Roman" panose="02020603050405020304" pitchFamily="18" charset="0"/>
                <a:cs typeface="Times New Roman" panose="02020603050405020304" pitchFamily="18" charset="0"/>
              </a:rPr>
              <a:t>(df['week'] )</a:t>
            </a:r>
          </a:p>
          <a:p>
            <a:endParaRPr lang="en-US" sz="24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p:txBody>
      </p:sp>
      <p:sp>
        <p:nvSpPr>
          <p:cNvPr id="9" name="Rectangle 8">
            <a:extLst>
              <a:ext uri="{FF2B5EF4-FFF2-40B4-BE49-F238E27FC236}">
                <a16:creationId xmlns:a16="http://schemas.microsoft.com/office/drawing/2014/main" id="{4531BBE9-CB5E-4B9D-B879-E43F41FE180C}"/>
              </a:ext>
            </a:extLst>
          </p:cNvPr>
          <p:cNvSpPr/>
          <p:nvPr/>
        </p:nvSpPr>
        <p:spPr>
          <a:xfrm>
            <a:off x="2682240" y="479879"/>
            <a:ext cx="6055359" cy="523220"/>
          </a:xfrm>
          <a:prstGeom prst="rect">
            <a:avLst/>
          </a:prstGeom>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		</a:t>
            </a:r>
            <a:r>
              <a:rPr lang="en-US" sz="2800" b="1" dirty="0">
                <a:solidFill>
                  <a:srgbClr val="000000"/>
                </a:solidFill>
                <a:latin typeface="Times New Roman" panose="02020603050405020304" pitchFamily="18" charset="0"/>
                <a:cs typeface="Times New Roman" panose="02020603050405020304" pitchFamily="18" charset="0"/>
              </a:rPr>
              <a:t>Dummies creations</a:t>
            </a:r>
            <a:r>
              <a:rPr lang="en-US" sz="2800" dirty="0">
                <a:solidFill>
                  <a:srgbClr val="000000"/>
                </a:solidFill>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147843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FBC913-7CF7-4138-8F59-5170FD3B87F5}"/>
              </a:ext>
            </a:extLst>
          </p:cNvPr>
          <p:cNvSpPr/>
          <p:nvPr/>
        </p:nvSpPr>
        <p:spPr>
          <a:xfrm>
            <a:off x="523240" y="1635761"/>
            <a:ext cx="10962640" cy="2585323"/>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df['</a:t>
            </a:r>
            <a:r>
              <a:rPr lang="en-US" dirty="0" err="1">
                <a:latin typeface="Times New Roman" panose="02020603050405020304" pitchFamily="18" charset="0"/>
                <a:cs typeface="Times New Roman" panose="02020603050405020304" pitchFamily="18" charset="0"/>
              </a:rPr>
              <a:t>Super_Bowl</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Super_Bowl</a:t>
            </a:r>
            <a:r>
              <a:rPr lang="en-US" dirty="0">
                <a:latin typeface="Times New Roman" panose="02020603050405020304" pitchFamily="18" charset="0"/>
                <a:cs typeface="Times New Roman" panose="02020603050405020304" pitchFamily="18" charset="0"/>
              </a:rPr>
              <a:t>_' + df['</a:t>
            </a:r>
            <a:r>
              <a:rPr lang="en-US" dirty="0" err="1">
                <a:latin typeface="Times New Roman" panose="02020603050405020304" pitchFamily="18" charset="0"/>
                <a:cs typeface="Times New Roman" panose="02020603050405020304" pitchFamily="18" charset="0"/>
              </a:rPr>
              <a:t>Super_Bowl</a:t>
            </a:r>
            <a:r>
              <a:rPr lang="en-US" dirty="0">
                <a:latin typeface="Times New Roman" panose="02020603050405020304" pitchFamily="18" charset="0"/>
                <a:cs typeface="Times New Roman" panose="02020603050405020304" pitchFamily="18" charset="0"/>
              </a:rPr>
              <a:t>'].map(str)</a:t>
            </a:r>
          </a:p>
          <a:p>
            <a:r>
              <a:rPr lang="en-US" dirty="0">
                <a:latin typeface="Times New Roman" panose="02020603050405020304" pitchFamily="18" charset="0"/>
                <a:cs typeface="Times New Roman" panose="02020603050405020304" pitchFamily="18" charset="0"/>
              </a:rPr>
              <a:t>df['</a:t>
            </a:r>
            <a:r>
              <a:rPr lang="en-US" dirty="0" err="1">
                <a:latin typeface="Times New Roman" panose="02020603050405020304" pitchFamily="18" charset="0"/>
                <a:cs typeface="Times New Roman" panose="02020603050405020304" pitchFamily="18" charset="0"/>
              </a:rPr>
              <a:t>Labor_Day</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Labor_Day</a:t>
            </a:r>
            <a:r>
              <a:rPr lang="en-US" dirty="0">
                <a:latin typeface="Times New Roman" panose="02020603050405020304" pitchFamily="18" charset="0"/>
                <a:cs typeface="Times New Roman" panose="02020603050405020304" pitchFamily="18" charset="0"/>
              </a:rPr>
              <a:t>_' + df['</a:t>
            </a:r>
            <a:r>
              <a:rPr lang="en-US" dirty="0" err="1">
                <a:latin typeface="Times New Roman" panose="02020603050405020304" pitchFamily="18" charset="0"/>
                <a:cs typeface="Times New Roman" panose="02020603050405020304" pitchFamily="18" charset="0"/>
              </a:rPr>
              <a:t>Labor_Day</a:t>
            </a:r>
            <a:r>
              <a:rPr lang="en-US" dirty="0">
                <a:latin typeface="Times New Roman" panose="02020603050405020304" pitchFamily="18" charset="0"/>
                <a:cs typeface="Times New Roman" panose="02020603050405020304" pitchFamily="18" charset="0"/>
              </a:rPr>
              <a:t>'].map(str)</a:t>
            </a:r>
          </a:p>
          <a:p>
            <a:r>
              <a:rPr lang="en-US" dirty="0">
                <a:latin typeface="Times New Roman" panose="02020603050405020304" pitchFamily="18" charset="0"/>
                <a:cs typeface="Times New Roman" panose="02020603050405020304" pitchFamily="18" charset="0"/>
              </a:rPr>
              <a:t>df['Thanksgiving'] = 'Thanksgiving_' + df['Thanksgiving'].map(str)</a:t>
            </a:r>
          </a:p>
          <a:p>
            <a:r>
              <a:rPr lang="en-US" dirty="0">
                <a:latin typeface="Times New Roman" panose="02020603050405020304" pitchFamily="18" charset="0"/>
                <a:cs typeface="Times New Roman" panose="02020603050405020304" pitchFamily="18" charset="0"/>
              </a:rPr>
              <a:t>df['Christmas'] = 'Christmas_' + df['Christmas'].map(str)</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Super_Bowl_dummies</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pd.get_dummies</a:t>
            </a:r>
            <a:r>
              <a:rPr lang="en-US" dirty="0">
                <a:latin typeface="Times New Roman" panose="02020603050405020304" pitchFamily="18" charset="0"/>
                <a:cs typeface="Times New Roman" panose="02020603050405020304" pitchFamily="18" charset="0"/>
              </a:rPr>
              <a:t>(df['</a:t>
            </a:r>
            <a:r>
              <a:rPr lang="en-US" dirty="0" err="1">
                <a:latin typeface="Times New Roman" panose="02020603050405020304" pitchFamily="18" charset="0"/>
                <a:cs typeface="Times New Roman" panose="02020603050405020304" pitchFamily="18" charset="0"/>
              </a:rPr>
              <a:t>Super_Bowl</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Labor_Day_dummies</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pd.get_dummies</a:t>
            </a:r>
            <a:r>
              <a:rPr lang="en-US" dirty="0">
                <a:latin typeface="Times New Roman" panose="02020603050405020304" pitchFamily="18" charset="0"/>
                <a:cs typeface="Times New Roman" panose="02020603050405020304" pitchFamily="18" charset="0"/>
              </a:rPr>
              <a:t>(df['</a:t>
            </a:r>
            <a:r>
              <a:rPr lang="en-US" dirty="0" err="1">
                <a:latin typeface="Times New Roman" panose="02020603050405020304" pitchFamily="18" charset="0"/>
                <a:cs typeface="Times New Roman" panose="02020603050405020304" pitchFamily="18" charset="0"/>
              </a:rPr>
              <a:t>Labor_Day</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Thanksgiving_dummies</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pd.get_dummies</a:t>
            </a:r>
            <a:r>
              <a:rPr lang="en-US" dirty="0">
                <a:latin typeface="Times New Roman" panose="02020603050405020304" pitchFamily="18" charset="0"/>
                <a:cs typeface="Times New Roman" panose="02020603050405020304" pitchFamily="18" charset="0"/>
              </a:rPr>
              <a:t>(df['Thanksgiving'] )</a:t>
            </a:r>
          </a:p>
          <a:p>
            <a:r>
              <a:rPr lang="en-US" dirty="0" err="1">
                <a:latin typeface="Times New Roman" panose="02020603050405020304" pitchFamily="18" charset="0"/>
                <a:cs typeface="Times New Roman" panose="02020603050405020304" pitchFamily="18" charset="0"/>
              </a:rPr>
              <a:t>Christmas_dummies</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pd.get_dummies</a:t>
            </a:r>
            <a:r>
              <a:rPr lang="en-US" dirty="0">
                <a:latin typeface="Times New Roman" panose="02020603050405020304" pitchFamily="18" charset="0"/>
                <a:cs typeface="Times New Roman" panose="02020603050405020304" pitchFamily="18" charset="0"/>
              </a:rPr>
              <a:t>(df['Christmas'] )</a:t>
            </a:r>
          </a:p>
        </p:txBody>
      </p:sp>
      <p:sp>
        <p:nvSpPr>
          <p:cNvPr id="4" name="Rectangle 3">
            <a:extLst>
              <a:ext uri="{FF2B5EF4-FFF2-40B4-BE49-F238E27FC236}">
                <a16:creationId xmlns:a16="http://schemas.microsoft.com/office/drawing/2014/main" id="{3350E0F1-028C-4211-983E-6025C0DF5334}"/>
              </a:ext>
            </a:extLst>
          </p:cNvPr>
          <p:cNvSpPr/>
          <p:nvPr/>
        </p:nvSpPr>
        <p:spPr>
          <a:xfrm>
            <a:off x="523240" y="4634637"/>
            <a:ext cx="11145520" cy="120032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df['</a:t>
            </a:r>
            <a:r>
              <a:rPr lang="en-US" dirty="0" err="1">
                <a:latin typeface="Times New Roman" panose="02020603050405020304" pitchFamily="18" charset="0"/>
                <a:cs typeface="Times New Roman" panose="02020603050405020304" pitchFamily="18" charset="0"/>
              </a:rPr>
              <a:t>Black_Friday</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Black_Friday</a:t>
            </a:r>
            <a:r>
              <a:rPr lang="en-US" dirty="0">
                <a:latin typeface="Times New Roman" panose="02020603050405020304" pitchFamily="18" charset="0"/>
                <a:cs typeface="Times New Roman" panose="02020603050405020304" pitchFamily="18" charset="0"/>
              </a:rPr>
              <a:t>_' + df['</a:t>
            </a:r>
            <a:r>
              <a:rPr lang="en-US" dirty="0" err="1">
                <a:latin typeface="Times New Roman" panose="02020603050405020304" pitchFamily="18" charset="0"/>
                <a:cs typeface="Times New Roman" panose="02020603050405020304" pitchFamily="18" charset="0"/>
              </a:rPr>
              <a:t>Black_Friday</a:t>
            </a:r>
            <a:r>
              <a:rPr lang="en-US" dirty="0">
                <a:latin typeface="Times New Roman" panose="02020603050405020304" pitchFamily="18" charset="0"/>
                <a:cs typeface="Times New Roman" panose="02020603050405020304" pitchFamily="18" charset="0"/>
              </a:rPr>
              <a:t>'].map(str)</a:t>
            </a:r>
          </a:p>
          <a:p>
            <a:r>
              <a:rPr lang="en-US" dirty="0">
                <a:latin typeface="Times New Roman" panose="02020603050405020304" pitchFamily="18" charset="0"/>
                <a:cs typeface="Times New Roman" panose="02020603050405020304" pitchFamily="18" charset="0"/>
              </a:rPr>
              <a:t>df['</a:t>
            </a:r>
            <a:r>
              <a:rPr lang="en-US" dirty="0" err="1">
                <a:latin typeface="Times New Roman" panose="02020603050405020304" pitchFamily="18" charset="0"/>
                <a:cs typeface="Times New Roman" panose="02020603050405020304" pitchFamily="18" charset="0"/>
              </a:rPr>
              <a:t>Pre_christmas</a:t>
            </a:r>
            <a:r>
              <a:rPr lang="en-US" dirty="0">
                <a:latin typeface="Times New Roman" panose="02020603050405020304" pitchFamily="18" charset="0"/>
                <a:cs typeface="Times New Roman" panose="02020603050405020304" pitchFamily="18" charset="0"/>
              </a:rPr>
              <a:t>'] = 'Pre_</a:t>
            </a:r>
            <a:r>
              <a:rPr lang="en-US" dirty="0" err="1">
                <a:latin typeface="Times New Roman" panose="02020603050405020304" pitchFamily="18" charset="0"/>
                <a:cs typeface="Times New Roman" panose="02020603050405020304" pitchFamily="18" charset="0"/>
              </a:rPr>
              <a:t>christmas</a:t>
            </a:r>
            <a:r>
              <a:rPr lang="en-US" dirty="0">
                <a:latin typeface="Times New Roman" panose="02020603050405020304" pitchFamily="18" charset="0"/>
                <a:cs typeface="Times New Roman" panose="02020603050405020304" pitchFamily="18" charset="0"/>
              </a:rPr>
              <a:t>_'+df['</a:t>
            </a:r>
            <a:r>
              <a:rPr lang="en-US" dirty="0" err="1">
                <a:latin typeface="Times New Roman" panose="02020603050405020304" pitchFamily="18" charset="0"/>
                <a:cs typeface="Times New Roman" panose="02020603050405020304" pitchFamily="18" charset="0"/>
              </a:rPr>
              <a:t>Pre_christmas</a:t>
            </a:r>
            <a:r>
              <a:rPr lang="en-US" dirty="0">
                <a:latin typeface="Times New Roman" panose="02020603050405020304" pitchFamily="18" charset="0"/>
                <a:cs typeface="Times New Roman" panose="02020603050405020304" pitchFamily="18" charset="0"/>
              </a:rPr>
              <a:t>'].map(str)</a:t>
            </a:r>
          </a:p>
          <a:p>
            <a:r>
              <a:rPr lang="en-US" dirty="0" err="1">
                <a:latin typeface="Times New Roman" panose="02020603050405020304" pitchFamily="18" charset="0"/>
                <a:cs typeface="Times New Roman" panose="02020603050405020304" pitchFamily="18" charset="0"/>
              </a:rPr>
              <a:t>Black_Friday_dummies</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pd.get_dummies</a:t>
            </a:r>
            <a:r>
              <a:rPr lang="en-US" dirty="0">
                <a:latin typeface="Times New Roman" panose="02020603050405020304" pitchFamily="18" charset="0"/>
                <a:cs typeface="Times New Roman" panose="02020603050405020304" pitchFamily="18" charset="0"/>
              </a:rPr>
              <a:t>(df['</a:t>
            </a:r>
            <a:r>
              <a:rPr lang="en-US" dirty="0" err="1">
                <a:latin typeface="Times New Roman" panose="02020603050405020304" pitchFamily="18" charset="0"/>
                <a:cs typeface="Times New Roman" panose="02020603050405020304" pitchFamily="18" charset="0"/>
              </a:rPr>
              <a:t>Black_Friday</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Pre_christmas_dummies</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pd.get_dummies</a:t>
            </a:r>
            <a:r>
              <a:rPr lang="en-US" dirty="0">
                <a:latin typeface="Times New Roman" panose="02020603050405020304" pitchFamily="18" charset="0"/>
                <a:cs typeface="Times New Roman" panose="02020603050405020304" pitchFamily="18" charset="0"/>
              </a:rPr>
              <a:t>(df['</a:t>
            </a:r>
            <a:r>
              <a:rPr lang="en-US" dirty="0" err="1">
                <a:latin typeface="Times New Roman" panose="02020603050405020304" pitchFamily="18" charset="0"/>
                <a:cs typeface="Times New Roman" panose="02020603050405020304" pitchFamily="18" charset="0"/>
              </a:rPr>
              <a:t>Pre_christmas</a:t>
            </a:r>
            <a:r>
              <a:rPr lang="en-US" dirty="0">
                <a:latin typeface="Times New Roman" panose="02020603050405020304" pitchFamily="18" charset="0"/>
                <a:cs typeface="Times New Roman" panose="02020603050405020304" pitchFamily="18" charset="0"/>
              </a:rPr>
              <a:t>'] )</a:t>
            </a:r>
          </a:p>
        </p:txBody>
      </p:sp>
      <p:sp>
        <p:nvSpPr>
          <p:cNvPr id="5" name="Rectangle 4">
            <a:extLst>
              <a:ext uri="{FF2B5EF4-FFF2-40B4-BE49-F238E27FC236}">
                <a16:creationId xmlns:a16="http://schemas.microsoft.com/office/drawing/2014/main" id="{DCAF395B-30BB-4090-95DE-3070AB15BD9C}"/>
              </a:ext>
            </a:extLst>
          </p:cNvPr>
          <p:cNvSpPr/>
          <p:nvPr/>
        </p:nvSpPr>
        <p:spPr>
          <a:xfrm>
            <a:off x="4450080" y="653702"/>
            <a:ext cx="3261359" cy="523220"/>
          </a:xfrm>
          <a:prstGeom prst="rect">
            <a:avLst/>
          </a:prstGeom>
        </p:spPr>
        <p:txBody>
          <a:bodyPr wrap="square">
            <a:spAutoFit/>
          </a:bodyPr>
          <a:lstStyle/>
          <a:p>
            <a:r>
              <a:rPr lang="en-US" sz="2800" b="1" dirty="0">
                <a:solidFill>
                  <a:srgbClr val="000000"/>
                </a:solidFill>
                <a:latin typeface="Times New Roman" panose="02020603050405020304" pitchFamily="18" charset="0"/>
                <a:cs typeface="Times New Roman" panose="02020603050405020304" pitchFamily="18" charset="0"/>
              </a:rPr>
              <a:t>Dummies creations</a:t>
            </a:r>
            <a:r>
              <a:rPr lang="en-US" sz="2800" dirty="0">
                <a:solidFill>
                  <a:srgbClr val="000000"/>
                </a:solidFill>
                <a:latin typeface="Times New Roman" panose="02020603050405020304" pitchFamily="18" charset="0"/>
                <a:cs typeface="Times New Roman" panose="02020603050405020304" pitchFamily="18" charset="0"/>
              </a:rPr>
              <a:t> </a:t>
            </a:r>
            <a:endParaRPr lang="en-US" sz="2800" dirty="0"/>
          </a:p>
        </p:txBody>
      </p:sp>
    </p:spTree>
    <p:extLst>
      <p:ext uri="{BB962C8B-B14F-4D97-AF65-F5344CB8AC3E}">
        <p14:creationId xmlns:p14="http://schemas.microsoft.com/office/powerpoint/2010/main" val="3304661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3B6B9C-B93D-4403-8D0E-806C967CDF94}"/>
              </a:ext>
            </a:extLst>
          </p:cNvPr>
          <p:cNvSpPr/>
          <p:nvPr/>
        </p:nvSpPr>
        <p:spPr>
          <a:xfrm>
            <a:off x="558800" y="1280160"/>
            <a:ext cx="11267440" cy="3662541"/>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				Multi collinearity</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X Variables which has VIR higher than 2 has moderate multi collinearity where as X variables having VIR higher than 5 suffers severe multi collinearity. Variables which has VIR less than 2 is considered as low multi collinearity variables.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6505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679E5CA-E613-4CA0-A378-E8F7FA065A93}"/>
              </a:ext>
            </a:extLst>
          </p:cNvPr>
          <p:cNvGraphicFramePr>
            <a:graphicFrameLocks noGrp="1"/>
          </p:cNvGraphicFramePr>
          <p:nvPr>
            <p:extLst>
              <p:ext uri="{D42A27DB-BD31-4B8C-83A1-F6EECF244321}">
                <p14:modId xmlns:p14="http://schemas.microsoft.com/office/powerpoint/2010/main" val="2832976464"/>
              </p:ext>
            </p:extLst>
          </p:nvPr>
        </p:nvGraphicFramePr>
        <p:xfrm>
          <a:off x="182880" y="584775"/>
          <a:ext cx="11932056" cy="5917620"/>
        </p:xfrm>
        <a:graphic>
          <a:graphicData uri="http://schemas.openxmlformats.org/drawingml/2006/table">
            <a:tbl>
              <a:tblPr>
                <a:tableStyleId>{00A15C55-8517-42AA-B614-E9B94910E393}</a:tableStyleId>
              </a:tblPr>
              <a:tblGrid>
                <a:gridCol w="2154784">
                  <a:extLst>
                    <a:ext uri="{9D8B030D-6E8A-4147-A177-3AD203B41FA5}">
                      <a16:colId xmlns:a16="http://schemas.microsoft.com/office/drawing/2014/main" val="4238321824"/>
                    </a:ext>
                  </a:extLst>
                </a:gridCol>
                <a:gridCol w="1706880">
                  <a:extLst>
                    <a:ext uri="{9D8B030D-6E8A-4147-A177-3AD203B41FA5}">
                      <a16:colId xmlns:a16="http://schemas.microsoft.com/office/drawing/2014/main" val="116160188"/>
                    </a:ext>
                  </a:extLst>
                </a:gridCol>
                <a:gridCol w="4460874">
                  <a:extLst>
                    <a:ext uri="{9D8B030D-6E8A-4147-A177-3AD203B41FA5}">
                      <a16:colId xmlns:a16="http://schemas.microsoft.com/office/drawing/2014/main" val="356491405"/>
                    </a:ext>
                  </a:extLst>
                </a:gridCol>
                <a:gridCol w="40640">
                  <a:extLst>
                    <a:ext uri="{9D8B030D-6E8A-4147-A177-3AD203B41FA5}">
                      <a16:colId xmlns:a16="http://schemas.microsoft.com/office/drawing/2014/main" val="2118853144"/>
                    </a:ext>
                  </a:extLst>
                </a:gridCol>
                <a:gridCol w="3157138">
                  <a:extLst>
                    <a:ext uri="{9D8B030D-6E8A-4147-A177-3AD203B41FA5}">
                      <a16:colId xmlns:a16="http://schemas.microsoft.com/office/drawing/2014/main" val="413806216"/>
                    </a:ext>
                  </a:extLst>
                </a:gridCol>
                <a:gridCol w="116840">
                  <a:extLst>
                    <a:ext uri="{9D8B030D-6E8A-4147-A177-3AD203B41FA5}">
                      <a16:colId xmlns:a16="http://schemas.microsoft.com/office/drawing/2014/main" val="3201702279"/>
                    </a:ext>
                  </a:extLst>
                </a:gridCol>
                <a:gridCol w="40640">
                  <a:extLst>
                    <a:ext uri="{9D8B030D-6E8A-4147-A177-3AD203B41FA5}">
                      <a16:colId xmlns:a16="http://schemas.microsoft.com/office/drawing/2014/main" val="1473489801"/>
                    </a:ext>
                  </a:extLst>
                </a:gridCol>
                <a:gridCol w="137420">
                  <a:extLst>
                    <a:ext uri="{9D8B030D-6E8A-4147-A177-3AD203B41FA5}">
                      <a16:colId xmlns:a16="http://schemas.microsoft.com/office/drawing/2014/main" val="968367771"/>
                    </a:ext>
                  </a:extLst>
                </a:gridCol>
                <a:gridCol w="116840">
                  <a:extLst>
                    <a:ext uri="{9D8B030D-6E8A-4147-A177-3AD203B41FA5}">
                      <a16:colId xmlns:a16="http://schemas.microsoft.com/office/drawing/2014/main" val="1159908792"/>
                    </a:ext>
                  </a:extLst>
                </a:gridCol>
              </a:tblGrid>
              <a:tr h="570714">
                <a:tc>
                  <a:txBody>
                    <a:bodyPr/>
                    <a:lstStyle/>
                    <a:p>
                      <a:pPr algn="ctr" fontAlgn="b"/>
                      <a:r>
                        <a:rPr lang="en-US" sz="2000" b="1" u="none" strike="noStrike" dirty="0">
                          <a:effectLst/>
                          <a:latin typeface="Times New Roman" panose="02020603050405020304" pitchFamily="18" charset="0"/>
                          <a:cs typeface="Times New Roman" panose="02020603050405020304" pitchFamily="18" charset="0"/>
                        </a:rPr>
                        <a:t>Feature Engineering</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fontAlgn="b"/>
                      <a:r>
                        <a:rPr lang="en-US" sz="2000" b="1" dirty="0">
                          <a:solidFill>
                            <a:srgbClr val="C00000"/>
                          </a:solidFill>
                          <a:latin typeface="Times New Roman" panose="02020603050405020304" pitchFamily="18" charset="0"/>
                          <a:cs typeface="Times New Roman" panose="02020603050405020304" pitchFamily="18" charset="0"/>
                        </a:rPr>
                        <a:t>Y = </a:t>
                      </a:r>
                      <a:r>
                        <a:rPr lang="en-US" sz="2000" b="1" dirty="0" err="1">
                          <a:solidFill>
                            <a:srgbClr val="C00000"/>
                          </a:solidFill>
                          <a:latin typeface="Times New Roman" panose="02020603050405020304" pitchFamily="18" charset="0"/>
                          <a:cs typeface="Times New Roman" panose="02020603050405020304" pitchFamily="18" charset="0"/>
                        </a:rPr>
                        <a:t>ln_Weekly_Sales</a:t>
                      </a:r>
                      <a:endParaRPr lang="en-US" sz="20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pPr algn="l" fontAlgn="b"/>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gridSpan="3">
                  <a:txBody>
                    <a:bodyPr/>
                    <a:lstStyle/>
                    <a:p>
                      <a:endParaRPr lang="en-US"/>
                    </a:p>
                  </a:txBody>
                  <a:tcPr marL="7620" marR="7620" marT="7620" marB="0" anchor="b">
                    <a:lnL w="12700" cap="flat" cmpd="sng" algn="ctr">
                      <a:solidFill>
                        <a:schemeClr val="tx1"/>
                      </a:solidFill>
                      <a:prstDash val="solid"/>
                      <a:round/>
                      <a:headEnd type="none" w="med" len="med"/>
                      <a:tailEnd type="none" w="med" len="med"/>
                    </a:lnL>
                  </a:tcPr>
                </a:tc>
                <a:tc hMerge="1">
                  <a:txBody>
                    <a:bodyPr/>
                    <a:lstStyle/>
                    <a:p>
                      <a:pPr algn="l" fontAlgn="b"/>
                      <a:endParaRPr lang="en-US" sz="3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tcPr>
                </a:tc>
                <a:tc hMerge="1">
                  <a:txBody>
                    <a:bodyPr/>
                    <a:lstStyle/>
                    <a:p>
                      <a:pPr algn="l" fontAlgn="b"/>
                      <a:endParaRPr lang="en-US" sz="3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848822716"/>
                  </a:ext>
                </a:extLst>
              </a:tr>
              <a:tr h="462862">
                <a:tc>
                  <a:txBody>
                    <a:bodyPr/>
                    <a:lstStyle/>
                    <a:p>
                      <a:pPr algn="ctr"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2000" b="1" u="none" strike="noStrike" dirty="0">
                          <a:effectLst/>
                          <a:latin typeface="Times New Roman" panose="02020603050405020304" pitchFamily="18" charset="0"/>
                          <a:cs typeface="Times New Roman" panose="02020603050405020304" pitchFamily="18" charset="0"/>
                        </a:rPr>
                        <a:t>Variable reduction (Regression problem)</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endParaRPr lang="en-US"/>
                    </a:p>
                  </a:txBody>
                  <a:tcPr marL="7620" marR="7620" marT="7620" marB="0" anchor="b">
                    <a:lnL w="12700" cap="flat" cmpd="sng" algn="ctr">
                      <a:solidFill>
                        <a:schemeClr val="tx1"/>
                      </a:solidFill>
                      <a:prstDash val="solid"/>
                      <a:round/>
                      <a:headEnd type="none" w="med" len="med"/>
                      <a:tailEnd type="none" w="med" len="med"/>
                    </a:lnL>
                  </a:tcPr>
                </a:tc>
                <a:tc hMerge="1">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tcPr>
                </a:tc>
                <a:tc hMerge="1">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95771827"/>
                  </a:ext>
                </a:extLst>
              </a:tr>
              <a:tr h="462862">
                <a:tc>
                  <a:txBody>
                    <a:bodyPr/>
                    <a:lstStyle/>
                    <a:p>
                      <a:pPr algn="ctr" fontAlgn="b"/>
                      <a:r>
                        <a:rPr lang="en-US" sz="2000" b="1" u="none" strike="noStrike" dirty="0">
                          <a:effectLst/>
                          <a:latin typeface="Times New Roman" panose="02020603050405020304" pitchFamily="18" charset="0"/>
                          <a:cs typeface="Times New Roman" panose="02020603050405020304" pitchFamily="18" charset="0"/>
                        </a:rPr>
                        <a:t>Variable reduction</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u="none" strike="noStrike" dirty="0">
                          <a:solidFill>
                            <a:srgbClr val="C00000"/>
                          </a:solidFill>
                          <a:effectLst/>
                          <a:latin typeface="Times New Roman" panose="02020603050405020304" pitchFamily="18" charset="0"/>
                          <a:cs typeface="Times New Roman" panose="02020603050405020304" pitchFamily="18" charset="0"/>
                        </a:rPr>
                        <a:t>17 variables</a:t>
                      </a:r>
                      <a:endParaRPr lang="en-US" sz="20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gridSpan="3">
                  <a:txBody>
                    <a:bodyPr/>
                    <a:lstStyle/>
                    <a:p>
                      <a:endParaRPr lang="en-US"/>
                    </a:p>
                  </a:txBody>
                  <a:tcPr marL="7620" marR="7620" marT="7620" marB="0" anchor="b">
                    <a:lnL w="12700" cap="flat" cmpd="sng" algn="ctr">
                      <a:solidFill>
                        <a:schemeClr val="tx1"/>
                      </a:solidFill>
                      <a:prstDash val="solid"/>
                      <a:round/>
                      <a:headEnd type="none" w="med" len="med"/>
                      <a:tailEnd type="none" w="med" len="med"/>
                    </a:lnL>
                  </a:tcPr>
                </a:tc>
                <a:tc hMerge="1">
                  <a:txBody>
                    <a:bodyPr/>
                    <a:lstStyle/>
                    <a:p>
                      <a:pPr algn="l" fontAlgn="b"/>
                      <a:endParaRPr lang="en-US" sz="3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tcPr>
                </a:tc>
                <a:tc hMerge="1">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962402344"/>
                  </a:ext>
                </a:extLst>
              </a:tr>
              <a:tr h="576797">
                <a:tc>
                  <a:txBody>
                    <a:bodyPr/>
                    <a:lstStyle/>
                    <a:p>
                      <a:pPr algn="ctr"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u="none" strike="noStrike" dirty="0">
                          <a:solidFill>
                            <a:srgbClr val="C00000"/>
                          </a:solidFill>
                          <a:effectLst/>
                          <a:latin typeface="Times New Roman" panose="02020603050405020304" pitchFamily="18" charset="0"/>
                          <a:cs typeface="Times New Roman" panose="02020603050405020304" pitchFamily="18" charset="0"/>
                        </a:rPr>
                        <a:t>421 variables</a:t>
                      </a:r>
                      <a:endParaRPr lang="en-US" sz="20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After Dummy variable creation from categorical variables like </a:t>
                      </a:r>
                    </a:p>
                    <a:p>
                      <a:pPr algn="ctr" fontAlgn="b"/>
                      <a:r>
                        <a:rPr lang="en-US" sz="2000" b="1" u="none" strike="noStrike" dirty="0">
                          <a:solidFill>
                            <a:srgbClr val="0070C0"/>
                          </a:solidFill>
                          <a:effectLst/>
                          <a:latin typeface="Times New Roman" panose="02020603050405020304" pitchFamily="18" charset="0"/>
                          <a:cs typeface="Times New Roman" panose="02020603050405020304" pitchFamily="18" charset="0"/>
                        </a:rPr>
                        <a:t>Date, Type, Store.10 categorical </a:t>
                      </a:r>
                      <a:r>
                        <a:rPr lang="en-US" sz="2000" b="1" u="none" strike="noStrike">
                          <a:solidFill>
                            <a:srgbClr val="0070C0"/>
                          </a:solidFill>
                          <a:effectLst/>
                          <a:latin typeface="Times New Roman" panose="02020603050405020304" pitchFamily="18" charset="0"/>
                          <a:cs typeface="Times New Roman" panose="02020603050405020304" pitchFamily="18" charset="0"/>
                        </a:rPr>
                        <a:t>variables dropped.</a:t>
                      </a:r>
                      <a:endParaRPr lang="en-US" sz="2000" b="1" i="0" u="none" strike="noStrike" dirty="0">
                        <a:solidFill>
                          <a:srgbClr val="0070C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gridSpan="3">
                  <a:txBody>
                    <a:bodyPr/>
                    <a:lstStyle/>
                    <a:p>
                      <a:endParaRPr lang="en-US" dirty="0"/>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510452802"/>
                  </a:ext>
                </a:extLst>
              </a:tr>
              <a:tr h="576797">
                <a:tc>
                  <a:txBody>
                    <a:bodyPr/>
                    <a:lstStyle/>
                    <a:p>
                      <a:pPr algn="ctr"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2000" b="1" u="none" strike="noStrike" dirty="0">
                          <a:solidFill>
                            <a:srgbClr val="C00000"/>
                          </a:solidFill>
                          <a:effectLst/>
                          <a:latin typeface="Times New Roman" panose="02020603050405020304" pitchFamily="18" charset="0"/>
                          <a:cs typeface="Times New Roman" panose="02020603050405020304" pitchFamily="18" charset="0"/>
                        </a:rPr>
                        <a:t>173 variables</a:t>
                      </a:r>
                    </a:p>
                    <a:p>
                      <a:pPr algn="ctr" fontAlgn="b"/>
                      <a:endParaRPr lang="en-US" sz="20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2000" b="1" u="none" strike="noStrike" dirty="0">
                          <a:solidFill>
                            <a:srgbClr val="C00000"/>
                          </a:solidFill>
                          <a:effectLst/>
                          <a:latin typeface="Times New Roman" panose="02020603050405020304" pitchFamily="18" charset="0"/>
                          <a:cs typeface="Times New Roman" panose="02020603050405020304" pitchFamily="18" charset="0"/>
                        </a:rPr>
                        <a:t>173</a:t>
                      </a:r>
                      <a:r>
                        <a:rPr lang="en-US" sz="2000" u="none" strike="noStrike" dirty="0">
                          <a:effectLst/>
                          <a:latin typeface="Times New Roman" panose="02020603050405020304" pitchFamily="18" charset="0"/>
                          <a:cs typeface="Times New Roman" panose="02020603050405020304" pitchFamily="18" charset="0"/>
                        </a:rPr>
                        <a:t> variables are selected using </a:t>
                      </a:r>
                      <a:r>
                        <a:rPr lang="en-US" sz="2000" b="1" u="none" strike="noStrike" dirty="0">
                          <a:solidFill>
                            <a:srgbClr val="FF0000"/>
                          </a:solidFill>
                          <a:effectLst/>
                          <a:latin typeface="Times New Roman" panose="02020603050405020304" pitchFamily="18" charset="0"/>
                          <a:cs typeface="Times New Roman" panose="02020603050405020304" pitchFamily="18" charset="0"/>
                        </a:rPr>
                        <a:t>PCA</a:t>
                      </a:r>
                      <a:r>
                        <a:rPr lang="en-US" sz="2000" u="none" strike="noStrike" dirty="0">
                          <a:effectLst/>
                          <a:latin typeface="Times New Roman" panose="02020603050405020304" pitchFamily="18" charset="0"/>
                          <a:cs typeface="Times New Roman" panose="02020603050405020304" pitchFamily="18" charset="0"/>
                        </a:rPr>
                        <a:t>,</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c gridSpan="3">
                  <a:txBody>
                    <a:bodyPr/>
                    <a:lstStyle/>
                    <a:p>
                      <a:endParaRPr lang="en-US" dirty="0"/>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332588213"/>
                  </a:ext>
                </a:extLst>
              </a:tr>
              <a:tr h="736020">
                <a:tc>
                  <a:txBody>
                    <a:bodyPr/>
                    <a:lstStyle/>
                    <a:p>
                      <a:pPr algn="ctr"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u="none" strike="noStrike" dirty="0">
                          <a:solidFill>
                            <a:srgbClr val="C00000"/>
                          </a:solidFill>
                          <a:effectLst/>
                          <a:latin typeface="Times New Roman" panose="02020603050405020304" pitchFamily="18" charset="0"/>
                          <a:cs typeface="Times New Roman" panose="02020603050405020304" pitchFamily="18" charset="0"/>
                        </a:rPr>
                        <a:t>114 variables</a:t>
                      </a:r>
                      <a:endParaRPr lang="en-US" sz="20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US" sz="2000" b="1" u="none" strike="noStrike" dirty="0">
                          <a:solidFill>
                            <a:srgbClr val="C00000"/>
                          </a:solidFill>
                          <a:effectLst/>
                          <a:latin typeface="Times New Roman" panose="02020603050405020304" pitchFamily="18" charset="0"/>
                          <a:cs typeface="Times New Roman" panose="02020603050405020304" pitchFamily="18" charset="0"/>
                        </a:rPr>
                        <a:t>114</a:t>
                      </a:r>
                      <a:r>
                        <a:rPr lang="en-US" sz="2000" u="none" strike="noStrike" dirty="0">
                          <a:effectLst/>
                          <a:latin typeface="Times New Roman" panose="02020603050405020304" pitchFamily="18" charset="0"/>
                          <a:cs typeface="Times New Roman" panose="02020603050405020304" pitchFamily="18" charset="0"/>
                        </a:rPr>
                        <a:t> variables selected using </a:t>
                      </a:r>
                      <a:r>
                        <a:rPr lang="en-US" sz="2000" b="1" u="none" strike="noStrike" dirty="0">
                          <a:solidFill>
                            <a:srgbClr val="7030A0"/>
                          </a:solidFill>
                          <a:effectLst/>
                          <a:latin typeface="Times New Roman" panose="02020603050405020304" pitchFamily="18" charset="0"/>
                          <a:cs typeface="Times New Roman" panose="02020603050405020304" pitchFamily="18" charset="0"/>
                        </a:rPr>
                        <a:t>VIF</a:t>
                      </a:r>
                      <a:r>
                        <a:rPr lang="en-US" sz="2000" u="none" strike="noStrike" dirty="0">
                          <a:effectLst/>
                          <a:latin typeface="Times New Roman" panose="02020603050405020304" pitchFamily="18" charset="0"/>
                          <a:cs typeface="Times New Roman" panose="02020603050405020304" pitchFamily="18" charset="0"/>
                        </a:rPr>
                        <a:t>. </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gridSpan="4">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pPr algn="l"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581585385"/>
                  </a:ext>
                </a:extLst>
              </a:tr>
              <a:tr h="576797">
                <a:tc>
                  <a:txBody>
                    <a:bodyPr/>
                    <a:lstStyle/>
                    <a:p>
                      <a:pPr algn="ctr"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u="none" strike="noStrike" dirty="0">
                          <a:solidFill>
                            <a:srgbClr val="C00000"/>
                          </a:solidFill>
                          <a:effectLst/>
                          <a:latin typeface="Times New Roman" panose="02020603050405020304" pitchFamily="18" charset="0"/>
                          <a:cs typeface="Times New Roman" panose="02020603050405020304" pitchFamily="18" charset="0"/>
                        </a:rPr>
                        <a:t>97 variables</a:t>
                      </a:r>
                      <a:endParaRPr lang="en-US" sz="20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US" sz="2000" b="1" u="none" strike="noStrike" dirty="0">
                          <a:solidFill>
                            <a:srgbClr val="C00000"/>
                          </a:solidFill>
                          <a:effectLst/>
                          <a:latin typeface="Times New Roman" panose="02020603050405020304" pitchFamily="18" charset="0"/>
                          <a:cs typeface="Times New Roman" panose="02020603050405020304" pitchFamily="18" charset="0"/>
                        </a:rPr>
                        <a:t>114</a:t>
                      </a:r>
                      <a:r>
                        <a:rPr lang="en-US" sz="2000" u="none" strike="noStrike" dirty="0">
                          <a:effectLst/>
                          <a:latin typeface="Times New Roman" panose="02020603050405020304" pitchFamily="18" charset="0"/>
                          <a:cs typeface="Times New Roman" panose="02020603050405020304" pitchFamily="18" charset="0"/>
                        </a:rPr>
                        <a:t> variables are selected based on VIF. Finally 97 Variables are selected using P-value of estimates.</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c>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gridSpan="2">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956821384"/>
                  </a:ext>
                </a:extLst>
              </a:tr>
              <a:tr h="1146474">
                <a:tc>
                  <a:txBody>
                    <a:bodyPr/>
                    <a:lstStyle/>
                    <a:p>
                      <a:pPr algn="ctr"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u="none" strike="noStrike" dirty="0">
                          <a:solidFill>
                            <a:srgbClr val="C00000"/>
                          </a:solidFill>
                          <a:effectLst/>
                          <a:latin typeface="Times New Roman" panose="02020603050405020304" pitchFamily="18" charset="0"/>
                          <a:cs typeface="Times New Roman" panose="02020603050405020304" pitchFamily="18" charset="0"/>
                        </a:rPr>
                        <a:t>30 variables</a:t>
                      </a:r>
                      <a:endParaRPr lang="en-US" sz="20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2000" b="1" u="none" strike="noStrike" dirty="0">
                          <a:solidFill>
                            <a:srgbClr val="C00000"/>
                          </a:solidFill>
                          <a:effectLst/>
                          <a:latin typeface="Times New Roman" panose="02020603050405020304" pitchFamily="18" charset="0"/>
                          <a:cs typeface="Times New Roman" panose="02020603050405020304" pitchFamily="18" charset="0"/>
                        </a:rPr>
                        <a:t>30</a:t>
                      </a:r>
                      <a:r>
                        <a:rPr lang="en-US" sz="2000" u="none" strike="noStrike" dirty="0">
                          <a:effectLst/>
                          <a:latin typeface="Times New Roman" panose="02020603050405020304" pitchFamily="18" charset="0"/>
                          <a:cs typeface="Times New Roman" panose="02020603050405020304" pitchFamily="18" charset="0"/>
                        </a:rPr>
                        <a:t> variables are selected based on </a:t>
                      </a:r>
                      <a:r>
                        <a:rPr lang="en-US" sz="2000" b="1" kern="1200" dirty="0">
                          <a:solidFill>
                            <a:srgbClr val="FF0000"/>
                          </a:solidFill>
                          <a:effectLst/>
                          <a:latin typeface="Times New Roman" panose="02020603050405020304" pitchFamily="18" charset="0"/>
                          <a:cs typeface="Times New Roman" panose="02020603050405020304" pitchFamily="18" charset="0"/>
                        </a:rPr>
                        <a:t>Select K-Best technique</a:t>
                      </a:r>
                      <a:r>
                        <a:rPr lang="en-US" sz="2000" kern="1200" dirty="0">
                          <a:effectLst/>
                          <a:latin typeface="Times New Roman" panose="02020603050405020304" pitchFamily="18" charset="0"/>
                          <a:cs typeface="Times New Roman" panose="02020603050405020304" pitchFamily="18" charset="0"/>
                        </a:rPr>
                        <a:t>. These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2000" b="1" u="none" strike="noStrike" dirty="0">
                          <a:solidFill>
                            <a:srgbClr val="C00000"/>
                          </a:solidFill>
                          <a:effectLst/>
                          <a:latin typeface="Times New Roman" panose="02020603050405020304" pitchFamily="18" charset="0"/>
                          <a:cs typeface="Times New Roman" panose="02020603050405020304" pitchFamily="18" charset="0"/>
                        </a:rPr>
                        <a:t>30</a:t>
                      </a:r>
                      <a:r>
                        <a:rPr lang="en-US" sz="2000" u="none" strike="noStrike" dirty="0">
                          <a:effectLst/>
                          <a:latin typeface="Times New Roman" panose="02020603050405020304" pitchFamily="18" charset="0"/>
                          <a:cs typeface="Times New Roman" panose="02020603050405020304" pitchFamily="18" charset="0"/>
                        </a:rPr>
                        <a:t> variables are used for </a:t>
                      </a:r>
                      <a:r>
                        <a:rPr lang="en-US" sz="2000" b="1" u="none" strike="noStrike" dirty="0">
                          <a:solidFill>
                            <a:srgbClr val="FF0000"/>
                          </a:solidFill>
                          <a:effectLst/>
                          <a:latin typeface="Times New Roman" panose="02020603050405020304" pitchFamily="18" charset="0"/>
                          <a:cs typeface="Times New Roman" panose="02020603050405020304" pitchFamily="18" charset="0"/>
                        </a:rPr>
                        <a:t>Decision trees, Random forest,XG-Boost,Gradient Boost models</a:t>
                      </a:r>
                    </a:p>
                    <a:p>
                      <a:pPr algn="ctr" fontAlgn="b"/>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c>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gridSpan="2">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en-US"/>
                    </a:p>
                  </a:txBody>
                  <a:tcPr/>
                </a:tc>
                <a:extLst>
                  <a:ext uri="{0D108BD9-81ED-4DB2-BD59-A6C34878D82A}">
                    <a16:rowId xmlns:a16="http://schemas.microsoft.com/office/drawing/2014/main" val="2359509952"/>
                  </a:ext>
                </a:extLst>
              </a:tr>
              <a:tr h="462862">
                <a:tc>
                  <a:txBody>
                    <a:bodyPr/>
                    <a:lstStyle/>
                    <a:p>
                      <a:endParaRPr lang="en-US" dirty="0"/>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endParaRPr lang="en-US" dirty="0"/>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c>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gridSpan="2">
                  <a:txBody>
                    <a:bodyPr/>
                    <a:lstStyle/>
                    <a:p>
                      <a:pPr algn="l" fontAlgn="b"/>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en-US"/>
                    </a:p>
                  </a:txBody>
                  <a:tcPr/>
                </a:tc>
                <a:extLst>
                  <a:ext uri="{0D108BD9-81ED-4DB2-BD59-A6C34878D82A}">
                    <a16:rowId xmlns:a16="http://schemas.microsoft.com/office/drawing/2014/main" val="794538798"/>
                  </a:ext>
                </a:extLst>
              </a:tr>
            </a:tbl>
          </a:graphicData>
        </a:graphic>
      </p:graphicFrame>
      <p:sp>
        <p:nvSpPr>
          <p:cNvPr id="3" name="Rectangle 2">
            <a:extLst>
              <a:ext uri="{FF2B5EF4-FFF2-40B4-BE49-F238E27FC236}">
                <a16:creationId xmlns:a16="http://schemas.microsoft.com/office/drawing/2014/main" id="{CA72773B-A545-4AEB-9F27-F1370A2A3904}"/>
              </a:ext>
            </a:extLst>
          </p:cNvPr>
          <p:cNvSpPr/>
          <p:nvPr/>
        </p:nvSpPr>
        <p:spPr>
          <a:xfrm>
            <a:off x="615820" y="0"/>
            <a:ext cx="10384972" cy="58477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				Feature Engineering</a:t>
            </a:r>
          </a:p>
        </p:txBody>
      </p:sp>
    </p:spTree>
    <p:extLst>
      <p:ext uri="{BB962C8B-B14F-4D97-AF65-F5344CB8AC3E}">
        <p14:creationId xmlns:p14="http://schemas.microsoft.com/office/powerpoint/2010/main" val="1462183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56164-EFFD-4956-99A8-3E18A36E4768}"/>
              </a:ext>
            </a:extLst>
          </p:cNvPr>
          <p:cNvSpPr/>
          <p:nvPr/>
        </p:nvSpPr>
        <p:spPr>
          <a:xfrm>
            <a:off x="494521" y="307910"/>
            <a:ext cx="11159413" cy="6032421"/>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		Model pre-requisites/Model assumptions</a:t>
            </a:r>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Model pre-requisites </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1.Y variable should follow normal distribution.</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2.There should be linear relationship between Y variable and x variables (or) linear relationship between features and target.</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3.Multicollinearity should not be present in the dataset.</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4.Missing values should not be above 25%.</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5.Variables with low variance should not be present in the dataset.</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6.Outliers should not be present in the dataset.</a:t>
            </a:r>
          </a:p>
        </p:txBody>
      </p:sp>
    </p:spTree>
    <p:extLst>
      <p:ext uri="{BB962C8B-B14F-4D97-AF65-F5344CB8AC3E}">
        <p14:creationId xmlns:p14="http://schemas.microsoft.com/office/powerpoint/2010/main" val="3566000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D27EFC-40E5-459E-B7FE-DAA376F7D6A2}"/>
              </a:ext>
            </a:extLst>
          </p:cNvPr>
          <p:cNvSpPr/>
          <p:nvPr/>
        </p:nvSpPr>
        <p:spPr>
          <a:xfrm>
            <a:off x="401217" y="251927"/>
            <a:ext cx="11084768" cy="5847755"/>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				Define train &amp; test</a:t>
            </a:r>
            <a:r>
              <a:rPr lang="en-US" sz="3200" b="1" dirty="0">
                <a:latin typeface="Times New Roman" panose="02020603050405020304" pitchFamily="18" charset="0"/>
                <a:cs typeface="Times New Roman" panose="02020603050405020304" pitchFamily="18" charset="0"/>
              </a:rPr>
              <a:t> </a:t>
            </a:r>
          </a:p>
          <a:p>
            <a:endParaRPr lang="en-US" dirty="0">
              <a:solidFill>
                <a:srgbClr val="000000"/>
              </a:solidFill>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The reasons for splitting</a:t>
            </a:r>
          </a:p>
          <a:p>
            <a:pPr algn="just"/>
            <a:endParaRPr lang="en-US" dirty="0">
              <a:solidFill>
                <a:srgbClr val="000000"/>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training dataset</a:t>
            </a:r>
            <a:r>
              <a:rPr lang="en-US" dirty="0">
                <a:latin typeface="Times New Roman" panose="02020603050405020304" pitchFamily="18" charset="0"/>
                <a:cs typeface="Times New Roman" panose="02020603050405020304" pitchFamily="18" charset="0"/>
              </a:rPr>
              <a:t> (also called training set, learning set, or AI training data) is the initial dataset used to train an algorithm to understand how to apply technologies such as neural networks, to learn and produce complex results. It includes both input data and the corresponding expected output. The purpose of the training dataset is to provide your algorithm with “ground truth” data.</a:t>
            </a:r>
          </a:p>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test dataset</a:t>
            </a:r>
            <a:r>
              <a:rPr lang="en-US" dirty="0">
                <a:latin typeface="Times New Roman" panose="02020603050405020304" pitchFamily="18" charset="0"/>
                <a:cs typeface="Times New Roman" panose="02020603050405020304" pitchFamily="18" charset="0"/>
              </a:rPr>
              <a:t>, however, is used to assess how well your algorithm was trained with the training dataset. You can’t simply reuse the training dataset in the testing stage because the algorithm will already “know” the expected output, which defeats the purpose of testing the algorithm.</a:t>
            </a:r>
            <a:endParaRPr lang="en-US" dirty="0">
              <a:solidFill>
                <a:srgbClr val="0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lang="en-US" altLang="en-US" dirty="0">
                <a:solidFill>
                  <a:srgbClr val="212121"/>
                </a:solidFill>
                <a:latin typeface="Times New Roman" panose="02020603050405020304" pitchFamily="18" charset="0"/>
                <a:cs typeface="Times New Roman" panose="02020603050405020304" pitchFamily="18" charset="0"/>
              </a:rPr>
              <a:t>Make sure that your test set meets the following two conditions: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Char char="•"/>
            </a:pPr>
            <a:r>
              <a:rPr lang="en-US" altLang="en-US" dirty="0">
                <a:solidFill>
                  <a:srgbClr val="212121"/>
                </a:solidFill>
                <a:latin typeface="Times New Roman" panose="02020603050405020304" pitchFamily="18" charset="0"/>
                <a:cs typeface="Times New Roman" panose="02020603050405020304" pitchFamily="18" charset="0"/>
              </a:rPr>
              <a:t>Is large enough to yield statistically meaningful results.</a:t>
            </a:r>
          </a:p>
          <a:p>
            <a:pPr lvl="0" algn="just" eaLnBrk="0" fontAlgn="base" hangingPunct="0">
              <a:spcBef>
                <a:spcPct val="0"/>
              </a:spcBef>
              <a:spcAft>
                <a:spcPct val="0"/>
              </a:spcAft>
              <a:buFontTx/>
              <a:buChar char="•"/>
            </a:pPr>
            <a:r>
              <a:rPr lang="en-US" altLang="en-US" dirty="0">
                <a:solidFill>
                  <a:srgbClr val="212121"/>
                </a:solidFill>
                <a:latin typeface="Times New Roman" panose="02020603050405020304" pitchFamily="18" charset="0"/>
                <a:cs typeface="Times New Roman" panose="02020603050405020304" pitchFamily="18" charset="0"/>
              </a:rPr>
              <a:t>Is representative of the data set as a whole. In other words, don't pick a test set with different characteristics than the training set.</a:t>
            </a:r>
          </a:p>
          <a:p>
            <a:pPr lvl="0" algn="just" eaLnBrk="0" fontAlgn="base" hangingPunct="0">
              <a:spcBef>
                <a:spcPct val="0"/>
              </a:spcBef>
              <a:spcAft>
                <a:spcPct val="0"/>
              </a:spcAft>
            </a:pPr>
            <a:r>
              <a:rPr lang="en-US" altLang="en-US" dirty="0">
                <a:solidFill>
                  <a:srgbClr val="212121"/>
                </a:solidFill>
                <a:latin typeface="Times New Roman" panose="02020603050405020304" pitchFamily="18" charset="0"/>
                <a:cs typeface="Times New Roman" panose="02020603050405020304" pitchFamily="18" charset="0"/>
              </a:rPr>
              <a:t>Assuming that your test set meets the preceding two conditions, your goal is to create a model that generalizes well to new data. Our test set serves as a proxy for new data. </a:t>
            </a:r>
          </a:p>
          <a:p>
            <a:pPr lvl="0" algn="just"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The algorithm will try to minimize the error within the training set. When training is done, the algorithm has seen all the data in training set. However, we want to know if the algorithm can be used for further forecasting, we want to know how the algorithm works when given the unseen data.</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7304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8A1841-25A5-4E74-A4BB-3D4C718CF01E}"/>
              </a:ext>
            </a:extLst>
          </p:cNvPr>
          <p:cNvSpPr/>
          <p:nvPr/>
        </p:nvSpPr>
        <p:spPr>
          <a:xfrm>
            <a:off x="522514" y="326571"/>
            <a:ext cx="9507893" cy="584775"/>
          </a:xfrm>
          <a:prstGeom prst="rect">
            <a:avLst/>
          </a:prstGeom>
        </p:spPr>
        <p:txBody>
          <a:bodyPr wrap="square">
            <a:spAutoFit/>
          </a:bodyPr>
          <a:lstStyle/>
          <a:p>
            <a:pPr algn="just"/>
            <a:r>
              <a:rPr lang="en-US" sz="2400" b="1" dirty="0">
                <a:solidFill>
                  <a:srgbClr val="000000"/>
                </a:solidFill>
                <a:latin typeface="Times New Roman" panose="02020603050405020304" pitchFamily="18" charset="0"/>
                <a:cs typeface="Times New Roman" panose="02020603050405020304" pitchFamily="18" charset="0"/>
              </a:rPr>
              <a:t>				</a:t>
            </a:r>
            <a:r>
              <a:rPr lang="en-US" sz="3200" b="1" dirty="0">
                <a:solidFill>
                  <a:srgbClr val="000000"/>
                </a:solidFill>
                <a:latin typeface="Times New Roman" panose="02020603050405020304" pitchFamily="18" charset="0"/>
                <a:cs typeface="Times New Roman" panose="02020603050405020304" pitchFamily="18" charset="0"/>
              </a:rPr>
              <a:t>Business problem/objective</a:t>
            </a:r>
            <a:r>
              <a:rPr lang="en-US" sz="3200" b="1" dirty="0">
                <a:latin typeface="Times New Roman" panose="02020603050405020304" pitchFamily="18" charset="0"/>
                <a:cs typeface="Times New Roman" panose="02020603050405020304" pitchFamily="18" charset="0"/>
              </a:rPr>
              <a:t> </a:t>
            </a:r>
          </a:p>
        </p:txBody>
      </p:sp>
      <p:sp>
        <p:nvSpPr>
          <p:cNvPr id="3" name="Rectangle 2">
            <a:extLst>
              <a:ext uri="{FF2B5EF4-FFF2-40B4-BE49-F238E27FC236}">
                <a16:creationId xmlns:a16="http://schemas.microsoft.com/office/drawing/2014/main" id="{622515F6-C071-4414-A257-AA6EB94D039A}"/>
              </a:ext>
            </a:extLst>
          </p:cNvPr>
          <p:cNvSpPr/>
          <p:nvPr/>
        </p:nvSpPr>
        <p:spPr>
          <a:xfrm>
            <a:off x="577667" y="1256108"/>
            <a:ext cx="11168743" cy="4339650"/>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Business Problem:</a:t>
            </a:r>
          </a:p>
          <a:p>
            <a:endParaRPr lang="en-US" sz="2400" b="1" dirty="0">
              <a:solidFill>
                <a:srgbClr val="000000"/>
              </a:solidFill>
              <a:latin typeface="Times New Roman" panose="02020603050405020304" pitchFamily="18" charset="0"/>
              <a:cs typeface="Times New Roman" panose="02020603050405020304" pitchFamily="18" charset="0"/>
            </a:endParaRPr>
          </a:p>
          <a:p>
            <a:r>
              <a:rPr lang="en-US" sz="2400" b="1" dirty="0">
                <a:solidFill>
                  <a:srgbClr val="000000"/>
                </a:solidFill>
                <a:latin typeface="Times New Roman" panose="02020603050405020304" pitchFamily="18" charset="0"/>
                <a:cs typeface="Times New Roman" panose="02020603050405020304" pitchFamily="18" charset="0"/>
              </a:rPr>
              <a:t> </a:t>
            </a:r>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The objective is predicting store sales using historical markdown data. </a:t>
            </a:r>
          </a:p>
          <a:p>
            <a:pPr algn="just"/>
            <a:r>
              <a:rPr lang="en-US" sz="2800" dirty="0">
                <a:latin typeface="Times New Roman" panose="02020603050405020304" pitchFamily="18" charset="0"/>
                <a:cs typeface="Times New Roman" panose="02020603050405020304" pitchFamily="18" charset="0"/>
              </a:rPr>
              <a:t>One challenge of modelling retail data is the need to make decisions based on limited history. If Christmas comes but once a year, so does the chance to see how strategic decisions impacted the bottom line. You are provided with historical sales data for 45 Walmart stores located in different regions. Each store contains a number of departments, and you are tasked with predicting the department-wide sales for each store. </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9842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42568D-8764-4FFC-A15A-0397BFECF1BE}"/>
              </a:ext>
            </a:extLst>
          </p:cNvPr>
          <p:cNvSpPr/>
          <p:nvPr/>
        </p:nvSpPr>
        <p:spPr>
          <a:xfrm>
            <a:off x="1051456" y="1848498"/>
            <a:ext cx="10907486" cy="2739211"/>
          </a:xfrm>
          <a:prstGeom prst="rect">
            <a:avLst/>
          </a:prstGeom>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			</a:t>
            </a:r>
            <a:r>
              <a:rPr lang="en-US" sz="3200" b="1" dirty="0">
                <a:solidFill>
                  <a:srgbClr val="000000"/>
                </a:solidFill>
                <a:latin typeface="Times New Roman" panose="02020603050405020304" pitchFamily="18" charset="0"/>
                <a:cs typeface="Times New Roman" panose="02020603050405020304" pitchFamily="18" charset="0"/>
              </a:rPr>
              <a:t>Observations distribution</a:t>
            </a:r>
          </a:p>
          <a:p>
            <a:endParaRPr lang="en-US" sz="3200" b="1" dirty="0">
              <a:solidFill>
                <a:srgbClr val="000000"/>
              </a:solidFill>
              <a:latin typeface="Times New Roman" panose="02020603050405020304" pitchFamily="18" charset="0"/>
              <a:cs typeface="Times New Roman" panose="02020603050405020304" pitchFamily="18" charset="0"/>
            </a:endParaRPr>
          </a:p>
          <a:p>
            <a:r>
              <a:rPr lang="en-US" sz="3600" b="1" dirty="0">
                <a:solidFill>
                  <a:srgbClr val="000000"/>
                </a:solidFill>
                <a:latin typeface="Times New Roman" panose="02020603050405020304" pitchFamily="18" charset="0"/>
                <a:cs typeface="Times New Roman" panose="02020603050405020304" pitchFamily="18" charset="0"/>
              </a:rPr>
              <a:t>Train is having </a:t>
            </a:r>
            <a:r>
              <a:rPr lang="en-US" sz="3600" b="1" dirty="0">
                <a:latin typeface="Times New Roman" panose="02020603050405020304" pitchFamily="18" charset="0"/>
                <a:cs typeface="Times New Roman" panose="02020603050405020304" pitchFamily="18" charset="0"/>
              </a:rPr>
              <a:t>295099 </a:t>
            </a:r>
            <a:r>
              <a:rPr lang="en-US" sz="3600" b="1" dirty="0">
                <a:solidFill>
                  <a:srgbClr val="000000"/>
                </a:solidFill>
                <a:latin typeface="Times New Roman" panose="02020603050405020304" pitchFamily="18" charset="0"/>
                <a:cs typeface="Times New Roman" panose="02020603050405020304" pitchFamily="18" charset="0"/>
              </a:rPr>
              <a:t>observations and Test is having </a:t>
            </a:r>
            <a:r>
              <a:rPr lang="en-US" sz="3600" b="1" dirty="0">
                <a:latin typeface="Times New Roman" panose="02020603050405020304" pitchFamily="18" charset="0"/>
                <a:cs typeface="Times New Roman" panose="02020603050405020304" pitchFamily="18" charset="0"/>
              </a:rPr>
              <a:t>126471 </a:t>
            </a:r>
            <a:r>
              <a:rPr lang="en-US" sz="3600" b="1" dirty="0">
                <a:solidFill>
                  <a:srgbClr val="000000"/>
                </a:solidFill>
                <a:latin typeface="Times New Roman" panose="02020603050405020304" pitchFamily="18" charset="0"/>
                <a:cs typeface="Times New Roman" panose="02020603050405020304" pitchFamily="18" charset="0"/>
              </a:rPr>
              <a:t>observations. Thus Observations are distributed.</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90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4AE597-BC0E-4532-AE8C-14BF87351477}"/>
              </a:ext>
            </a:extLst>
          </p:cNvPr>
          <p:cNvSpPr/>
          <p:nvPr/>
        </p:nvSpPr>
        <p:spPr>
          <a:xfrm>
            <a:off x="72736" y="305068"/>
            <a:ext cx="12011891" cy="6740307"/>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			  Final mathematical equation</a:t>
            </a:r>
            <a:r>
              <a:rPr lang="en-US" sz="3200" b="1" dirty="0">
                <a:latin typeface="Times New Roman" panose="02020603050405020304" pitchFamily="18" charset="0"/>
                <a:cs typeface="Times New Roman" panose="02020603050405020304" pitchFamily="18" charset="0"/>
              </a:rPr>
              <a:t> </a:t>
            </a:r>
          </a:p>
          <a:p>
            <a:endParaRPr lang="en-US"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Final mathematical equation where ever applicable</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Y=</a:t>
            </a:r>
            <a:r>
              <a:rPr lang="el-GR" sz="2000" dirty="0">
                <a:latin typeface="Times New Roman" panose="02020603050405020304" pitchFamily="18" charset="0"/>
                <a:cs typeface="Times New Roman" panose="02020603050405020304" pitchFamily="18" charset="0"/>
              </a:rPr>
              <a:t> β</a:t>
            </a:r>
            <a:r>
              <a:rPr lang="en-US" sz="2000" dirty="0">
                <a:latin typeface="Times New Roman" panose="02020603050405020304" pitchFamily="18" charset="0"/>
                <a:cs typeface="Times New Roman" panose="02020603050405020304" pitchFamily="18" charset="0"/>
              </a:rPr>
              <a:t>1X1+ </a:t>
            </a:r>
            <a:r>
              <a:rPr lang="el-GR" sz="2000" dirty="0">
                <a:latin typeface="Times New Roman" panose="02020603050405020304" pitchFamily="18" charset="0"/>
                <a:cs typeface="Times New Roman" panose="02020603050405020304" pitchFamily="18" charset="0"/>
              </a:rPr>
              <a:t>β</a:t>
            </a:r>
            <a:r>
              <a:rPr lang="en-US" sz="2000" dirty="0">
                <a:latin typeface="Times New Roman" panose="02020603050405020304" pitchFamily="18" charset="0"/>
                <a:cs typeface="Times New Roman" panose="02020603050405020304" pitchFamily="18" charset="0"/>
              </a:rPr>
              <a:t>2X2+ </a:t>
            </a:r>
            <a:r>
              <a:rPr lang="el-GR" sz="2000" dirty="0">
                <a:latin typeface="Times New Roman" panose="02020603050405020304" pitchFamily="18" charset="0"/>
                <a:cs typeface="Times New Roman" panose="02020603050405020304" pitchFamily="18" charset="0"/>
              </a:rPr>
              <a:t>β</a:t>
            </a:r>
            <a:r>
              <a:rPr lang="en-US" sz="2000" dirty="0">
                <a:latin typeface="Times New Roman" panose="02020603050405020304" pitchFamily="18" charset="0"/>
                <a:cs typeface="Times New Roman" panose="02020603050405020304" pitchFamily="18" charset="0"/>
              </a:rPr>
              <a:t>3X3+ </a:t>
            </a:r>
            <a:r>
              <a:rPr lang="el-GR" sz="2000" dirty="0">
                <a:latin typeface="Times New Roman" panose="02020603050405020304" pitchFamily="18" charset="0"/>
                <a:cs typeface="Times New Roman" panose="02020603050405020304" pitchFamily="18" charset="0"/>
              </a:rPr>
              <a:t>β</a:t>
            </a:r>
            <a:r>
              <a:rPr lang="en-US" sz="2000" dirty="0">
                <a:latin typeface="Times New Roman" panose="02020603050405020304" pitchFamily="18" charset="0"/>
                <a:cs typeface="Times New Roman" panose="02020603050405020304" pitchFamily="18" charset="0"/>
              </a:rPr>
              <a:t>4X4+ </a:t>
            </a:r>
            <a:r>
              <a:rPr lang="el-GR" sz="2000" dirty="0">
                <a:latin typeface="Times New Roman" panose="02020603050405020304" pitchFamily="18" charset="0"/>
                <a:cs typeface="Times New Roman" panose="02020603050405020304" pitchFamily="18" charset="0"/>
              </a:rPr>
              <a:t>β</a:t>
            </a:r>
            <a:r>
              <a:rPr lang="en-US" sz="2000" dirty="0">
                <a:latin typeface="Times New Roman" panose="02020603050405020304" pitchFamily="18" charset="0"/>
                <a:cs typeface="Times New Roman" panose="02020603050405020304" pitchFamily="18" charset="0"/>
              </a:rPr>
              <a:t>5X5+……+ </a:t>
            </a:r>
            <a:r>
              <a:rPr lang="el-GR" sz="2000" dirty="0">
                <a:latin typeface="Times New Roman" panose="02020603050405020304" pitchFamily="18" charset="0"/>
                <a:cs typeface="Times New Roman" panose="02020603050405020304" pitchFamily="18" charset="0"/>
              </a:rPr>
              <a:t>β</a:t>
            </a:r>
            <a:r>
              <a:rPr lang="en-US" sz="2000" dirty="0" err="1">
                <a:latin typeface="Times New Roman" panose="02020603050405020304" pitchFamily="18" charset="0"/>
                <a:cs typeface="Times New Roman" panose="02020603050405020304" pitchFamily="18" charset="0"/>
              </a:rPr>
              <a:t>nXn</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ln_Weekly_Sales </a:t>
            </a:r>
            <a:r>
              <a:rPr lang="en-US" sz="1400" dirty="0">
                <a:latin typeface="Times New Roman" panose="02020603050405020304" pitchFamily="18" charset="0"/>
                <a:cs typeface="Times New Roman" panose="02020603050405020304" pitchFamily="18" charset="0"/>
              </a:rPr>
              <a:t>= </a:t>
            </a:r>
            <a:r>
              <a:rPr lang="en-US" altLang="en-US" sz="1400" dirty="0">
                <a:solidFill>
                  <a:srgbClr val="000000"/>
                </a:solidFill>
                <a:latin typeface="Courier New" panose="02070309020205020404" pitchFamily="49" charset="0"/>
              </a:rPr>
              <a:t>2.8117*Intercept-0.0433*Month_9-0.2622*Store_16-0.1926*Store_29-0.4718*Store_3-0.4973*Store_5-0.2322*Store_7-0.2333*Store_9+0.0299*week_11-0.1424*week_15-0.0936*week_16-0.1685*week_17-0.0387*week_19-0.0556*week_20-0.0440*week_25-0.1033*week_28 -0.0768*week_29-0.0813*week_30 +0.0446*week_44+0.0699*week_45+0.0498*week_46+0.1310*week_49     </a:t>
            </a:r>
          </a:p>
          <a:p>
            <a:r>
              <a:rPr lang="en-US" altLang="en-US" sz="1400" dirty="0">
                <a:solidFill>
                  <a:srgbClr val="000000"/>
                </a:solidFill>
                <a:latin typeface="Courier New" panose="02070309020205020404" pitchFamily="49" charset="0"/>
              </a:rPr>
              <a:t>+0.9124*week_5+0.2095*week_50-0.3911*week_52+0.0826*week_6+0.1026*week_7-0.0621*week_8+0.0470*week_9+0.7363*Dept_1+0.3220*Dept_10+0.4424*Dept_11-0.4519*Dept_12+0.8548*Dept_13-1.2799*Dept_18+0.5806*Dept_2-0.2645*Dept_20+0.0483*Dept_21+0.2579*Dept_23-0.1217*Dept_25-1.1685*Dept_27-1.9600*Dept_28-0.2454*Dept_30-0.9446*Dept_31-0.1573*Dept_32+0.0517*Dept_33</a:t>
            </a:r>
          </a:p>
          <a:p>
            <a:r>
              <a:rPr lang="en-US" altLang="en-US" sz="1400" dirty="0">
                <a:solidFill>
                  <a:srgbClr val="000000"/>
                </a:solidFill>
                <a:latin typeface="Courier New" panose="02070309020205020404" pitchFamily="49" charset="0"/>
              </a:rPr>
              <a:t>-0.5404*Dept_35-1.0664*Dept_36+0.1466*Dept_38+0.9122*Dept_4+0.6232*Dept_40-1.2647*Dept_41-0.2383*Dept_42-0.1237*Dept_44+0.7853*Dept_46-1.1989*Dept_52-3.6058*Dept_54-0.9848*Dept_56</a:t>
            </a:r>
          </a:p>
          <a:p>
            <a:r>
              <a:rPr lang="en-US" altLang="en-US" sz="1400" dirty="0">
                <a:solidFill>
                  <a:srgbClr val="000000"/>
                </a:solidFill>
                <a:latin typeface="Courier New" panose="02070309020205020404" pitchFamily="49" charset="0"/>
              </a:rPr>
              <a:t>-0.5761*Dept_58-2.2943*Dept_59-0.4537*Dept_6-2.3973*Dept_60-0.0626*Dept_71-0.2096*Dept_72+0.8337*Dept_79+0.8094*Dept_8+0.7630*Dept_82-0.4829*Dept_83-0.8446*Dept_85+0.0614*Dept_9</a:t>
            </a:r>
          </a:p>
          <a:p>
            <a:r>
              <a:rPr lang="en-US" altLang="en-US" sz="1400" dirty="0">
                <a:solidFill>
                  <a:srgbClr val="000000"/>
                </a:solidFill>
                <a:latin typeface="Courier New" panose="02070309020205020404" pitchFamily="49" charset="0"/>
              </a:rPr>
              <a:t>+0.3002*Dept_90+0.3816*Dept_91-0.1146*Dept_92+0.1732*Dept_93-0.2216*Dept_94+0.0520*Dept_95+4.45e-05*Difference-6.74e-06*MarkDown1+7.839e-05*Sales_dif+1.506e-06*Size-1.4240*Store_30</a:t>
            </a:r>
          </a:p>
          <a:p>
            <a:r>
              <a:rPr lang="en-US" altLang="en-US" sz="1400" dirty="0">
                <a:solidFill>
                  <a:srgbClr val="000000"/>
                </a:solidFill>
                <a:latin typeface="Courier New" panose="02070309020205020404" pitchFamily="49" charset="0"/>
              </a:rPr>
              <a:t>-1.6229*Store_33-1.2432*Store_36-1.0895*Store_37-1.4861*Store_38-1.1678*Store_42-1.1486*Store_43-1.4387*Store_44+2.8117*Train+2.5686*LaggedAvailable+4.26e-05*</a:t>
            </a:r>
            <a:r>
              <a:rPr lang="en-US" altLang="en-US" sz="1400" dirty="0" err="1">
                <a:solidFill>
                  <a:srgbClr val="000000"/>
                </a:solidFill>
                <a:latin typeface="Courier New" panose="02070309020205020404" pitchFamily="49" charset="0"/>
              </a:rPr>
              <a:t>LaggedSales</a:t>
            </a:r>
            <a:endParaRPr lang="en-US" altLang="en-US" sz="1400" dirty="0">
              <a:solidFill>
                <a:srgbClr val="000000"/>
              </a:solidFill>
              <a:latin typeface="Courier New" panose="02070309020205020404" pitchFamily="49" charset="0"/>
            </a:endParaRPr>
          </a:p>
          <a:p>
            <a:r>
              <a:rPr lang="en-US" altLang="en-US" sz="1400" dirty="0">
                <a:solidFill>
                  <a:srgbClr val="000000"/>
                </a:solidFill>
                <a:latin typeface="Courier New" panose="02070309020205020404" pitchFamily="49" charset="0"/>
              </a:rPr>
              <a:t>+0.1651*Black_Friday_yes-0.3404*Pre_christmas_no-0.0542*Month_1+0.0016*Temperature-0.0412*Month_8+0.0967*Month_4+ Month_5</a:t>
            </a:r>
            <a:r>
              <a:rPr lang="en-US" altLang="en-US" sz="1400" dirty="0">
                <a:solidFill>
                  <a:srgbClr val="000000"/>
                </a:solidFill>
                <a:latin typeface="Courier New" panose="02070309020205020404" pitchFamily="49" charset="0"/>
                <a:cs typeface="Courier New" panose="02070309020205020404" pitchFamily="49" charset="0"/>
              </a:rPr>
              <a:t>*</a:t>
            </a:r>
            <a:r>
              <a:rPr lang="en-US" altLang="en-US" sz="1400" dirty="0">
                <a:solidFill>
                  <a:srgbClr val="000000"/>
                </a:solidFill>
                <a:latin typeface="Courier New" panose="02070309020205020404" pitchFamily="49" charset="0"/>
              </a:rPr>
              <a:t>0.0471</a:t>
            </a:r>
            <a:r>
              <a:rPr lang="en-US" altLang="en-US" sz="1400" dirty="0">
                <a:solidFill>
                  <a:srgbClr val="00000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200" dirty="0">
                <a:solidFill>
                  <a:srgbClr val="00000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			 					 	</a:t>
            </a:r>
          </a:p>
          <a:p>
            <a:endParaRPr lang="en-US"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1F187B9C-64A5-4F62-AFB5-7EDD69FD3997}"/>
              </a:ext>
            </a:extLst>
          </p:cNvPr>
          <p:cNvSpPr>
            <a:spLocks noChangeArrowheads="1"/>
          </p:cNvSpPr>
          <p:nvPr/>
        </p:nvSpPr>
        <p:spPr bwMode="auto">
          <a:xfrm>
            <a:off x="0" y="151656"/>
            <a:ext cx="7694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9370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93CA14F-DF7C-43A3-8D22-0479D057D802}"/>
              </a:ext>
            </a:extLst>
          </p:cNvPr>
          <p:cNvGraphicFramePr>
            <a:graphicFrameLocks noGrp="1"/>
          </p:cNvGraphicFramePr>
          <p:nvPr>
            <p:extLst>
              <p:ext uri="{D42A27DB-BD31-4B8C-83A1-F6EECF244321}">
                <p14:modId xmlns:p14="http://schemas.microsoft.com/office/powerpoint/2010/main" val="4064046475"/>
              </p:ext>
            </p:extLst>
          </p:nvPr>
        </p:nvGraphicFramePr>
        <p:xfrm>
          <a:off x="164582" y="442372"/>
          <a:ext cx="11862835" cy="5715468"/>
        </p:xfrm>
        <a:graphic>
          <a:graphicData uri="http://schemas.openxmlformats.org/drawingml/2006/table">
            <a:tbl>
              <a:tblPr>
                <a:tableStyleId>{5C22544A-7EE6-4342-B048-85BDC9FD1C3A}</a:tableStyleId>
              </a:tblPr>
              <a:tblGrid>
                <a:gridCol w="37561">
                  <a:extLst>
                    <a:ext uri="{9D8B030D-6E8A-4147-A177-3AD203B41FA5}">
                      <a16:colId xmlns:a16="http://schemas.microsoft.com/office/drawing/2014/main" val="382304346"/>
                    </a:ext>
                  </a:extLst>
                </a:gridCol>
                <a:gridCol w="2188081">
                  <a:extLst>
                    <a:ext uri="{9D8B030D-6E8A-4147-A177-3AD203B41FA5}">
                      <a16:colId xmlns:a16="http://schemas.microsoft.com/office/drawing/2014/main" val="999129454"/>
                    </a:ext>
                  </a:extLst>
                </a:gridCol>
                <a:gridCol w="1702234">
                  <a:extLst>
                    <a:ext uri="{9D8B030D-6E8A-4147-A177-3AD203B41FA5}">
                      <a16:colId xmlns:a16="http://schemas.microsoft.com/office/drawing/2014/main" val="437153253"/>
                    </a:ext>
                  </a:extLst>
                </a:gridCol>
                <a:gridCol w="1536182">
                  <a:extLst>
                    <a:ext uri="{9D8B030D-6E8A-4147-A177-3AD203B41FA5}">
                      <a16:colId xmlns:a16="http://schemas.microsoft.com/office/drawing/2014/main" val="1997955797"/>
                    </a:ext>
                  </a:extLst>
                </a:gridCol>
                <a:gridCol w="1666240">
                  <a:extLst>
                    <a:ext uri="{9D8B030D-6E8A-4147-A177-3AD203B41FA5}">
                      <a16:colId xmlns:a16="http://schemas.microsoft.com/office/drawing/2014/main" val="1860586900"/>
                    </a:ext>
                  </a:extLst>
                </a:gridCol>
                <a:gridCol w="731271">
                  <a:extLst>
                    <a:ext uri="{9D8B030D-6E8A-4147-A177-3AD203B41FA5}">
                      <a16:colId xmlns:a16="http://schemas.microsoft.com/office/drawing/2014/main" val="284895852"/>
                    </a:ext>
                  </a:extLst>
                </a:gridCol>
                <a:gridCol w="711449">
                  <a:extLst>
                    <a:ext uri="{9D8B030D-6E8A-4147-A177-3AD203B41FA5}">
                      <a16:colId xmlns:a16="http://schemas.microsoft.com/office/drawing/2014/main" val="2486563507"/>
                    </a:ext>
                  </a:extLst>
                </a:gridCol>
                <a:gridCol w="1635760">
                  <a:extLst>
                    <a:ext uri="{9D8B030D-6E8A-4147-A177-3AD203B41FA5}">
                      <a16:colId xmlns:a16="http://schemas.microsoft.com/office/drawing/2014/main" val="2654373370"/>
                    </a:ext>
                  </a:extLst>
                </a:gridCol>
                <a:gridCol w="320302">
                  <a:extLst>
                    <a:ext uri="{9D8B030D-6E8A-4147-A177-3AD203B41FA5}">
                      <a16:colId xmlns:a16="http://schemas.microsoft.com/office/drawing/2014/main" val="1018326185"/>
                    </a:ext>
                  </a:extLst>
                </a:gridCol>
                <a:gridCol w="1333755">
                  <a:extLst>
                    <a:ext uri="{9D8B030D-6E8A-4147-A177-3AD203B41FA5}">
                      <a16:colId xmlns:a16="http://schemas.microsoft.com/office/drawing/2014/main" val="1240569474"/>
                    </a:ext>
                  </a:extLst>
                </a:gridCol>
              </a:tblGrid>
              <a:tr h="662185">
                <a:tc gridSpan="10">
                  <a:txBody>
                    <a:bodyPr/>
                    <a:lstStyle/>
                    <a:p>
                      <a:pPr algn="ctr" fontAlgn="b"/>
                      <a:r>
                        <a:rPr lang="en-US" sz="2800" b="1" u="none" strike="noStrike" dirty="0">
                          <a:solidFill>
                            <a:schemeClr val="tx1"/>
                          </a:solidFill>
                          <a:effectLst/>
                          <a:latin typeface="Times New Roman" panose="02020603050405020304" pitchFamily="18" charset="0"/>
                          <a:cs typeface="Times New Roman" panose="02020603050405020304" pitchFamily="18" charset="0"/>
                        </a:rPr>
                        <a:t>Compare all the metrics for all the models (at least 3 models)</a:t>
                      </a:r>
                      <a:endParaRPr lang="en-US" sz="28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20" marR="5720" marT="50292" marB="5029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b"/>
                      <a:endParaRPr lang="en-US" sz="1700" b="0" i="0" u="none" strike="noStrike">
                        <a:solidFill>
                          <a:srgbClr val="000000"/>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US" sz="17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b"/>
                      <a:endParaRPr lang="en-US" sz="1700" b="0" i="0" u="none" strike="noStrike">
                        <a:solidFill>
                          <a:srgbClr val="000000"/>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US" sz="17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US" sz="17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algn="ctr" fontAlgn="b"/>
                      <a:endParaRPr lang="en-US" sz="17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9460745"/>
                  </a:ext>
                </a:extLst>
              </a:tr>
              <a:tr h="417592">
                <a:tc>
                  <a:txBody>
                    <a:bodyPr/>
                    <a:lstStyle/>
                    <a:p>
                      <a:pPr algn="l" fontAlgn="b"/>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Good of fit metrics</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algn="ctr" fontAlgn="b"/>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b"/>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7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6811070"/>
                  </a:ext>
                </a:extLst>
              </a:tr>
              <a:tr h="447318">
                <a:tc>
                  <a:txBody>
                    <a:bodyPr/>
                    <a:lstStyle/>
                    <a:p>
                      <a:pPr algn="l" fontAlgn="b"/>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 </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M1(development data)</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M2(Decision Trees)</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M3(Random Forest)</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23620790"/>
                  </a:ext>
                </a:extLst>
              </a:tr>
              <a:tr h="447318">
                <a:tc>
                  <a:txBody>
                    <a:bodyPr/>
                    <a:lstStyle/>
                    <a:p>
                      <a:pPr algn="l" fontAlgn="b"/>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 </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Final tuning parameters</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Final tuning parameters</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Final tuning parameters</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1564" marB="415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67563046"/>
                  </a:ext>
                </a:extLst>
              </a:tr>
              <a:tr h="333705">
                <a:tc>
                  <a:txBody>
                    <a:bodyPr/>
                    <a:lstStyle/>
                    <a:p>
                      <a:pPr algn="l" fontAlgn="b"/>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 </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Train</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Test</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Train</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Test</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b"/>
                      <a:r>
                        <a:rPr lang="en-US" sz="1700" u="none" strike="noStrike">
                          <a:effectLst/>
                          <a:latin typeface="Times New Roman" panose="02020603050405020304" pitchFamily="18" charset="0"/>
                          <a:cs typeface="Times New Roman" panose="02020603050405020304" pitchFamily="18" charset="0"/>
                        </a:rPr>
                        <a:t>Test</a:t>
                      </a:r>
                      <a:endParaRPr lang="en-US" sz="1700" b="0" i="0" u="none" strike="noStrike">
                        <a:solidFill>
                          <a:srgbClr val="000000"/>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Train</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2000" u="none" strike="noStrike">
                          <a:solidFill>
                            <a:schemeClr val="tx1"/>
                          </a:solidFill>
                          <a:effectLst/>
                          <a:latin typeface="Times New Roman" panose="02020603050405020304" pitchFamily="18" charset="0"/>
                          <a:cs typeface="Times New Roman" panose="02020603050405020304" pitchFamily="18" charset="0"/>
                        </a:rPr>
                        <a:t>Test</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r>
                        <a:rPr lang="en-US" sz="2000" u="none" strike="noStrike">
                          <a:solidFill>
                            <a:schemeClr val="tx1"/>
                          </a:solidFill>
                          <a:effectLst/>
                          <a:latin typeface="Times New Roman" panose="02020603050405020304" pitchFamily="18" charset="0"/>
                          <a:cs typeface="Times New Roman" panose="02020603050405020304" pitchFamily="18" charset="0"/>
                        </a:rPr>
                        <a:t>Test</a:t>
                      </a:r>
                      <a:endParaRPr lang="en-US" sz="17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3651175"/>
                  </a:ext>
                </a:extLst>
              </a:tr>
              <a:tr h="661812">
                <a:tc>
                  <a:txBody>
                    <a:bodyPr/>
                    <a:lstStyle/>
                    <a:p>
                      <a:pPr algn="l" fontAlgn="b"/>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R-square (only for train)</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0.665</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 </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dirty="0">
                          <a:latin typeface="Times New Roman" panose="02020603050405020304" pitchFamily="18" charset="0"/>
                          <a:cs typeface="Times New Roman" panose="02020603050405020304" pitchFamily="18" charset="0"/>
                        </a:rPr>
                        <a:t>0.9800763222961739</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 </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r>
                        <a:rPr lang="en-US" sz="1700" u="none" strike="noStrike" dirty="0">
                          <a:solidFill>
                            <a:schemeClr val="tx1"/>
                          </a:solidFill>
                          <a:effectLst/>
                          <a:latin typeface="Times New Roman" panose="02020603050405020304" pitchFamily="18" charset="0"/>
                          <a:cs typeface="Times New Roman" panose="02020603050405020304" pitchFamily="18" charset="0"/>
                        </a:rPr>
                        <a:t> </a:t>
                      </a:r>
                      <a:endParaRPr lang="en-US" sz="17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dirty="0">
                          <a:latin typeface="Times New Roman" panose="02020603050405020304" pitchFamily="18" charset="0"/>
                          <a:cs typeface="Times New Roman" panose="02020603050405020304" pitchFamily="18" charset="0"/>
                        </a:rPr>
                        <a:t>0.9416361703377936</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b"/>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20" marR="5720" marT="47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4136753"/>
                  </a:ext>
                </a:extLst>
              </a:tr>
              <a:tr h="661302">
                <a:tc>
                  <a:txBody>
                    <a:bodyPr/>
                    <a:lstStyle/>
                    <a:p>
                      <a:pPr algn="l" fontAlgn="b"/>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MAPE</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0.1327526949511267</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0.13263705306280557</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dirty="0">
                          <a:latin typeface="Times New Roman" panose="02020603050405020304" pitchFamily="18" charset="0"/>
                          <a:cs typeface="Times New Roman" panose="02020603050405020304" pitchFamily="18" charset="0"/>
                        </a:rPr>
                        <a:t>0.019959259584830163</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2000" dirty="0">
                          <a:latin typeface="Times New Roman" panose="02020603050405020304" pitchFamily="18" charset="0"/>
                          <a:cs typeface="Times New Roman" panose="02020603050405020304" pitchFamily="18" charset="0"/>
                        </a:rPr>
                        <a:t>0.018831758978464456</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r>
                        <a:rPr lang="en-US" sz="1700" u="none" strike="noStrike" dirty="0">
                          <a:solidFill>
                            <a:schemeClr val="tx1"/>
                          </a:solidFill>
                          <a:effectLst/>
                          <a:latin typeface="Times New Roman" panose="02020603050405020304" pitchFamily="18" charset="0"/>
                          <a:cs typeface="Times New Roman" panose="02020603050405020304" pitchFamily="18" charset="0"/>
                        </a:rPr>
                        <a:t> </a:t>
                      </a:r>
                      <a:r>
                        <a:rPr lang="en-US" sz="1700" dirty="0">
                          <a:solidFill>
                            <a:schemeClr val="tx1"/>
                          </a:solidFill>
                        </a:rPr>
                        <a:t>0.08302974460083098</a:t>
                      </a:r>
                      <a:endParaRPr lang="en-US" sz="17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b"/>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20" marR="5720" marT="47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20972"/>
                  </a:ext>
                </a:extLst>
              </a:tr>
              <a:tr h="661812">
                <a:tc>
                  <a:txBody>
                    <a:bodyPr/>
                    <a:lstStyle/>
                    <a:p>
                      <a:pPr algn="l" fontAlgn="b"/>
                      <a:endParaRPr lang="en-US" sz="1700" b="0" i="0" u="none" strike="noStrike">
                        <a:solidFill>
                          <a:srgbClr val="000000"/>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solidFill>
                            <a:schemeClr val="tx1"/>
                          </a:solidFill>
                          <a:effectLst/>
                          <a:latin typeface="Times New Roman" panose="02020603050405020304" pitchFamily="18" charset="0"/>
                          <a:cs typeface="Times New Roman" panose="02020603050405020304" pitchFamily="18" charset="0"/>
                        </a:rPr>
                        <a:t>RMSE</a:t>
                      </a:r>
                      <a:endParaRPr lang="en-US" sz="2000" b="0" i="0" u="none" strike="noStrike">
                        <a:solidFill>
                          <a:schemeClr val="tx1"/>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solidFill>
                            <a:schemeClr val="tx1"/>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1.3390690698980212</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dirty="0">
                          <a:latin typeface="Times New Roman" panose="02020603050405020304" pitchFamily="18" charset="0"/>
                          <a:cs typeface="Times New Roman" panose="02020603050405020304" pitchFamily="18" charset="0"/>
                        </a:rPr>
                        <a:t>1.3446820439437452</a:t>
                      </a:r>
                      <a:r>
                        <a:rPr lang="en-US" sz="2000" u="none" strike="noStrike" dirty="0">
                          <a:solidFill>
                            <a:schemeClr val="tx1"/>
                          </a:solidFill>
                          <a:effectLst/>
                          <a:latin typeface="Times New Roman" panose="02020603050405020304" pitchFamily="18" charset="0"/>
                          <a:cs typeface="Times New Roman" panose="02020603050405020304" pitchFamily="18" charset="0"/>
                        </a:rPr>
                        <a:t> </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dirty="0">
                          <a:latin typeface="Times New Roman" panose="02020603050405020304" pitchFamily="18" charset="0"/>
                          <a:cs typeface="Times New Roman" panose="02020603050405020304" pitchFamily="18" charset="0"/>
                        </a:rPr>
                        <a:t>0.33790716094623297</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2000" dirty="0">
                          <a:latin typeface="Times New Roman" panose="02020603050405020304" pitchFamily="18" charset="0"/>
                          <a:cs typeface="Times New Roman" panose="02020603050405020304" pitchFamily="18" charset="0"/>
                        </a:rPr>
                        <a:t>0.3199895209036385</a:t>
                      </a:r>
                      <a:r>
                        <a:rPr lang="en-US" sz="2000" u="none" strike="noStrike" dirty="0">
                          <a:solidFill>
                            <a:schemeClr val="tx1"/>
                          </a:solidFill>
                          <a:effectLst/>
                          <a:latin typeface="Times New Roman" panose="02020603050405020304" pitchFamily="18" charset="0"/>
                          <a:cs typeface="Times New Roman" panose="02020603050405020304" pitchFamily="18" charset="0"/>
                        </a:rPr>
                        <a:t> </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r>
                        <a:rPr lang="en-US" sz="1700" dirty="0">
                          <a:solidFill>
                            <a:schemeClr val="tx1"/>
                          </a:solidFill>
                        </a:rPr>
                        <a:t>0.3644353422779062</a:t>
                      </a:r>
                      <a:r>
                        <a:rPr lang="en-US" sz="1700" u="none" strike="noStrike" dirty="0">
                          <a:solidFill>
                            <a:schemeClr val="tx1"/>
                          </a:solidFill>
                          <a:effectLst/>
                          <a:latin typeface="Times New Roman" panose="02020603050405020304" pitchFamily="18" charset="0"/>
                          <a:cs typeface="Times New Roman" panose="02020603050405020304" pitchFamily="18" charset="0"/>
                        </a:rPr>
                        <a:t> </a:t>
                      </a:r>
                      <a:endParaRPr lang="en-US" sz="17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dirty="0">
                          <a:latin typeface="Times New Roman" panose="02020603050405020304" pitchFamily="18" charset="0"/>
                          <a:cs typeface="Times New Roman" panose="02020603050405020304" pitchFamily="18" charset="0"/>
                        </a:rPr>
                        <a:t>0.22549726284866325(MSE)</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2000">
                          <a:latin typeface="Times New Roman" panose="02020603050405020304" pitchFamily="18" charset="0"/>
                          <a:cs typeface="Times New Roman" panose="02020603050405020304" pitchFamily="18" charset="0"/>
                        </a:rPr>
                        <a:t>0.23461470879286958(MSE)</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b"/>
                      <a:r>
                        <a:rPr lang="en-US" sz="2000">
                          <a:latin typeface="Times New Roman" panose="02020603050405020304" pitchFamily="18" charset="0"/>
                          <a:cs typeface="Times New Roman" panose="02020603050405020304" pitchFamily="18" charset="0"/>
                        </a:rPr>
                        <a:t>0.23461470879286958(MSE)</a:t>
                      </a:r>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20" marR="5720" marT="47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1892184"/>
                  </a:ext>
                </a:extLst>
              </a:tr>
              <a:tr h="1422424">
                <a:tc>
                  <a:txBody>
                    <a:bodyPr/>
                    <a:lstStyle/>
                    <a:p>
                      <a:pPr algn="l" fontAlgn="b"/>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solidFill>
                            <a:schemeClr val="tx1"/>
                          </a:solidFill>
                          <a:effectLst/>
                          <a:latin typeface="Times New Roman" panose="02020603050405020304" pitchFamily="18" charset="0"/>
                          <a:cs typeface="Times New Roman" panose="02020603050405020304" pitchFamily="18" charset="0"/>
                        </a:rPr>
                        <a:t>Corr(actual, pred)</a:t>
                      </a:r>
                      <a:endParaRPr lang="en-US" sz="2000" b="0" i="0" u="none" strike="noStrike">
                        <a:solidFill>
                          <a:schemeClr val="tx1"/>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dirty="0">
                          <a:latin typeface="Times New Roman" panose="02020603050405020304" pitchFamily="18" charset="0"/>
                          <a:cs typeface="Times New Roman" panose="02020603050405020304" pitchFamily="18" charset="0"/>
                        </a:rPr>
                        <a:t>(0.8151816652938884, 0.0)</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dirty="0">
                          <a:latin typeface="Times New Roman" panose="02020603050405020304" pitchFamily="18" charset="0"/>
                          <a:cs typeface="Times New Roman" panose="02020603050405020304" pitchFamily="18" charset="0"/>
                        </a:rPr>
                        <a:t>(0.813747508611882, 0.0)</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dirty="0">
                          <a:latin typeface="Times New Roman" panose="02020603050405020304" pitchFamily="18" charset="0"/>
                          <a:cs typeface="Times New Roman" panose="02020603050405020304" pitchFamily="18" charset="0"/>
                        </a:rPr>
                        <a:t>(0.9856738839486137, 0.0)</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2000" dirty="0">
                          <a:latin typeface="Times New Roman" panose="02020603050405020304" pitchFamily="18" charset="0"/>
                          <a:cs typeface="Times New Roman" panose="02020603050405020304" pitchFamily="18" charset="0"/>
                        </a:rPr>
                        <a:t>(0.9869495752499942, 0.0)</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r>
                        <a:rPr lang="en-US" sz="1700" dirty="0">
                          <a:solidFill>
                            <a:schemeClr val="tx1"/>
                          </a:solidFill>
                        </a:rPr>
                        <a:t>(0.43174026260607934, 3.763280752580315e-69)</a:t>
                      </a:r>
                      <a:endParaRPr lang="en-US" sz="17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52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720" marR="5720" marT="47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900" kern="1200" dirty="0">
                        <a:solidFill>
                          <a:schemeClr val="dk1"/>
                        </a:solidFill>
                        <a:effectLst/>
                        <a:latin typeface="Times New Roman" panose="02020603050405020304" pitchFamily="18" charset="0"/>
                        <a:ea typeface="+mn-ea"/>
                        <a:cs typeface="Times New Roman" panose="02020603050405020304" pitchFamily="18" charset="0"/>
                      </a:endParaRPr>
                    </a:p>
                  </a:txBody>
                  <a:tcPr marL="5720" marR="5720" marT="47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0848816"/>
                  </a:ext>
                </a:extLst>
              </a:tr>
            </a:tbl>
          </a:graphicData>
        </a:graphic>
      </p:graphicFrame>
    </p:spTree>
    <p:extLst>
      <p:ext uri="{BB962C8B-B14F-4D97-AF65-F5344CB8AC3E}">
        <p14:creationId xmlns:p14="http://schemas.microsoft.com/office/powerpoint/2010/main" val="3615664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BA9441-9EB1-454A-95FD-C22EE494C873}"/>
              </a:ext>
            </a:extLst>
          </p:cNvPr>
          <p:cNvSpPr/>
          <p:nvPr/>
        </p:nvSpPr>
        <p:spPr>
          <a:xfrm>
            <a:off x="1073020" y="0"/>
            <a:ext cx="10189029" cy="584775"/>
          </a:xfrm>
          <a:prstGeom prst="rect">
            <a:avLst/>
          </a:prstGeom>
        </p:spPr>
        <p:txBody>
          <a:bodyPr wrap="square">
            <a:spAutoFit/>
          </a:bodyPr>
          <a:lstStyle/>
          <a:p>
            <a:pPr fontAlgn="b"/>
            <a:r>
              <a:rPr lang="en-US" sz="3200" b="1" dirty="0">
                <a:latin typeface="Times New Roman" panose="02020603050405020304" pitchFamily="18" charset="0"/>
                <a:cs typeface="Times New Roman" panose="02020603050405020304" pitchFamily="18" charset="0"/>
              </a:rPr>
              <a:t>		Decile analysis for Train &amp; Test</a:t>
            </a:r>
            <a:endParaRPr lang="en-US" sz="3200" b="1" dirty="0">
              <a:solidFill>
                <a:srgbClr val="000000"/>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B12F958F-DA77-4C24-9B81-91F9E4027EFA}"/>
              </a:ext>
            </a:extLst>
          </p:cNvPr>
          <p:cNvGraphicFramePr>
            <a:graphicFrameLocks noGrp="1"/>
          </p:cNvGraphicFramePr>
          <p:nvPr>
            <p:extLst>
              <p:ext uri="{D42A27DB-BD31-4B8C-83A1-F6EECF244321}">
                <p14:modId xmlns:p14="http://schemas.microsoft.com/office/powerpoint/2010/main" val="3487559492"/>
              </p:ext>
            </p:extLst>
          </p:nvPr>
        </p:nvGraphicFramePr>
        <p:xfrm>
          <a:off x="467360" y="969800"/>
          <a:ext cx="4927602" cy="5202624"/>
        </p:xfrm>
        <a:graphic>
          <a:graphicData uri="http://schemas.openxmlformats.org/drawingml/2006/table">
            <a:tbl>
              <a:tblPr>
                <a:tableStyleId>{775DCB02-9BB8-47FD-8907-85C794F793BA}</a:tableStyleId>
              </a:tblPr>
              <a:tblGrid>
                <a:gridCol w="1642534">
                  <a:extLst>
                    <a:ext uri="{9D8B030D-6E8A-4147-A177-3AD203B41FA5}">
                      <a16:colId xmlns:a16="http://schemas.microsoft.com/office/drawing/2014/main" val="219614516"/>
                    </a:ext>
                  </a:extLst>
                </a:gridCol>
                <a:gridCol w="1642534">
                  <a:extLst>
                    <a:ext uri="{9D8B030D-6E8A-4147-A177-3AD203B41FA5}">
                      <a16:colId xmlns:a16="http://schemas.microsoft.com/office/drawing/2014/main" val="3314130702"/>
                    </a:ext>
                  </a:extLst>
                </a:gridCol>
                <a:gridCol w="1642534">
                  <a:extLst>
                    <a:ext uri="{9D8B030D-6E8A-4147-A177-3AD203B41FA5}">
                      <a16:colId xmlns:a16="http://schemas.microsoft.com/office/drawing/2014/main" val="3249043479"/>
                    </a:ext>
                  </a:extLst>
                </a:gridCol>
              </a:tblGrid>
              <a:tr h="639293">
                <a:tc>
                  <a:txBody>
                    <a:bodyPr/>
                    <a:lstStyle/>
                    <a:p>
                      <a:pPr algn="ctr" fontAlgn="ctr"/>
                      <a:r>
                        <a:rPr lang="en-US" sz="1800" dirty="0">
                          <a:effectLst/>
                          <a:latin typeface="Times New Roman" panose="02020603050405020304" pitchFamily="18" charset="0"/>
                          <a:cs typeface="Times New Roman" panose="02020603050405020304" pitchFamily="18" charset="0"/>
                        </a:rPr>
                        <a:t>train</a:t>
                      </a:r>
                      <a:endParaRPr lang="en-US" sz="1800" b="1" dirty="0">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ln_Weekly_Sales</a:t>
                      </a:r>
                    </a:p>
                    <a:p>
                      <a:pPr algn="ctr" fontAlgn="ctr"/>
                      <a:endParaRPr lang="en-US" sz="1800" b="1" dirty="0">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cs typeface="Times New Roman" panose="02020603050405020304" pitchFamily="18" charset="0"/>
                        </a:rPr>
                        <a:t>pred</a:t>
                      </a:r>
                      <a:endParaRPr lang="en-US" sz="1800" dirty="0">
                        <a:effectLst/>
                        <a:latin typeface="Times New Roman" panose="02020603050405020304" pitchFamily="18" charset="0"/>
                        <a:cs typeface="Times New Roman" panose="02020603050405020304" pitchFamily="18" charset="0"/>
                      </a:endParaRPr>
                    </a:p>
                    <a:p>
                      <a:pPr algn="ctr"/>
                      <a:endParaRPr lang="en-US" sz="1800" dirty="0">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6564558"/>
                  </a:ext>
                </a:extLst>
              </a:tr>
              <a:tr h="364972">
                <a:tc>
                  <a:txBody>
                    <a:bodyPr/>
                    <a:lstStyle/>
                    <a:p>
                      <a:pPr algn="ctr" fontAlgn="ctr"/>
                      <a:r>
                        <a:rPr lang="en-US" sz="1800">
                          <a:effectLst/>
                          <a:latin typeface="Times New Roman" panose="02020603050405020304" pitchFamily="18" charset="0"/>
                          <a:cs typeface="Times New Roman" panose="02020603050405020304" pitchFamily="18" charset="0"/>
                        </a:rPr>
                        <a:t>Deciles</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800" b="1" dirty="0">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800" b="1" dirty="0">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1652977"/>
                  </a:ext>
                </a:extLst>
              </a:tr>
              <a:tr h="364972">
                <a:tc>
                  <a:txBody>
                    <a:bodyPr/>
                    <a:lstStyle/>
                    <a:p>
                      <a:pPr algn="ctr" fontAlgn="ctr"/>
                      <a:r>
                        <a:rPr lang="en-US" sz="1800">
                          <a:effectLst/>
                          <a:latin typeface="Times New Roman" panose="02020603050405020304" pitchFamily="18" charset="0"/>
                          <a:cs typeface="Times New Roman" panose="02020603050405020304" pitchFamily="18" charset="0"/>
                        </a:rPr>
                        <a:t>9</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10.984714</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11.633379</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1236352"/>
                  </a:ext>
                </a:extLst>
              </a:tr>
              <a:tr h="364972">
                <a:tc>
                  <a:txBody>
                    <a:bodyPr/>
                    <a:lstStyle/>
                    <a:p>
                      <a:pPr algn="ctr" fontAlgn="ctr"/>
                      <a:r>
                        <a:rPr lang="en-US" sz="1800">
                          <a:effectLst/>
                          <a:latin typeface="Times New Roman" panose="02020603050405020304" pitchFamily="18" charset="0"/>
                          <a:cs typeface="Times New Roman" panose="02020603050405020304" pitchFamily="18" charset="0"/>
                        </a:rPr>
                        <a:t>8</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10.290163</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10.112618</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6101141"/>
                  </a:ext>
                </a:extLst>
              </a:tr>
              <a:tr h="364972">
                <a:tc>
                  <a:txBody>
                    <a:bodyPr/>
                    <a:lstStyle/>
                    <a:p>
                      <a:pPr algn="ctr" fontAlgn="ctr"/>
                      <a:r>
                        <a:rPr lang="en-US" sz="1800">
                          <a:effectLst/>
                          <a:latin typeface="Times New Roman" panose="02020603050405020304" pitchFamily="18" charset="0"/>
                          <a:cs typeface="Times New Roman" panose="02020603050405020304" pitchFamily="18" charset="0"/>
                        </a:rPr>
                        <a:t>7</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9.845711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9.383439</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1068918"/>
                  </a:ext>
                </a:extLst>
              </a:tr>
              <a:tr h="364972">
                <a:tc>
                  <a:txBody>
                    <a:bodyPr/>
                    <a:lstStyle/>
                    <a:p>
                      <a:pPr algn="ctr" fontAlgn="ctr"/>
                      <a:r>
                        <a:rPr lang="en-US" sz="1800">
                          <a:effectLst/>
                          <a:latin typeface="Times New Roman" panose="02020603050405020304" pitchFamily="18" charset="0"/>
                          <a:cs typeface="Times New Roman" panose="02020603050405020304" pitchFamily="18" charset="0"/>
                        </a:rPr>
                        <a:t>6</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9.443596</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8.918050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4814412"/>
                  </a:ext>
                </a:extLst>
              </a:tr>
              <a:tr h="364972">
                <a:tc>
                  <a:txBody>
                    <a:bodyPr/>
                    <a:lstStyle/>
                    <a:p>
                      <a:pPr algn="ctr" fontAlgn="ctr"/>
                      <a:r>
                        <a:rPr lang="en-US" sz="1800">
                          <a:effectLst/>
                          <a:latin typeface="Times New Roman" panose="02020603050405020304" pitchFamily="18" charset="0"/>
                          <a:cs typeface="Times New Roman" panose="02020603050405020304" pitchFamily="18" charset="0"/>
                        </a:rPr>
                        <a:t>5</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8.925345</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8.608133</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5506200"/>
                  </a:ext>
                </a:extLst>
              </a:tr>
              <a:tr h="364972">
                <a:tc>
                  <a:txBody>
                    <a:bodyPr/>
                    <a:lstStyle/>
                    <a:p>
                      <a:pPr algn="ctr" fontAlgn="ctr"/>
                      <a:r>
                        <a:rPr lang="en-US" sz="1800">
                          <a:effectLst/>
                          <a:latin typeface="Times New Roman" panose="02020603050405020304" pitchFamily="18" charset="0"/>
                          <a:cs typeface="Times New Roman" panose="02020603050405020304" pitchFamily="18" charset="0"/>
                        </a:rPr>
                        <a:t>4</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8.197547</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8.360487</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2879222"/>
                  </a:ext>
                </a:extLst>
              </a:tr>
              <a:tr h="364972">
                <a:tc>
                  <a:txBody>
                    <a:bodyPr/>
                    <a:lstStyle/>
                    <a:p>
                      <a:pPr algn="ctr" fontAlgn="ctr"/>
                      <a:r>
                        <a:rPr lang="en-US" sz="1800">
                          <a:effectLst/>
                          <a:latin typeface="Times New Roman" panose="02020603050405020304" pitchFamily="18" charset="0"/>
                          <a:cs typeface="Times New Roman" panose="02020603050405020304" pitchFamily="18" charset="0"/>
                        </a:rPr>
                        <a:t>3</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effectLst/>
                          <a:latin typeface="Times New Roman" panose="02020603050405020304" pitchFamily="18" charset="0"/>
                          <a:cs typeface="Times New Roman" panose="02020603050405020304" pitchFamily="18" charset="0"/>
                        </a:rPr>
                        <a:t>7.960202</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8.063054</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6689633"/>
                  </a:ext>
                </a:extLst>
              </a:tr>
              <a:tr h="364972">
                <a:tc>
                  <a:txBody>
                    <a:bodyPr/>
                    <a:lstStyle/>
                    <a:p>
                      <a:pPr algn="ctr" fontAlgn="ctr"/>
                      <a:r>
                        <a:rPr lang="en-US" sz="1800">
                          <a:effectLst/>
                          <a:latin typeface="Times New Roman" panose="02020603050405020304" pitchFamily="18" charset="0"/>
                          <a:cs typeface="Times New Roman" panose="02020603050405020304" pitchFamily="18" charset="0"/>
                        </a:rPr>
                        <a:t>2</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effectLst/>
                          <a:latin typeface="Times New Roman" panose="02020603050405020304" pitchFamily="18" charset="0"/>
                          <a:cs typeface="Times New Roman" panose="02020603050405020304" pitchFamily="18" charset="0"/>
                        </a:rPr>
                        <a:t>7.805946</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7.611291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4211836"/>
                  </a:ext>
                </a:extLst>
              </a:tr>
              <a:tr h="364972">
                <a:tc>
                  <a:txBody>
                    <a:bodyPr/>
                    <a:lstStyle/>
                    <a:p>
                      <a:pPr algn="ctr" fontAlgn="ctr"/>
                      <a:r>
                        <a:rPr lang="en-US" sz="1800">
                          <a:effectLst/>
                          <a:latin typeface="Times New Roman" panose="02020603050405020304" pitchFamily="18" charset="0"/>
                          <a:cs typeface="Times New Roman" panose="02020603050405020304" pitchFamily="18" charset="0"/>
                        </a:rPr>
                        <a:t>1</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effectLst/>
                          <a:latin typeface="Times New Roman" panose="02020603050405020304" pitchFamily="18" charset="0"/>
                          <a:cs typeface="Times New Roman" panose="02020603050405020304" pitchFamily="18" charset="0"/>
                        </a:rPr>
                        <a:t>6.800460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7.006920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6399977"/>
                  </a:ext>
                </a:extLst>
              </a:tr>
              <a:tr h="364972">
                <a:tc>
                  <a:txBody>
                    <a:bodyPr/>
                    <a:lstStyle/>
                    <a:p>
                      <a:pPr algn="ctr" fontAlgn="ctr"/>
                      <a:r>
                        <a:rPr lang="en-US" sz="1800">
                          <a:effectLst/>
                          <a:latin typeface="Times New Roman" panose="02020603050405020304" pitchFamily="18" charset="0"/>
                          <a:cs typeface="Times New Roman" panose="02020603050405020304" pitchFamily="18" charset="0"/>
                        </a:rPr>
                        <a:t>0</a:t>
                      </a:r>
                      <a:endParaRPr lang="en-US" sz="1800" b="1">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effectLst/>
                          <a:latin typeface="Times New Roman" panose="02020603050405020304" pitchFamily="18" charset="0"/>
                          <a:cs typeface="Times New Roman" panose="02020603050405020304" pitchFamily="18" charset="0"/>
                        </a:rPr>
                        <a:t>5.073883</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latin typeface="Times New Roman" panose="02020603050405020304" pitchFamily="18" charset="0"/>
                          <a:cs typeface="Times New Roman" panose="02020603050405020304" pitchFamily="18" charset="0"/>
                        </a:rPr>
                        <a:t>5.630184</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509247"/>
                  </a:ext>
                </a:extLst>
              </a:tr>
            </a:tbl>
          </a:graphicData>
        </a:graphic>
      </p:graphicFrame>
      <p:graphicFrame>
        <p:nvGraphicFramePr>
          <p:cNvPr id="4" name="Table 3">
            <a:extLst>
              <a:ext uri="{FF2B5EF4-FFF2-40B4-BE49-F238E27FC236}">
                <a16:creationId xmlns:a16="http://schemas.microsoft.com/office/drawing/2014/main" id="{99CD5B7E-9768-489F-896E-645E1FED6E6B}"/>
              </a:ext>
            </a:extLst>
          </p:cNvPr>
          <p:cNvGraphicFramePr>
            <a:graphicFrameLocks noGrp="1"/>
          </p:cNvGraphicFramePr>
          <p:nvPr>
            <p:extLst>
              <p:ext uri="{D42A27DB-BD31-4B8C-83A1-F6EECF244321}">
                <p14:modId xmlns:p14="http://schemas.microsoft.com/office/powerpoint/2010/main" val="1877447697"/>
              </p:ext>
            </p:extLst>
          </p:nvPr>
        </p:nvGraphicFramePr>
        <p:xfrm>
          <a:off x="6380938" y="969800"/>
          <a:ext cx="4927602" cy="5202624"/>
        </p:xfrm>
        <a:graphic>
          <a:graphicData uri="http://schemas.openxmlformats.org/drawingml/2006/table">
            <a:tbl>
              <a:tblPr>
                <a:tableStyleId>{775DCB02-9BB8-47FD-8907-85C794F793BA}</a:tableStyleId>
              </a:tblPr>
              <a:tblGrid>
                <a:gridCol w="1642534">
                  <a:extLst>
                    <a:ext uri="{9D8B030D-6E8A-4147-A177-3AD203B41FA5}">
                      <a16:colId xmlns:a16="http://schemas.microsoft.com/office/drawing/2014/main" val="2338129251"/>
                    </a:ext>
                  </a:extLst>
                </a:gridCol>
                <a:gridCol w="1642534">
                  <a:extLst>
                    <a:ext uri="{9D8B030D-6E8A-4147-A177-3AD203B41FA5}">
                      <a16:colId xmlns:a16="http://schemas.microsoft.com/office/drawing/2014/main" val="857682968"/>
                    </a:ext>
                  </a:extLst>
                </a:gridCol>
                <a:gridCol w="1642534">
                  <a:extLst>
                    <a:ext uri="{9D8B030D-6E8A-4147-A177-3AD203B41FA5}">
                      <a16:colId xmlns:a16="http://schemas.microsoft.com/office/drawing/2014/main" val="1305674981"/>
                    </a:ext>
                  </a:extLst>
                </a:gridCol>
              </a:tblGrid>
              <a:tr h="1146990">
                <a:tc>
                  <a:txBody>
                    <a:bodyPr/>
                    <a:lstStyle/>
                    <a:p>
                      <a:pPr algn="ctr" fontAlgn="ctr"/>
                      <a:r>
                        <a:rPr lang="en-US" sz="1800" b="0" dirty="0">
                          <a:effectLst/>
                          <a:latin typeface="Times New Roman" panose="02020603050405020304" pitchFamily="18" charset="0"/>
                          <a:cs typeface="Times New Roman" panose="02020603050405020304" pitchFamily="18" charset="0"/>
                        </a:rPr>
                        <a:t>test</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800" b="0" dirty="0">
                        <a:effectLst/>
                        <a:latin typeface="Times New Roman" panose="02020603050405020304" pitchFamily="18" charset="0"/>
                        <a:cs typeface="Times New Roman" panose="02020603050405020304" pitchFamily="18" charset="0"/>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0" dirty="0">
                          <a:effectLst/>
                          <a:latin typeface="Times New Roman" panose="02020603050405020304" pitchFamily="18" charset="0"/>
                          <a:cs typeface="Times New Roman" panose="02020603050405020304" pitchFamily="18" charset="0"/>
                        </a:rPr>
                        <a:t>ln_Weekly_Sales</a:t>
                      </a:r>
                    </a:p>
                    <a:p>
                      <a:pPr algn="ctr" fontAlgn="ctr"/>
                      <a:endParaRPr lang="en-US" sz="1800" b="0" dirty="0">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effectLst/>
                          <a:latin typeface="Times New Roman" panose="02020603050405020304" pitchFamily="18" charset="0"/>
                          <a:cs typeface="Times New Roman" panose="02020603050405020304" pitchFamily="18" charset="0"/>
                        </a:rPr>
                        <a:t>pred</a:t>
                      </a:r>
                      <a:endParaRPr lang="en-US" sz="1800" b="0" dirty="0">
                        <a:effectLst/>
                        <a:latin typeface="Times New Roman" panose="02020603050405020304" pitchFamily="18" charset="0"/>
                        <a:cs typeface="Times New Roman" panose="02020603050405020304" pitchFamily="18" charset="0"/>
                      </a:endParaRPr>
                    </a:p>
                    <a:p>
                      <a:pPr algn="ctr"/>
                      <a:endParaRPr lang="en-US" sz="1800" b="0" dirty="0">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5845051"/>
                  </a:ext>
                </a:extLst>
              </a:tr>
              <a:tr h="354357">
                <a:tc>
                  <a:txBody>
                    <a:bodyPr/>
                    <a:lstStyle/>
                    <a:p>
                      <a:pPr algn="ctr" fontAlgn="ctr"/>
                      <a:r>
                        <a:rPr lang="en-US" sz="1800" b="0" dirty="0">
                          <a:effectLst/>
                          <a:latin typeface="Times New Roman" panose="02020603050405020304" pitchFamily="18" charset="0"/>
                          <a:cs typeface="Times New Roman" panose="02020603050405020304" pitchFamily="18" charset="0"/>
                        </a:rPr>
                        <a:t>Deciles</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800" b="0" dirty="0">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800" b="0">
                        <a:effectLst/>
                        <a:latin typeface="Times New Roman" panose="02020603050405020304" pitchFamily="18" charset="0"/>
                        <a:cs typeface="Times New Roman" panose="02020603050405020304" pitchFamily="18" charset="0"/>
                      </a:endParaRP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2362983"/>
                  </a:ext>
                </a:extLst>
              </a:tr>
              <a:tr h="354357">
                <a:tc>
                  <a:txBody>
                    <a:bodyPr/>
                    <a:lstStyle/>
                    <a:p>
                      <a:pPr algn="ctr" fontAlgn="ctr"/>
                      <a:r>
                        <a:rPr lang="en-US" sz="1800" b="0" dirty="0">
                          <a:effectLst/>
                          <a:latin typeface="Times New Roman" panose="02020603050405020304" pitchFamily="18" charset="0"/>
                          <a:cs typeface="Times New Roman" panose="02020603050405020304" pitchFamily="18" charset="0"/>
                        </a:rPr>
                        <a:t>9</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b="0" dirty="0">
                          <a:effectLst/>
                          <a:latin typeface="Times New Roman" panose="02020603050405020304" pitchFamily="18" charset="0"/>
                          <a:cs typeface="Times New Roman" panose="02020603050405020304" pitchFamily="18" charset="0"/>
                        </a:rPr>
                        <a:t>10.989441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b="0">
                          <a:effectLst/>
                          <a:latin typeface="Times New Roman" panose="02020603050405020304" pitchFamily="18" charset="0"/>
                          <a:cs typeface="Times New Roman" panose="02020603050405020304" pitchFamily="18" charset="0"/>
                        </a:rPr>
                        <a:t>11.645865</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2777944"/>
                  </a:ext>
                </a:extLst>
              </a:tr>
              <a:tr h="354357">
                <a:tc>
                  <a:txBody>
                    <a:bodyPr/>
                    <a:lstStyle/>
                    <a:p>
                      <a:pPr algn="ctr" fontAlgn="ctr"/>
                      <a:r>
                        <a:rPr lang="en-US" sz="1800" b="0">
                          <a:effectLst/>
                          <a:latin typeface="Times New Roman" panose="02020603050405020304" pitchFamily="18" charset="0"/>
                          <a:cs typeface="Times New Roman" panose="02020603050405020304" pitchFamily="18" charset="0"/>
                        </a:rPr>
                        <a:t>8</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b="0" dirty="0">
                          <a:effectLst/>
                          <a:latin typeface="Times New Roman" panose="02020603050405020304" pitchFamily="18" charset="0"/>
                          <a:cs typeface="Times New Roman" panose="02020603050405020304" pitchFamily="18" charset="0"/>
                        </a:rPr>
                        <a:t>10.298347</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b="0">
                          <a:effectLst/>
                          <a:latin typeface="Times New Roman" panose="02020603050405020304" pitchFamily="18" charset="0"/>
                          <a:cs typeface="Times New Roman" panose="02020603050405020304" pitchFamily="18" charset="0"/>
                        </a:rPr>
                        <a:t>10.126871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6776789"/>
                  </a:ext>
                </a:extLst>
              </a:tr>
              <a:tr h="354357">
                <a:tc>
                  <a:txBody>
                    <a:bodyPr/>
                    <a:lstStyle/>
                    <a:p>
                      <a:pPr algn="ctr" fontAlgn="ctr"/>
                      <a:r>
                        <a:rPr lang="en-US" sz="1800" b="0">
                          <a:effectLst/>
                          <a:latin typeface="Times New Roman" panose="02020603050405020304" pitchFamily="18" charset="0"/>
                          <a:cs typeface="Times New Roman" panose="02020603050405020304" pitchFamily="18" charset="0"/>
                        </a:rPr>
                        <a:t>7</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b="0" dirty="0">
                          <a:effectLst/>
                          <a:latin typeface="Times New Roman" panose="02020603050405020304" pitchFamily="18" charset="0"/>
                          <a:cs typeface="Times New Roman" panose="02020603050405020304" pitchFamily="18" charset="0"/>
                        </a:rPr>
                        <a:t>9.844481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b="0">
                          <a:effectLst/>
                          <a:latin typeface="Times New Roman" panose="02020603050405020304" pitchFamily="18" charset="0"/>
                          <a:cs typeface="Times New Roman" panose="02020603050405020304" pitchFamily="18" charset="0"/>
                        </a:rPr>
                        <a:t>9.389363</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3069476"/>
                  </a:ext>
                </a:extLst>
              </a:tr>
              <a:tr h="354357">
                <a:tc>
                  <a:txBody>
                    <a:bodyPr/>
                    <a:lstStyle/>
                    <a:p>
                      <a:pPr algn="ctr" fontAlgn="ctr"/>
                      <a:r>
                        <a:rPr lang="en-US" sz="1800" b="0">
                          <a:effectLst/>
                          <a:latin typeface="Times New Roman" panose="02020603050405020304" pitchFamily="18" charset="0"/>
                          <a:cs typeface="Times New Roman" panose="02020603050405020304" pitchFamily="18" charset="0"/>
                        </a:rPr>
                        <a:t>6</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b="0" dirty="0">
                          <a:effectLst/>
                          <a:latin typeface="Times New Roman" panose="02020603050405020304" pitchFamily="18" charset="0"/>
                          <a:cs typeface="Times New Roman" panose="02020603050405020304" pitchFamily="18" charset="0"/>
                        </a:rPr>
                        <a:t>9.450923</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b="0">
                          <a:effectLst/>
                          <a:latin typeface="Times New Roman" panose="02020603050405020304" pitchFamily="18" charset="0"/>
                          <a:cs typeface="Times New Roman" panose="02020603050405020304" pitchFamily="18" charset="0"/>
                        </a:rPr>
                        <a:t>8.920843</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7086328"/>
                  </a:ext>
                </a:extLst>
              </a:tr>
              <a:tr h="354357">
                <a:tc>
                  <a:txBody>
                    <a:bodyPr/>
                    <a:lstStyle/>
                    <a:p>
                      <a:pPr algn="ctr" fontAlgn="ctr"/>
                      <a:r>
                        <a:rPr lang="en-US" sz="1800" b="0">
                          <a:effectLst/>
                          <a:latin typeface="Times New Roman" panose="02020603050405020304" pitchFamily="18" charset="0"/>
                          <a:cs typeface="Times New Roman" panose="02020603050405020304" pitchFamily="18" charset="0"/>
                        </a:rPr>
                        <a:t>5</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b="0" dirty="0">
                          <a:effectLst/>
                          <a:latin typeface="Times New Roman" panose="02020603050405020304" pitchFamily="18" charset="0"/>
                          <a:cs typeface="Times New Roman" panose="02020603050405020304" pitchFamily="18" charset="0"/>
                        </a:rPr>
                        <a:t>8.919796</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b="0" dirty="0">
                          <a:effectLst/>
                          <a:latin typeface="Times New Roman" panose="02020603050405020304" pitchFamily="18" charset="0"/>
                          <a:cs typeface="Times New Roman" panose="02020603050405020304" pitchFamily="18" charset="0"/>
                        </a:rPr>
                        <a:t>8.604312</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9203430"/>
                  </a:ext>
                </a:extLst>
              </a:tr>
              <a:tr h="354357">
                <a:tc>
                  <a:txBody>
                    <a:bodyPr/>
                    <a:lstStyle/>
                    <a:p>
                      <a:pPr algn="ctr" fontAlgn="ctr"/>
                      <a:r>
                        <a:rPr lang="en-US" sz="1800" b="0">
                          <a:effectLst/>
                          <a:latin typeface="Times New Roman" panose="02020603050405020304" pitchFamily="18" charset="0"/>
                          <a:cs typeface="Times New Roman" panose="02020603050405020304" pitchFamily="18" charset="0"/>
                        </a:rPr>
                        <a:t>4</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b="0" dirty="0">
                          <a:effectLst/>
                          <a:latin typeface="Times New Roman" panose="02020603050405020304" pitchFamily="18" charset="0"/>
                          <a:cs typeface="Times New Roman" panose="02020603050405020304" pitchFamily="18" charset="0"/>
                        </a:rPr>
                        <a:t>8.181149</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b="0" dirty="0">
                          <a:effectLst/>
                          <a:latin typeface="Times New Roman" panose="02020603050405020304" pitchFamily="18" charset="0"/>
                          <a:cs typeface="Times New Roman" panose="02020603050405020304" pitchFamily="18" charset="0"/>
                        </a:rPr>
                        <a:t>8.357389</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3791030"/>
                  </a:ext>
                </a:extLst>
              </a:tr>
              <a:tr h="354357">
                <a:tc>
                  <a:txBody>
                    <a:bodyPr/>
                    <a:lstStyle/>
                    <a:p>
                      <a:pPr algn="ctr" fontAlgn="ctr"/>
                      <a:r>
                        <a:rPr lang="en-US" sz="1800" b="0">
                          <a:effectLst/>
                          <a:latin typeface="Times New Roman" panose="02020603050405020304" pitchFamily="18" charset="0"/>
                          <a:cs typeface="Times New Roman" panose="02020603050405020304" pitchFamily="18" charset="0"/>
                        </a:rPr>
                        <a:t>3</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b="0" dirty="0">
                          <a:effectLst/>
                          <a:latin typeface="Times New Roman" panose="02020603050405020304" pitchFamily="18" charset="0"/>
                          <a:cs typeface="Times New Roman" panose="02020603050405020304" pitchFamily="18" charset="0"/>
                        </a:rPr>
                        <a:t>7.948128</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b="0" dirty="0">
                          <a:effectLst/>
                          <a:latin typeface="Times New Roman" panose="02020603050405020304" pitchFamily="18" charset="0"/>
                          <a:cs typeface="Times New Roman" panose="02020603050405020304" pitchFamily="18" charset="0"/>
                        </a:rPr>
                        <a:t>8.062737</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7817905"/>
                  </a:ext>
                </a:extLst>
              </a:tr>
              <a:tr h="354357">
                <a:tc>
                  <a:txBody>
                    <a:bodyPr/>
                    <a:lstStyle/>
                    <a:p>
                      <a:pPr algn="ctr" fontAlgn="ctr"/>
                      <a:r>
                        <a:rPr lang="en-US" sz="1800" b="0">
                          <a:effectLst/>
                          <a:latin typeface="Times New Roman" panose="02020603050405020304" pitchFamily="18" charset="0"/>
                          <a:cs typeface="Times New Roman" panose="02020603050405020304" pitchFamily="18" charset="0"/>
                        </a:rPr>
                        <a:t>2</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b="0">
                          <a:effectLst/>
                          <a:latin typeface="Times New Roman" panose="02020603050405020304" pitchFamily="18" charset="0"/>
                          <a:cs typeface="Times New Roman" panose="02020603050405020304" pitchFamily="18" charset="0"/>
                        </a:rPr>
                        <a:t>7.821203</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b="0" dirty="0">
                          <a:effectLst/>
                          <a:latin typeface="Times New Roman" panose="02020603050405020304" pitchFamily="18" charset="0"/>
                          <a:cs typeface="Times New Roman" panose="02020603050405020304" pitchFamily="18" charset="0"/>
                        </a:rPr>
                        <a:t>7.611338</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519316"/>
                  </a:ext>
                </a:extLst>
              </a:tr>
              <a:tr h="354357">
                <a:tc>
                  <a:txBody>
                    <a:bodyPr/>
                    <a:lstStyle/>
                    <a:p>
                      <a:pPr algn="ctr" fontAlgn="ctr"/>
                      <a:r>
                        <a:rPr lang="en-US" sz="1800" b="0">
                          <a:effectLst/>
                          <a:latin typeface="Times New Roman" panose="02020603050405020304" pitchFamily="18" charset="0"/>
                          <a:cs typeface="Times New Roman" panose="02020603050405020304" pitchFamily="18" charset="0"/>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b="0">
                          <a:effectLst/>
                          <a:latin typeface="Times New Roman" panose="02020603050405020304" pitchFamily="18" charset="0"/>
                          <a:cs typeface="Times New Roman" panose="02020603050405020304" pitchFamily="18" charset="0"/>
                        </a:rPr>
                        <a:t>6.811897</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b="0" dirty="0">
                          <a:effectLst/>
                          <a:latin typeface="Times New Roman" panose="02020603050405020304" pitchFamily="18" charset="0"/>
                          <a:cs typeface="Times New Roman" panose="02020603050405020304" pitchFamily="18" charset="0"/>
                        </a:rPr>
                        <a:t>7.011025</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1374483"/>
                  </a:ext>
                </a:extLst>
              </a:tr>
              <a:tr h="354357">
                <a:tc>
                  <a:txBody>
                    <a:bodyPr/>
                    <a:lstStyle/>
                    <a:p>
                      <a:pPr algn="ctr" fontAlgn="ctr"/>
                      <a:r>
                        <a:rPr lang="en-US" sz="1800" b="0">
                          <a:effectLst/>
                          <a:latin typeface="Times New Roman" panose="02020603050405020304" pitchFamily="18" charset="0"/>
                          <a:cs typeface="Times New Roman" panose="02020603050405020304" pitchFamily="18" charset="0"/>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b="0">
                          <a:effectLst/>
                          <a:latin typeface="Times New Roman" panose="02020603050405020304" pitchFamily="18" charset="0"/>
                          <a:cs typeface="Times New Roman" panose="02020603050405020304" pitchFamily="18" charset="0"/>
                        </a:rPr>
                        <a:t>5.103314</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b="0" dirty="0">
                          <a:effectLst/>
                          <a:latin typeface="Times New Roman" panose="02020603050405020304" pitchFamily="18" charset="0"/>
                          <a:cs typeface="Times New Roman" panose="02020603050405020304" pitchFamily="18" charset="0"/>
                        </a:rPr>
                        <a:t>5.630799</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9453984"/>
                  </a:ext>
                </a:extLst>
              </a:tr>
            </a:tbl>
          </a:graphicData>
        </a:graphic>
      </p:graphicFrame>
    </p:spTree>
    <p:extLst>
      <p:ext uri="{BB962C8B-B14F-4D97-AF65-F5344CB8AC3E}">
        <p14:creationId xmlns:p14="http://schemas.microsoft.com/office/powerpoint/2010/main" val="244925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D5373B-0001-4A96-A08E-ABB9157462D3}"/>
              </a:ext>
            </a:extLst>
          </p:cNvPr>
          <p:cNvSpPr/>
          <p:nvPr/>
        </p:nvSpPr>
        <p:spPr>
          <a:xfrm>
            <a:off x="599209" y="180602"/>
            <a:ext cx="13227627" cy="307777"/>
          </a:xfrm>
          <a:prstGeom prst="rect">
            <a:avLst/>
          </a:prstGeom>
        </p:spPr>
        <p:txBody>
          <a:bodyPr wrap="square">
            <a:spAutoFit/>
          </a:bodyPr>
          <a:lstStyle/>
          <a:p>
            <a:r>
              <a:rPr lang="en-US" sz="1400" b="1" dirty="0">
                <a:solidFill>
                  <a:srgbClr val="000000"/>
                </a:solidFill>
                <a:latin typeface="Times New Roman" panose="02020603050405020304" pitchFamily="18" charset="0"/>
                <a:cs typeface="Times New Roman" panose="02020603050405020304" pitchFamily="18" charset="0"/>
              </a:rPr>
              <a:t>		Key Drivers</a:t>
            </a:r>
            <a:r>
              <a:rPr lang="en-US" sz="1400" b="1" dirty="0">
                <a:latin typeface="Times New Roman" panose="02020603050405020304" pitchFamily="18" charset="0"/>
                <a:cs typeface="Times New Roman" panose="02020603050405020304" pitchFamily="18" charset="0"/>
              </a:rPr>
              <a:t> </a:t>
            </a:r>
            <a:r>
              <a:rPr lang="en-US" sz="1400" dirty="0">
                <a:solidFill>
                  <a:srgbClr val="000000"/>
                </a:solidFill>
                <a:latin typeface="Times New Roman" panose="02020603050405020304" pitchFamily="18" charset="0"/>
                <a:cs typeface="Times New Roman" panose="02020603050405020304" pitchFamily="18" charset="0"/>
              </a:rPr>
              <a:t>: </a:t>
            </a:r>
            <a:r>
              <a:rPr lang="en-US" sz="1400" b="1" dirty="0">
                <a:solidFill>
                  <a:srgbClr val="000000"/>
                </a:solidFill>
                <a:latin typeface="Times New Roman" panose="02020603050405020304" pitchFamily="18" charset="0"/>
                <a:cs typeface="Times New Roman" panose="02020603050405020304" pitchFamily="18" charset="0"/>
              </a:rPr>
              <a:t>Positive/negative</a:t>
            </a:r>
            <a:r>
              <a:rPr lang="en-US" sz="1400" b="1" dirty="0">
                <a:latin typeface="Times New Roman" panose="02020603050405020304" pitchFamily="18" charset="0"/>
                <a:cs typeface="Times New Roman" panose="02020603050405020304" pitchFamily="18" charset="0"/>
              </a:rPr>
              <a:t> </a:t>
            </a:r>
            <a:r>
              <a:rPr lang="en-US" sz="1400" b="1" dirty="0">
                <a:solidFill>
                  <a:srgbClr val="000000"/>
                </a:solidFill>
                <a:latin typeface="Times New Roman" panose="02020603050405020304" pitchFamily="18" charset="0"/>
                <a:cs typeface="Times New Roman" panose="02020603050405020304" pitchFamily="18" charset="0"/>
              </a:rPr>
              <a:t>Relative importance/variable importance</a:t>
            </a:r>
            <a:r>
              <a:rPr lang="en-US" sz="1400" b="1" dirty="0">
                <a:latin typeface="Times New Roman" panose="02020603050405020304" pitchFamily="18" charset="0"/>
                <a:cs typeface="Times New Roman" panose="02020603050405020304" pitchFamily="18" charset="0"/>
              </a:rPr>
              <a:t> </a:t>
            </a:r>
            <a:r>
              <a:rPr lang="en-US" sz="1400" b="1" dirty="0">
                <a:solidFill>
                  <a:srgbClr val="000000"/>
                </a:solidFill>
                <a:latin typeface="Times New Roman" panose="02020603050405020304" pitchFamily="18" charset="0"/>
                <a:cs typeface="Times New Roman" panose="02020603050405020304" pitchFamily="18" charset="0"/>
              </a:rPr>
              <a:t>Business interpretation</a:t>
            </a:r>
            <a:r>
              <a:rPr lang="en-US" sz="1400" b="1" dirty="0">
                <a:latin typeface="Times New Roman" panose="02020603050405020304" pitchFamily="18" charset="0"/>
                <a:cs typeface="Times New Roman" panose="02020603050405020304" pitchFamily="18" charset="0"/>
              </a:rPr>
              <a:t> </a:t>
            </a:r>
          </a:p>
        </p:txBody>
      </p:sp>
      <p:sp>
        <p:nvSpPr>
          <p:cNvPr id="2" name="Rectangle 1">
            <a:extLst>
              <a:ext uri="{FF2B5EF4-FFF2-40B4-BE49-F238E27FC236}">
                <a16:creationId xmlns:a16="http://schemas.microsoft.com/office/drawing/2014/main" id="{2A4EA63C-295A-4826-A1D1-6E1226E349BF}"/>
              </a:ext>
            </a:extLst>
          </p:cNvPr>
          <p:cNvSpPr/>
          <p:nvPr/>
        </p:nvSpPr>
        <p:spPr>
          <a:xfrm>
            <a:off x="518160" y="488379"/>
            <a:ext cx="11247120" cy="6324808"/>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r>
              <a:rPr lang="en-US" sz="1400" b="1" dirty="0">
                <a:solidFill>
                  <a:srgbClr val="000000"/>
                </a:solidFill>
                <a:latin typeface="Times New Roman" panose="02020603050405020304" pitchFamily="18" charset="0"/>
                <a:cs typeface="Times New Roman" panose="02020603050405020304" pitchFamily="18" charset="0"/>
              </a:rPr>
              <a:t>				</a:t>
            </a:r>
            <a:r>
              <a:rPr lang="en-US" b="1" dirty="0">
                <a:solidFill>
                  <a:srgbClr val="000000"/>
                </a:solidFill>
                <a:latin typeface="Times New Roman" panose="02020603050405020304" pitchFamily="18" charset="0"/>
                <a:cs typeface="Times New Roman" panose="02020603050405020304" pitchFamily="18" charset="0"/>
              </a:rPr>
              <a:t>Positive  key driver</a:t>
            </a:r>
          </a:p>
          <a:p>
            <a:r>
              <a:rPr lang="en-US" sz="900" b="1" dirty="0">
                <a:latin typeface="Times New Roman" panose="02020603050405020304" pitchFamily="18" charset="0"/>
                <a:cs typeface="Times New Roman" panose="02020603050405020304" pitchFamily="18" charset="0"/>
              </a:rPr>
              <a:t>2.8117*Intercept</a:t>
            </a:r>
          </a:p>
          <a:p>
            <a:r>
              <a:rPr lang="en-US" sz="900" b="1" dirty="0">
                <a:latin typeface="Times New Roman" panose="02020603050405020304" pitchFamily="18" charset="0"/>
                <a:cs typeface="Times New Roman" panose="02020603050405020304" pitchFamily="18" charset="0"/>
              </a:rPr>
              <a:t>+0.0299*week_11</a:t>
            </a:r>
          </a:p>
          <a:p>
            <a:r>
              <a:rPr lang="en-US" sz="900" b="1" dirty="0">
                <a:latin typeface="Times New Roman" panose="02020603050405020304" pitchFamily="18" charset="0"/>
                <a:cs typeface="Times New Roman" panose="02020603050405020304" pitchFamily="18" charset="0"/>
              </a:rPr>
              <a:t>+0.0446*week_44</a:t>
            </a:r>
          </a:p>
          <a:p>
            <a:r>
              <a:rPr lang="en-US" sz="900" b="1" dirty="0">
                <a:latin typeface="Times New Roman" panose="02020603050405020304" pitchFamily="18" charset="0"/>
                <a:cs typeface="Times New Roman" panose="02020603050405020304" pitchFamily="18" charset="0"/>
              </a:rPr>
              <a:t>+0.0699*week_45</a:t>
            </a:r>
          </a:p>
          <a:p>
            <a:r>
              <a:rPr lang="en-US" sz="900" b="1" dirty="0">
                <a:latin typeface="Times New Roman" panose="02020603050405020304" pitchFamily="18" charset="0"/>
                <a:cs typeface="Times New Roman" panose="02020603050405020304" pitchFamily="18" charset="0"/>
              </a:rPr>
              <a:t>+0.0498*week_46</a:t>
            </a:r>
          </a:p>
          <a:p>
            <a:r>
              <a:rPr lang="en-US" sz="900" b="1" dirty="0">
                <a:latin typeface="Times New Roman" panose="02020603050405020304" pitchFamily="18" charset="0"/>
                <a:cs typeface="Times New Roman" panose="02020603050405020304" pitchFamily="18" charset="0"/>
              </a:rPr>
              <a:t>+0.1310* week_49     </a:t>
            </a:r>
          </a:p>
          <a:p>
            <a:r>
              <a:rPr lang="en-US" sz="900" b="1" dirty="0">
                <a:latin typeface="Times New Roman" panose="02020603050405020304" pitchFamily="18" charset="0"/>
                <a:cs typeface="Times New Roman" panose="02020603050405020304" pitchFamily="18" charset="0"/>
              </a:rPr>
              <a:t>+0.9124*week_5</a:t>
            </a:r>
          </a:p>
          <a:p>
            <a:r>
              <a:rPr lang="en-US" sz="900" b="1" dirty="0">
                <a:latin typeface="Times New Roman" panose="02020603050405020304" pitchFamily="18" charset="0"/>
                <a:cs typeface="Times New Roman" panose="02020603050405020304" pitchFamily="18" charset="0"/>
              </a:rPr>
              <a:t>+0.2095*week_50</a:t>
            </a:r>
          </a:p>
          <a:p>
            <a:r>
              <a:rPr lang="en-US" sz="900" b="1" dirty="0">
                <a:latin typeface="Times New Roman" panose="02020603050405020304" pitchFamily="18" charset="0"/>
                <a:cs typeface="Times New Roman" panose="02020603050405020304" pitchFamily="18" charset="0"/>
              </a:rPr>
              <a:t>+0.0826*week_6</a:t>
            </a:r>
          </a:p>
          <a:p>
            <a:r>
              <a:rPr lang="en-US" sz="900" b="1" dirty="0">
                <a:latin typeface="Times New Roman" panose="02020603050405020304" pitchFamily="18" charset="0"/>
                <a:cs typeface="Times New Roman" panose="02020603050405020304" pitchFamily="18" charset="0"/>
              </a:rPr>
              <a:t>+0.1026*week_7</a:t>
            </a:r>
          </a:p>
          <a:p>
            <a:r>
              <a:rPr lang="en-US" sz="900" b="1" dirty="0">
                <a:latin typeface="Times New Roman" panose="02020603050405020304" pitchFamily="18" charset="0"/>
                <a:cs typeface="Times New Roman" panose="02020603050405020304" pitchFamily="18" charset="0"/>
              </a:rPr>
              <a:t>+0.3002*Dept_90</a:t>
            </a:r>
          </a:p>
          <a:p>
            <a:r>
              <a:rPr lang="en-US" sz="900" b="1" dirty="0">
                <a:latin typeface="Times New Roman" panose="02020603050405020304" pitchFamily="18" charset="0"/>
                <a:cs typeface="Times New Roman" panose="02020603050405020304" pitchFamily="18" charset="0"/>
              </a:rPr>
              <a:t>+0.3816*Dept_91</a:t>
            </a:r>
          </a:p>
          <a:p>
            <a:r>
              <a:rPr lang="en-US" sz="900" b="1" dirty="0">
                <a:latin typeface="Times New Roman" panose="02020603050405020304" pitchFamily="18" charset="0"/>
                <a:cs typeface="Times New Roman" panose="02020603050405020304" pitchFamily="18" charset="0"/>
              </a:rPr>
              <a:t>+0.0470*week_9</a:t>
            </a:r>
          </a:p>
          <a:p>
            <a:r>
              <a:rPr lang="en-US" sz="900" b="1" dirty="0">
                <a:latin typeface="Times New Roman" panose="02020603050405020304" pitchFamily="18" charset="0"/>
                <a:cs typeface="Times New Roman" panose="02020603050405020304" pitchFamily="18" charset="0"/>
              </a:rPr>
              <a:t>+0.7363*Dept_1</a:t>
            </a:r>
          </a:p>
          <a:p>
            <a:r>
              <a:rPr lang="en-US" sz="900" b="1" dirty="0">
                <a:latin typeface="Times New Roman" panose="02020603050405020304" pitchFamily="18" charset="0"/>
                <a:cs typeface="Times New Roman" panose="02020603050405020304" pitchFamily="18" charset="0"/>
              </a:rPr>
              <a:t>+0.3220*Dept_10</a:t>
            </a:r>
          </a:p>
          <a:p>
            <a:r>
              <a:rPr lang="en-US" sz="900" b="1" dirty="0">
                <a:latin typeface="Times New Roman" panose="02020603050405020304" pitchFamily="18" charset="0"/>
                <a:cs typeface="Times New Roman" panose="02020603050405020304" pitchFamily="18" charset="0"/>
              </a:rPr>
              <a:t>+0.4424*Dept_11</a:t>
            </a:r>
          </a:p>
          <a:p>
            <a:r>
              <a:rPr lang="en-US" sz="900" b="1" dirty="0">
                <a:latin typeface="Times New Roman" panose="02020603050405020304" pitchFamily="18" charset="0"/>
                <a:cs typeface="Times New Roman" panose="02020603050405020304" pitchFamily="18" charset="0"/>
              </a:rPr>
              <a:t>+0.8548*Dept_13</a:t>
            </a:r>
          </a:p>
          <a:p>
            <a:r>
              <a:rPr lang="en-US" sz="900" b="1" dirty="0">
                <a:latin typeface="Times New Roman" panose="02020603050405020304" pitchFamily="18" charset="0"/>
                <a:cs typeface="Times New Roman" panose="02020603050405020304" pitchFamily="18" charset="0"/>
              </a:rPr>
              <a:t>+0.5806*Dept_2</a:t>
            </a:r>
          </a:p>
          <a:p>
            <a:r>
              <a:rPr lang="en-US" sz="900" b="1" dirty="0">
                <a:latin typeface="Times New Roman" panose="02020603050405020304" pitchFamily="18" charset="0"/>
                <a:cs typeface="Times New Roman" panose="02020603050405020304" pitchFamily="18" charset="0"/>
              </a:rPr>
              <a:t>+0.0517*Dept_33</a:t>
            </a:r>
          </a:p>
          <a:p>
            <a:r>
              <a:rPr lang="en-US" sz="900" b="1" dirty="0">
                <a:latin typeface="Times New Roman" panose="02020603050405020304" pitchFamily="18" charset="0"/>
                <a:cs typeface="Times New Roman" panose="02020603050405020304" pitchFamily="18" charset="0"/>
              </a:rPr>
              <a:t>+0.0483*Dept_21</a:t>
            </a:r>
          </a:p>
          <a:p>
            <a:r>
              <a:rPr lang="en-US" sz="900" b="1" dirty="0">
                <a:latin typeface="Times New Roman" panose="02020603050405020304" pitchFamily="18" charset="0"/>
                <a:cs typeface="Times New Roman" panose="02020603050405020304" pitchFamily="18" charset="0"/>
              </a:rPr>
              <a:t>+0.2579*Dept_23</a:t>
            </a:r>
          </a:p>
          <a:p>
            <a:r>
              <a:rPr lang="en-US" sz="900" b="1" dirty="0">
                <a:latin typeface="Times New Roman" panose="02020603050405020304" pitchFamily="18" charset="0"/>
                <a:cs typeface="Times New Roman" panose="02020603050405020304" pitchFamily="18" charset="0"/>
              </a:rPr>
              <a:t>+0.1466*Dept_38</a:t>
            </a:r>
          </a:p>
          <a:p>
            <a:r>
              <a:rPr lang="en-US" sz="900" b="1" dirty="0">
                <a:latin typeface="Times New Roman" panose="02020603050405020304" pitchFamily="18" charset="0"/>
                <a:cs typeface="Times New Roman" panose="02020603050405020304" pitchFamily="18" charset="0"/>
              </a:rPr>
              <a:t>+0.9122*Dept_4</a:t>
            </a:r>
          </a:p>
          <a:p>
            <a:r>
              <a:rPr lang="en-US" sz="900" b="1" dirty="0">
                <a:latin typeface="Times New Roman" panose="02020603050405020304" pitchFamily="18" charset="0"/>
                <a:cs typeface="Times New Roman" panose="02020603050405020304" pitchFamily="18" charset="0"/>
              </a:rPr>
              <a:t>+0.6232*Dept_40</a:t>
            </a:r>
          </a:p>
          <a:p>
            <a:r>
              <a:rPr lang="en-US" sz="900" b="1" dirty="0">
                <a:latin typeface="Times New Roman" panose="02020603050405020304" pitchFamily="18" charset="0"/>
                <a:cs typeface="Times New Roman" panose="02020603050405020304" pitchFamily="18" charset="0"/>
              </a:rPr>
              <a:t>+0.7853*Dept_46</a:t>
            </a:r>
          </a:p>
          <a:p>
            <a:r>
              <a:rPr lang="en-US" sz="900" b="1" dirty="0">
                <a:latin typeface="Times New Roman" panose="02020603050405020304" pitchFamily="18" charset="0"/>
                <a:cs typeface="Times New Roman" panose="02020603050405020304" pitchFamily="18" charset="0"/>
              </a:rPr>
              <a:t>+0.8337*Dept_79</a:t>
            </a:r>
          </a:p>
          <a:p>
            <a:r>
              <a:rPr lang="en-US" sz="900" b="1" dirty="0">
                <a:latin typeface="Times New Roman" panose="02020603050405020304" pitchFamily="18" charset="0"/>
                <a:cs typeface="Times New Roman" panose="02020603050405020304" pitchFamily="18" charset="0"/>
              </a:rPr>
              <a:t>+0.8094*Dept_8</a:t>
            </a:r>
          </a:p>
          <a:p>
            <a:r>
              <a:rPr lang="en-US" sz="900" b="1" dirty="0">
                <a:latin typeface="Times New Roman" panose="02020603050405020304" pitchFamily="18" charset="0"/>
                <a:cs typeface="Times New Roman" panose="02020603050405020304" pitchFamily="18" charset="0"/>
              </a:rPr>
              <a:t>+0.7630*Dept_82</a:t>
            </a:r>
          </a:p>
          <a:p>
            <a:r>
              <a:rPr lang="en-US" sz="900" b="1" dirty="0">
                <a:latin typeface="Times New Roman" panose="02020603050405020304" pitchFamily="18" charset="0"/>
                <a:cs typeface="Times New Roman" panose="02020603050405020304" pitchFamily="18" charset="0"/>
              </a:rPr>
              <a:t>+0.0614*Dept_9</a:t>
            </a:r>
          </a:p>
          <a:p>
            <a:r>
              <a:rPr lang="en-US" sz="900" b="1" dirty="0">
                <a:latin typeface="Times New Roman" panose="02020603050405020304" pitchFamily="18" charset="0"/>
                <a:cs typeface="Times New Roman" panose="02020603050405020304" pitchFamily="18" charset="0"/>
              </a:rPr>
              <a:t>+0.1732*Dept_93</a:t>
            </a:r>
          </a:p>
          <a:p>
            <a:r>
              <a:rPr lang="en-US" sz="900" b="1" dirty="0">
                <a:latin typeface="Times New Roman" panose="02020603050405020304" pitchFamily="18" charset="0"/>
                <a:cs typeface="Times New Roman" panose="02020603050405020304" pitchFamily="18" charset="0"/>
              </a:rPr>
              <a:t>+0.0520*Dept_95</a:t>
            </a:r>
          </a:p>
          <a:p>
            <a:r>
              <a:rPr lang="en-US" sz="900" b="1" dirty="0">
                <a:latin typeface="Times New Roman" panose="02020603050405020304" pitchFamily="18" charset="0"/>
                <a:cs typeface="Times New Roman" panose="02020603050405020304" pitchFamily="18" charset="0"/>
              </a:rPr>
              <a:t>+4.45e-05*Difference</a:t>
            </a:r>
          </a:p>
          <a:p>
            <a:r>
              <a:rPr lang="en-US" sz="900" b="1" dirty="0">
                <a:latin typeface="Times New Roman" panose="02020603050405020304" pitchFamily="18" charset="0"/>
                <a:cs typeface="Times New Roman" panose="02020603050405020304" pitchFamily="18" charset="0"/>
              </a:rPr>
              <a:t>+7.839e-05*</a:t>
            </a:r>
            <a:r>
              <a:rPr lang="en-US" sz="900" b="1" dirty="0" err="1">
                <a:latin typeface="Times New Roman" panose="02020603050405020304" pitchFamily="18" charset="0"/>
                <a:cs typeface="Times New Roman" panose="02020603050405020304" pitchFamily="18" charset="0"/>
              </a:rPr>
              <a:t>Sales_dif</a:t>
            </a:r>
            <a:endParaRPr lang="en-US" sz="900" b="1" dirty="0">
              <a:latin typeface="Times New Roman" panose="02020603050405020304" pitchFamily="18" charset="0"/>
              <a:cs typeface="Times New Roman" panose="02020603050405020304" pitchFamily="18" charset="0"/>
            </a:endParaRPr>
          </a:p>
          <a:p>
            <a:r>
              <a:rPr lang="en-US" sz="900" b="1" dirty="0">
                <a:latin typeface="Times New Roman" panose="02020603050405020304" pitchFamily="18" charset="0"/>
                <a:cs typeface="Times New Roman" panose="02020603050405020304" pitchFamily="18" charset="0"/>
              </a:rPr>
              <a:t>+1.506e-06*Size</a:t>
            </a:r>
          </a:p>
          <a:p>
            <a:r>
              <a:rPr lang="en-US" sz="900" b="1" dirty="0">
                <a:latin typeface="Times New Roman" panose="02020603050405020304" pitchFamily="18" charset="0"/>
                <a:cs typeface="Times New Roman" panose="02020603050405020304" pitchFamily="18" charset="0"/>
              </a:rPr>
              <a:t>+2.8117*Train</a:t>
            </a:r>
          </a:p>
          <a:p>
            <a:r>
              <a:rPr lang="en-US" sz="900" b="1" dirty="0">
                <a:latin typeface="Times New Roman" panose="02020603050405020304" pitchFamily="18" charset="0"/>
                <a:cs typeface="Times New Roman" panose="02020603050405020304" pitchFamily="18" charset="0"/>
              </a:rPr>
              <a:t>+2.5686*</a:t>
            </a:r>
            <a:r>
              <a:rPr lang="en-US" sz="900" b="1" dirty="0" err="1">
                <a:latin typeface="Times New Roman" panose="02020603050405020304" pitchFamily="18" charset="0"/>
                <a:cs typeface="Times New Roman" panose="02020603050405020304" pitchFamily="18" charset="0"/>
              </a:rPr>
              <a:t>LaggedAvailable</a:t>
            </a:r>
            <a:endParaRPr lang="en-US" sz="900" b="1" dirty="0">
              <a:latin typeface="Times New Roman" panose="02020603050405020304" pitchFamily="18" charset="0"/>
              <a:cs typeface="Times New Roman" panose="02020603050405020304" pitchFamily="18" charset="0"/>
            </a:endParaRPr>
          </a:p>
          <a:p>
            <a:r>
              <a:rPr lang="en-US" sz="900" b="1" dirty="0">
                <a:latin typeface="Times New Roman" panose="02020603050405020304" pitchFamily="18" charset="0"/>
                <a:cs typeface="Times New Roman" panose="02020603050405020304" pitchFamily="18" charset="0"/>
              </a:rPr>
              <a:t>+4.26e-05*</a:t>
            </a:r>
            <a:r>
              <a:rPr lang="en-US" sz="900" b="1" dirty="0" err="1">
                <a:latin typeface="Times New Roman" panose="02020603050405020304" pitchFamily="18" charset="0"/>
                <a:cs typeface="Times New Roman" panose="02020603050405020304" pitchFamily="18" charset="0"/>
              </a:rPr>
              <a:t>LaggedSales</a:t>
            </a:r>
            <a:endParaRPr lang="en-US" sz="900" b="1" dirty="0">
              <a:latin typeface="Times New Roman" panose="02020603050405020304" pitchFamily="18" charset="0"/>
              <a:cs typeface="Times New Roman" panose="02020603050405020304" pitchFamily="18" charset="0"/>
            </a:endParaRPr>
          </a:p>
          <a:p>
            <a:r>
              <a:rPr lang="en-US" sz="900" b="1" dirty="0">
                <a:latin typeface="Times New Roman" panose="02020603050405020304" pitchFamily="18" charset="0"/>
                <a:cs typeface="Times New Roman" panose="02020603050405020304" pitchFamily="18" charset="0"/>
              </a:rPr>
              <a:t>+0.1651*</a:t>
            </a:r>
            <a:r>
              <a:rPr lang="en-US" sz="900" b="1" dirty="0" err="1">
                <a:latin typeface="Times New Roman" panose="02020603050405020304" pitchFamily="18" charset="0"/>
                <a:cs typeface="Times New Roman" panose="02020603050405020304" pitchFamily="18" charset="0"/>
              </a:rPr>
              <a:t>Black_Friday_yes</a:t>
            </a:r>
            <a:endParaRPr lang="en-US" sz="900" b="1" dirty="0">
              <a:latin typeface="Times New Roman" panose="02020603050405020304" pitchFamily="18" charset="0"/>
              <a:cs typeface="Times New Roman" panose="02020603050405020304" pitchFamily="18" charset="0"/>
            </a:endParaRPr>
          </a:p>
          <a:p>
            <a:r>
              <a:rPr lang="en-US" sz="900" b="1" dirty="0">
                <a:latin typeface="Times New Roman" panose="02020603050405020304" pitchFamily="18" charset="0"/>
                <a:cs typeface="Times New Roman" panose="02020603050405020304" pitchFamily="18" charset="0"/>
              </a:rPr>
              <a:t>+0.0016*Temperature</a:t>
            </a:r>
          </a:p>
          <a:p>
            <a:r>
              <a:rPr lang="en-US" sz="900" b="1" dirty="0">
                <a:latin typeface="Times New Roman" panose="02020603050405020304" pitchFamily="18" charset="0"/>
                <a:cs typeface="Times New Roman" panose="02020603050405020304" pitchFamily="18" charset="0"/>
              </a:rPr>
              <a:t>+0.0967*Month_4</a:t>
            </a:r>
          </a:p>
          <a:p>
            <a:r>
              <a:rPr lang="en-US" sz="900" b="1" dirty="0">
                <a:latin typeface="Times New Roman" panose="02020603050405020304" pitchFamily="18" charset="0"/>
                <a:cs typeface="Times New Roman" panose="02020603050405020304" pitchFamily="18" charset="0"/>
              </a:rPr>
              <a:t>+0.0471*Month_5 </a:t>
            </a:r>
          </a:p>
          <a:p>
            <a:endParaRPr lang="en-US" dirty="0"/>
          </a:p>
        </p:txBody>
      </p:sp>
    </p:spTree>
    <p:extLst>
      <p:ext uri="{BB962C8B-B14F-4D97-AF65-F5344CB8AC3E}">
        <p14:creationId xmlns:p14="http://schemas.microsoft.com/office/powerpoint/2010/main" val="905623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3C721EB-BAB1-4689-9706-918DE856E890}"/>
              </a:ext>
            </a:extLst>
          </p:cNvPr>
          <p:cNvSpPr/>
          <p:nvPr/>
        </p:nvSpPr>
        <p:spPr>
          <a:xfrm>
            <a:off x="487680" y="393491"/>
            <a:ext cx="11216640" cy="59093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800" dirty="0"/>
              <a:t>					</a:t>
            </a:r>
            <a:r>
              <a:rPr lang="en-US" b="1" dirty="0">
                <a:latin typeface="Times New Roman" panose="02020603050405020304" pitchFamily="18" charset="0"/>
                <a:cs typeface="Times New Roman" panose="02020603050405020304" pitchFamily="18" charset="0"/>
              </a:rPr>
              <a:t>Negative key driver</a:t>
            </a:r>
          </a:p>
          <a:p>
            <a:endParaRPr lang="en-US" sz="800" dirty="0"/>
          </a:p>
          <a:p>
            <a:r>
              <a:rPr lang="en-US" sz="900" b="1" dirty="0">
                <a:latin typeface="Times New Roman" panose="02020603050405020304" pitchFamily="18" charset="0"/>
                <a:cs typeface="Times New Roman" panose="02020603050405020304" pitchFamily="18" charset="0"/>
              </a:rPr>
              <a:t>1.2799*Dept_18						</a:t>
            </a:r>
          </a:p>
          <a:p>
            <a:r>
              <a:rPr lang="en-US" sz="900" b="1" dirty="0">
                <a:latin typeface="Times New Roman" panose="02020603050405020304" pitchFamily="18" charset="0"/>
                <a:cs typeface="Times New Roman" panose="02020603050405020304" pitchFamily="18" charset="0"/>
              </a:rPr>
              <a:t>-0.2645*Dept_20</a:t>
            </a:r>
          </a:p>
          <a:p>
            <a:r>
              <a:rPr lang="en-US" sz="900" b="1" dirty="0">
                <a:latin typeface="Times New Roman" panose="02020603050405020304" pitchFamily="18" charset="0"/>
                <a:cs typeface="Times New Roman" panose="02020603050405020304" pitchFamily="18" charset="0"/>
              </a:rPr>
              <a:t>-0.1217*Dept_25</a:t>
            </a:r>
          </a:p>
          <a:p>
            <a:r>
              <a:rPr lang="en-US" sz="900" b="1" dirty="0">
                <a:latin typeface="Times New Roman" panose="02020603050405020304" pitchFamily="18" charset="0"/>
                <a:cs typeface="Times New Roman" panose="02020603050405020304" pitchFamily="18" charset="0"/>
              </a:rPr>
              <a:t>-1.1685*Dept_27</a:t>
            </a:r>
          </a:p>
          <a:p>
            <a:r>
              <a:rPr lang="en-US" sz="900" b="1" dirty="0">
                <a:latin typeface="Times New Roman" panose="02020603050405020304" pitchFamily="18" charset="0"/>
                <a:cs typeface="Times New Roman" panose="02020603050405020304" pitchFamily="18" charset="0"/>
              </a:rPr>
              <a:t>-1.9600*Dept_28</a:t>
            </a:r>
          </a:p>
          <a:p>
            <a:r>
              <a:rPr lang="en-US" sz="900" b="1" dirty="0">
                <a:latin typeface="Times New Roman" panose="02020603050405020304" pitchFamily="18" charset="0"/>
                <a:cs typeface="Times New Roman" panose="02020603050405020304" pitchFamily="18" charset="0"/>
              </a:rPr>
              <a:t>-0.2454*Dept_30</a:t>
            </a:r>
          </a:p>
          <a:p>
            <a:r>
              <a:rPr lang="en-US" sz="900" b="1" dirty="0">
                <a:latin typeface="Times New Roman" panose="02020603050405020304" pitchFamily="18" charset="0"/>
                <a:cs typeface="Times New Roman" panose="02020603050405020304" pitchFamily="18" charset="0"/>
              </a:rPr>
              <a:t>-0.9446*Dept_31</a:t>
            </a:r>
          </a:p>
          <a:p>
            <a:r>
              <a:rPr lang="en-US" sz="900" b="1" dirty="0">
                <a:latin typeface="Times New Roman" panose="02020603050405020304" pitchFamily="18" charset="0"/>
                <a:cs typeface="Times New Roman" panose="02020603050405020304" pitchFamily="18" charset="0"/>
              </a:rPr>
              <a:t>-0.1573*Dept_32</a:t>
            </a:r>
          </a:p>
          <a:p>
            <a:r>
              <a:rPr lang="en-US" sz="900" b="1" dirty="0">
                <a:latin typeface="Times New Roman" panose="02020603050405020304" pitchFamily="18" charset="0"/>
                <a:cs typeface="Times New Roman" panose="02020603050405020304" pitchFamily="18" charset="0"/>
              </a:rPr>
              <a:t>-0.5404*Dept_35</a:t>
            </a:r>
          </a:p>
          <a:p>
            <a:r>
              <a:rPr lang="en-US" sz="900" b="1" dirty="0">
                <a:latin typeface="Times New Roman" panose="02020603050405020304" pitchFamily="18" charset="0"/>
                <a:cs typeface="Times New Roman" panose="02020603050405020304" pitchFamily="18" charset="0"/>
              </a:rPr>
              <a:t>-1.0664*Dept_36</a:t>
            </a:r>
          </a:p>
          <a:p>
            <a:r>
              <a:rPr lang="en-US" sz="900" b="1" dirty="0">
                <a:latin typeface="Times New Roman" panose="02020603050405020304" pitchFamily="18" charset="0"/>
                <a:cs typeface="Times New Roman" panose="02020603050405020304" pitchFamily="18" charset="0"/>
              </a:rPr>
              <a:t>-1.2647*Dept_41</a:t>
            </a:r>
          </a:p>
          <a:p>
            <a:r>
              <a:rPr lang="en-US" sz="900" b="1" dirty="0">
                <a:latin typeface="Times New Roman" panose="02020603050405020304" pitchFamily="18" charset="0"/>
                <a:cs typeface="Times New Roman" panose="02020603050405020304" pitchFamily="18" charset="0"/>
              </a:rPr>
              <a:t>-0.2383*Dept_42</a:t>
            </a:r>
          </a:p>
          <a:p>
            <a:r>
              <a:rPr lang="en-US" sz="900" b="1" dirty="0">
                <a:latin typeface="Times New Roman" panose="02020603050405020304" pitchFamily="18" charset="0"/>
                <a:cs typeface="Times New Roman" panose="02020603050405020304" pitchFamily="18" charset="0"/>
              </a:rPr>
              <a:t>-0.1237*Dept_44</a:t>
            </a:r>
          </a:p>
          <a:p>
            <a:r>
              <a:rPr lang="en-US" sz="900" b="1" dirty="0">
                <a:latin typeface="Times New Roman" panose="02020603050405020304" pitchFamily="18" charset="0"/>
                <a:cs typeface="Times New Roman" panose="02020603050405020304" pitchFamily="18" charset="0"/>
              </a:rPr>
              <a:t>-1.1989*Dept_52</a:t>
            </a:r>
          </a:p>
          <a:p>
            <a:r>
              <a:rPr lang="en-US" sz="900" b="1" dirty="0">
                <a:latin typeface="Times New Roman" panose="02020603050405020304" pitchFamily="18" charset="0"/>
                <a:cs typeface="Times New Roman" panose="02020603050405020304" pitchFamily="18" charset="0"/>
              </a:rPr>
              <a:t>-3.6058*Dept_54</a:t>
            </a:r>
          </a:p>
          <a:p>
            <a:r>
              <a:rPr lang="en-US" sz="900" b="1" dirty="0">
                <a:latin typeface="Times New Roman" panose="02020603050405020304" pitchFamily="18" charset="0"/>
                <a:cs typeface="Times New Roman" panose="02020603050405020304" pitchFamily="18" charset="0"/>
              </a:rPr>
              <a:t>-0.9848*Dept_56</a:t>
            </a:r>
          </a:p>
          <a:p>
            <a:r>
              <a:rPr lang="en-US" sz="900" b="1" dirty="0">
                <a:latin typeface="Times New Roman" panose="02020603050405020304" pitchFamily="18" charset="0"/>
                <a:cs typeface="Times New Roman" panose="02020603050405020304" pitchFamily="18" charset="0"/>
              </a:rPr>
              <a:t>-0.5761*Dept_58</a:t>
            </a:r>
          </a:p>
          <a:p>
            <a:r>
              <a:rPr lang="en-US" sz="900" b="1" dirty="0">
                <a:latin typeface="Times New Roman" panose="02020603050405020304" pitchFamily="18" charset="0"/>
                <a:cs typeface="Times New Roman" panose="02020603050405020304" pitchFamily="18" charset="0"/>
              </a:rPr>
              <a:t>-2.2943*Dept59</a:t>
            </a:r>
          </a:p>
          <a:p>
            <a:r>
              <a:rPr lang="en-US" sz="900" b="1" dirty="0">
                <a:latin typeface="Times New Roman" panose="02020603050405020304" pitchFamily="18" charset="0"/>
                <a:cs typeface="Times New Roman" panose="02020603050405020304" pitchFamily="18" charset="0"/>
              </a:rPr>
              <a:t>-0.4537*Dept_6</a:t>
            </a:r>
          </a:p>
          <a:p>
            <a:r>
              <a:rPr lang="en-US" sz="900" b="1" dirty="0">
                <a:latin typeface="Times New Roman" panose="02020603050405020304" pitchFamily="18" charset="0"/>
                <a:cs typeface="Times New Roman" panose="02020603050405020304" pitchFamily="18" charset="0"/>
              </a:rPr>
              <a:t>-2.3973*Dept_60</a:t>
            </a:r>
          </a:p>
          <a:p>
            <a:r>
              <a:rPr lang="en-US" sz="900" b="1" dirty="0">
                <a:latin typeface="Times New Roman" panose="02020603050405020304" pitchFamily="18" charset="0"/>
                <a:cs typeface="Times New Roman" panose="02020603050405020304" pitchFamily="18" charset="0"/>
              </a:rPr>
              <a:t>-0.0626*Dept_71</a:t>
            </a:r>
          </a:p>
          <a:p>
            <a:r>
              <a:rPr lang="en-US" sz="900" b="1" dirty="0">
                <a:latin typeface="Times New Roman" panose="02020603050405020304" pitchFamily="18" charset="0"/>
                <a:cs typeface="Times New Roman" panose="02020603050405020304" pitchFamily="18" charset="0"/>
              </a:rPr>
              <a:t>-0.2096*Dept_72</a:t>
            </a:r>
          </a:p>
          <a:p>
            <a:r>
              <a:rPr lang="en-US" sz="900" b="1" dirty="0">
                <a:latin typeface="Times New Roman" panose="02020603050405020304" pitchFamily="18" charset="0"/>
                <a:cs typeface="Times New Roman" panose="02020603050405020304" pitchFamily="18" charset="0"/>
              </a:rPr>
              <a:t>-0.4829*Dept_83</a:t>
            </a:r>
          </a:p>
          <a:p>
            <a:r>
              <a:rPr lang="en-US" sz="900" b="1" dirty="0">
                <a:latin typeface="Times New Roman" panose="02020603050405020304" pitchFamily="18" charset="0"/>
                <a:cs typeface="Times New Roman" panose="02020603050405020304" pitchFamily="18" charset="0"/>
              </a:rPr>
              <a:t>-0.8446*Dept_85</a:t>
            </a:r>
          </a:p>
          <a:p>
            <a:r>
              <a:rPr lang="en-US" sz="900" b="1" dirty="0">
                <a:latin typeface="Times New Roman" panose="02020603050405020304" pitchFamily="18" charset="0"/>
                <a:cs typeface="Times New Roman" panose="02020603050405020304" pitchFamily="18" charset="0"/>
              </a:rPr>
              <a:t>-0.1146*Dept_92</a:t>
            </a:r>
          </a:p>
          <a:p>
            <a:r>
              <a:rPr lang="en-US" sz="900" b="1" dirty="0">
                <a:latin typeface="Times New Roman" panose="02020603050405020304" pitchFamily="18" charset="0"/>
                <a:cs typeface="Times New Roman" panose="02020603050405020304" pitchFamily="18" charset="0"/>
              </a:rPr>
              <a:t>-0.2216*Dept_94</a:t>
            </a:r>
          </a:p>
          <a:p>
            <a:r>
              <a:rPr lang="en-US" sz="900" b="1" dirty="0">
                <a:latin typeface="Times New Roman" panose="02020603050405020304" pitchFamily="18" charset="0"/>
                <a:cs typeface="Times New Roman" panose="02020603050405020304" pitchFamily="18" charset="0"/>
              </a:rPr>
              <a:t>-6.74e-06*MarkDown1</a:t>
            </a:r>
          </a:p>
          <a:p>
            <a:r>
              <a:rPr lang="en-US" sz="900" b="1" dirty="0">
                <a:latin typeface="Times New Roman" panose="02020603050405020304" pitchFamily="18" charset="0"/>
                <a:cs typeface="Times New Roman" panose="02020603050405020304" pitchFamily="18" charset="0"/>
              </a:rPr>
              <a:t>-1.4240*Store_30</a:t>
            </a:r>
          </a:p>
          <a:p>
            <a:r>
              <a:rPr lang="en-US" sz="900" b="1" dirty="0">
                <a:latin typeface="Times New Roman" panose="02020603050405020304" pitchFamily="18" charset="0"/>
                <a:cs typeface="Times New Roman" panose="02020603050405020304" pitchFamily="18" charset="0"/>
              </a:rPr>
              <a:t>-1.6229*Store_33</a:t>
            </a:r>
          </a:p>
          <a:p>
            <a:r>
              <a:rPr lang="en-US" sz="900" b="1" dirty="0">
                <a:latin typeface="Times New Roman" panose="02020603050405020304" pitchFamily="18" charset="0"/>
                <a:cs typeface="Times New Roman" panose="02020603050405020304" pitchFamily="18" charset="0"/>
              </a:rPr>
              <a:t>-1.2432*Store_36</a:t>
            </a:r>
          </a:p>
          <a:p>
            <a:r>
              <a:rPr lang="en-US" sz="900" b="1" dirty="0">
                <a:latin typeface="Times New Roman" panose="02020603050405020304" pitchFamily="18" charset="0"/>
                <a:cs typeface="Times New Roman" panose="02020603050405020304" pitchFamily="18" charset="0"/>
              </a:rPr>
              <a:t>-1.0895*Store_37</a:t>
            </a:r>
          </a:p>
          <a:p>
            <a:r>
              <a:rPr lang="en-US" sz="900" b="1" dirty="0">
                <a:latin typeface="Times New Roman" panose="02020603050405020304" pitchFamily="18" charset="0"/>
                <a:cs typeface="Times New Roman" panose="02020603050405020304" pitchFamily="18" charset="0"/>
              </a:rPr>
              <a:t>-1.4861*Store_38</a:t>
            </a:r>
          </a:p>
          <a:p>
            <a:r>
              <a:rPr lang="en-US" sz="900" b="1" dirty="0">
                <a:latin typeface="Times New Roman" panose="02020603050405020304" pitchFamily="18" charset="0"/>
                <a:cs typeface="Times New Roman" panose="02020603050405020304" pitchFamily="18" charset="0"/>
              </a:rPr>
              <a:t>-1.1678*Store_42</a:t>
            </a:r>
          </a:p>
          <a:p>
            <a:r>
              <a:rPr lang="en-US" sz="900" b="1" dirty="0">
                <a:latin typeface="Times New Roman" panose="02020603050405020304" pitchFamily="18" charset="0"/>
                <a:cs typeface="Times New Roman" panose="02020603050405020304" pitchFamily="18" charset="0"/>
              </a:rPr>
              <a:t>-1.1486*Store_43</a:t>
            </a:r>
          </a:p>
          <a:p>
            <a:r>
              <a:rPr lang="en-US" sz="900" b="1" dirty="0">
                <a:latin typeface="Times New Roman" panose="02020603050405020304" pitchFamily="18" charset="0"/>
                <a:cs typeface="Times New Roman" panose="02020603050405020304" pitchFamily="18" charset="0"/>
              </a:rPr>
              <a:t>-1.4387*Store_44</a:t>
            </a:r>
          </a:p>
          <a:p>
            <a:r>
              <a:rPr lang="en-US" sz="900" b="1" dirty="0">
                <a:latin typeface="Times New Roman" panose="02020603050405020304" pitchFamily="18" charset="0"/>
                <a:cs typeface="Times New Roman" panose="02020603050405020304" pitchFamily="18" charset="0"/>
              </a:rPr>
              <a:t>-0.3404*</a:t>
            </a:r>
            <a:r>
              <a:rPr lang="en-US" sz="900" b="1" dirty="0" err="1">
                <a:latin typeface="Times New Roman" panose="02020603050405020304" pitchFamily="18" charset="0"/>
                <a:cs typeface="Times New Roman" panose="02020603050405020304" pitchFamily="18" charset="0"/>
              </a:rPr>
              <a:t>Pre_christmas_no</a:t>
            </a:r>
            <a:endParaRPr lang="en-US" sz="900" b="1" dirty="0">
              <a:latin typeface="Times New Roman" panose="02020603050405020304" pitchFamily="18" charset="0"/>
              <a:cs typeface="Times New Roman" panose="02020603050405020304" pitchFamily="18" charset="0"/>
            </a:endParaRPr>
          </a:p>
          <a:p>
            <a:r>
              <a:rPr lang="en-US" sz="900" b="1" dirty="0">
                <a:latin typeface="Times New Roman" panose="02020603050405020304" pitchFamily="18" charset="0"/>
                <a:cs typeface="Times New Roman" panose="02020603050405020304" pitchFamily="18" charset="0"/>
              </a:rPr>
              <a:t>-0.0542*Month_1</a:t>
            </a:r>
          </a:p>
          <a:p>
            <a:r>
              <a:rPr lang="en-US" sz="900" b="1" dirty="0">
                <a:latin typeface="Times New Roman" panose="02020603050405020304" pitchFamily="18" charset="0"/>
                <a:cs typeface="Times New Roman" panose="02020603050405020304" pitchFamily="18" charset="0"/>
              </a:rPr>
              <a:t>-0.0412*Month_8</a:t>
            </a:r>
          </a:p>
        </p:txBody>
      </p:sp>
    </p:spTree>
    <p:extLst>
      <p:ext uri="{BB962C8B-B14F-4D97-AF65-F5344CB8AC3E}">
        <p14:creationId xmlns:p14="http://schemas.microsoft.com/office/powerpoint/2010/main" val="3708305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465B4E-BC2B-47B4-9DCD-8DCA52E60A69}"/>
              </a:ext>
            </a:extLst>
          </p:cNvPr>
          <p:cNvSpPr/>
          <p:nvPr/>
        </p:nvSpPr>
        <p:spPr>
          <a:xfrm>
            <a:off x="438539" y="317241"/>
            <a:ext cx="10664889" cy="584775"/>
          </a:xfrm>
          <a:prstGeom prst="rect">
            <a:avLst/>
          </a:prstGeom>
        </p:spPr>
        <p:txBody>
          <a:bodyPr wrap="square">
            <a:spAutoFit/>
          </a:bodyPr>
          <a:lstStyle/>
          <a:p>
            <a:r>
              <a:rPr lang="en-US" sz="3200" dirty="0">
                <a:solidFill>
                  <a:srgbClr val="000000"/>
                </a:solidFill>
                <a:latin typeface="Times New Roman" panose="02020603050405020304" pitchFamily="18" charset="0"/>
                <a:cs typeface="Times New Roman" panose="02020603050405020304" pitchFamily="18" charset="0"/>
              </a:rPr>
              <a:t>			</a:t>
            </a:r>
            <a:r>
              <a:rPr lang="en-US" sz="3200" b="1" dirty="0">
                <a:solidFill>
                  <a:srgbClr val="000000"/>
                </a:solidFill>
                <a:latin typeface="Times New Roman" panose="02020603050405020304" pitchFamily="18" charset="0"/>
                <a:cs typeface="Times New Roman" panose="02020603050405020304" pitchFamily="18" charset="0"/>
              </a:rPr>
              <a:t>Pros &amp; cons of the models</a:t>
            </a:r>
            <a:r>
              <a:rPr lang="en-US" sz="3200" b="1" dirty="0">
                <a:latin typeface="Times New Roman" panose="02020603050405020304" pitchFamily="18" charset="0"/>
                <a:cs typeface="Times New Roman" panose="02020603050405020304" pitchFamily="18" charset="0"/>
              </a:rPr>
              <a:t> </a:t>
            </a:r>
          </a:p>
        </p:txBody>
      </p:sp>
      <p:sp>
        <p:nvSpPr>
          <p:cNvPr id="3" name="Rectangle 2">
            <a:extLst>
              <a:ext uri="{FF2B5EF4-FFF2-40B4-BE49-F238E27FC236}">
                <a16:creationId xmlns:a16="http://schemas.microsoft.com/office/drawing/2014/main" id="{8B058137-178E-4449-B36A-958E73068AF8}"/>
              </a:ext>
            </a:extLst>
          </p:cNvPr>
          <p:cNvSpPr/>
          <p:nvPr/>
        </p:nvSpPr>
        <p:spPr>
          <a:xfrm>
            <a:off x="193040" y="774343"/>
            <a:ext cx="11379200" cy="5909310"/>
          </a:xfrm>
          <a:prstGeom prst="rect">
            <a:avLst/>
          </a:prstGeom>
        </p:spPr>
        <p:txBody>
          <a:bodyPr wrap="square">
            <a:spAutoFit/>
          </a:bodyPr>
          <a:lstStyle/>
          <a:p>
            <a:pPr algn="just"/>
            <a:r>
              <a:rPr lang="en-US" b="1" dirty="0">
                <a:solidFill>
                  <a:srgbClr val="333333"/>
                </a:solidFill>
                <a:latin typeface="Times New Roman" panose="02020603050405020304" pitchFamily="18" charset="0"/>
                <a:cs typeface="Times New Roman" panose="02020603050405020304" pitchFamily="18" charset="0"/>
              </a:rPr>
              <a:t>Advantage:</a:t>
            </a:r>
            <a:endParaRPr lang="en-US" dirty="0">
              <a:solidFill>
                <a:srgbClr val="333333"/>
              </a:solidFill>
              <a:latin typeface="Times New Roman" panose="02020603050405020304" pitchFamily="18" charset="0"/>
              <a:cs typeface="Times New Roman" panose="02020603050405020304" pitchFamily="18" charset="0"/>
            </a:endParaRPr>
          </a:p>
          <a:p>
            <a:pPr algn="just"/>
            <a:r>
              <a:rPr lang="en-US" dirty="0">
                <a:solidFill>
                  <a:srgbClr val="333333"/>
                </a:solidFill>
                <a:latin typeface="Times New Roman" panose="02020603050405020304" pitchFamily="18" charset="0"/>
                <a:cs typeface="Times New Roman" panose="02020603050405020304" pitchFamily="18" charset="0"/>
              </a:rPr>
              <a:t>	It works in most of the cases. Even when it doesn’t fit the data exactly, we can use it to find the nature of the relationship between the two variables. </a:t>
            </a:r>
            <a:r>
              <a:rPr lang="en-US" dirty="0">
                <a:latin typeface="Times New Roman" panose="02020603050405020304" pitchFamily="18" charset="0"/>
                <a:cs typeface="Times New Roman" panose="02020603050405020304" pitchFamily="18" charset="0"/>
              </a:rPr>
              <a:t>Main advantage is , the best fit line is the line with minimum error from all the points ,it has high efficiency.1.Space complexity is very low it just needs to save the weights at the end of training. hence it's a high latency algorithm.2.Its very simple to understand.3.Good interpretability.4.Feature importance is generated at the time model building. With the help of hyperparameter lambda, you can handle features selection hence we can achieve dimensionality reduction.5.Another advantage is the ability to identify outliers, or anomalies. </a:t>
            </a:r>
            <a:br>
              <a:rPr lang="en-US" dirty="0">
                <a:latin typeface="Times New Roman" panose="02020603050405020304" pitchFamily="18" charset="0"/>
                <a:cs typeface="Times New Roman" panose="02020603050405020304" pitchFamily="18" charset="0"/>
                <a:hlinkClick r:id="rId2"/>
              </a:rPr>
            </a:br>
            <a:endParaRPr lang="en-US" dirty="0">
              <a:latin typeface="Times New Roman" panose="02020603050405020304" pitchFamily="18" charset="0"/>
              <a:cs typeface="Times New Roman" panose="02020603050405020304" pitchFamily="18" charset="0"/>
            </a:endParaRPr>
          </a:p>
          <a:p>
            <a:pPr algn="just"/>
            <a:r>
              <a:rPr lang="en-US" b="1" dirty="0">
                <a:solidFill>
                  <a:srgbClr val="333333"/>
                </a:solidFill>
                <a:latin typeface="Times New Roman" panose="02020603050405020304" pitchFamily="18" charset="0"/>
                <a:cs typeface="Times New Roman" panose="02020603050405020304" pitchFamily="18" charset="0"/>
              </a:rPr>
              <a:t>Disadvantage:</a:t>
            </a:r>
            <a:endParaRPr lang="en-US" dirty="0">
              <a:solidFill>
                <a:srgbClr val="333333"/>
              </a:solidFill>
              <a:latin typeface="Times New Roman" panose="02020603050405020304" pitchFamily="18" charset="0"/>
              <a:cs typeface="Times New Roman" panose="02020603050405020304" pitchFamily="18" charset="0"/>
            </a:endParaRPr>
          </a:p>
          <a:p>
            <a:pPr algn="just">
              <a:buFont typeface="+mj-lt"/>
              <a:buAutoNum type="arabicPeriod"/>
            </a:pPr>
            <a:r>
              <a:rPr lang="en-US" dirty="0">
                <a:solidFill>
                  <a:srgbClr val="333333"/>
                </a:solidFill>
                <a:latin typeface="Times New Roman" panose="02020603050405020304" pitchFamily="18" charset="0"/>
                <a:cs typeface="Times New Roman" panose="02020603050405020304" pitchFamily="18" charset="0"/>
              </a:rPr>
              <a:t>By its definition, linear regression only models relationships between dependent and independent variables that are linear. It assumes there is a straight-line relationship between them which is incorrect sometimes. Linear regression is very sensitive to the anomalies in the data (or outliers).</a:t>
            </a:r>
          </a:p>
          <a:p>
            <a:pPr algn="just">
              <a:buFont typeface="+mj-lt"/>
              <a:buAutoNum type="arabicPeriod"/>
            </a:pPr>
            <a:r>
              <a:rPr lang="en-US" dirty="0">
                <a:solidFill>
                  <a:srgbClr val="333333"/>
                </a:solidFill>
                <a:latin typeface="Times New Roman" panose="02020603050405020304" pitchFamily="18" charset="0"/>
                <a:cs typeface="Times New Roman" panose="02020603050405020304" pitchFamily="18" charset="0"/>
              </a:rPr>
              <a:t>Take for example most of your data lies in the range 0-10. If due to any reason only one of the data item comes out of the range, say for example 15, this significantly influences the regression coefficients.</a:t>
            </a:r>
          </a:p>
          <a:p>
            <a:pPr algn="just">
              <a:buFont typeface="+mj-lt"/>
              <a:buAutoNum type="arabicPeriod"/>
            </a:pPr>
            <a:r>
              <a:rPr lang="en-US" dirty="0">
                <a:solidFill>
                  <a:srgbClr val="333333"/>
                </a:solidFill>
                <a:latin typeface="Times New Roman" panose="02020603050405020304" pitchFamily="18" charset="0"/>
                <a:cs typeface="Times New Roman" panose="02020603050405020304" pitchFamily="18" charset="0"/>
              </a:rPr>
              <a:t>Another disadvantage is that if we have a number of parameters than the number of samples available then the model starts to model the noise rather than the relationship between the variables. </a:t>
            </a:r>
            <a:r>
              <a:rPr lang="en-US" dirty="0">
                <a:latin typeface="Times New Roman" panose="02020603050405020304" pitchFamily="18" charset="0"/>
                <a:cs typeface="Times New Roman" panose="02020603050405020304" pitchFamily="18" charset="0"/>
              </a:rPr>
              <a:t>Sometimes this high efficiency created disadvantage which is prone to overfitting of the data (i.e. some noisy data also considered as useful data), and also it cant be used when the relation between dependent and independent variable is not linear. The algorithm assumes data is normally distributed in real they are not. Before building model multicollinearity should be avoided. Prone to outliers</a:t>
            </a:r>
          </a:p>
          <a:p>
            <a:pPr algn="just">
              <a:buFont typeface="+mj-lt"/>
              <a:buAutoNum type="arabicPeriod"/>
            </a:pPr>
            <a:endParaRPr lang="en-US" dirty="0">
              <a:solidFill>
                <a:srgbClr val="333333"/>
              </a:solidFill>
              <a:latin typeface="Times New Roman" panose="02020603050405020304" pitchFamily="18" charset="0"/>
              <a:cs typeface="Times New Roman" panose="02020603050405020304" pitchFamily="18" charset="0"/>
            </a:endParaRPr>
          </a:p>
          <a:p>
            <a:pPr>
              <a:buFont typeface="+mj-lt"/>
              <a:buAutoNum type="arabicPeriod"/>
            </a:pPr>
            <a:endParaRPr lang="en-US"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29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B5E681-4B0C-4696-9310-260F0C8199D8}"/>
              </a:ext>
            </a:extLst>
          </p:cNvPr>
          <p:cNvSpPr/>
          <p:nvPr/>
        </p:nvSpPr>
        <p:spPr>
          <a:xfrm>
            <a:off x="121920" y="2541451"/>
            <a:ext cx="11927840" cy="1354217"/>
          </a:xfrm>
          <a:prstGeom prst="rect">
            <a:avLst/>
          </a:prstGeom>
        </p:spPr>
        <p:txBody>
          <a:bodyPr wrap="square">
            <a:spAutoFit/>
          </a:bodyPr>
          <a:lstStyle/>
          <a:p>
            <a:pPr algn="ctr"/>
            <a:r>
              <a:rPr lang="en-US" sz="3200" b="1" dirty="0">
                <a:solidFill>
                  <a:srgbClr val="000000"/>
                </a:solidFill>
                <a:latin typeface="Times New Roman" panose="02020603050405020304" pitchFamily="18" charset="0"/>
                <a:cs typeface="Times New Roman" panose="02020603050405020304" pitchFamily="18" charset="0"/>
              </a:rPr>
              <a:t>Recommendations &amp; next steps</a:t>
            </a:r>
          </a:p>
          <a:p>
            <a:r>
              <a:rPr lang="en-US" sz="3200" b="1" dirty="0">
                <a:solidFill>
                  <a:srgbClr val="000000"/>
                </a:solidFill>
                <a:latin typeface="Times New Roman" panose="02020603050405020304" pitchFamily="18" charset="0"/>
                <a:cs typeface="Times New Roman" panose="02020603050405020304" pitchFamily="18" charset="0"/>
              </a:rPr>
              <a:t>	</a:t>
            </a:r>
            <a:r>
              <a:rPr lang="en-US" b="1" dirty="0">
                <a:solidFill>
                  <a:srgbClr val="000000"/>
                </a:solidFill>
                <a:latin typeface="Times New Roman" panose="02020603050405020304" pitchFamily="18" charset="0"/>
                <a:cs typeface="Times New Roman" panose="02020603050405020304" pitchFamily="18" charset="0"/>
              </a:rPr>
              <a:t>Machine learning can be used to avoid overfitting and underfitting problems. So that higher accuracy in the results can be obtained.</a:t>
            </a:r>
            <a:r>
              <a:rPr lang="en-US"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76265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BB32C7-B589-442D-8A13-CBAC41E783D8}"/>
              </a:ext>
            </a:extLst>
          </p:cNvPr>
          <p:cNvSpPr/>
          <p:nvPr/>
        </p:nvSpPr>
        <p:spPr>
          <a:xfrm>
            <a:off x="856861" y="139959"/>
            <a:ext cx="10478277" cy="1077218"/>
          </a:xfrm>
          <a:prstGeom prst="rect">
            <a:avLst/>
          </a:prstGeom>
        </p:spPr>
        <p:txBody>
          <a:bodyPr wrap="square">
            <a:spAutoFit/>
          </a:bodyPr>
          <a:lstStyle/>
          <a:p>
            <a:pPr fontAlgn="b"/>
            <a:r>
              <a:rPr lang="en-US" sz="3200" b="1" dirty="0">
                <a:solidFill>
                  <a:schemeClr val="tx1">
                    <a:lumMod val="75000"/>
                    <a:lumOff val="25000"/>
                  </a:schemeClr>
                </a:solidFill>
                <a:latin typeface="Times New Roman" panose="02020603050405020304" pitchFamily="18" charset="0"/>
                <a:cs typeface="Times New Roman" panose="02020603050405020304" pitchFamily="18" charset="0"/>
              </a:rPr>
              <a:t>	Implementation code for new data based on final 					model chosen</a:t>
            </a:r>
          </a:p>
        </p:txBody>
      </p:sp>
      <p:sp>
        <p:nvSpPr>
          <p:cNvPr id="4" name="Rectangle 3">
            <a:extLst>
              <a:ext uri="{FF2B5EF4-FFF2-40B4-BE49-F238E27FC236}">
                <a16:creationId xmlns:a16="http://schemas.microsoft.com/office/drawing/2014/main" id="{03DE8BA2-737B-4A8D-ADCF-7B1F6D1BC229}"/>
              </a:ext>
            </a:extLst>
          </p:cNvPr>
          <p:cNvSpPr/>
          <p:nvPr/>
        </p:nvSpPr>
        <p:spPr>
          <a:xfrm>
            <a:off x="653143" y="1334278"/>
            <a:ext cx="10767526" cy="452431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 Saving as pickle object</a:t>
            </a:r>
          </a:p>
          <a:p>
            <a:r>
              <a:rPr lang="en-US" sz="3200" b="1" dirty="0">
                <a:latin typeface="Times New Roman" panose="02020603050405020304" pitchFamily="18" charset="0"/>
                <a:cs typeface="Times New Roman" panose="02020603050405020304" pitchFamily="18" charset="0"/>
              </a:rPr>
              <a:t># Lets save everything in metrics df to pickle object</a:t>
            </a:r>
          </a:p>
          <a:p>
            <a:r>
              <a:rPr lang="en-US" sz="3200" dirty="0">
                <a:latin typeface="Times New Roman" panose="02020603050405020304" pitchFamily="18" charset="0"/>
                <a:cs typeface="Times New Roman" panose="02020603050405020304" pitchFamily="18" charset="0"/>
              </a:rPr>
              <a:t>import pickle</a:t>
            </a:r>
          </a:p>
          <a:p>
            <a:r>
              <a:rPr lang="en-US" sz="3200" b="1" dirty="0">
                <a:latin typeface="Times New Roman" panose="02020603050405020304" pitchFamily="18" charset="0"/>
                <a:cs typeface="Times New Roman" panose="02020603050405020304" pitchFamily="18" charset="0"/>
              </a:rPr>
              <a:t># Now you can save it to a file</a:t>
            </a:r>
          </a:p>
          <a:p>
            <a:r>
              <a:rPr lang="en-US" sz="3200" dirty="0">
                <a:latin typeface="Times New Roman" panose="02020603050405020304" pitchFamily="18" charset="0"/>
                <a:cs typeface="Times New Roman" panose="02020603050405020304" pitchFamily="18" charset="0"/>
              </a:rPr>
              <a:t>with open('model.</a:t>
            </a:r>
            <a:r>
              <a:rPr lang="en-US" sz="3200" dirty="0" err="1">
                <a:latin typeface="Times New Roman" panose="02020603050405020304" pitchFamily="18" charset="0"/>
                <a:cs typeface="Times New Roman" panose="02020603050405020304" pitchFamily="18" charset="0"/>
              </a:rPr>
              <a:t>pkl</a:t>
            </a:r>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wb</a:t>
            </a:r>
            <a:r>
              <a:rPr lang="en-US" sz="3200" dirty="0">
                <a:latin typeface="Times New Roman" panose="02020603050405020304" pitchFamily="18" charset="0"/>
                <a:cs typeface="Times New Roman" panose="02020603050405020304" pitchFamily="18" charset="0"/>
              </a:rPr>
              <a:t>') as f:</a:t>
            </a:r>
          </a:p>
          <a:p>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pickle.dump</a:t>
            </a:r>
            <a:r>
              <a:rPr lang="en-US" sz="3200" dirty="0">
                <a:latin typeface="Times New Roman" panose="02020603050405020304" pitchFamily="18" charset="0"/>
                <a:cs typeface="Times New Roman" panose="02020603050405020304" pitchFamily="18" charset="0"/>
              </a:rPr>
              <a:t>(model, f)</a:t>
            </a:r>
          </a:p>
          <a:p>
            <a:r>
              <a:rPr lang="en-US" sz="3200" b="1" dirty="0">
                <a:latin typeface="Times New Roman" panose="02020603050405020304" pitchFamily="18" charset="0"/>
                <a:cs typeface="Times New Roman" panose="02020603050405020304" pitchFamily="18" charset="0"/>
              </a:rPr>
              <a:t># And later you can load it</a:t>
            </a:r>
          </a:p>
          <a:p>
            <a:r>
              <a:rPr lang="en-US" sz="3200" dirty="0">
                <a:latin typeface="Times New Roman" panose="02020603050405020304" pitchFamily="18" charset="0"/>
                <a:cs typeface="Times New Roman" panose="02020603050405020304" pitchFamily="18" charset="0"/>
              </a:rPr>
              <a:t>with open('model.</a:t>
            </a:r>
            <a:r>
              <a:rPr lang="en-US" sz="3200" dirty="0" err="1">
                <a:latin typeface="Times New Roman" panose="02020603050405020304" pitchFamily="18" charset="0"/>
                <a:cs typeface="Times New Roman" panose="02020603050405020304" pitchFamily="18" charset="0"/>
              </a:rPr>
              <a:t>pkl</a:t>
            </a:r>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rb</a:t>
            </a:r>
            <a:r>
              <a:rPr lang="en-US" sz="3200" dirty="0">
                <a:latin typeface="Times New Roman" panose="02020603050405020304" pitchFamily="18" charset="0"/>
                <a:cs typeface="Times New Roman" panose="02020603050405020304" pitchFamily="18" charset="0"/>
              </a:rPr>
              <a:t>') as f:</a:t>
            </a:r>
          </a:p>
          <a:p>
            <a:r>
              <a:rPr lang="en-US" sz="3200" dirty="0">
                <a:latin typeface="Times New Roman" panose="02020603050405020304" pitchFamily="18" charset="0"/>
                <a:cs typeface="Times New Roman" panose="02020603050405020304" pitchFamily="18" charset="0"/>
              </a:rPr>
              <a:t>    model = </a:t>
            </a:r>
            <a:r>
              <a:rPr lang="en-US" sz="3200" dirty="0" err="1">
                <a:latin typeface="Times New Roman" panose="02020603050405020304" pitchFamily="18" charset="0"/>
                <a:cs typeface="Times New Roman" panose="02020603050405020304" pitchFamily="18" charset="0"/>
              </a:rPr>
              <a:t>pickle.load</a:t>
            </a:r>
            <a:r>
              <a:rPr lang="en-US" sz="3200" dirty="0">
                <a:latin typeface="Times New Roman" panose="02020603050405020304" pitchFamily="18" charset="0"/>
                <a:cs typeface="Times New Roman" panose="02020603050405020304" pitchFamily="18" charset="0"/>
              </a:rPr>
              <a:t>(f)</a:t>
            </a:r>
          </a:p>
        </p:txBody>
      </p:sp>
    </p:spTree>
    <p:extLst>
      <p:ext uri="{BB962C8B-B14F-4D97-AF65-F5344CB8AC3E}">
        <p14:creationId xmlns:p14="http://schemas.microsoft.com/office/powerpoint/2010/main" val="3427688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E4C211-D676-43AE-AF2B-1087A4E85916}"/>
              </a:ext>
            </a:extLst>
          </p:cNvPr>
          <p:cNvSpPr/>
          <p:nvPr/>
        </p:nvSpPr>
        <p:spPr>
          <a:xfrm>
            <a:off x="589280" y="4368800"/>
            <a:ext cx="11013440" cy="64633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B7AEDD9-79FC-432D-B574-8142D1CBCC26}"/>
              </a:ext>
            </a:extLst>
          </p:cNvPr>
          <p:cNvSpPr/>
          <p:nvPr/>
        </p:nvSpPr>
        <p:spPr>
          <a:xfrm>
            <a:off x="569168" y="188911"/>
            <a:ext cx="10916816" cy="584775"/>
          </a:xfrm>
          <a:prstGeom prst="rect">
            <a:avLst/>
          </a:prstGeom>
        </p:spPr>
        <p:txBody>
          <a:bodyPr wrap="square">
            <a:spAutoFit/>
          </a:bodyPr>
          <a:lstStyle/>
          <a:p>
            <a:pPr lvl="8"/>
            <a:r>
              <a:rPr lang="en-US" sz="3200" b="1" dirty="0">
                <a:solidFill>
                  <a:srgbClr val="000000"/>
                </a:solidFill>
                <a:latin typeface="Times New Roman" panose="02020603050405020304" pitchFamily="18" charset="0"/>
                <a:cs typeface="Times New Roman" panose="02020603050405020304" pitchFamily="18" charset="0"/>
              </a:rPr>
              <a:t>Approach for the problem</a:t>
            </a:r>
            <a:endParaRPr lang="en-US" sz="3200" b="1" dirty="0"/>
          </a:p>
        </p:txBody>
      </p:sp>
      <p:sp>
        <p:nvSpPr>
          <p:cNvPr id="5" name="Rectangle 4">
            <a:extLst>
              <a:ext uri="{FF2B5EF4-FFF2-40B4-BE49-F238E27FC236}">
                <a16:creationId xmlns:a16="http://schemas.microsoft.com/office/drawing/2014/main" id="{B8C4B076-4131-4BF8-B9BB-45B4F5C51BBC}"/>
              </a:ext>
            </a:extLst>
          </p:cNvPr>
          <p:cNvSpPr/>
          <p:nvPr/>
        </p:nvSpPr>
        <p:spPr>
          <a:xfrm>
            <a:off x="447040" y="773686"/>
            <a:ext cx="10693711" cy="369332"/>
          </a:xfrm>
          <a:prstGeom prst="rect">
            <a:avLst/>
          </a:prstGeom>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Type of problem : Linear Regression</a:t>
            </a:r>
            <a:endParaRPr lang="en-US" dirty="0"/>
          </a:p>
        </p:txBody>
      </p:sp>
      <p:sp>
        <p:nvSpPr>
          <p:cNvPr id="6" name="Rectangle 5">
            <a:extLst>
              <a:ext uri="{FF2B5EF4-FFF2-40B4-BE49-F238E27FC236}">
                <a16:creationId xmlns:a16="http://schemas.microsoft.com/office/drawing/2014/main" id="{8BC5FCD4-5902-432D-9B3D-D6597027A26E}"/>
              </a:ext>
            </a:extLst>
          </p:cNvPr>
          <p:cNvSpPr/>
          <p:nvPr/>
        </p:nvSpPr>
        <p:spPr>
          <a:xfrm>
            <a:off x="447040" y="1498618"/>
            <a:ext cx="11155680" cy="4524315"/>
          </a:xfrm>
          <a:prstGeom prst="rect">
            <a:avLst/>
          </a:prstGeom>
        </p:spPr>
        <p:txBody>
          <a:bodyPr wrap="square">
            <a:spAutoFit/>
          </a:bodyPr>
          <a:lstStyle/>
          <a:p>
            <a:pPr algn="just" fontAlgn="ctr"/>
            <a:r>
              <a:rPr lang="en-US" dirty="0">
                <a:solidFill>
                  <a:srgbClr val="000000"/>
                </a:solidFill>
                <a:latin typeface="Times New Roman" panose="02020603050405020304" pitchFamily="18" charset="0"/>
                <a:cs typeface="Times New Roman" panose="02020603050405020304" pitchFamily="18" charset="0"/>
              </a:rPr>
              <a:t>X:ln_Weekly_Sales,Month_9,Store_16,Store_29,Store_3,Store_5,Store_7,Store_9,week_11,week_15,week_16,week_17,week_19,week_20,week_25,week_28,week_29,week_30,week_44,week_45,week_46,week_49,week_5,week_50,week_52,week_6,week_7,week_8,week_9,Dept_1,Dept_10,Dept_11,Dept_12,Dept_13,Dept_18,Dept_2,Dept_20,Dept_21,Dept_23,Dept_25,Dept_27,Dept_28,Dept_30,Dept_31,Dept_32,Dept_33,Dept_35,Dept_36,Dept_38,Dept_4,Dept_40,Dept_41,Dept_42,Dept_44,Dept_46,Dept_52,Dept_54,Dept_56,Dept_58,Dept_59,Dept_6,Dept_60,Dept_71,Dept_72,Dept_79,Dept_8,Dept_82,Dept_83,Dept_85,Dept_9,Dept_90,Dept_91,Dept_92,Dept_93,Dept_94,Dept_95,Difference,MarkDown1,Sales_dif,Size,Store_3,Store_30,Store_33,Store_36,Store_37,Store_38,Store_42,Store_43,Store_44,Store_5,Train,LaggedAvailable,LaggedSales,Black_Friday_yes,Pre_christmas_no,Month_1,Temperature,Month_8,Month_4,Month_5,Dept_10</a:t>
            </a:r>
            <a:endParaRPr lang="en-US" dirty="0">
              <a:latin typeface="Times New Roman" panose="02020603050405020304" pitchFamily="18" charset="0"/>
              <a:cs typeface="Times New Roman" panose="02020603050405020304" pitchFamily="18" charset="0"/>
            </a:endParaRPr>
          </a:p>
          <a:p>
            <a:pPr algn="just" fontAlgn="ctr"/>
            <a:endParaRPr lang="en-US" dirty="0">
              <a:latin typeface="Times New Roman" panose="02020603050405020304" pitchFamily="18" charset="0"/>
              <a:cs typeface="Times New Roman" panose="02020603050405020304" pitchFamily="18" charset="0"/>
            </a:endParaRPr>
          </a:p>
          <a:p>
            <a:pPr algn="just" fontAlgn="ctr"/>
            <a:r>
              <a:rPr lang="en-US" dirty="0">
                <a:latin typeface="Times New Roman" panose="02020603050405020304" pitchFamily="18" charset="0"/>
                <a:cs typeface="Times New Roman" panose="02020603050405020304" pitchFamily="18" charset="0"/>
              </a:rPr>
              <a:t>Y : </a:t>
            </a:r>
            <a:r>
              <a:rPr lang="en-US" dirty="0">
                <a:solidFill>
                  <a:srgbClr val="000000"/>
                </a:solidFill>
                <a:latin typeface="Times New Roman" panose="02020603050405020304" pitchFamily="18" charset="0"/>
                <a:cs typeface="Times New Roman" panose="02020603050405020304" pitchFamily="18" charset="0"/>
              </a:rPr>
              <a:t>ln_Weekly_Sales</a:t>
            </a:r>
          </a:p>
          <a:p>
            <a:pPr algn="just" fontAlgn="ctr"/>
            <a:endParaRPr lang="en-US" dirty="0">
              <a:solidFill>
                <a:srgbClr val="000000"/>
              </a:solidFill>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Algorithms : Linear Regression, Decision trees, Random forest, XG Boost, KNN, SVM</a:t>
            </a:r>
          </a:p>
          <a:p>
            <a:pPr algn="just"/>
            <a:endParaRPr lang="en-US" dirty="0">
              <a:solidFill>
                <a:srgbClr val="000000"/>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Mechanism to validate :</a:t>
            </a:r>
            <a:r>
              <a:rPr lang="en-US" dirty="0">
                <a:latin typeface="Times New Roman" panose="02020603050405020304" pitchFamily="18" charset="0"/>
                <a:cs typeface="Times New Roman" panose="02020603050405020304" pitchFamily="18" charset="0"/>
              </a:rPr>
              <a:t> MAPE, RMSE, correlation metrics, Decile analysis</a:t>
            </a:r>
          </a:p>
          <a:p>
            <a:pPr fontAlgn="ctr"/>
            <a:endParaRPr lang="en-US" dirty="0"/>
          </a:p>
        </p:txBody>
      </p:sp>
    </p:spTree>
    <p:extLst>
      <p:ext uri="{BB962C8B-B14F-4D97-AF65-F5344CB8AC3E}">
        <p14:creationId xmlns:p14="http://schemas.microsoft.com/office/powerpoint/2010/main" val="3627237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B98BC88-0A9A-4C20-96C0-FDE81EA1D77F}"/>
              </a:ext>
            </a:extLst>
          </p:cNvPr>
          <p:cNvGraphicFramePr>
            <a:graphicFrameLocks noGrp="1"/>
          </p:cNvGraphicFramePr>
          <p:nvPr>
            <p:extLst>
              <p:ext uri="{D42A27DB-BD31-4B8C-83A1-F6EECF244321}">
                <p14:modId xmlns:p14="http://schemas.microsoft.com/office/powerpoint/2010/main" val="3943811309"/>
              </p:ext>
            </p:extLst>
          </p:nvPr>
        </p:nvGraphicFramePr>
        <p:xfrm>
          <a:off x="662474" y="1296954"/>
          <a:ext cx="11011366" cy="3810000"/>
        </p:xfrm>
        <a:graphic>
          <a:graphicData uri="http://schemas.openxmlformats.org/drawingml/2006/table">
            <a:tbl>
              <a:tblPr/>
              <a:tblGrid>
                <a:gridCol w="5514806">
                  <a:extLst>
                    <a:ext uri="{9D8B030D-6E8A-4147-A177-3AD203B41FA5}">
                      <a16:colId xmlns:a16="http://schemas.microsoft.com/office/drawing/2014/main" val="2328888351"/>
                    </a:ext>
                  </a:extLst>
                </a:gridCol>
                <a:gridCol w="5496560">
                  <a:extLst>
                    <a:ext uri="{9D8B030D-6E8A-4147-A177-3AD203B41FA5}">
                      <a16:colId xmlns:a16="http://schemas.microsoft.com/office/drawing/2014/main" val="355541859"/>
                    </a:ext>
                  </a:extLst>
                </a:gridCol>
              </a:tblGrid>
              <a:tr h="573271">
                <a:tc>
                  <a:txBody>
                    <a:bodyPr/>
                    <a:lstStyle/>
                    <a:p>
                      <a:pPr algn="ctr" fontAlgn="ctr"/>
                      <a:r>
                        <a:rPr lang="en-US" sz="4400" b="1" dirty="0">
                          <a:solidFill>
                            <a:srgbClr val="555555"/>
                          </a:solidFill>
                          <a:effectLst/>
                          <a:latin typeface="Times New Roman" panose="02020603050405020304" pitchFamily="18" charset="0"/>
                          <a:cs typeface="Times New Roman" panose="02020603050405020304" pitchFamily="18" charset="0"/>
                        </a:rPr>
                        <a:t>Numeric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4400" dirty="0">
                          <a:solidFill>
                            <a:srgbClr val="555555"/>
                          </a:solidFill>
                          <a:effectLst/>
                          <a:latin typeface="Times New Roman" panose="02020603050405020304" pitchFamily="18" charset="0"/>
                          <a:cs typeface="Times New Roman" panose="02020603050405020304" pitchFamily="18" charset="0"/>
                        </a:rPr>
                        <a:t>402</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42395754"/>
                  </a:ext>
                </a:extLst>
              </a:tr>
              <a:tr h="573271">
                <a:tc>
                  <a:txBody>
                    <a:bodyPr/>
                    <a:lstStyle/>
                    <a:p>
                      <a:pPr algn="ctr" fontAlgn="ctr"/>
                      <a:r>
                        <a:rPr lang="en-US" sz="4400" b="1" dirty="0">
                          <a:solidFill>
                            <a:srgbClr val="555555"/>
                          </a:solidFill>
                          <a:effectLst/>
                          <a:latin typeface="Times New Roman" panose="02020603050405020304" pitchFamily="18" charset="0"/>
                          <a:cs typeface="Times New Roman" panose="02020603050405020304" pitchFamily="18" charset="0"/>
                        </a:rPr>
                        <a:t>Categorical (dummy)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4400" dirty="0">
                          <a:solidFill>
                            <a:srgbClr val="555555"/>
                          </a:solidFill>
                          <a:effectLst/>
                          <a:latin typeface="Times New Roman" panose="02020603050405020304" pitchFamily="18" charset="0"/>
                          <a:cs typeface="Times New Roman" panose="02020603050405020304" pitchFamily="18" charset="0"/>
                        </a:rPr>
                        <a:t>0</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39809629"/>
                  </a:ext>
                </a:extLst>
              </a:tr>
              <a:tr h="573271">
                <a:tc>
                  <a:txBody>
                    <a:bodyPr/>
                    <a:lstStyle/>
                    <a:p>
                      <a:pPr algn="ctr" fontAlgn="ctr"/>
                      <a:r>
                        <a:rPr lang="en-US" sz="4400" b="1" dirty="0">
                          <a:solidFill>
                            <a:srgbClr val="555555"/>
                          </a:solidFill>
                          <a:effectLst/>
                          <a:latin typeface="Times New Roman" panose="02020603050405020304" pitchFamily="18" charset="0"/>
                          <a:cs typeface="Times New Roman" panose="02020603050405020304" pitchFamily="18" charset="0"/>
                        </a:rPr>
                        <a:t>Boolean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4400" dirty="0">
                          <a:solidFill>
                            <a:srgbClr val="555555"/>
                          </a:solidFill>
                          <a:effectLst/>
                          <a:latin typeface="Times New Roman" panose="02020603050405020304" pitchFamily="18" charset="0"/>
                          <a:cs typeface="Times New Roman" panose="02020603050405020304" pitchFamily="18" charset="0"/>
                        </a:rPr>
                        <a:t>0</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827875633"/>
                  </a:ext>
                </a:extLst>
              </a:tr>
              <a:tr h="573271">
                <a:tc>
                  <a:txBody>
                    <a:bodyPr/>
                    <a:lstStyle/>
                    <a:p>
                      <a:pPr algn="ctr" fontAlgn="ctr"/>
                      <a:r>
                        <a:rPr lang="en-US" sz="4400" b="1" dirty="0">
                          <a:solidFill>
                            <a:srgbClr val="555555"/>
                          </a:solidFill>
                          <a:effectLst/>
                          <a:latin typeface="Times New Roman" panose="02020603050405020304" pitchFamily="18" charset="0"/>
                          <a:cs typeface="Times New Roman" panose="02020603050405020304" pitchFamily="18" charset="0"/>
                        </a:rPr>
                        <a:t>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4400" dirty="0">
                          <a:solidFill>
                            <a:srgbClr val="555555"/>
                          </a:solidFill>
                          <a:effectLst/>
                          <a:latin typeface="Times New Roman" panose="02020603050405020304" pitchFamily="18" charset="0"/>
                          <a:cs typeface="Times New Roman" panose="02020603050405020304" pitchFamily="18" charset="0"/>
                        </a:rPr>
                        <a:t>0</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11391671"/>
                  </a:ext>
                </a:extLst>
              </a:tr>
              <a:tr h="573271">
                <a:tc>
                  <a:txBody>
                    <a:bodyPr/>
                    <a:lstStyle/>
                    <a:p>
                      <a:pPr algn="ctr" fontAlgn="ctr"/>
                      <a:r>
                        <a:rPr lang="en-US" sz="4400" b="1" dirty="0">
                          <a:solidFill>
                            <a:srgbClr val="555555"/>
                          </a:solidFill>
                          <a:effectLst/>
                          <a:latin typeface="Times New Roman" panose="02020603050405020304" pitchFamily="18" charset="0"/>
                          <a:cs typeface="Times New Roman" panose="02020603050405020304" pitchFamily="18" charset="0"/>
                        </a:rPr>
                        <a:t>Text (Unique)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4400" dirty="0">
                          <a:solidFill>
                            <a:srgbClr val="555555"/>
                          </a:solidFill>
                          <a:effectLst/>
                          <a:latin typeface="Times New Roman" panose="02020603050405020304" pitchFamily="18" charset="0"/>
                          <a:cs typeface="Times New Roman" panose="02020603050405020304" pitchFamily="18" charset="0"/>
                        </a:rPr>
                        <a:t>0</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685833309"/>
                  </a:ext>
                </a:extLst>
              </a:tr>
            </a:tbl>
          </a:graphicData>
        </a:graphic>
      </p:graphicFrame>
      <p:sp>
        <p:nvSpPr>
          <p:cNvPr id="4" name="Rectangle 3">
            <a:extLst>
              <a:ext uri="{FF2B5EF4-FFF2-40B4-BE49-F238E27FC236}">
                <a16:creationId xmlns:a16="http://schemas.microsoft.com/office/drawing/2014/main" id="{654A017E-06A9-4C99-8EDE-C0372438260D}"/>
              </a:ext>
            </a:extLst>
          </p:cNvPr>
          <p:cNvSpPr/>
          <p:nvPr/>
        </p:nvSpPr>
        <p:spPr>
          <a:xfrm>
            <a:off x="2640563" y="149290"/>
            <a:ext cx="6279502" cy="1846659"/>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            Data understanding</a:t>
            </a:r>
            <a:r>
              <a:rPr lang="en-US" sz="3200" b="1" dirty="0">
                <a:latin typeface="Times New Roman" panose="02020603050405020304" pitchFamily="18" charset="0"/>
                <a:cs typeface="Times New Roman" panose="02020603050405020304" pitchFamily="18" charset="0"/>
              </a:rPr>
              <a:t> </a:t>
            </a:r>
          </a:p>
          <a:p>
            <a:r>
              <a:rPr lang="en-US" altLang="en-US" sz="3200" dirty="0">
                <a:solidFill>
                  <a:srgbClr val="000000"/>
                </a:solidFill>
                <a:latin typeface="Times New Roman" panose="02020603050405020304" pitchFamily="18" charset="0"/>
                <a:cs typeface="Times New Roman" panose="02020603050405020304" pitchFamily="18" charset="0"/>
              </a:rPr>
              <a:t>		</a:t>
            </a:r>
            <a:r>
              <a:rPr lang="en-US" altLang="en-US" sz="3200" b="1" dirty="0">
                <a:solidFill>
                  <a:srgbClr val="000000"/>
                </a:solidFill>
                <a:latin typeface="Times New Roman" panose="02020603050405020304" pitchFamily="18" charset="0"/>
                <a:cs typeface="Times New Roman" panose="02020603050405020304" pitchFamily="18" charset="0"/>
              </a:rPr>
              <a:t>Variables types</a:t>
            </a:r>
          </a:p>
          <a:p>
            <a:endParaRPr lang="en-US" sz="3200" b="1" dirty="0">
              <a:solidFill>
                <a:srgbClr val="000000"/>
              </a:solidFill>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116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DDF3C8-48A4-4DC8-B1E2-1A0B195438BD}"/>
              </a:ext>
            </a:extLst>
          </p:cNvPr>
          <p:cNvSpPr/>
          <p:nvPr/>
        </p:nvSpPr>
        <p:spPr>
          <a:xfrm>
            <a:off x="632926" y="0"/>
            <a:ext cx="10926147" cy="7694414"/>
          </a:xfrm>
          <a:prstGeom prst="rect">
            <a:avLst/>
          </a:prstGeom>
        </p:spPr>
        <p:txBody>
          <a:bodyPr wrap="square">
            <a:spAutoFit/>
          </a:bodyPr>
          <a:lstStyle/>
          <a:p>
            <a:pPr lvl="8" algn="just"/>
            <a:r>
              <a:rPr lang="en-US" sz="3200" b="1" dirty="0">
                <a:solidFill>
                  <a:srgbClr val="000000"/>
                </a:solidFill>
                <a:latin typeface="Times New Roman" panose="02020603050405020304" pitchFamily="18" charset="0"/>
                <a:cs typeface="Times New Roman" panose="02020603050405020304" pitchFamily="18" charset="0"/>
              </a:rPr>
              <a:t>Data understanding</a:t>
            </a:r>
            <a:r>
              <a:rPr lang="en-US" sz="3200" b="1" dirty="0">
                <a:latin typeface="Times New Roman" panose="02020603050405020304" pitchFamily="18" charset="0"/>
                <a:cs typeface="Times New Roman" panose="02020603050405020304" pitchFamily="18" charset="0"/>
              </a:rPr>
              <a:t> </a:t>
            </a:r>
            <a:endParaRPr lang="en-US" dirty="0">
              <a:solidFill>
                <a:srgbClr val="000000"/>
              </a:solidFill>
              <a:latin typeface="Calibri" panose="020F0502020204030204" pitchFamily="34" charset="0"/>
            </a:endParaRPr>
          </a:p>
          <a:p>
            <a:r>
              <a:rPr lang="en-US" sz="2400" b="1" dirty="0">
                <a:solidFill>
                  <a:srgbClr val="000000"/>
                </a:solidFill>
                <a:latin typeface="Times New Roman" panose="02020603050405020304" pitchFamily="18" charset="0"/>
                <a:cs typeface="Times New Roman" panose="02020603050405020304" pitchFamily="18" charset="0"/>
              </a:rPr>
              <a:t>Distributions</a:t>
            </a:r>
            <a:r>
              <a:rPr lang="en-US" sz="2400" dirty="0">
                <a:latin typeface="Times New Roman" panose="02020603050405020304" pitchFamily="18" charset="0"/>
                <a:cs typeface="Times New Roman" panose="02020603050405020304" pitchFamily="18" charset="0"/>
              </a:rPr>
              <a:t> : Y variable or target variable follows normal distribution after undergoing log transformation i.e. log Y follows normal distribution.</a:t>
            </a:r>
            <a:endParaRPr lang="en-US" sz="2400" dirty="0">
              <a:solidFill>
                <a:srgbClr val="000000"/>
              </a:solidFill>
              <a:latin typeface="Times New Roman" panose="02020603050405020304" pitchFamily="18" charset="0"/>
              <a:cs typeface="Times New Roman" panose="02020603050405020304" pitchFamily="18" charset="0"/>
            </a:endParaRPr>
          </a:p>
          <a:p>
            <a:r>
              <a:rPr lang="en-US" sz="2400" b="1" dirty="0">
                <a:solidFill>
                  <a:srgbClr val="000000"/>
                </a:solidFill>
                <a:latin typeface="Times New Roman" panose="02020603050405020304" pitchFamily="18" charset="0"/>
                <a:cs typeface="Times New Roman" panose="02020603050405020304" pitchFamily="18" charset="0"/>
              </a:rPr>
              <a:t>Univariate analysis</a:t>
            </a:r>
            <a:r>
              <a:rPr lang="en-US" sz="2400" dirty="0">
                <a:latin typeface="Times New Roman" panose="02020603050405020304" pitchFamily="18" charset="0"/>
                <a:cs typeface="Times New Roman" panose="02020603050405020304" pitchFamily="18" charset="0"/>
              </a:rPr>
              <a:t> : If Y variable is dependent on a single independent variable or a feature then it is known as Univariate analysis. </a:t>
            </a:r>
          </a:p>
          <a:p>
            <a:r>
              <a:rPr lang="en-US" sz="2400" dirty="0">
                <a:latin typeface="Times New Roman" panose="02020603050405020304" pitchFamily="18" charset="0"/>
                <a:cs typeface="Times New Roman" panose="02020603050405020304" pitchFamily="18" charset="0"/>
              </a:rPr>
              <a:t>Once we load data we are good to go for the first type of EDA called as univariate analysis. “Uni” means one and “Variate” means variable hence univariate analysis means analysis of one variable or one feature. Univariate basically tells us how data in each feature is distributed and also tells us about central tendencies like mean, median, and mode.</a:t>
            </a:r>
          </a:p>
          <a:p>
            <a:r>
              <a:rPr lang="en-US" sz="2400" b="1" dirty="0">
                <a:latin typeface="Times New Roman" panose="02020603050405020304" pitchFamily="18" charset="0"/>
                <a:cs typeface="Times New Roman" panose="02020603050405020304" pitchFamily="18" charset="0"/>
              </a:rPr>
              <a:t>Descriptive Statistics</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Continuous features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First thing first, check measures of central tendencies mean, median, and mode, check min and max values and quantiles of each feature. To do all those things we just have to use pandas “describe()” function.</a:t>
            </a:r>
          </a:p>
          <a:p>
            <a:br>
              <a:rPr lang="en-US" dirty="0"/>
            </a:br>
            <a:endParaRPr lang="en-US" dirty="0">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8409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C3A162-569D-42B2-8B8B-3698DB4DBD03}"/>
              </a:ext>
            </a:extLst>
          </p:cNvPr>
          <p:cNvSpPr/>
          <p:nvPr/>
        </p:nvSpPr>
        <p:spPr>
          <a:xfrm>
            <a:off x="820882" y="353291"/>
            <a:ext cx="9788236" cy="461665"/>
          </a:xfrm>
          <a:prstGeom prst="rect">
            <a:avLst/>
          </a:prstGeom>
        </p:spPr>
        <p:txBody>
          <a:bodyPr wrap="square">
            <a:spAutoFit/>
          </a:bodyPr>
          <a:lstStyle/>
          <a:p>
            <a:r>
              <a:rPr lang="en-US" dirty="0"/>
              <a:t>			</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df_full_new.describe</a:t>
            </a: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T.head</a:t>
            </a:r>
            <a:r>
              <a:rPr lang="en-US" sz="2400" b="1" dirty="0">
                <a:latin typeface="Times New Roman" panose="02020603050405020304" pitchFamily="18" charset="0"/>
                <a:cs typeface="Times New Roman" panose="02020603050405020304" pitchFamily="18" charset="0"/>
              </a:rPr>
              <a:t>(10)</a:t>
            </a:r>
          </a:p>
        </p:txBody>
      </p:sp>
      <p:graphicFrame>
        <p:nvGraphicFramePr>
          <p:cNvPr id="2" name="Table 1">
            <a:extLst>
              <a:ext uri="{FF2B5EF4-FFF2-40B4-BE49-F238E27FC236}">
                <a16:creationId xmlns:a16="http://schemas.microsoft.com/office/drawing/2014/main" id="{7E231262-1F48-44CF-8669-2726FAE0563A}"/>
              </a:ext>
            </a:extLst>
          </p:cNvPr>
          <p:cNvGraphicFramePr>
            <a:graphicFrameLocks noGrp="1"/>
          </p:cNvGraphicFramePr>
          <p:nvPr>
            <p:extLst>
              <p:ext uri="{D42A27DB-BD31-4B8C-83A1-F6EECF244321}">
                <p14:modId xmlns:p14="http://schemas.microsoft.com/office/powerpoint/2010/main" val="182676758"/>
              </p:ext>
            </p:extLst>
          </p:nvPr>
        </p:nvGraphicFramePr>
        <p:xfrm>
          <a:off x="355600" y="1402043"/>
          <a:ext cx="11348720" cy="4797481"/>
        </p:xfrm>
        <a:graphic>
          <a:graphicData uri="http://schemas.openxmlformats.org/drawingml/2006/table">
            <a:tbl>
              <a:tblPr>
                <a:tableStyleId>{775DCB02-9BB8-47FD-8907-85C794F793BA}</a:tableStyleId>
              </a:tblPr>
              <a:tblGrid>
                <a:gridCol w="1493519">
                  <a:extLst>
                    <a:ext uri="{9D8B030D-6E8A-4147-A177-3AD203B41FA5}">
                      <a16:colId xmlns:a16="http://schemas.microsoft.com/office/drawing/2014/main" val="1718764662"/>
                    </a:ext>
                  </a:extLst>
                </a:gridCol>
                <a:gridCol w="1107441">
                  <a:extLst>
                    <a:ext uri="{9D8B030D-6E8A-4147-A177-3AD203B41FA5}">
                      <a16:colId xmlns:a16="http://schemas.microsoft.com/office/drawing/2014/main" val="1739345221"/>
                    </a:ext>
                  </a:extLst>
                </a:gridCol>
                <a:gridCol w="1249680">
                  <a:extLst>
                    <a:ext uri="{9D8B030D-6E8A-4147-A177-3AD203B41FA5}">
                      <a16:colId xmlns:a16="http://schemas.microsoft.com/office/drawing/2014/main" val="1692874226"/>
                    </a:ext>
                  </a:extLst>
                </a:gridCol>
                <a:gridCol w="1249680">
                  <a:extLst>
                    <a:ext uri="{9D8B030D-6E8A-4147-A177-3AD203B41FA5}">
                      <a16:colId xmlns:a16="http://schemas.microsoft.com/office/drawing/2014/main" val="1948002440"/>
                    </a:ext>
                  </a:extLst>
                </a:gridCol>
                <a:gridCol w="1249680">
                  <a:extLst>
                    <a:ext uri="{9D8B030D-6E8A-4147-A177-3AD203B41FA5}">
                      <a16:colId xmlns:a16="http://schemas.microsoft.com/office/drawing/2014/main" val="3389273826"/>
                    </a:ext>
                  </a:extLst>
                </a:gridCol>
                <a:gridCol w="1249680">
                  <a:extLst>
                    <a:ext uri="{9D8B030D-6E8A-4147-A177-3AD203B41FA5}">
                      <a16:colId xmlns:a16="http://schemas.microsoft.com/office/drawing/2014/main" val="1337602564"/>
                    </a:ext>
                  </a:extLst>
                </a:gridCol>
                <a:gridCol w="1249680">
                  <a:extLst>
                    <a:ext uri="{9D8B030D-6E8A-4147-A177-3AD203B41FA5}">
                      <a16:colId xmlns:a16="http://schemas.microsoft.com/office/drawing/2014/main" val="4144884772"/>
                    </a:ext>
                  </a:extLst>
                </a:gridCol>
                <a:gridCol w="1249680">
                  <a:extLst>
                    <a:ext uri="{9D8B030D-6E8A-4147-A177-3AD203B41FA5}">
                      <a16:colId xmlns:a16="http://schemas.microsoft.com/office/drawing/2014/main" val="865935846"/>
                    </a:ext>
                  </a:extLst>
                </a:gridCol>
                <a:gridCol w="1249680">
                  <a:extLst>
                    <a:ext uri="{9D8B030D-6E8A-4147-A177-3AD203B41FA5}">
                      <a16:colId xmlns:a16="http://schemas.microsoft.com/office/drawing/2014/main" val="3545191233"/>
                    </a:ext>
                  </a:extLst>
                </a:gridCol>
              </a:tblGrid>
              <a:tr h="411613">
                <a:tc>
                  <a:txBody>
                    <a:bodyPr/>
                    <a:lstStyle/>
                    <a:p>
                      <a:pPr algn="ctr" fontAlgn="ctr"/>
                      <a:r>
                        <a:rPr lang="en-US" sz="1600" b="1" dirty="0">
                          <a:effectLst/>
                          <a:latin typeface="Times New Roman" panose="02020603050405020304" pitchFamily="18" charset="0"/>
                          <a:cs typeface="Times New Roman" panose="02020603050405020304" pitchFamily="18" charset="0"/>
                        </a:rPr>
                        <a:t>Variables</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dirty="0">
                          <a:effectLst/>
                          <a:latin typeface="Times New Roman" panose="02020603050405020304" pitchFamily="18" charset="0"/>
                          <a:cs typeface="Times New Roman" panose="02020603050405020304" pitchFamily="18" charset="0"/>
                        </a:rPr>
                        <a:t>count</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600" b="1" dirty="0">
                        <a:effectLst/>
                        <a:latin typeface="Times New Roman" panose="02020603050405020304" pitchFamily="18" charset="0"/>
                        <a:cs typeface="Times New Roman" panose="02020603050405020304" pitchFamily="18" charset="0"/>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1" dirty="0">
                          <a:effectLst/>
                          <a:latin typeface="Times New Roman" panose="02020603050405020304" pitchFamily="18" charset="0"/>
                          <a:cs typeface="Times New Roman" panose="02020603050405020304" pitchFamily="18" charset="0"/>
                        </a:rPr>
                        <a:t>mean</a:t>
                      </a:r>
                    </a:p>
                    <a:p>
                      <a:pPr algn="ctr" fontAlgn="ctr"/>
                      <a:endParaRPr lang="en-US" sz="1600" b="1" dirty="0">
                        <a:effectLst/>
                        <a:latin typeface="Times New Roman" panose="02020603050405020304" pitchFamily="18" charset="0"/>
                        <a:cs typeface="Times New Roman" panose="02020603050405020304" pitchFamily="18" charset="0"/>
                      </a:endParaRP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600" b="1" dirty="0">
                        <a:effectLst/>
                        <a:latin typeface="Times New Roman" panose="02020603050405020304" pitchFamily="18" charset="0"/>
                        <a:cs typeface="Times New Roman" panose="02020603050405020304" pitchFamily="18" charset="0"/>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1" dirty="0">
                          <a:effectLst/>
                          <a:latin typeface="Times New Roman" panose="02020603050405020304" pitchFamily="18" charset="0"/>
                          <a:cs typeface="Times New Roman" panose="02020603050405020304" pitchFamily="18" charset="0"/>
                        </a:rPr>
                        <a:t>std</a:t>
                      </a:r>
                    </a:p>
                    <a:p>
                      <a:pPr algn="ctr" fontAlgn="ctr"/>
                      <a:endParaRPr lang="en-US" sz="1600" b="1" dirty="0">
                        <a:effectLst/>
                        <a:latin typeface="Times New Roman" panose="02020603050405020304" pitchFamily="18" charset="0"/>
                        <a:cs typeface="Times New Roman" panose="02020603050405020304" pitchFamily="18" charset="0"/>
                      </a:endParaRP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600" b="1" dirty="0">
                        <a:effectLst/>
                        <a:latin typeface="Times New Roman" panose="02020603050405020304" pitchFamily="18" charset="0"/>
                        <a:cs typeface="Times New Roman" panose="02020603050405020304" pitchFamily="18" charset="0"/>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1" dirty="0">
                          <a:effectLst/>
                          <a:latin typeface="Times New Roman" panose="02020603050405020304" pitchFamily="18" charset="0"/>
                          <a:cs typeface="Times New Roman" panose="02020603050405020304" pitchFamily="18" charset="0"/>
                        </a:rPr>
                        <a:t>min</a:t>
                      </a:r>
                    </a:p>
                    <a:p>
                      <a:pPr algn="ctr" fontAlgn="ctr"/>
                      <a:endParaRPr lang="en-US" sz="1600" b="1" dirty="0">
                        <a:effectLst/>
                        <a:latin typeface="Times New Roman" panose="02020603050405020304" pitchFamily="18" charset="0"/>
                        <a:cs typeface="Times New Roman" panose="02020603050405020304" pitchFamily="18" charset="0"/>
                      </a:endParaRP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600" b="1" dirty="0">
                        <a:effectLst/>
                        <a:latin typeface="Times New Roman" panose="02020603050405020304" pitchFamily="18" charset="0"/>
                        <a:cs typeface="Times New Roman" panose="02020603050405020304" pitchFamily="18" charset="0"/>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1" dirty="0">
                          <a:effectLst/>
                          <a:latin typeface="Times New Roman" panose="02020603050405020304" pitchFamily="18" charset="0"/>
                          <a:cs typeface="Times New Roman" panose="02020603050405020304" pitchFamily="18" charset="0"/>
                        </a:rPr>
                        <a:t>25%</a:t>
                      </a:r>
                    </a:p>
                    <a:p>
                      <a:pPr algn="ctr" fontAlgn="ctr"/>
                      <a:endParaRPr lang="en-US" sz="1600" b="1" dirty="0">
                        <a:effectLst/>
                        <a:latin typeface="Times New Roman" panose="02020603050405020304" pitchFamily="18" charset="0"/>
                        <a:cs typeface="Times New Roman" panose="02020603050405020304" pitchFamily="18" charset="0"/>
                      </a:endParaRP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600" b="1" dirty="0">
                        <a:effectLst/>
                        <a:latin typeface="Times New Roman" panose="02020603050405020304" pitchFamily="18" charset="0"/>
                        <a:cs typeface="Times New Roman" panose="02020603050405020304" pitchFamily="18" charset="0"/>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1" dirty="0">
                          <a:effectLst/>
                          <a:latin typeface="Times New Roman" panose="02020603050405020304" pitchFamily="18" charset="0"/>
                          <a:cs typeface="Times New Roman" panose="02020603050405020304" pitchFamily="18" charset="0"/>
                        </a:rPr>
                        <a:t>50%</a:t>
                      </a:r>
                    </a:p>
                    <a:p>
                      <a:pPr algn="ctr" fontAlgn="ctr"/>
                      <a:endParaRPr lang="en-US" sz="1600" b="1" dirty="0">
                        <a:effectLst/>
                        <a:latin typeface="Times New Roman" panose="02020603050405020304" pitchFamily="18" charset="0"/>
                        <a:cs typeface="Times New Roman" panose="02020603050405020304" pitchFamily="18" charset="0"/>
                      </a:endParaRP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600" b="1" dirty="0">
                        <a:effectLst/>
                        <a:latin typeface="Times New Roman" panose="02020603050405020304" pitchFamily="18" charset="0"/>
                        <a:cs typeface="Times New Roman" panose="02020603050405020304" pitchFamily="18" charset="0"/>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1" dirty="0">
                          <a:effectLst/>
                          <a:latin typeface="Times New Roman" panose="02020603050405020304" pitchFamily="18" charset="0"/>
                          <a:cs typeface="Times New Roman" panose="02020603050405020304" pitchFamily="18" charset="0"/>
                        </a:rPr>
                        <a:t>75%</a:t>
                      </a:r>
                    </a:p>
                    <a:p>
                      <a:pPr algn="ctr" fontAlgn="ctr"/>
                      <a:endParaRPr lang="en-US" sz="1600" b="1" dirty="0">
                        <a:effectLst/>
                        <a:latin typeface="Times New Roman" panose="02020603050405020304" pitchFamily="18" charset="0"/>
                        <a:cs typeface="Times New Roman" panose="02020603050405020304" pitchFamily="18" charset="0"/>
                      </a:endParaRP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dirty="0">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effectLst/>
                          <a:latin typeface="Times New Roman" panose="02020603050405020304" pitchFamily="18" charset="0"/>
                          <a:cs typeface="Times New Roman" panose="02020603050405020304" pitchFamily="18" charset="0"/>
                        </a:rPr>
                        <a:t>max</a:t>
                      </a:r>
                    </a:p>
                    <a:p>
                      <a:pPr algn="ctr"/>
                      <a:endParaRPr lang="en-US" sz="1600" b="1" dirty="0">
                        <a:latin typeface="Times New Roman" panose="02020603050405020304" pitchFamily="18" charset="0"/>
                        <a:cs typeface="Times New Roman" panose="02020603050405020304" pitchFamily="18" charset="0"/>
                      </a:endParaRP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7699573"/>
                  </a:ext>
                </a:extLst>
              </a:tr>
              <a:tr h="411613">
                <a:tc>
                  <a:txBody>
                    <a:bodyPr/>
                    <a:lstStyle/>
                    <a:p>
                      <a:pPr algn="ctr" fontAlgn="ctr"/>
                      <a:r>
                        <a:rPr lang="en-US" sz="1600" b="1" dirty="0" err="1">
                          <a:effectLst/>
                          <a:latin typeface="Times New Roman" panose="02020603050405020304" pitchFamily="18" charset="0"/>
                          <a:cs typeface="Times New Roman" panose="02020603050405020304" pitchFamily="18" charset="0"/>
                        </a:rPr>
                        <a:t>Weekly_Sales</a:t>
                      </a:r>
                      <a:endParaRPr lang="en-US" sz="1600" b="1" dirty="0">
                        <a:effectLst/>
                        <a:latin typeface="Times New Roman" panose="02020603050405020304" pitchFamily="18" charset="0"/>
                        <a:cs typeface="Times New Roman" panose="02020603050405020304" pitchFamily="18" charset="0"/>
                      </a:endParaRP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dirty="0">
                          <a:effectLst/>
                          <a:latin typeface="Times New Roman" panose="02020603050405020304" pitchFamily="18" charset="0"/>
                          <a:cs typeface="Times New Roman" panose="02020603050405020304" pitchFamily="18" charset="0"/>
                        </a:rPr>
                        <a:t>421570.0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dirty="0">
                          <a:effectLst/>
                          <a:latin typeface="Times New Roman" panose="02020603050405020304" pitchFamily="18" charset="0"/>
                          <a:cs typeface="Times New Roman" panose="02020603050405020304" pitchFamily="18" charset="0"/>
                        </a:rPr>
                        <a:t>15706.188522</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20762.611801</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7.470000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2133.602500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7715.425000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20205.852500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dirty="0">
                          <a:effectLst/>
                          <a:latin typeface="Times New Roman" panose="02020603050405020304" pitchFamily="18" charset="0"/>
                          <a:cs typeface="Times New Roman" panose="02020603050405020304" pitchFamily="18" charset="0"/>
                        </a:rPr>
                        <a:t>106479.586000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3196995"/>
                  </a:ext>
                </a:extLst>
              </a:tr>
              <a:tr h="411613">
                <a:tc>
                  <a:txBody>
                    <a:bodyPr/>
                    <a:lstStyle/>
                    <a:p>
                      <a:pPr algn="ctr" fontAlgn="ctr"/>
                      <a:r>
                        <a:rPr lang="en-US" sz="1600" b="1" dirty="0">
                          <a:effectLst/>
                          <a:latin typeface="Times New Roman" panose="02020603050405020304" pitchFamily="18" charset="0"/>
                          <a:cs typeface="Times New Roman" panose="02020603050405020304" pitchFamily="18" charset="0"/>
                        </a:rPr>
                        <a:t>Temperature</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dirty="0">
                          <a:effectLst/>
                          <a:latin typeface="Times New Roman" panose="02020603050405020304" pitchFamily="18" charset="0"/>
                          <a:cs typeface="Times New Roman" panose="02020603050405020304" pitchFamily="18" charset="0"/>
                        </a:rPr>
                        <a:t>421570.0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dirty="0">
                          <a:effectLst/>
                          <a:latin typeface="Times New Roman" panose="02020603050405020304" pitchFamily="18" charset="0"/>
                          <a:cs typeface="Times New Roman" panose="02020603050405020304" pitchFamily="18" charset="0"/>
                        </a:rPr>
                        <a:t>60.115544</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18.288102</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18.360000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46.700000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62.090000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74.280000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92.810000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1390705"/>
                  </a:ext>
                </a:extLst>
              </a:tr>
              <a:tr h="235207">
                <a:tc>
                  <a:txBody>
                    <a:bodyPr/>
                    <a:lstStyle/>
                    <a:p>
                      <a:pPr algn="ctr" fontAlgn="ctr"/>
                      <a:r>
                        <a:rPr lang="en-US" sz="1600" b="1" dirty="0" err="1">
                          <a:effectLst/>
                          <a:latin typeface="Times New Roman" panose="02020603050405020304" pitchFamily="18" charset="0"/>
                          <a:cs typeface="Times New Roman" panose="02020603050405020304" pitchFamily="18" charset="0"/>
                        </a:rPr>
                        <a:t>Fuel_Price</a:t>
                      </a:r>
                      <a:endParaRPr lang="en-US" sz="1600" b="1" dirty="0">
                        <a:effectLst/>
                        <a:latin typeface="Times New Roman" panose="02020603050405020304" pitchFamily="18" charset="0"/>
                        <a:cs typeface="Times New Roman" panose="02020603050405020304" pitchFamily="18" charset="0"/>
                      </a:endParaRP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dirty="0">
                          <a:effectLst/>
                          <a:latin typeface="Times New Roman" panose="02020603050405020304" pitchFamily="18" charset="0"/>
                          <a:cs typeface="Times New Roman" panose="02020603050405020304" pitchFamily="18" charset="0"/>
                        </a:rPr>
                        <a:t>421570.0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dirty="0">
                          <a:effectLst/>
                          <a:latin typeface="Times New Roman" panose="02020603050405020304" pitchFamily="18" charset="0"/>
                          <a:cs typeface="Times New Roman" panose="02020603050405020304" pitchFamily="18" charset="0"/>
                        </a:rPr>
                        <a:t>3.360265</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0.456205</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2.565000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2.933000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3.452000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3.738000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4.202000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7781875"/>
                  </a:ext>
                </a:extLst>
              </a:tr>
              <a:tr h="411613">
                <a:tc>
                  <a:txBody>
                    <a:bodyPr/>
                    <a:lstStyle/>
                    <a:p>
                      <a:pPr algn="ctr" fontAlgn="ctr"/>
                      <a:r>
                        <a:rPr lang="en-US" sz="1600" b="1" dirty="0">
                          <a:effectLst/>
                          <a:latin typeface="Times New Roman" panose="02020603050405020304" pitchFamily="18" charset="0"/>
                          <a:cs typeface="Times New Roman" panose="02020603050405020304" pitchFamily="18" charset="0"/>
                        </a:rPr>
                        <a:t>MarkDown1</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dirty="0">
                          <a:effectLst/>
                          <a:latin typeface="Times New Roman" panose="02020603050405020304" pitchFamily="18" charset="0"/>
                          <a:cs typeface="Times New Roman" panose="02020603050405020304" pitchFamily="18" charset="0"/>
                        </a:rPr>
                        <a:t>421570.0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dirty="0">
                          <a:effectLst/>
                          <a:latin typeface="Times New Roman" panose="02020603050405020304" pitchFamily="18" charset="0"/>
                          <a:cs typeface="Times New Roman" panose="02020603050405020304" pitchFamily="18" charset="0"/>
                        </a:rPr>
                        <a:t>7108.278469</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dirty="0">
                          <a:effectLst/>
                          <a:latin typeface="Times New Roman" panose="02020603050405020304" pitchFamily="18" charset="0"/>
                          <a:cs typeface="Times New Roman" panose="02020603050405020304" pitchFamily="18" charset="0"/>
                        </a:rPr>
                        <a:t>3885.739305</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58.340000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7246.420196</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7246.420196</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7246.420196</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28177.290000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875737"/>
                  </a:ext>
                </a:extLst>
              </a:tr>
              <a:tr h="411613">
                <a:tc>
                  <a:txBody>
                    <a:bodyPr/>
                    <a:lstStyle/>
                    <a:p>
                      <a:pPr algn="ctr" fontAlgn="ctr"/>
                      <a:r>
                        <a:rPr lang="en-US" sz="1600" b="1" dirty="0">
                          <a:effectLst/>
                          <a:latin typeface="Times New Roman" panose="02020603050405020304" pitchFamily="18" charset="0"/>
                          <a:cs typeface="Times New Roman" panose="02020603050405020304" pitchFamily="18" charset="0"/>
                        </a:rPr>
                        <a:t>MarkDown2</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421570.0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dirty="0">
                          <a:effectLst/>
                          <a:latin typeface="Times New Roman" panose="02020603050405020304" pitchFamily="18" charset="0"/>
                          <a:cs typeface="Times New Roman" panose="02020603050405020304" pitchFamily="18" charset="0"/>
                        </a:rPr>
                        <a:t>3165.926337</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dirty="0">
                          <a:effectLst/>
                          <a:latin typeface="Times New Roman" panose="02020603050405020304" pitchFamily="18" charset="0"/>
                          <a:cs typeface="Times New Roman" panose="02020603050405020304" pitchFamily="18" charset="0"/>
                        </a:rPr>
                        <a:t>2684.870061</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dirty="0">
                          <a:effectLst/>
                          <a:latin typeface="Times New Roman" panose="02020603050405020304" pitchFamily="18" charset="0"/>
                          <a:cs typeface="Times New Roman" panose="02020603050405020304" pitchFamily="18" charset="0"/>
                        </a:rPr>
                        <a:t>2.100000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3381.128457</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3381.128457</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3381.128457</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21813.160000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707439"/>
                  </a:ext>
                </a:extLst>
              </a:tr>
              <a:tr h="411613">
                <a:tc>
                  <a:txBody>
                    <a:bodyPr/>
                    <a:lstStyle/>
                    <a:p>
                      <a:pPr algn="ctr" fontAlgn="ctr"/>
                      <a:r>
                        <a:rPr lang="en-US" sz="1600" b="1" dirty="0">
                          <a:effectLst/>
                          <a:latin typeface="Times New Roman" panose="02020603050405020304" pitchFamily="18" charset="0"/>
                          <a:cs typeface="Times New Roman" panose="02020603050405020304" pitchFamily="18" charset="0"/>
                        </a:rPr>
                        <a:t>MarkDown3</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421570.0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dirty="0">
                          <a:effectLst/>
                          <a:latin typeface="Times New Roman" panose="02020603050405020304" pitchFamily="18" charset="0"/>
                          <a:cs typeface="Times New Roman" panose="02020603050405020304" pitchFamily="18" charset="0"/>
                        </a:rPr>
                        <a:t>1030.935588</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dirty="0">
                          <a:effectLst/>
                          <a:latin typeface="Times New Roman" panose="02020603050405020304" pitchFamily="18" charset="0"/>
                          <a:cs typeface="Times New Roman" panose="02020603050405020304" pitchFamily="18" charset="0"/>
                        </a:rPr>
                        <a:t>641.207718</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dirty="0">
                          <a:effectLst/>
                          <a:latin typeface="Times New Roman" panose="02020603050405020304" pitchFamily="18" charset="0"/>
                          <a:cs typeface="Times New Roman" panose="02020603050405020304" pitchFamily="18" charset="0"/>
                        </a:rPr>
                        <a:t>0.400000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117.380000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1442.847588</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1442.847588</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2083.280000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8335454"/>
                  </a:ext>
                </a:extLst>
              </a:tr>
              <a:tr h="411613">
                <a:tc>
                  <a:txBody>
                    <a:bodyPr/>
                    <a:lstStyle/>
                    <a:p>
                      <a:pPr algn="ctr" fontAlgn="ctr"/>
                      <a:r>
                        <a:rPr lang="en-US" sz="1600" b="1" dirty="0">
                          <a:effectLst/>
                          <a:latin typeface="Times New Roman" panose="02020603050405020304" pitchFamily="18" charset="0"/>
                          <a:cs typeface="Times New Roman" panose="02020603050405020304" pitchFamily="18" charset="0"/>
                        </a:rPr>
                        <a:t>MarkDown4</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421570.0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3233.812676</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dirty="0">
                          <a:effectLst/>
                          <a:latin typeface="Times New Roman" panose="02020603050405020304" pitchFamily="18" charset="0"/>
                          <a:cs typeface="Times New Roman" panose="02020603050405020304" pitchFamily="18" charset="0"/>
                        </a:rPr>
                        <a:t>2202.154626</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dirty="0">
                          <a:effectLst/>
                          <a:latin typeface="Times New Roman" panose="02020603050405020304" pitchFamily="18" charset="0"/>
                          <a:cs typeface="Times New Roman" panose="02020603050405020304" pitchFamily="18" charset="0"/>
                        </a:rPr>
                        <a:t>14.330000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dirty="0">
                          <a:effectLst/>
                          <a:latin typeface="Times New Roman" panose="02020603050405020304" pitchFamily="18" charset="0"/>
                          <a:cs typeface="Times New Roman" panose="02020603050405020304" pitchFamily="18" charset="0"/>
                        </a:rPr>
                        <a:t>3383.168256</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3383.168256</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3383.168256</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16822.460000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4151599"/>
                  </a:ext>
                </a:extLst>
              </a:tr>
              <a:tr h="411613">
                <a:tc>
                  <a:txBody>
                    <a:bodyPr/>
                    <a:lstStyle/>
                    <a:p>
                      <a:pPr algn="ctr" fontAlgn="ctr"/>
                      <a:r>
                        <a:rPr lang="en-US" sz="1600" b="1" dirty="0">
                          <a:effectLst/>
                          <a:latin typeface="Times New Roman" panose="02020603050405020304" pitchFamily="18" charset="0"/>
                          <a:cs typeface="Times New Roman" panose="02020603050405020304" pitchFamily="18" charset="0"/>
                        </a:rPr>
                        <a:t>MarkDown5</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421570.0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4491.218335</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2016.136352</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dirty="0">
                          <a:effectLst/>
                          <a:latin typeface="Times New Roman" panose="02020603050405020304" pitchFamily="18" charset="0"/>
                          <a:cs typeface="Times New Roman" panose="02020603050405020304" pitchFamily="18" charset="0"/>
                        </a:rPr>
                        <a:t>548.020000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dirty="0">
                          <a:effectLst/>
                          <a:latin typeface="Times New Roman" panose="02020603050405020304" pitchFamily="18" charset="0"/>
                          <a:cs typeface="Times New Roman" panose="02020603050405020304" pitchFamily="18" charset="0"/>
                        </a:rPr>
                        <a:t>4628.975079</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4628.975079</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4628.975079</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15590.530000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1422097"/>
                  </a:ext>
                </a:extLst>
              </a:tr>
              <a:tr h="411613">
                <a:tc>
                  <a:txBody>
                    <a:bodyPr/>
                    <a:lstStyle/>
                    <a:p>
                      <a:pPr algn="ctr" fontAlgn="ctr"/>
                      <a:r>
                        <a:rPr lang="en-US" sz="1600" b="1" dirty="0">
                          <a:effectLst/>
                          <a:latin typeface="Times New Roman" panose="02020603050405020304" pitchFamily="18" charset="0"/>
                          <a:cs typeface="Times New Roman" panose="02020603050405020304" pitchFamily="18" charset="0"/>
                        </a:rPr>
                        <a:t>CPI</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421570.0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171.195504</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39.149643</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dirty="0">
                          <a:effectLst/>
                          <a:latin typeface="Times New Roman" panose="02020603050405020304" pitchFamily="18" charset="0"/>
                          <a:cs typeface="Times New Roman" panose="02020603050405020304" pitchFamily="18" charset="0"/>
                        </a:rPr>
                        <a:t>126.111903</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dirty="0">
                          <a:effectLst/>
                          <a:latin typeface="Times New Roman" panose="02020603050405020304" pitchFamily="18" charset="0"/>
                          <a:cs typeface="Times New Roman" panose="02020603050405020304" pitchFamily="18" charset="0"/>
                        </a:rPr>
                        <a:t>132.022667</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dirty="0">
                          <a:effectLst/>
                          <a:latin typeface="Times New Roman" panose="02020603050405020304" pitchFamily="18" charset="0"/>
                          <a:cs typeface="Times New Roman" panose="02020603050405020304" pitchFamily="18" charset="0"/>
                        </a:rPr>
                        <a:t>182.318780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212.416993</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225.473509</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798933"/>
                  </a:ext>
                </a:extLst>
              </a:tr>
              <a:tr h="411613">
                <a:tc>
                  <a:txBody>
                    <a:bodyPr/>
                    <a:lstStyle/>
                    <a:p>
                      <a:pPr algn="ctr" fontAlgn="ctr"/>
                      <a:r>
                        <a:rPr lang="en-US" sz="1600" b="1" dirty="0">
                          <a:effectLst/>
                          <a:latin typeface="Times New Roman" panose="02020603050405020304" pitchFamily="18" charset="0"/>
                          <a:cs typeface="Times New Roman" panose="02020603050405020304" pitchFamily="18" charset="0"/>
                        </a:rPr>
                        <a:t>Unemployment</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421570.0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7.959971</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1.859419</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a:effectLst/>
                          <a:latin typeface="Times New Roman" panose="02020603050405020304" pitchFamily="18" charset="0"/>
                          <a:cs typeface="Times New Roman" panose="02020603050405020304" pitchFamily="18" charset="0"/>
                        </a:rPr>
                        <a:t>4.156000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dirty="0">
                          <a:effectLst/>
                          <a:latin typeface="Times New Roman" panose="02020603050405020304" pitchFamily="18" charset="0"/>
                          <a:cs typeface="Times New Roman" panose="02020603050405020304" pitchFamily="18" charset="0"/>
                        </a:rPr>
                        <a:t>6.891000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dirty="0">
                          <a:effectLst/>
                          <a:latin typeface="Times New Roman" panose="02020603050405020304" pitchFamily="18" charset="0"/>
                          <a:cs typeface="Times New Roman" panose="02020603050405020304" pitchFamily="18" charset="0"/>
                        </a:rPr>
                        <a:t>7.866000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dirty="0">
                          <a:effectLst/>
                          <a:latin typeface="Times New Roman" panose="02020603050405020304" pitchFamily="18" charset="0"/>
                          <a:cs typeface="Times New Roman" panose="02020603050405020304" pitchFamily="18" charset="0"/>
                        </a:rPr>
                        <a:t>8.572000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dirty="0">
                          <a:effectLst/>
                          <a:latin typeface="Times New Roman" panose="02020603050405020304" pitchFamily="18" charset="0"/>
                          <a:cs typeface="Times New Roman" panose="02020603050405020304" pitchFamily="18" charset="0"/>
                        </a:rPr>
                        <a:t>14.180000</a:t>
                      </a:r>
                    </a:p>
                  </a:txBody>
                  <a:tcPr marL="58802" marR="58802" marT="29401" marB="29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9057714"/>
                  </a:ext>
                </a:extLst>
              </a:tr>
            </a:tbl>
          </a:graphicData>
        </a:graphic>
      </p:graphicFrame>
    </p:spTree>
    <p:extLst>
      <p:ext uri="{BB962C8B-B14F-4D97-AF65-F5344CB8AC3E}">
        <p14:creationId xmlns:p14="http://schemas.microsoft.com/office/powerpoint/2010/main" val="3819166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CC7CFB-F938-4EFB-BE59-71D78950A503}"/>
              </a:ext>
            </a:extLst>
          </p:cNvPr>
          <p:cNvSpPr/>
          <p:nvPr/>
        </p:nvSpPr>
        <p:spPr>
          <a:xfrm>
            <a:off x="452431" y="518160"/>
            <a:ext cx="10730203" cy="584775"/>
          </a:xfrm>
          <a:prstGeom prst="rect">
            <a:avLst/>
          </a:prstGeom>
        </p:spPr>
        <p:txBody>
          <a:bodyPr wrap="square">
            <a:spAutoFit/>
          </a:bodyPr>
          <a:lstStyle/>
          <a:p>
            <a:pPr lvl="2"/>
            <a:r>
              <a:rPr lang="en-US" sz="2800" b="1" dirty="0">
                <a:solidFill>
                  <a:srgbClr val="000000"/>
                </a:solidFill>
                <a:latin typeface="Times New Roman" panose="02020603050405020304" pitchFamily="18" charset="0"/>
                <a:cs typeface="Times New Roman" panose="02020603050405020304" pitchFamily="18" charset="0"/>
              </a:rPr>
              <a:t>	</a:t>
            </a:r>
            <a:r>
              <a:rPr lang="en-US" sz="3200" b="1" dirty="0">
                <a:solidFill>
                  <a:srgbClr val="000000"/>
                </a:solidFill>
                <a:latin typeface="Times New Roman" panose="02020603050405020304" pitchFamily="18" charset="0"/>
                <a:cs typeface="Times New Roman" panose="02020603050405020304" pitchFamily="18" charset="0"/>
              </a:rPr>
              <a:t>Assumptions based on the data understanding</a:t>
            </a:r>
            <a:r>
              <a:rPr lang="en-US" dirty="0"/>
              <a:t> </a:t>
            </a:r>
          </a:p>
        </p:txBody>
      </p:sp>
      <p:sp>
        <p:nvSpPr>
          <p:cNvPr id="3" name="Rectangle 2">
            <a:extLst>
              <a:ext uri="{FF2B5EF4-FFF2-40B4-BE49-F238E27FC236}">
                <a16:creationId xmlns:a16="http://schemas.microsoft.com/office/drawing/2014/main" id="{7F95D69D-71E0-4922-B190-FC440B8B271B}"/>
              </a:ext>
            </a:extLst>
          </p:cNvPr>
          <p:cNvSpPr/>
          <p:nvPr/>
        </p:nvSpPr>
        <p:spPr>
          <a:xfrm>
            <a:off x="625151" y="1890881"/>
            <a:ext cx="11176000" cy="3785652"/>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1. Y variable should follow normal distribution.</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 There should be linear relationship between Y variable and x variables (or) linear relationship between features and target.</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 Multicollinearity should not be present in the dataset.</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4. Missing values should not be above 25%.</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5. Variables with low variance should not be present in the dataset.</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6. Outliers should not be present in the dataset.</a:t>
            </a:r>
          </a:p>
        </p:txBody>
      </p:sp>
    </p:spTree>
    <p:extLst>
      <p:ext uri="{BB962C8B-B14F-4D97-AF65-F5344CB8AC3E}">
        <p14:creationId xmlns:p14="http://schemas.microsoft.com/office/powerpoint/2010/main" val="1043435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F02A99-75DA-4DB0-9460-04980AD23525}"/>
              </a:ext>
            </a:extLst>
          </p:cNvPr>
          <p:cNvSpPr/>
          <p:nvPr/>
        </p:nvSpPr>
        <p:spPr>
          <a:xfrm>
            <a:off x="522514" y="382555"/>
            <a:ext cx="10916817" cy="1415772"/>
          </a:xfrm>
          <a:prstGeom prst="rect">
            <a:avLst/>
          </a:prstGeom>
        </p:spPr>
        <p:txBody>
          <a:bodyPr wrap="square">
            <a:spAutoFit/>
          </a:bodyPr>
          <a:lstStyle/>
          <a:p>
            <a:r>
              <a:rPr lang="en-US" sz="2800" b="1" dirty="0">
                <a:solidFill>
                  <a:srgbClr val="000000"/>
                </a:solidFill>
                <a:latin typeface="Times New Roman" panose="02020603050405020304" pitchFamily="18" charset="0"/>
                <a:cs typeface="Times New Roman" panose="02020603050405020304" pitchFamily="18" charset="0"/>
              </a:rPr>
              <a:t>				</a:t>
            </a:r>
            <a:r>
              <a:rPr lang="en-US" sz="3200" b="1" dirty="0">
                <a:solidFill>
                  <a:srgbClr val="000000"/>
                </a:solidFill>
                <a:latin typeface="Times New Roman" panose="02020603050405020304" pitchFamily="18" charset="0"/>
                <a:cs typeface="Times New Roman" panose="02020603050405020304" pitchFamily="18" charset="0"/>
              </a:rPr>
              <a:t>Data exploratory analysis</a:t>
            </a:r>
          </a:p>
          <a:p>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Y variable follows normal distribution after undergoing log </a:t>
            </a:r>
            <a:r>
              <a:rPr lang="en-US" dirty="0" err="1">
                <a:solidFill>
                  <a:srgbClr val="000000"/>
                </a:solidFill>
                <a:latin typeface="Times New Roman" panose="02020603050405020304" pitchFamily="18" charset="0"/>
                <a:cs typeface="Times New Roman" panose="02020603050405020304" pitchFamily="18" charset="0"/>
              </a:rPr>
              <a:t>transformation.Y</a:t>
            </a:r>
            <a:r>
              <a:rPr lang="en-US" dirty="0">
                <a:solidFill>
                  <a:srgbClr val="000000"/>
                </a:solidFill>
                <a:latin typeface="Times New Roman" panose="02020603050405020304" pitchFamily="18" charset="0"/>
                <a:cs typeface="Times New Roman" panose="02020603050405020304" pitchFamily="18" charset="0"/>
              </a:rPr>
              <a:t> has linear relationship with X variables.</a:t>
            </a:r>
            <a:endParaRPr lang="en-US" dirty="0"/>
          </a:p>
        </p:txBody>
      </p:sp>
      <p:pic>
        <p:nvPicPr>
          <p:cNvPr id="5" name="Picture 4">
            <a:extLst>
              <a:ext uri="{FF2B5EF4-FFF2-40B4-BE49-F238E27FC236}">
                <a16:creationId xmlns:a16="http://schemas.microsoft.com/office/drawing/2014/main" id="{C9358034-F498-43A3-A3B5-E252783AF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120" y="1796677"/>
            <a:ext cx="9977120" cy="4678767"/>
          </a:xfrm>
          <a:prstGeom prst="rect">
            <a:avLst/>
          </a:prstGeom>
        </p:spPr>
      </p:pic>
    </p:spTree>
    <p:extLst>
      <p:ext uri="{BB962C8B-B14F-4D97-AF65-F5344CB8AC3E}">
        <p14:creationId xmlns:p14="http://schemas.microsoft.com/office/powerpoint/2010/main" val="621555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74E0C4-AEDC-4BD9-9F52-15857E2B81B0}"/>
              </a:ext>
            </a:extLst>
          </p:cNvPr>
          <p:cNvSpPr/>
          <p:nvPr/>
        </p:nvSpPr>
        <p:spPr>
          <a:xfrm>
            <a:off x="4030824" y="373224"/>
            <a:ext cx="5019870" cy="584775"/>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Data exploratory analysis</a:t>
            </a:r>
            <a:endParaRPr lang="en-US" sz="3200" dirty="0"/>
          </a:p>
        </p:txBody>
      </p:sp>
      <p:pic>
        <p:nvPicPr>
          <p:cNvPr id="4" name="Picture 3">
            <a:extLst>
              <a:ext uri="{FF2B5EF4-FFF2-40B4-BE49-F238E27FC236}">
                <a16:creationId xmlns:a16="http://schemas.microsoft.com/office/drawing/2014/main" id="{2B3CB320-BA5B-4BD5-9E94-68E52D5DC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39" y="1194238"/>
            <a:ext cx="11244689" cy="4922081"/>
          </a:xfrm>
          <a:prstGeom prst="rect">
            <a:avLst/>
          </a:prstGeom>
        </p:spPr>
      </p:pic>
    </p:spTree>
    <p:extLst>
      <p:ext uri="{BB962C8B-B14F-4D97-AF65-F5344CB8AC3E}">
        <p14:creationId xmlns:p14="http://schemas.microsoft.com/office/powerpoint/2010/main" val="2151468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5125</TotalTime>
  <Words>4095</Words>
  <Application>Microsoft Office PowerPoint</Application>
  <PresentationFormat>Widescreen</PresentationFormat>
  <Paragraphs>628</Paragraphs>
  <Slides>28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Courier New</vt:lpstr>
      <vt:lpstr>Helvetica Neue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RAMKUMAR S</dc:creator>
  <cp:lastModifiedBy>Ramkumar S</cp:lastModifiedBy>
  <cp:revision>95</cp:revision>
  <dcterms:created xsi:type="dcterms:W3CDTF">2019-08-04T10:36:29Z</dcterms:created>
  <dcterms:modified xsi:type="dcterms:W3CDTF">2020-04-13T05:53:07Z</dcterms:modified>
</cp:coreProperties>
</file>