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872A2-BFC2-4615-9B37-0A25453EC27E}"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C716F6-D301-4C9E-9441-83398F2B4CC8}" type="slidenum">
              <a:rPr lang="en-US" smtClean="0"/>
              <a:t>‹#›</a:t>
            </a:fld>
            <a:endParaRPr lang="en-US"/>
          </a:p>
        </p:txBody>
      </p:sp>
    </p:spTree>
    <p:extLst>
      <p:ext uri="{BB962C8B-B14F-4D97-AF65-F5344CB8AC3E}">
        <p14:creationId xmlns:p14="http://schemas.microsoft.com/office/powerpoint/2010/main" val="3401861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4C716F6-D301-4C9E-9441-83398F2B4CC8}" type="slidenum">
              <a:rPr lang="en-US" smtClean="0"/>
              <a:t>1</a:t>
            </a:fld>
            <a:endParaRPr lang="en-US"/>
          </a:p>
        </p:txBody>
      </p:sp>
    </p:spTree>
    <p:extLst>
      <p:ext uri="{BB962C8B-B14F-4D97-AF65-F5344CB8AC3E}">
        <p14:creationId xmlns:p14="http://schemas.microsoft.com/office/powerpoint/2010/main" val="2922291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84C716F6-D301-4C9E-9441-83398F2B4CC8}" type="slidenum">
              <a:rPr lang="en-US" smtClean="0"/>
              <a:t>4</a:t>
            </a:fld>
            <a:endParaRPr lang="en-US"/>
          </a:p>
        </p:txBody>
      </p:sp>
    </p:spTree>
    <p:extLst>
      <p:ext uri="{BB962C8B-B14F-4D97-AF65-F5344CB8AC3E}">
        <p14:creationId xmlns:p14="http://schemas.microsoft.com/office/powerpoint/2010/main" val="34244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C716F6-D301-4C9E-9441-83398F2B4CC8}" type="slidenum">
              <a:rPr lang="en-US" smtClean="0"/>
              <a:t>5</a:t>
            </a:fld>
            <a:endParaRPr lang="en-US"/>
          </a:p>
        </p:txBody>
      </p:sp>
    </p:spTree>
    <p:extLst>
      <p:ext uri="{BB962C8B-B14F-4D97-AF65-F5344CB8AC3E}">
        <p14:creationId xmlns:p14="http://schemas.microsoft.com/office/powerpoint/2010/main" val="3833045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02C-8E6D-423C-A213-683164A5DB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FB8E77-2F1D-431D-906D-1D681573F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E6D926-9FEF-47BB-AE6B-36BBFE6192F9}"/>
              </a:ext>
            </a:extLst>
          </p:cNvPr>
          <p:cNvSpPr>
            <a:spLocks noGrp="1"/>
          </p:cNvSpPr>
          <p:nvPr>
            <p:ph type="dt" sz="half" idx="10"/>
          </p:nvPr>
        </p:nvSpPr>
        <p:spPr/>
        <p:txBody>
          <a:bodyPr/>
          <a:lstStyle/>
          <a:p>
            <a:fld id="{B2629C07-8E8F-4043-BCCF-FD14A8783FB1}" type="datetimeFigureOut">
              <a:rPr lang="en-US" smtClean="0"/>
              <a:t>8/11/2019</a:t>
            </a:fld>
            <a:endParaRPr lang="en-US"/>
          </a:p>
        </p:txBody>
      </p:sp>
      <p:sp>
        <p:nvSpPr>
          <p:cNvPr id="5" name="Footer Placeholder 4">
            <a:extLst>
              <a:ext uri="{FF2B5EF4-FFF2-40B4-BE49-F238E27FC236}">
                <a16:creationId xmlns:a16="http://schemas.microsoft.com/office/drawing/2014/main" id="{86538FEA-6AE5-4CDB-A740-0A186AC1C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A8BFD-B020-44E4-AB80-17F607BE5719}"/>
              </a:ext>
            </a:extLst>
          </p:cNvPr>
          <p:cNvSpPr>
            <a:spLocks noGrp="1"/>
          </p:cNvSpPr>
          <p:nvPr>
            <p:ph type="sldNum" sz="quarter" idx="12"/>
          </p:nvPr>
        </p:nvSpPr>
        <p:spPr/>
        <p:txBody>
          <a:bodyPr/>
          <a:lstStyle/>
          <a:p>
            <a:fld id="{7723D435-7D76-4425-B33B-A48D2969DA87}" type="slidenum">
              <a:rPr lang="en-US" smtClean="0"/>
              <a:t>‹#›</a:t>
            </a:fld>
            <a:endParaRPr lang="en-US"/>
          </a:p>
        </p:txBody>
      </p:sp>
    </p:spTree>
    <p:extLst>
      <p:ext uri="{BB962C8B-B14F-4D97-AF65-F5344CB8AC3E}">
        <p14:creationId xmlns:p14="http://schemas.microsoft.com/office/powerpoint/2010/main" val="287564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BD6B-FF3E-44F6-B769-7FDA40E77D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CF4A41-C3D4-4327-AF4D-F734029CC8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C09BC-741F-4BFD-A7A2-9E4757A13930}"/>
              </a:ext>
            </a:extLst>
          </p:cNvPr>
          <p:cNvSpPr>
            <a:spLocks noGrp="1"/>
          </p:cNvSpPr>
          <p:nvPr>
            <p:ph type="dt" sz="half" idx="10"/>
          </p:nvPr>
        </p:nvSpPr>
        <p:spPr/>
        <p:txBody>
          <a:bodyPr/>
          <a:lstStyle/>
          <a:p>
            <a:fld id="{B2629C07-8E8F-4043-BCCF-FD14A8783FB1}" type="datetimeFigureOut">
              <a:rPr lang="en-US" smtClean="0"/>
              <a:t>8/11/2019</a:t>
            </a:fld>
            <a:endParaRPr lang="en-US"/>
          </a:p>
        </p:txBody>
      </p:sp>
      <p:sp>
        <p:nvSpPr>
          <p:cNvPr id="5" name="Footer Placeholder 4">
            <a:extLst>
              <a:ext uri="{FF2B5EF4-FFF2-40B4-BE49-F238E27FC236}">
                <a16:creationId xmlns:a16="http://schemas.microsoft.com/office/drawing/2014/main" id="{EC86F77D-A855-4770-819A-610DDBFE4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6B96F-1472-42BB-A755-5927CD8EC92C}"/>
              </a:ext>
            </a:extLst>
          </p:cNvPr>
          <p:cNvSpPr>
            <a:spLocks noGrp="1"/>
          </p:cNvSpPr>
          <p:nvPr>
            <p:ph type="sldNum" sz="quarter" idx="12"/>
          </p:nvPr>
        </p:nvSpPr>
        <p:spPr/>
        <p:txBody>
          <a:bodyPr/>
          <a:lstStyle/>
          <a:p>
            <a:fld id="{7723D435-7D76-4425-B33B-A48D2969DA87}" type="slidenum">
              <a:rPr lang="en-US" smtClean="0"/>
              <a:t>‹#›</a:t>
            </a:fld>
            <a:endParaRPr lang="en-US"/>
          </a:p>
        </p:txBody>
      </p:sp>
    </p:spTree>
    <p:extLst>
      <p:ext uri="{BB962C8B-B14F-4D97-AF65-F5344CB8AC3E}">
        <p14:creationId xmlns:p14="http://schemas.microsoft.com/office/powerpoint/2010/main" val="322901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3D86EB-5B61-42FC-B2D5-03E45B62EE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494E5D-BC57-4E1B-AD28-D2EFFCCD83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619C8-D406-4D18-BE9C-44C4A8AC4CFC}"/>
              </a:ext>
            </a:extLst>
          </p:cNvPr>
          <p:cNvSpPr>
            <a:spLocks noGrp="1"/>
          </p:cNvSpPr>
          <p:nvPr>
            <p:ph type="dt" sz="half" idx="10"/>
          </p:nvPr>
        </p:nvSpPr>
        <p:spPr/>
        <p:txBody>
          <a:bodyPr/>
          <a:lstStyle/>
          <a:p>
            <a:fld id="{B2629C07-8E8F-4043-BCCF-FD14A8783FB1}" type="datetimeFigureOut">
              <a:rPr lang="en-US" smtClean="0"/>
              <a:t>8/11/2019</a:t>
            </a:fld>
            <a:endParaRPr lang="en-US"/>
          </a:p>
        </p:txBody>
      </p:sp>
      <p:sp>
        <p:nvSpPr>
          <p:cNvPr id="5" name="Footer Placeholder 4">
            <a:extLst>
              <a:ext uri="{FF2B5EF4-FFF2-40B4-BE49-F238E27FC236}">
                <a16:creationId xmlns:a16="http://schemas.microsoft.com/office/drawing/2014/main" id="{7E48BCE0-9F02-4B12-A920-17FF831E3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189EE-3B32-4B85-AD9B-A78F12952D73}"/>
              </a:ext>
            </a:extLst>
          </p:cNvPr>
          <p:cNvSpPr>
            <a:spLocks noGrp="1"/>
          </p:cNvSpPr>
          <p:nvPr>
            <p:ph type="sldNum" sz="quarter" idx="12"/>
          </p:nvPr>
        </p:nvSpPr>
        <p:spPr/>
        <p:txBody>
          <a:bodyPr/>
          <a:lstStyle/>
          <a:p>
            <a:fld id="{7723D435-7D76-4425-B33B-A48D2969DA87}" type="slidenum">
              <a:rPr lang="en-US" smtClean="0"/>
              <a:t>‹#›</a:t>
            </a:fld>
            <a:endParaRPr lang="en-US"/>
          </a:p>
        </p:txBody>
      </p:sp>
    </p:spTree>
    <p:extLst>
      <p:ext uri="{BB962C8B-B14F-4D97-AF65-F5344CB8AC3E}">
        <p14:creationId xmlns:p14="http://schemas.microsoft.com/office/powerpoint/2010/main" val="425331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13D1-1A59-43F8-B278-DFC2229D55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032406-7C6E-4AD5-8F2F-FAA504E4F4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E0D9C-EA17-4ECF-AAB3-4953A01ABA1B}"/>
              </a:ext>
            </a:extLst>
          </p:cNvPr>
          <p:cNvSpPr>
            <a:spLocks noGrp="1"/>
          </p:cNvSpPr>
          <p:nvPr>
            <p:ph type="dt" sz="half" idx="10"/>
          </p:nvPr>
        </p:nvSpPr>
        <p:spPr/>
        <p:txBody>
          <a:bodyPr/>
          <a:lstStyle/>
          <a:p>
            <a:fld id="{B2629C07-8E8F-4043-BCCF-FD14A8783FB1}" type="datetimeFigureOut">
              <a:rPr lang="en-US" smtClean="0"/>
              <a:t>8/11/2019</a:t>
            </a:fld>
            <a:endParaRPr lang="en-US"/>
          </a:p>
        </p:txBody>
      </p:sp>
      <p:sp>
        <p:nvSpPr>
          <p:cNvPr id="5" name="Footer Placeholder 4">
            <a:extLst>
              <a:ext uri="{FF2B5EF4-FFF2-40B4-BE49-F238E27FC236}">
                <a16:creationId xmlns:a16="http://schemas.microsoft.com/office/drawing/2014/main" id="{F47CB73B-B3AB-4BF8-94CA-5FDAF11E7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3FADE-7C24-47E4-BF85-60C538161A17}"/>
              </a:ext>
            </a:extLst>
          </p:cNvPr>
          <p:cNvSpPr>
            <a:spLocks noGrp="1"/>
          </p:cNvSpPr>
          <p:nvPr>
            <p:ph type="sldNum" sz="quarter" idx="12"/>
          </p:nvPr>
        </p:nvSpPr>
        <p:spPr/>
        <p:txBody>
          <a:bodyPr/>
          <a:lstStyle/>
          <a:p>
            <a:fld id="{7723D435-7D76-4425-B33B-A48D2969DA87}" type="slidenum">
              <a:rPr lang="en-US" smtClean="0"/>
              <a:t>‹#›</a:t>
            </a:fld>
            <a:endParaRPr lang="en-US"/>
          </a:p>
        </p:txBody>
      </p:sp>
    </p:spTree>
    <p:extLst>
      <p:ext uri="{BB962C8B-B14F-4D97-AF65-F5344CB8AC3E}">
        <p14:creationId xmlns:p14="http://schemas.microsoft.com/office/powerpoint/2010/main" val="155524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B894-5AF0-4F71-94A2-ACD2D29374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87590F-BD84-446B-B061-390C6A471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6C46CD-61EE-4DEF-8959-E01D740C9F3C}"/>
              </a:ext>
            </a:extLst>
          </p:cNvPr>
          <p:cNvSpPr>
            <a:spLocks noGrp="1"/>
          </p:cNvSpPr>
          <p:nvPr>
            <p:ph type="dt" sz="half" idx="10"/>
          </p:nvPr>
        </p:nvSpPr>
        <p:spPr/>
        <p:txBody>
          <a:bodyPr/>
          <a:lstStyle/>
          <a:p>
            <a:fld id="{B2629C07-8E8F-4043-BCCF-FD14A8783FB1}" type="datetimeFigureOut">
              <a:rPr lang="en-US" smtClean="0"/>
              <a:t>8/11/2019</a:t>
            </a:fld>
            <a:endParaRPr lang="en-US"/>
          </a:p>
        </p:txBody>
      </p:sp>
      <p:sp>
        <p:nvSpPr>
          <p:cNvPr id="5" name="Footer Placeholder 4">
            <a:extLst>
              <a:ext uri="{FF2B5EF4-FFF2-40B4-BE49-F238E27FC236}">
                <a16:creationId xmlns:a16="http://schemas.microsoft.com/office/drawing/2014/main" id="{BCE1EDC6-55B1-4E47-B5DF-C2998700D1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2C0A7-29DB-4EF4-976D-FF07D56E6526}"/>
              </a:ext>
            </a:extLst>
          </p:cNvPr>
          <p:cNvSpPr>
            <a:spLocks noGrp="1"/>
          </p:cNvSpPr>
          <p:nvPr>
            <p:ph type="sldNum" sz="quarter" idx="12"/>
          </p:nvPr>
        </p:nvSpPr>
        <p:spPr/>
        <p:txBody>
          <a:bodyPr/>
          <a:lstStyle/>
          <a:p>
            <a:fld id="{7723D435-7D76-4425-B33B-A48D2969DA87}" type="slidenum">
              <a:rPr lang="en-US" smtClean="0"/>
              <a:t>‹#›</a:t>
            </a:fld>
            <a:endParaRPr lang="en-US"/>
          </a:p>
        </p:txBody>
      </p:sp>
    </p:spTree>
    <p:extLst>
      <p:ext uri="{BB962C8B-B14F-4D97-AF65-F5344CB8AC3E}">
        <p14:creationId xmlns:p14="http://schemas.microsoft.com/office/powerpoint/2010/main" val="151428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BFA3-D3B7-4BB5-AB48-D98CEBBB49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3FBFD-C1F4-4519-BD47-419654A985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D9FB6C-ACA5-4D80-9B2F-BD4803890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EC5480-28CA-4314-A5F2-568E91A6AA46}"/>
              </a:ext>
            </a:extLst>
          </p:cNvPr>
          <p:cNvSpPr>
            <a:spLocks noGrp="1"/>
          </p:cNvSpPr>
          <p:nvPr>
            <p:ph type="dt" sz="half" idx="10"/>
          </p:nvPr>
        </p:nvSpPr>
        <p:spPr/>
        <p:txBody>
          <a:bodyPr/>
          <a:lstStyle/>
          <a:p>
            <a:fld id="{B2629C07-8E8F-4043-BCCF-FD14A8783FB1}" type="datetimeFigureOut">
              <a:rPr lang="en-US" smtClean="0"/>
              <a:t>8/11/2019</a:t>
            </a:fld>
            <a:endParaRPr lang="en-US"/>
          </a:p>
        </p:txBody>
      </p:sp>
      <p:sp>
        <p:nvSpPr>
          <p:cNvPr id="6" name="Footer Placeholder 5">
            <a:extLst>
              <a:ext uri="{FF2B5EF4-FFF2-40B4-BE49-F238E27FC236}">
                <a16:creationId xmlns:a16="http://schemas.microsoft.com/office/drawing/2014/main" id="{9E6213A8-6EDB-4FBF-835E-BF0481B90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79D58-F953-4654-8E37-FF8328B7B73A}"/>
              </a:ext>
            </a:extLst>
          </p:cNvPr>
          <p:cNvSpPr>
            <a:spLocks noGrp="1"/>
          </p:cNvSpPr>
          <p:nvPr>
            <p:ph type="sldNum" sz="quarter" idx="12"/>
          </p:nvPr>
        </p:nvSpPr>
        <p:spPr/>
        <p:txBody>
          <a:bodyPr/>
          <a:lstStyle/>
          <a:p>
            <a:fld id="{7723D435-7D76-4425-B33B-A48D2969DA87}" type="slidenum">
              <a:rPr lang="en-US" smtClean="0"/>
              <a:t>‹#›</a:t>
            </a:fld>
            <a:endParaRPr lang="en-US"/>
          </a:p>
        </p:txBody>
      </p:sp>
    </p:spTree>
    <p:extLst>
      <p:ext uri="{BB962C8B-B14F-4D97-AF65-F5344CB8AC3E}">
        <p14:creationId xmlns:p14="http://schemas.microsoft.com/office/powerpoint/2010/main" val="194239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950A-69B4-4388-993C-FF16254D61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9D452C-859B-46AD-AB90-32F4AA287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673913-B094-4E89-8DA1-90787BB8D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1784AB-303F-4FA8-ABAC-A533E1F0B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CBD66E-135A-45CA-ACF1-F999DE8AC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3C824C-B2F0-4140-B92D-B1B154477661}"/>
              </a:ext>
            </a:extLst>
          </p:cNvPr>
          <p:cNvSpPr>
            <a:spLocks noGrp="1"/>
          </p:cNvSpPr>
          <p:nvPr>
            <p:ph type="dt" sz="half" idx="10"/>
          </p:nvPr>
        </p:nvSpPr>
        <p:spPr/>
        <p:txBody>
          <a:bodyPr/>
          <a:lstStyle/>
          <a:p>
            <a:fld id="{B2629C07-8E8F-4043-BCCF-FD14A8783FB1}" type="datetimeFigureOut">
              <a:rPr lang="en-US" smtClean="0"/>
              <a:t>8/11/2019</a:t>
            </a:fld>
            <a:endParaRPr lang="en-US"/>
          </a:p>
        </p:txBody>
      </p:sp>
      <p:sp>
        <p:nvSpPr>
          <p:cNvPr id="8" name="Footer Placeholder 7">
            <a:extLst>
              <a:ext uri="{FF2B5EF4-FFF2-40B4-BE49-F238E27FC236}">
                <a16:creationId xmlns:a16="http://schemas.microsoft.com/office/drawing/2014/main" id="{BCCF1810-6934-44D7-BF27-C1ED7C28E7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70D98B-6BA7-4DAE-B73E-C5462A665A4A}"/>
              </a:ext>
            </a:extLst>
          </p:cNvPr>
          <p:cNvSpPr>
            <a:spLocks noGrp="1"/>
          </p:cNvSpPr>
          <p:nvPr>
            <p:ph type="sldNum" sz="quarter" idx="12"/>
          </p:nvPr>
        </p:nvSpPr>
        <p:spPr/>
        <p:txBody>
          <a:bodyPr/>
          <a:lstStyle/>
          <a:p>
            <a:fld id="{7723D435-7D76-4425-B33B-A48D2969DA87}" type="slidenum">
              <a:rPr lang="en-US" smtClean="0"/>
              <a:t>‹#›</a:t>
            </a:fld>
            <a:endParaRPr lang="en-US"/>
          </a:p>
        </p:txBody>
      </p:sp>
    </p:spTree>
    <p:extLst>
      <p:ext uri="{BB962C8B-B14F-4D97-AF65-F5344CB8AC3E}">
        <p14:creationId xmlns:p14="http://schemas.microsoft.com/office/powerpoint/2010/main" val="325968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04D9-644D-4105-AA0F-8E6002C07A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693DB4-2D10-4B37-8FCD-02C34F4A7C63}"/>
              </a:ext>
            </a:extLst>
          </p:cNvPr>
          <p:cNvSpPr>
            <a:spLocks noGrp="1"/>
          </p:cNvSpPr>
          <p:nvPr>
            <p:ph type="dt" sz="half" idx="10"/>
          </p:nvPr>
        </p:nvSpPr>
        <p:spPr/>
        <p:txBody>
          <a:bodyPr/>
          <a:lstStyle/>
          <a:p>
            <a:fld id="{B2629C07-8E8F-4043-BCCF-FD14A8783FB1}" type="datetimeFigureOut">
              <a:rPr lang="en-US" smtClean="0"/>
              <a:t>8/11/2019</a:t>
            </a:fld>
            <a:endParaRPr lang="en-US"/>
          </a:p>
        </p:txBody>
      </p:sp>
      <p:sp>
        <p:nvSpPr>
          <p:cNvPr id="4" name="Footer Placeholder 3">
            <a:extLst>
              <a:ext uri="{FF2B5EF4-FFF2-40B4-BE49-F238E27FC236}">
                <a16:creationId xmlns:a16="http://schemas.microsoft.com/office/drawing/2014/main" id="{393B9395-A7AF-4D61-9967-1B26C72AF8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3B003D-99D0-48AE-9EA4-CFBEE7AB1559}"/>
              </a:ext>
            </a:extLst>
          </p:cNvPr>
          <p:cNvSpPr>
            <a:spLocks noGrp="1"/>
          </p:cNvSpPr>
          <p:nvPr>
            <p:ph type="sldNum" sz="quarter" idx="12"/>
          </p:nvPr>
        </p:nvSpPr>
        <p:spPr/>
        <p:txBody>
          <a:bodyPr/>
          <a:lstStyle/>
          <a:p>
            <a:fld id="{7723D435-7D76-4425-B33B-A48D2969DA87}" type="slidenum">
              <a:rPr lang="en-US" smtClean="0"/>
              <a:t>‹#›</a:t>
            </a:fld>
            <a:endParaRPr lang="en-US"/>
          </a:p>
        </p:txBody>
      </p:sp>
    </p:spTree>
    <p:extLst>
      <p:ext uri="{BB962C8B-B14F-4D97-AF65-F5344CB8AC3E}">
        <p14:creationId xmlns:p14="http://schemas.microsoft.com/office/powerpoint/2010/main" val="139468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1C441-1ED7-4964-B3F8-2E7DB78CF04F}"/>
              </a:ext>
            </a:extLst>
          </p:cNvPr>
          <p:cNvSpPr>
            <a:spLocks noGrp="1"/>
          </p:cNvSpPr>
          <p:nvPr>
            <p:ph type="dt" sz="half" idx="10"/>
          </p:nvPr>
        </p:nvSpPr>
        <p:spPr/>
        <p:txBody>
          <a:bodyPr/>
          <a:lstStyle/>
          <a:p>
            <a:fld id="{B2629C07-8E8F-4043-BCCF-FD14A8783FB1}" type="datetimeFigureOut">
              <a:rPr lang="en-US" smtClean="0"/>
              <a:t>8/11/2019</a:t>
            </a:fld>
            <a:endParaRPr lang="en-US"/>
          </a:p>
        </p:txBody>
      </p:sp>
      <p:sp>
        <p:nvSpPr>
          <p:cNvPr id="3" name="Footer Placeholder 2">
            <a:extLst>
              <a:ext uri="{FF2B5EF4-FFF2-40B4-BE49-F238E27FC236}">
                <a16:creationId xmlns:a16="http://schemas.microsoft.com/office/drawing/2014/main" id="{CA946FBF-ECD4-4094-9471-21D0C1F9FB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02EC95-4804-48EE-82B4-511303B0FD94}"/>
              </a:ext>
            </a:extLst>
          </p:cNvPr>
          <p:cNvSpPr>
            <a:spLocks noGrp="1"/>
          </p:cNvSpPr>
          <p:nvPr>
            <p:ph type="sldNum" sz="quarter" idx="12"/>
          </p:nvPr>
        </p:nvSpPr>
        <p:spPr/>
        <p:txBody>
          <a:bodyPr/>
          <a:lstStyle/>
          <a:p>
            <a:fld id="{7723D435-7D76-4425-B33B-A48D2969DA87}" type="slidenum">
              <a:rPr lang="en-US" smtClean="0"/>
              <a:t>‹#›</a:t>
            </a:fld>
            <a:endParaRPr lang="en-US"/>
          </a:p>
        </p:txBody>
      </p:sp>
    </p:spTree>
    <p:extLst>
      <p:ext uri="{BB962C8B-B14F-4D97-AF65-F5344CB8AC3E}">
        <p14:creationId xmlns:p14="http://schemas.microsoft.com/office/powerpoint/2010/main" val="338297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FF0A-E518-439F-AB21-433834619B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C623BF-E0F6-4E4E-BD11-C6F045F831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05D312-5B00-4AE0-8E9F-6647545C3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D05C76-DF9F-4ED2-9D77-B9A60B88D497}"/>
              </a:ext>
            </a:extLst>
          </p:cNvPr>
          <p:cNvSpPr>
            <a:spLocks noGrp="1"/>
          </p:cNvSpPr>
          <p:nvPr>
            <p:ph type="dt" sz="half" idx="10"/>
          </p:nvPr>
        </p:nvSpPr>
        <p:spPr/>
        <p:txBody>
          <a:bodyPr/>
          <a:lstStyle/>
          <a:p>
            <a:fld id="{B2629C07-8E8F-4043-BCCF-FD14A8783FB1}" type="datetimeFigureOut">
              <a:rPr lang="en-US" smtClean="0"/>
              <a:t>8/11/2019</a:t>
            </a:fld>
            <a:endParaRPr lang="en-US"/>
          </a:p>
        </p:txBody>
      </p:sp>
      <p:sp>
        <p:nvSpPr>
          <p:cNvPr id="6" name="Footer Placeholder 5">
            <a:extLst>
              <a:ext uri="{FF2B5EF4-FFF2-40B4-BE49-F238E27FC236}">
                <a16:creationId xmlns:a16="http://schemas.microsoft.com/office/drawing/2014/main" id="{56DAC367-7C0C-42D2-AF2E-4ABCA437B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9082C-80AD-417F-B62F-819D43628C5D}"/>
              </a:ext>
            </a:extLst>
          </p:cNvPr>
          <p:cNvSpPr>
            <a:spLocks noGrp="1"/>
          </p:cNvSpPr>
          <p:nvPr>
            <p:ph type="sldNum" sz="quarter" idx="12"/>
          </p:nvPr>
        </p:nvSpPr>
        <p:spPr/>
        <p:txBody>
          <a:bodyPr/>
          <a:lstStyle/>
          <a:p>
            <a:fld id="{7723D435-7D76-4425-B33B-A48D2969DA87}" type="slidenum">
              <a:rPr lang="en-US" smtClean="0"/>
              <a:t>‹#›</a:t>
            </a:fld>
            <a:endParaRPr lang="en-US"/>
          </a:p>
        </p:txBody>
      </p:sp>
    </p:spTree>
    <p:extLst>
      <p:ext uri="{BB962C8B-B14F-4D97-AF65-F5344CB8AC3E}">
        <p14:creationId xmlns:p14="http://schemas.microsoft.com/office/powerpoint/2010/main" val="131771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9821-C84C-406B-877B-130D127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5BF6CB-24BD-4DDD-A018-9FDC114A7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2BE358-7149-46D4-883F-B68290BEE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63885-DADD-4DEC-B3ED-A2977647A5CF}"/>
              </a:ext>
            </a:extLst>
          </p:cNvPr>
          <p:cNvSpPr>
            <a:spLocks noGrp="1"/>
          </p:cNvSpPr>
          <p:nvPr>
            <p:ph type="dt" sz="half" idx="10"/>
          </p:nvPr>
        </p:nvSpPr>
        <p:spPr/>
        <p:txBody>
          <a:bodyPr/>
          <a:lstStyle/>
          <a:p>
            <a:fld id="{B2629C07-8E8F-4043-BCCF-FD14A8783FB1}" type="datetimeFigureOut">
              <a:rPr lang="en-US" smtClean="0"/>
              <a:t>8/11/2019</a:t>
            </a:fld>
            <a:endParaRPr lang="en-US"/>
          </a:p>
        </p:txBody>
      </p:sp>
      <p:sp>
        <p:nvSpPr>
          <p:cNvPr id="6" name="Footer Placeholder 5">
            <a:extLst>
              <a:ext uri="{FF2B5EF4-FFF2-40B4-BE49-F238E27FC236}">
                <a16:creationId xmlns:a16="http://schemas.microsoft.com/office/drawing/2014/main" id="{A80CB4FD-EA80-427A-B69A-3FAD408E1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27DC9-84AD-44EB-814B-ACB16637D6C5}"/>
              </a:ext>
            </a:extLst>
          </p:cNvPr>
          <p:cNvSpPr>
            <a:spLocks noGrp="1"/>
          </p:cNvSpPr>
          <p:nvPr>
            <p:ph type="sldNum" sz="quarter" idx="12"/>
          </p:nvPr>
        </p:nvSpPr>
        <p:spPr/>
        <p:txBody>
          <a:bodyPr/>
          <a:lstStyle/>
          <a:p>
            <a:fld id="{7723D435-7D76-4425-B33B-A48D2969DA87}" type="slidenum">
              <a:rPr lang="en-US" smtClean="0"/>
              <a:t>‹#›</a:t>
            </a:fld>
            <a:endParaRPr lang="en-US"/>
          </a:p>
        </p:txBody>
      </p:sp>
    </p:spTree>
    <p:extLst>
      <p:ext uri="{BB962C8B-B14F-4D97-AF65-F5344CB8AC3E}">
        <p14:creationId xmlns:p14="http://schemas.microsoft.com/office/powerpoint/2010/main" val="346624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E57598-E010-4481-8B17-054FB0762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C01B86-84ED-4480-B73F-2546BC7E7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45653-B20E-4F9A-BD20-013DFFD884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29C07-8E8F-4043-BCCF-FD14A8783FB1}" type="datetimeFigureOut">
              <a:rPr lang="en-US" smtClean="0"/>
              <a:t>8/11/2019</a:t>
            </a:fld>
            <a:endParaRPr lang="en-US"/>
          </a:p>
        </p:txBody>
      </p:sp>
      <p:sp>
        <p:nvSpPr>
          <p:cNvPr id="5" name="Footer Placeholder 4">
            <a:extLst>
              <a:ext uri="{FF2B5EF4-FFF2-40B4-BE49-F238E27FC236}">
                <a16:creationId xmlns:a16="http://schemas.microsoft.com/office/drawing/2014/main" id="{21641F8E-5CE0-450E-820C-CC860C33B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2BB075-96F3-42C3-B4B7-EEC6EA936B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3D435-7D76-4425-B33B-A48D2969DA87}" type="slidenum">
              <a:rPr lang="en-US" smtClean="0"/>
              <a:t>‹#›</a:t>
            </a:fld>
            <a:endParaRPr lang="en-US"/>
          </a:p>
        </p:txBody>
      </p:sp>
    </p:spTree>
    <p:extLst>
      <p:ext uri="{BB962C8B-B14F-4D97-AF65-F5344CB8AC3E}">
        <p14:creationId xmlns:p14="http://schemas.microsoft.com/office/powerpoint/2010/main" val="61138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google.com/search/about/"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quora.com/profile/Justin-Rising" TargetMode="External"/><Relationship Id="rId2" Type="http://schemas.openxmlformats.org/officeDocument/2006/relationships/hyperlink" Target="http://en.wikipedia.org/wiki/Confusion_matrix" TargetMode="External"/><Relationship Id="rId1" Type="http://schemas.openxmlformats.org/officeDocument/2006/relationships/slideLayout" Target="../slideLayouts/slideLayout7.xml"/><Relationship Id="rId4" Type="http://schemas.openxmlformats.org/officeDocument/2006/relationships/hyperlink" Target="http://iwann.ugr.es/2011/pdf/InvitedTalk-FHerrera-IWANN11.pdf"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en.m.wikipedia.org/wiki/Logistic_regression"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A819-BCC5-4E45-A44E-AB09B31F7CA6}"/>
              </a:ext>
            </a:extLst>
          </p:cNvPr>
          <p:cNvSpPr>
            <a:spLocks noGrp="1"/>
          </p:cNvSpPr>
          <p:nvPr>
            <p:ph type="ctrTitle"/>
          </p:nvPr>
        </p:nvSpPr>
        <p:spPr/>
        <p:txBody>
          <a:bodyPr>
            <a:normAutofit fontScale="90000"/>
          </a:bodyPr>
          <a:lstStyle/>
          <a:p>
            <a:r>
              <a:rPr lang="en-US" b="1" dirty="0"/>
              <a:t> </a:t>
            </a:r>
            <a:br>
              <a:rPr lang="en-US" dirty="0"/>
            </a:br>
            <a:r>
              <a:rPr lang="en-US" b="1" dirty="0"/>
              <a:t> </a:t>
            </a:r>
            <a:br>
              <a:rPr lang="en-US" dirty="0"/>
            </a:br>
            <a:endParaRPr lang="en-US" dirty="0"/>
          </a:p>
        </p:txBody>
      </p:sp>
      <p:sp>
        <p:nvSpPr>
          <p:cNvPr id="3" name="Subtitle 2">
            <a:extLst>
              <a:ext uri="{FF2B5EF4-FFF2-40B4-BE49-F238E27FC236}">
                <a16:creationId xmlns:a16="http://schemas.microsoft.com/office/drawing/2014/main" id="{79938DCE-B814-469E-8B97-0B284D8E5AD4}"/>
              </a:ext>
            </a:extLst>
          </p:cNvPr>
          <p:cNvSpPr>
            <a:spLocks noGrp="1"/>
          </p:cNvSpPr>
          <p:nvPr>
            <p:ph type="subTitle" idx="1"/>
          </p:nvPr>
        </p:nvSpPr>
        <p:spPr>
          <a:xfrm>
            <a:off x="710214" y="204186"/>
            <a:ext cx="10955044" cy="6107837"/>
          </a:xfrm>
        </p:spPr>
        <p:txBody>
          <a:bodyPr>
            <a:noAutofit/>
          </a:bodyPr>
          <a:lstStyle/>
          <a:p>
            <a:r>
              <a:rPr lang="en-US" sz="3200" b="1" dirty="0">
                <a:latin typeface="Times New Roman" panose="02020603050405020304" pitchFamily="18" charset="0"/>
                <a:cs typeface="Times New Roman" panose="02020603050405020304" pitchFamily="18" charset="0"/>
              </a:rPr>
              <a:t>Week4 Assessment: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Conceptual Understanding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Marks weightage for different type of questions: </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True/False Questions: 1 Mark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Objective Type Questions: 2 Marks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Descriptive Type Questions: 4 Marks </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Note: More than one option can be correct for objective type questions. You need to provide all possible correct options if applicable.</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By</a:t>
            </a:r>
          </a:p>
          <a:p>
            <a:r>
              <a:rPr lang="en-US" sz="3200" b="1" dirty="0">
                <a:latin typeface="Times New Roman" panose="02020603050405020304" pitchFamily="18" charset="0"/>
                <a:cs typeface="Times New Roman" panose="02020603050405020304" pitchFamily="18" charset="0"/>
              </a:rPr>
              <a:t>Ramkumar S </a:t>
            </a:r>
          </a:p>
          <a:p>
            <a:r>
              <a:rPr lang="en-US" sz="3200" b="1" dirty="0">
                <a:latin typeface="Times New Roman" panose="02020603050405020304" pitchFamily="18" charset="0"/>
                <a:cs typeface="Times New Roman" panose="02020603050405020304" pitchFamily="18" charset="0"/>
              </a:rPr>
              <a:t>Gmail id:sriramajeyam20@gmail.com</a:t>
            </a:r>
            <a:br>
              <a:rPr lang="en-US" sz="3200" b="1" dirty="0">
                <a:latin typeface="Times New Roman" panose="02020603050405020304" pitchFamily="18" charset="0"/>
                <a:cs typeface="Times New Roman" panose="02020603050405020304" pitchFamily="18" charset="0"/>
              </a:rPr>
            </a:br>
            <a:endParaRPr lang="en-US" sz="3200" b="1" dirty="0"/>
          </a:p>
        </p:txBody>
      </p:sp>
    </p:spTree>
    <p:extLst>
      <p:ext uri="{BB962C8B-B14F-4D97-AF65-F5344CB8AC3E}">
        <p14:creationId xmlns:p14="http://schemas.microsoft.com/office/powerpoint/2010/main" val="1103175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E3213D-DEFE-44E5-A6D5-FB9B358AE857}"/>
              </a:ext>
            </a:extLst>
          </p:cNvPr>
          <p:cNvSpPr/>
          <p:nvPr/>
        </p:nvSpPr>
        <p:spPr>
          <a:xfrm>
            <a:off x="428302" y="319288"/>
            <a:ext cx="11131420" cy="7011407"/>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Q27. What are the different ways of performing aggregation in python using pandas (Provide at least 3 methods)? </a:t>
            </a:r>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1.GroupBy: Split, Apply, Combine,2. Dispatch methods,3. Aggregate, filter, transform, apply,4. A dictionary or series mapping index to group</a:t>
            </a:r>
            <a:endParaRPr lang="en-US" i="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Q28. How to solve overfitting (provide at least 3 methods)?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1.Cross-validation,2.</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Train with more data,3.</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Remove features,4.</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Early stopping,5.</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Regularization</a:t>
            </a:r>
            <a:r>
              <a:rPr lang="en-US" b="1"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Ensembling</a:t>
            </a:r>
            <a:endParaRPr lang="en-US" dirty="0">
              <a:latin typeface="Times New Roman" panose="02020603050405020304" pitchFamily="18" charset="0"/>
              <a:cs typeface="Times New Roman" panose="02020603050405020304" pitchFamily="18" charset="0"/>
            </a:endParaRPr>
          </a:p>
          <a:p>
            <a:pPr algn="just" fontAlgn="base"/>
            <a:endParaRPr lang="en-US" b="1" i="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Q29. Name few libraries that is used in python for data analysis/data science (provide at least 20 libraries)?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a:t>
            </a:r>
            <a:r>
              <a:rPr lang="en-US" dirty="0">
                <a:latin typeface="Times New Roman" panose="02020603050405020304" pitchFamily="18" charset="0"/>
                <a:cs typeface="Times New Roman" panose="02020603050405020304" pitchFamily="18" charset="0"/>
              </a:rPr>
              <a:t>1.Pandas,2.NumPy,3.Matplotlib,4.Seaborn,5.TensorFlow,6.keras,7.SciKit-Learn,8.Scipy,9. Plotly,10.PyTorch,11. PyBrain,12. Bokeh,13. NLTK,14. Gensim,15. Scrapy,16.Statsmodels,17. Kivy,18. PyQt,19. OpenCV,20. Theano</a:t>
            </a:r>
          </a:p>
          <a:p>
            <a:pPr algn="just"/>
            <a:r>
              <a:rPr lang="en-US" b="1" dirty="0">
                <a:latin typeface="Times New Roman" panose="02020603050405020304" pitchFamily="18" charset="0"/>
                <a:cs typeface="Times New Roman" panose="02020603050405020304" pitchFamily="18" charset="0"/>
              </a:rPr>
              <a:t> </a:t>
            </a:r>
            <a:endParaRPr lang="en-US" b="1" i="1" dirty="0">
              <a:latin typeface="Times New Roman" panose="02020603050405020304" pitchFamily="18" charset="0"/>
              <a:cs typeface="Times New Roman" panose="02020603050405020304" pitchFamily="18" charset="0"/>
            </a:endParaRPr>
          </a:p>
          <a:p>
            <a:pPr algn="just"/>
            <a:r>
              <a:rPr lang="en-US" b="1" dirty="0"/>
              <a:t> </a:t>
            </a:r>
            <a:r>
              <a:rPr lang="en-US" b="1" dirty="0">
                <a:solidFill>
                  <a:srgbClr val="000000"/>
                </a:solidFill>
                <a:latin typeface="Times New Roman" panose="02020603050405020304" pitchFamily="18" charset="0"/>
                <a:ea typeface="Calibri" panose="020F0502020204030204" pitchFamily="34" charset="0"/>
              </a:rPr>
              <a:t>Q30. How do you deal with some of your predictors being missing (Provide at least 5 Methods)?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 :</a:t>
            </a:r>
            <a:r>
              <a:rPr lang="en-US" b="1" dirty="0">
                <a:solidFill>
                  <a:srgbClr val="000000"/>
                </a:solidFill>
                <a:latin typeface="Calibri" panose="020F0502020204030204" pitchFamily="34" charset="0"/>
                <a:ea typeface="Calibri" panose="020F0502020204030204" pitchFamily="34" charset="0"/>
              </a:rPr>
              <a:t> </a:t>
            </a:r>
            <a:r>
              <a:rPr lang="en-US" dirty="0">
                <a:solidFill>
                  <a:srgbClr val="131313"/>
                </a:solidFill>
                <a:latin typeface="Times New Roman" panose="02020603050405020304" pitchFamily="18" charset="0"/>
                <a:ea typeface="Times New Roman" panose="02020603050405020304" pitchFamily="18" charset="0"/>
                <a:cs typeface="Times New Roman" panose="02020603050405020304" pitchFamily="18" charset="0"/>
              </a:rPr>
              <a:t>1. Imputation of the value zero,2. Overall mean imputation,3. Subgroup mean imputation,4. Multiple imputation,5. Sub model derived from the derivation set,6. Sub model derived by one-step-sweep.</a:t>
            </a:r>
            <a:endParaRPr lang="en-US"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fontAlgn="base"/>
            <a:endParaRPr lang="en-US" b="1" i="1" dirty="0"/>
          </a:p>
          <a:p>
            <a:endParaRPr lang="en-US" dirty="0">
              <a:latin typeface="Times New Roman" panose="02020603050405020304" pitchFamily="18" charset="0"/>
              <a:cs typeface="Times New Roman" panose="02020603050405020304" pitchFamily="18" charset="0"/>
            </a:endParaRPr>
          </a:p>
          <a:p>
            <a:pPr>
              <a:lnSpc>
                <a:spcPct val="107000"/>
              </a:lnSpc>
              <a:spcAft>
                <a:spcPts val="800"/>
              </a:spcAft>
            </a:pPr>
            <a:b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580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A9E058-091F-4F57-94FD-56B700B93481}"/>
              </a:ext>
            </a:extLst>
          </p:cNvPr>
          <p:cNvSpPr/>
          <p:nvPr/>
        </p:nvSpPr>
        <p:spPr>
          <a:xfrm>
            <a:off x="531845" y="373224"/>
            <a:ext cx="11187403" cy="5632311"/>
          </a:xfrm>
          <a:prstGeom prst="rect">
            <a:avLst/>
          </a:prstGeom>
        </p:spPr>
        <p:txBody>
          <a:bodyPr wrap="square">
            <a:spAutoFit/>
          </a:bodyPr>
          <a:lstStyle/>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dirty="0">
                <a:solidFill>
                  <a:srgbClr val="000000"/>
                </a:solidFill>
                <a:latin typeface="Times New Roman" panose="02020603050405020304" pitchFamily="18" charset="0"/>
                <a:ea typeface="Calibri" panose="020F0502020204030204" pitchFamily="34" charset="0"/>
              </a:rPr>
              <a:t> </a:t>
            </a:r>
            <a:r>
              <a:rPr lang="en-US" b="1" dirty="0">
                <a:solidFill>
                  <a:srgbClr val="000000"/>
                </a:solidFill>
                <a:latin typeface="Times New Roman" panose="02020603050405020304" pitchFamily="18" charset="0"/>
                <a:ea typeface="Calibri" panose="020F0502020204030204" pitchFamily="34" charset="0"/>
              </a:rPr>
              <a:t>Q31. What is Imbalanced Data Set and how to handle them? Name Few Examples (at least 3 examples)?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ANSWER</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What have datasets in domains like, fraud detection in banking, real-time bidding in marketing or intrusion detection in networks, in common? Data used in these areas often have less than 1% of rare, but “interesting” events (e.g. fraudsters using credit cards, user clicking advertisement or corrupted server scanning its network). However, most machine learning algorithms do not work very well with imbalanced datasets. </a:t>
            </a:r>
          </a:p>
          <a:p>
            <a:pPr algn="just"/>
            <a:r>
              <a:rPr lang="en-US" dirty="0">
                <a:latin typeface="Times New Roman" panose="02020603050405020304" pitchFamily="18" charset="0"/>
                <a:cs typeface="Times New Roman" panose="02020603050405020304" pitchFamily="18" charset="0"/>
              </a:rPr>
              <a:t>Ways to handle : 1. Use the right evaluation metrics,2. Resample the training set,3. Use K-fold Cross-Validation in the right way,4. Ensemble different resampled datasets</a:t>
            </a:r>
          </a:p>
          <a:p>
            <a:pPr algn="just"/>
            <a:r>
              <a:rPr lang="en-US" dirty="0"/>
              <a:t> </a:t>
            </a:r>
          </a:p>
          <a:p>
            <a:pPr algn="just"/>
            <a:r>
              <a:rPr lang="en-US" b="1" dirty="0">
                <a:solidFill>
                  <a:srgbClr val="000000"/>
                </a:solidFill>
                <a:latin typeface="Times New Roman" panose="02020603050405020304" pitchFamily="18" charset="0"/>
                <a:ea typeface="Calibri" panose="020F0502020204030204" pitchFamily="34" charset="0"/>
              </a:rPr>
              <a:t>Q32. Provide at least 5 algorithms for Supervised/Unsupervised learning algorithm? </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Examples of supervised machine learning algorithms : 1.Decision Trees,2. Naive Bayes Classification,3. Ordinary Least Squares Regression,4. Logistic Regression,5. Support Vector Machines</a:t>
            </a:r>
          </a:p>
          <a:p>
            <a:pPr algn="just" fontAlgn="base"/>
            <a:r>
              <a:rPr lang="en-US" dirty="0">
                <a:latin typeface="Times New Roman" panose="02020603050405020304" pitchFamily="18" charset="0"/>
                <a:cs typeface="Times New Roman" panose="02020603050405020304" pitchFamily="18" charset="0"/>
              </a:rPr>
              <a:t>Examples of unsupervised learning algorithms :1.k-means for clustering problems,2. Apriori algorithm for association rule learning problems,3.Principal Component Analysis (PCA),4. Bagging with Random Forests,5. Boosting with AdaBoost</a:t>
            </a:r>
          </a:p>
          <a:p>
            <a:pPr algn="just" fontAlgn="base"/>
            <a:r>
              <a:rPr lang="en-US" dirty="0"/>
              <a:t> </a:t>
            </a:r>
          </a:p>
          <a:p>
            <a:r>
              <a:rPr lang="en-US" b="1" dirty="0"/>
              <a:t> </a:t>
            </a:r>
            <a:endParaRPr lang="en-US" dirty="0"/>
          </a:p>
          <a:p>
            <a:endParaRPr lang="en-US"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97952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960E99-CA65-4381-9773-8C1E5D2E8CF8}"/>
              </a:ext>
            </a:extLst>
          </p:cNvPr>
          <p:cNvSpPr/>
          <p:nvPr/>
        </p:nvSpPr>
        <p:spPr>
          <a:xfrm>
            <a:off x="410547" y="-3486675"/>
            <a:ext cx="11318033" cy="10275762"/>
          </a:xfrm>
          <a:prstGeom prst="rect">
            <a:avLst/>
          </a:prstGeom>
        </p:spPr>
        <p:txBody>
          <a:bodyPr wrap="square">
            <a:spAutoFit/>
          </a:bodyPr>
          <a:lstStyle/>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Q33. When does multicollinearity problem occur and how to handle it? (Provide at least 3 methods to find multicollinearity presence in the data)?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a:t>
            </a:r>
            <a:endParaRPr lang="en-US" dirty="0">
              <a:solidFill>
                <a:srgbClr val="000000"/>
              </a:solidFill>
              <a:latin typeface="Calibri" panose="020F0502020204030204" pitchFamily="34" charset="0"/>
              <a:ea typeface="Calibri" panose="020F0502020204030204" pitchFamily="34" charset="0"/>
            </a:endParaRPr>
          </a:p>
          <a:p>
            <a:pPr algn="just">
              <a:lnSpc>
                <a:spcPts val="1800"/>
              </a:lnSpc>
              <a:spcAft>
                <a:spcPts val="8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Multicollinearity exists when: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One independent variable is correlated with another independent variable.</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8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One independent variable is correlated with a linear combination of two or more independent variables.</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Remove highly correlated predictors from the model.   </a:t>
            </a:r>
            <a:endParaRPr lang="en-US"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Use  Partial Least Squares Regression (PLS)  or  Principal Components Analysis, regression methods that cut the number of predictors to a smaller set of uncorrelated components.</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2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methods used for detecting multicollinearity Partial Least Squares Regression (PLS)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Wingdings" panose="05000000000000000000" pitchFamily="2"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analysis exhibits the signs of multicollinearity — such as, estimates of the coefficients vary from model to model.</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Wingdings" panose="05000000000000000000" pitchFamily="2"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-tests for each of the individual slopes are non-significant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&gt; 0.05), but the overall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-test for testing all of the slopes are simultaneously 0 is significant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 0.05).</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Wingdings" panose="05000000000000000000" pitchFamily="2"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correlations among pairs of predictor variables are large.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Looking at correlations only among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pairs</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of predictors, however, is limiting. It is possible that the pairwise correlations are small, and yet a linear dependence exists among three or even more variables, for example, if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a:t>
            </a:r>
            <a:r>
              <a:rPr lang="en-US"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2</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a:t>
            </a:r>
            <a:r>
              <a:rPr lang="en-US"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+ 5</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a:t>
            </a:r>
            <a:r>
              <a:rPr lang="en-US"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error</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say. That's why many regression analysts often rely on what are called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variance inflation factors</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VIF</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to help detect multicollinearity.</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5756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DA14F5-603A-403E-BB05-D9C0E7E6EC1C}"/>
              </a:ext>
            </a:extLst>
          </p:cNvPr>
          <p:cNvSpPr/>
          <p:nvPr/>
        </p:nvSpPr>
        <p:spPr>
          <a:xfrm>
            <a:off x="345233" y="307911"/>
            <a:ext cx="11140751" cy="6186309"/>
          </a:xfrm>
          <a:prstGeom prst="rect">
            <a:avLst/>
          </a:prstGeom>
        </p:spPr>
        <p:txBody>
          <a:bodyPr wrap="square">
            <a:spAutoFit/>
          </a:bodyPr>
          <a:lstStyle/>
          <a:p>
            <a:pPr algn="just"/>
            <a:r>
              <a:rPr lang="en-US" b="1" dirty="0">
                <a:solidFill>
                  <a:srgbClr val="000000"/>
                </a:solidFill>
                <a:latin typeface="Times New Roman" panose="02020603050405020304" pitchFamily="18" charset="0"/>
                <a:ea typeface="Calibri" panose="020F0502020204030204" pitchFamily="34" charset="0"/>
              </a:rPr>
              <a:t>Q34. Provide at least 5 Examples of Parametric machine learning algorithm and non-parametric machine learning algorithm </a:t>
            </a:r>
          </a:p>
          <a:p>
            <a:pPr algn="just"/>
            <a:endParaRPr lang="en-US" b="1" dirty="0">
              <a:solidFill>
                <a:srgbClr val="000000"/>
              </a:solidFill>
              <a:latin typeface="Times New Roman" panose="02020603050405020304" pitchFamily="18"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a:t>
            </a:r>
            <a:r>
              <a:rPr lang="en-US" b="1" dirty="0">
                <a:solidFill>
                  <a:srgbClr val="000000"/>
                </a:solidFill>
                <a:latin typeface="Calibri" panose="020F0502020204030204" pitchFamily="34" charset="0"/>
                <a:ea typeface="Calibri" panose="020F0502020204030204" pitchFamily="34" charset="0"/>
              </a:rPr>
              <a:t> </a:t>
            </a:r>
            <a:r>
              <a:rPr lang="en-US" dirty="0">
                <a:solidFill>
                  <a:srgbClr val="555555"/>
                </a:solidFill>
                <a:latin typeface="Times New Roman" panose="02020603050405020304" pitchFamily="18" charset="0"/>
                <a:ea typeface="Times New Roman" panose="02020603050405020304" pitchFamily="18" charset="0"/>
                <a:cs typeface="Times New Roman" panose="02020603050405020304" pitchFamily="18" charset="0"/>
              </a:rPr>
              <a:t>Examples of parametric machine learning algorithms include: Logistic Regression, Linear Discriminant Analysis, Perceptron, Naive Bayes, Simple Neural Networks, Examples of nonparametric machine learning algorithms are: k-Nearest Neighbors, Decision Trees like CART and C4.5, Support Vector Machines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Q35. In Google if you type “How are “it gives you the recommendation as “How are you “/”How do you do”, this is based on what? </a:t>
            </a:r>
            <a:endParaRPr lang="en-US" dirty="0">
              <a:solidFill>
                <a:srgbClr val="000000"/>
              </a:solidFill>
              <a:latin typeface="Calibri" panose="020F0502020204030204" pitchFamily="34" charset="0"/>
              <a:ea typeface="Calibri" panose="020F0502020204030204" pitchFamily="34" charset="0"/>
            </a:endParaRPr>
          </a:p>
          <a:p>
            <a:r>
              <a:rPr lang="en-US" dirty="0">
                <a:solidFill>
                  <a:srgbClr val="000000"/>
                </a:solidFill>
                <a:latin typeface="Times New Roman" panose="02020603050405020304" pitchFamily="18" charset="0"/>
                <a:ea typeface="Calibri" panose="020F0502020204030204" pitchFamily="34" charset="0"/>
              </a:rPr>
              <a:t> </a:t>
            </a: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Autocomplete is a feature within Google Search designed to make it faster to complete searches that you’re beginning to type. In this post—the second in a series that goes behind-the-scenes about Google Search—we’ll explore when, where and how autocomplete works. Using autocomplete : Autocomplete is available most anywhere you find a Google search box, including the Google home page, the </a:t>
            </a:r>
            <a:r>
              <a:rPr lang="en-US" dirty="0">
                <a:latin typeface="Times New Roman" panose="02020603050405020304" pitchFamily="18" charset="0"/>
                <a:cs typeface="Times New Roman" panose="02020603050405020304" pitchFamily="18" charset="0"/>
                <a:hlinkClick r:id="rId2"/>
              </a:rPr>
              <a:t> </a:t>
            </a:r>
            <a:r>
              <a:rPr lang="en-US" dirty="0">
                <a:latin typeface="Times New Roman" panose="02020603050405020304" pitchFamily="18" charset="0"/>
                <a:cs typeface="Times New Roman" panose="02020603050405020304" pitchFamily="18" charset="0"/>
              </a:rPr>
              <a:t>Google app for iOS and Android, the quick search box from within Android and the “Omnibox” address bar within  Chrome. Just begin typing, and you’ll see predictions appear: Autocomplete is especially useful for those using mobile devices, making it easy to complete a search on a small screen where typing can be hard. For both mobile and desktop users, it’s a huge time saver all around. How much? Well: On average, it reduces typing by about 25 percent. Cumulatively, we estimate it saves over 200 years of typing time per day. Yes, per day!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t> </a:t>
            </a:r>
          </a:p>
          <a:p>
            <a:endParaRPr lang="en-US"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3381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560F09-817E-4F08-800C-F2CC899D67D3}"/>
              </a:ext>
            </a:extLst>
          </p:cNvPr>
          <p:cNvSpPr/>
          <p:nvPr/>
        </p:nvSpPr>
        <p:spPr>
          <a:xfrm>
            <a:off x="279918" y="-1464647"/>
            <a:ext cx="11784564" cy="7571303"/>
          </a:xfrm>
          <a:prstGeom prst="rect">
            <a:avLst/>
          </a:prstGeom>
        </p:spPr>
        <p:txBody>
          <a:bodyPr wrap="square">
            <a:spAutoFit/>
          </a:bodyPr>
          <a:lstStyle/>
          <a:p>
            <a:endParaRPr lang="en-US" b="1" dirty="0"/>
          </a:p>
          <a:p>
            <a:endParaRPr lang="en-US" b="1" dirty="0"/>
          </a:p>
          <a:p>
            <a:endParaRPr lang="en-US" b="1" dirty="0"/>
          </a:p>
          <a:p>
            <a:endParaRPr lang="en-US" b="1" dirty="0"/>
          </a:p>
          <a:p>
            <a:endParaRPr lang="en-US" b="1" dirty="0"/>
          </a:p>
          <a:p>
            <a:endParaRPr lang="en-US" b="1" dirty="0"/>
          </a:p>
          <a:p>
            <a:pPr algn="just"/>
            <a:r>
              <a:rPr lang="en-US" b="1" dirty="0">
                <a:latin typeface="Times New Roman" panose="02020603050405020304" pitchFamily="18" charset="0"/>
                <a:cs typeface="Times New Roman" panose="02020603050405020304" pitchFamily="18" charset="0"/>
              </a:rPr>
              <a:t>Q36. There are 24 predictors in a dataset. You build 2 models on the dataset: 1. Bagged decision trees and 2. Random forest. Let the number of predictors used at a single split in bagged decision tree is A and Random Forest is B. Which of the following statement is correct?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A. A &gt;= B </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Q37. Why do we prefer information gain over accuracy when splitting while building decision tree</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ANSWER:</a:t>
            </a:r>
            <a:r>
              <a:rPr lang="en-US" dirty="0">
                <a:latin typeface="Times New Roman" panose="02020603050405020304" pitchFamily="18" charset="0"/>
                <a:cs typeface="Times New Roman" panose="02020603050405020304" pitchFamily="18" charset="0"/>
              </a:rPr>
              <a:t>D. All of these </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Q38. Random forests (While solving a regression problem) have the higher variance of predicted result in comparison to Boosted Trees (Assumption: both Random Forest and Boosted Tree are fully optimized).</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C. Cannot be determined </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Q39. Assume everything else remains same, which of the following is the right statement about the predictions from decision tree in comparison with predictions from Random Forest? </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D. Lower Bias, Higher Variance </a:t>
            </a:r>
          </a:p>
          <a:p>
            <a:pPr algn="just"/>
            <a:endParaRPr lang="en-US" dirty="0">
              <a:latin typeface="Times New Roman" panose="02020603050405020304" pitchFamily="18" charset="0"/>
              <a:cs typeface="Times New Roman" panose="02020603050405020304" pitchFamily="18" charset="0"/>
            </a:endParaRPr>
          </a:p>
          <a:p>
            <a:pPr algn="just"/>
            <a:r>
              <a:rPr lang="en-US" b="1" dirty="0"/>
              <a:t> </a:t>
            </a:r>
            <a:endParaRPr lang="en-US" dirty="0"/>
          </a:p>
        </p:txBody>
      </p:sp>
    </p:spTree>
    <p:extLst>
      <p:ext uri="{BB962C8B-B14F-4D97-AF65-F5344CB8AC3E}">
        <p14:creationId xmlns:p14="http://schemas.microsoft.com/office/powerpoint/2010/main" val="2270522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301DD5-5E86-411B-AE6E-F7DDD22866E9}"/>
              </a:ext>
            </a:extLst>
          </p:cNvPr>
          <p:cNvSpPr/>
          <p:nvPr/>
        </p:nvSpPr>
        <p:spPr>
          <a:xfrm>
            <a:off x="287438" y="0"/>
            <a:ext cx="11315677" cy="7848302"/>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Q40. What are the different activation functions in neural network (provide at least 5 activation functions)?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Popular types of activation functions :1.BinaryStep,2.Sigmoid,3.Tanh,4.ReLU,5.LeakyReLU,6.Softmax,7.</a:t>
            </a:r>
            <a:r>
              <a:rPr lang="en-US" dirty="0"/>
              <a:t> </a:t>
            </a:r>
            <a:r>
              <a:rPr lang="en-US" dirty="0">
                <a:latin typeface="Times New Roman" panose="02020603050405020304" pitchFamily="18" charset="0"/>
                <a:cs typeface="Times New Roman" panose="02020603050405020304" pitchFamily="18" charset="0"/>
              </a:rPr>
              <a:t>Identity</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Q41. You are given a imbalanced data set on fraud detection. Classification model achieved accuracy of 95%. Is it good? (if answer is ‘No”, Provide at least 5 alternative methods to check model is good or not)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While working in an imbalanced domain accuracy is not an appropriate measure to evaluate model performance. For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 classifier which achieves an accuracy of 98 % with an event rate of 2 % is not accurate, if it classifies all instances as the majority class. And eliminates the 2 % minority class observations as noise.</a:t>
            </a:r>
          </a:p>
          <a:p>
            <a:pPr algn="just"/>
            <a:r>
              <a:rPr lang="en-US" dirty="0">
                <a:latin typeface="Times New Roman" panose="02020603050405020304" pitchFamily="18" charset="0"/>
                <a:cs typeface="Times New Roman" panose="02020603050405020304" pitchFamily="18" charset="0"/>
              </a:rPr>
              <a:t> 1.Resampling Techniques: a. Random Under-Sampling, b. Random Over-Sampling, c. Cluster-Based Over Sampling, d. Informed Over Sampling: Synthetic Minority Over-sampling Technique, e. Modified synthetic minority oversampling technique (MSMOTE), 2.Algorithmic Ensemble Techniques: a. Bagging Based, b. Boosting-Based, c. Gradient Tree Boosting,  4.XG Boost.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Q42. What error metric would you use to evaluate how good a binary classifier is? What if the classes are imbalanced? What if there are more than 2 groups?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a:t>
            </a:r>
            <a:r>
              <a:rPr lang="en-US" b="1" dirty="0"/>
              <a:t> </a:t>
            </a:r>
            <a:r>
              <a:rPr lang="en-US" b="1" dirty="0">
                <a:latin typeface="Times New Roman" panose="02020603050405020304" pitchFamily="18" charset="0"/>
                <a:cs typeface="Times New Roman" panose="02020603050405020304" pitchFamily="18" charset="0"/>
              </a:rPr>
              <a:t>1.Use precision and recall to focus on small positive class — </a:t>
            </a:r>
            <a:r>
              <a:rPr lang="en-US" dirty="0">
                <a:latin typeface="Times New Roman" panose="02020603050405020304" pitchFamily="18" charset="0"/>
                <a:cs typeface="Times New Roman" panose="02020603050405020304" pitchFamily="18" charset="0"/>
              </a:rPr>
              <a:t>When the positive class is smaller and the ability to detect correctly positive samples is our main focus (correct detection of negatives examples is less important to the problem) we should use precision and recall.</a:t>
            </a:r>
          </a:p>
          <a:p>
            <a:r>
              <a:rPr lang="en-US" b="1" dirty="0">
                <a:latin typeface="Times New Roman" panose="02020603050405020304" pitchFamily="18" charset="0"/>
                <a:cs typeface="Times New Roman" panose="02020603050405020304" pitchFamily="18" charset="0"/>
              </a:rPr>
              <a:t>2.Use ROC when both classes detection is equally important —</a:t>
            </a:r>
            <a:r>
              <a:rPr lang="en-US" dirty="0">
                <a:latin typeface="Times New Roman" panose="02020603050405020304" pitchFamily="18" charset="0"/>
                <a:cs typeface="Times New Roman" panose="02020603050405020304" pitchFamily="18" charset="0"/>
              </a:rPr>
              <a:t> When we want to give equal weight to both classes prediction ability we should look at the ROC curve.</a:t>
            </a:r>
          </a:p>
          <a:p>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91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95C75E-3DCC-430A-BA66-E82C25E7CBED}"/>
              </a:ext>
            </a:extLst>
          </p:cNvPr>
          <p:cNvSpPr/>
          <p:nvPr/>
        </p:nvSpPr>
        <p:spPr>
          <a:xfrm>
            <a:off x="216868" y="0"/>
            <a:ext cx="11150082" cy="812530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3.Use ROC when the positives are the majority or switch the labels and use precision and recall —</a:t>
            </a:r>
            <a:r>
              <a:rPr lang="en-US" dirty="0">
                <a:latin typeface="Times New Roman" panose="02020603050405020304" pitchFamily="18" charset="0"/>
                <a:cs typeface="Times New Roman" panose="02020603050405020304" pitchFamily="18" charset="0"/>
              </a:rPr>
              <a:t> When the positive class is larger we should probably use the ROC metrics because the precision and recall would reflect mostly the ability of prediction of the positive class and not the negative class which will naturally be harder to detect due to the smaller number of samples. If the negative class (the minority in this case) is more important, we can switch the labels and use precision and recall. </a:t>
            </a:r>
          </a:p>
          <a:p>
            <a:pPr algn="just"/>
            <a:r>
              <a:rPr lang="en-US" dirty="0">
                <a:latin typeface="Times New Roman" panose="02020603050405020304" pitchFamily="18" charset="0"/>
                <a:cs typeface="Times New Roman" panose="02020603050405020304" pitchFamily="18" charset="0"/>
              </a:rPr>
              <a:t>For multi-class, you can examine the </a:t>
            </a: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Confusion matrix</a:t>
            </a:r>
            <a:r>
              <a:rPr lang="en-US" dirty="0">
                <a:latin typeface="Times New Roman" panose="02020603050405020304" pitchFamily="18" charset="0"/>
                <a:cs typeface="Times New Roman" panose="02020603050405020304" pitchFamily="18" charset="0"/>
              </a:rPr>
              <a:t> but it's not a metric. You can still define accuracy of course and that's useful.</a:t>
            </a:r>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Q43. What could be some issues if the distribution of the test data is significantly different than the distribution of the training data?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a:t>
            </a:r>
            <a:r>
              <a:rPr lang="en-US" dirty="0">
                <a:latin typeface="Times New Roman" panose="02020603050405020304" pitchFamily="18" charset="0"/>
                <a:cs typeface="Times New Roman" panose="02020603050405020304" pitchFamily="18" charset="0"/>
              </a:rPr>
              <a:t>As pointed out by </a:t>
            </a:r>
            <a:r>
              <a:rPr lang="en-US" dirty="0">
                <a:latin typeface="Times New Roman" panose="02020603050405020304" pitchFamily="18" charset="0"/>
                <a:cs typeface="Times New Roman" panose="02020603050405020304" pitchFamily="18" charset="0"/>
                <a:hlinkClick r:id="rId3"/>
              </a:rPr>
              <a:t>Justin Rising</a:t>
            </a:r>
            <a:r>
              <a:rPr lang="en-US" dirty="0">
                <a:latin typeface="Times New Roman" panose="02020603050405020304" pitchFamily="18" charset="0"/>
                <a:cs typeface="Times New Roman" panose="02020603050405020304" pitchFamily="18" charset="0"/>
              </a:rPr>
              <a:t>, this is a problem of dataset shift. I looked online and find this </a:t>
            </a:r>
            <a:r>
              <a:rPr lang="en-US" dirty="0">
                <a:latin typeface="Times New Roman" panose="02020603050405020304" pitchFamily="18" charset="0"/>
                <a:cs typeface="Times New Roman" panose="02020603050405020304" pitchFamily="18" charset="0"/>
                <a:hlinkClick r:id="rId4"/>
              </a:rPr>
              <a:t>slide</a:t>
            </a:r>
            <a:r>
              <a:rPr lang="en-US" dirty="0">
                <a:latin typeface="Times New Roman" panose="02020603050405020304" pitchFamily="18" charset="0"/>
                <a:cs typeface="Times New Roman" panose="02020603050405020304" pitchFamily="18" charset="0"/>
              </a:rPr>
              <a:t>, which summarizes some reasons as follows: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Covariate shift</a:t>
            </a:r>
            <a:r>
              <a:rPr lang="en-US" dirty="0">
                <a:latin typeface="Times New Roman" panose="02020603050405020304" pitchFamily="18" charset="0"/>
                <a:cs typeface="Times New Roman" panose="02020603050405020304" pitchFamily="18" charset="0"/>
              </a:rPr>
              <a:t>: training and test input follow different distributions, but functional relation remains unchanged.</a:t>
            </a:r>
          </a:p>
          <a:p>
            <a:r>
              <a:rPr lang="en-US" b="1" dirty="0">
                <a:latin typeface="Times New Roman" panose="02020603050405020304" pitchFamily="18" charset="0"/>
                <a:cs typeface="Times New Roman" panose="02020603050405020304" pitchFamily="18" charset="0"/>
              </a:rPr>
              <a:t>Sample selection bias</a:t>
            </a:r>
            <a:r>
              <a:rPr lang="en-US" dirty="0">
                <a:latin typeface="Times New Roman" panose="02020603050405020304" pitchFamily="18" charset="0"/>
                <a:cs typeface="Times New Roman" panose="02020603050405020304" pitchFamily="18" charset="0"/>
              </a:rPr>
              <a:t>: the training examples have been obtained through a biased method, such as non-uniform selection.</a:t>
            </a:r>
          </a:p>
          <a:p>
            <a:r>
              <a:rPr lang="en-US" b="1" dirty="0">
                <a:latin typeface="Times New Roman" panose="02020603050405020304" pitchFamily="18" charset="0"/>
                <a:cs typeface="Times New Roman" panose="02020603050405020304" pitchFamily="18" charset="0"/>
              </a:rPr>
              <a:t>Non-stationary environments</a:t>
            </a:r>
            <a:r>
              <a:rPr lang="en-US" dirty="0">
                <a:latin typeface="Times New Roman" panose="02020603050405020304" pitchFamily="18" charset="0"/>
                <a:cs typeface="Times New Roman" panose="02020603050405020304" pitchFamily="18" charset="0"/>
              </a:rPr>
              <a:t>: Training environment is different from the test one, whether it's due to a temporal or a spatial change. One typical scenario is adversarial classification problems, such as spam filtering and network intrusion detection.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Dataset shift could lead to inaccuracy of the model.</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Q44. Which Algorithm Suits for Text Classification Problem (provide at least 5 algorithms)?</a:t>
            </a:r>
          </a:p>
          <a:p>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Naive Bayes Classifier, Linear Support Vector Machine, Logistic Regression, Word2vec and Logistic Regression, Doc2vec and Logistic Regression, BOW with Keras</a:t>
            </a:r>
          </a:p>
          <a:p>
            <a:endParaRPr lang="en-US" b="1" dirty="0"/>
          </a:p>
          <a:p>
            <a:endParaRPr lang="en-US" b="1" dirty="0"/>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4134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20ABEF-BEEF-4EAD-BD29-C1696E6A844F}"/>
              </a:ext>
            </a:extLst>
          </p:cNvPr>
          <p:cNvSpPr/>
          <p:nvPr/>
        </p:nvSpPr>
        <p:spPr>
          <a:xfrm>
            <a:off x="822000" y="-65558"/>
            <a:ext cx="11019453" cy="6463308"/>
          </a:xfrm>
          <a:prstGeom prst="rect">
            <a:avLst/>
          </a:prstGeom>
        </p:spPr>
        <p:txBody>
          <a:bodyPr wrap="square">
            <a:spAutoFit/>
          </a:bodyPr>
          <a:lstStyle/>
          <a:p>
            <a:endParaRPr lang="en-US" b="1" dirty="0"/>
          </a:p>
          <a:p>
            <a:r>
              <a:rPr lang="en-US" b="1" dirty="0">
                <a:latin typeface="Times New Roman" panose="02020603050405020304" pitchFamily="18" charset="0"/>
                <a:cs typeface="Times New Roman" panose="02020603050405020304" pitchFamily="18" charset="0"/>
              </a:rPr>
              <a:t>Q45. Given a database of all previous alumni donations to your university, how would you predict which recent alumni are most likely to donate?</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I would explore </a:t>
            </a:r>
            <a:r>
              <a:rPr lang="en-US" dirty="0">
                <a:latin typeface="Times New Roman" panose="02020603050405020304" pitchFamily="18" charset="0"/>
                <a:cs typeface="Times New Roman" panose="02020603050405020304" pitchFamily="18" charset="0"/>
                <a:hlinkClick r:id="rId2"/>
              </a:rPr>
              <a:t>Logistic regression.</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Logistic regression measures the relationship between the </a:t>
            </a:r>
            <a:r>
              <a:rPr lang="en-US" b="1" dirty="0">
                <a:latin typeface="Times New Roman" panose="02020603050405020304" pitchFamily="18" charset="0"/>
                <a:cs typeface="Times New Roman" panose="02020603050405020304" pitchFamily="18" charset="0"/>
              </a:rPr>
              <a:t>categorical </a:t>
            </a:r>
            <a:r>
              <a:rPr lang="en-US" dirty="0">
                <a:latin typeface="Times New Roman" panose="02020603050405020304" pitchFamily="18" charset="0"/>
                <a:cs typeface="Times New Roman" panose="02020603050405020304" pitchFamily="18" charset="0"/>
              </a:rPr>
              <a:t>dependent variable, which would be likely to donate or not, and one or more independent variables. I would hope your database has some demographic data on its alumni to represent the independent variables such as age, major, address, salary, and any other demographic data.</a:t>
            </a:r>
          </a:p>
          <a:p>
            <a:pPr algn="just"/>
            <a:r>
              <a:rPr lang="en-US" dirty="0">
                <a:latin typeface="Times New Roman" panose="02020603050405020304" pitchFamily="18" charset="0"/>
                <a:cs typeface="Times New Roman" panose="02020603050405020304" pitchFamily="18" charset="0"/>
              </a:rPr>
              <a:t>The logistic regression works by estimating probabilities using a logistic function, which is the cumulative logistic distribution.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Q46. Which of the following tree  based algorithm uses some parallel (full or partial) implementation?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d) Both A and C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Q47. Point out the wrong statement: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d) None of the Mentioned </a:t>
            </a: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Q48. Which of the following is a categorical outcome?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c) Accuracy</a:t>
            </a:r>
            <a:endParaRPr lang="en-US" b="1" dirty="0"/>
          </a:p>
          <a:p>
            <a:endParaRPr lang="en-US" b="1" dirty="0"/>
          </a:p>
        </p:txBody>
      </p:sp>
    </p:spTree>
    <p:extLst>
      <p:ext uri="{BB962C8B-B14F-4D97-AF65-F5344CB8AC3E}">
        <p14:creationId xmlns:p14="http://schemas.microsoft.com/office/powerpoint/2010/main" val="10763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C4958-7EB3-4583-B7ED-47014E3BEF3F}"/>
              </a:ext>
            </a:extLst>
          </p:cNvPr>
          <p:cNvSpPr/>
          <p:nvPr/>
        </p:nvSpPr>
        <p:spPr>
          <a:xfrm>
            <a:off x="177282" y="186612"/>
            <a:ext cx="11588620" cy="7848302"/>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Q49. Which of the following input can be accepted by Pandas </a:t>
            </a:r>
            <a:r>
              <a:rPr lang="en-US" b="1" dirty="0" err="1">
                <a:latin typeface="Times New Roman" panose="02020603050405020304" pitchFamily="18" charset="0"/>
                <a:cs typeface="Times New Roman" panose="02020603050405020304" pitchFamily="18" charset="0"/>
              </a:rPr>
              <a:t>DataFrame</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d) All of the Mentioned </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Q50. Point out the wrong statement: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a) Training and testing data must be processed in different way </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Q51. Point out the correct statement: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c) Combining classifiers improves accuracy </a:t>
            </a:r>
          </a:p>
          <a:p>
            <a:pPr algn="just"/>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Q52. Predictive analytics is same as forecasting.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b) False </a:t>
            </a:r>
          </a:p>
          <a:p>
            <a:pPr algn="just"/>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Q53. Which of the following is correct with respect to residuals?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a) Positive residuals are above the line, negative residuals are below </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Q54. Which of the following shows correct relative order of importance?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b) question-&gt;data-&gt;features-&gt;algorithms </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088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081CE4-E0A6-407A-85DE-CC4864F2F5BF}"/>
              </a:ext>
            </a:extLst>
          </p:cNvPr>
          <p:cNvSpPr/>
          <p:nvPr/>
        </p:nvSpPr>
        <p:spPr>
          <a:xfrm>
            <a:off x="503853" y="-13237101"/>
            <a:ext cx="11056776" cy="20313253"/>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Q55. Which of the following is characteristic of best machine learning method?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d) All of the Mentioned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Q56. Which of the following trade-off occurs during prediction?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d) None of the Mentioned </a:t>
            </a: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Q57. Which of the following random variable that take on only a countable number of possibilities?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a:t>
            </a:r>
            <a:r>
              <a:rPr lang="en-US" dirty="0">
                <a:latin typeface="Times New Roman" panose="02020603050405020304" pitchFamily="18" charset="0"/>
                <a:cs typeface="Times New Roman" panose="02020603050405020304" pitchFamily="18" charset="0"/>
              </a:rPr>
              <a:t> a) Discrete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Q58. Statistical inference is the process of drawing formal conclusions from data.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a) True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Q59. Which of the following clustering type has characteristic shown in the below figure?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b) Hierarchical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Q60. Merge function is used for merging data frames.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a) True</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3965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DC88D0-0476-411F-8740-D14E326DBE8E}"/>
              </a:ext>
            </a:extLst>
          </p:cNvPr>
          <p:cNvSpPr/>
          <p:nvPr/>
        </p:nvSpPr>
        <p:spPr>
          <a:xfrm>
            <a:off x="754602" y="-3058891"/>
            <a:ext cx="10851502" cy="10064294"/>
          </a:xfrm>
          <a:prstGeom prst="rect">
            <a:avLst/>
          </a:prstGeom>
        </p:spPr>
        <p:txBody>
          <a:bodyPr wrap="square">
            <a:spAutoFit/>
          </a:bodyPr>
          <a:lstStyle/>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Q1. Which of the following would be more appropriate to be replaced with question mark in the following figure?</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  </a:t>
            </a:r>
            <a:r>
              <a:rPr lang="en-US" dirty="0">
                <a:solidFill>
                  <a:srgbClr val="000000"/>
                </a:solidFill>
                <a:latin typeface="Times New Roman" panose="02020603050405020304" pitchFamily="18" charset="0"/>
                <a:ea typeface="Calibri" panose="020F0502020204030204" pitchFamily="34" charset="0"/>
              </a:rPr>
              <a:t>b) Data Science </a:t>
            </a:r>
            <a:endParaRPr lang="en-US" dirty="0">
              <a:solidFill>
                <a:srgbClr val="000000"/>
              </a:solidFill>
              <a:latin typeface="Calibri" panose="020F0502020204030204" pitchFamily="34" charset="0"/>
              <a:ea typeface="Calibri" panose="020F0502020204030204" pitchFamily="34" charset="0"/>
            </a:endParaRPr>
          </a:p>
          <a:p>
            <a:pPr algn="just"/>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Q2. Which of the following is performed by Data Scientist? </a:t>
            </a:r>
            <a:endParaRPr lang="en-US" dirty="0">
              <a:solidFill>
                <a:srgbClr val="000000"/>
              </a:solidFill>
              <a:latin typeface="Calibri" panose="020F0502020204030204" pitchFamily="34" charset="0"/>
              <a:ea typeface="Calibri" panose="020F0502020204030204" pitchFamily="34" charset="0"/>
            </a:endParaRPr>
          </a:p>
          <a:p>
            <a:pPr algn="just"/>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 </a:t>
            </a:r>
            <a:r>
              <a:rPr lang="en-US" dirty="0">
                <a:solidFill>
                  <a:srgbClr val="000000"/>
                </a:solidFill>
                <a:latin typeface="Times New Roman" panose="02020603050405020304" pitchFamily="18" charset="0"/>
                <a:ea typeface="Calibri" panose="020F0502020204030204" pitchFamily="34" charset="0"/>
              </a:rPr>
              <a:t>d) All of the Mentioned </a:t>
            </a:r>
            <a:endParaRPr lang="en-US" dirty="0">
              <a:solidFill>
                <a:srgbClr val="000000"/>
              </a:solidFill>
              <a:latin typeface="Calibri" panose="020F0502020204030204" pitchFamily="34" charset="0"/>
              <a:ea typeface="Calibri" panose="020F0502020204030204" pitchFamily="34" charset="0"/>
            </a:endParaRPr>
          </a:p>
          <a:p>
            <a:pPr algn="just"/>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Q3. The data scientists at “Walmart” have collected 2014 sales data for 3000 products across 100 stores in different cities. Also, certain attributes of each product based on these attributes and store have been defined. The aim is to build a predictive model and find out the sales of each product at a particular store during a defined period. Which learning problem does this belong to?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  </a:t>
            </a:r>
            <a:r>
              <a:rPr lang="en-US" dirty="0">
                <a:solidFill>
                  <a:srgbClr val="000000"/>
                </a:solidFill>
                <a:latin typeface="Times New Roman" panose="02020603050405020304" pitchFamily="18" charset="0"/>
                <a:ea typeface="Calibri" panose="020F0502020204030204" pitchFamily="34" charset="0"/>
              </a:rPr>
              <a:t>a) Supervised learning </a:t>
            </a:r>
          </a:p>
          <a:p>
            <a:pPr algn="just"/>
            <a:endParaRPr lang="en-US" dirty="0">
              <a:solidFill>
                <a:srgbClr val="000000"/>
              </a:solidFill>
              <a:latin typeface="Times New Roman" panose="02020603050405020304" pitchFamily="18"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Q4. Point out the wrong statement: </a:t>
            </a:r>
            <a:endParaRPr lang="en-US" dirty="0">
              <a:solidFill>
                <a:srgbClr val="000000"/>
              </a:solidFill>
              <a:latin typeface="Calibri" panose="020F0502020204030204" pitchFamily="34" charset="0"/>
              <a:ea typeface="Calibri" panose="020F0502020204030204" pitchFamily="34" charset="0"/>
            </a:endParaRPr>
          </a:p>
          <a:p>
            <a:pPr algn="just"/>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a:t>
            </a:r>
            <a:r>
              <a:rPr lang="en-US" b="1"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Times New Roman" panose="02020603050405020304" pitchFamily="18" charset="0"/>
                <a:ea typeface="Calibri" panose="020F0502020204030204" pitchFamily="34" charset="0"/>
              </a:rPr>
              <a:t>b) Data visualization is the organization of information according to preset specifications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endParaRPr lang="en-US" dirty="0">
              <a:solidFill>
                <a:srgbClr val="000000"/>
              </a:solidFill>
              <a:latin typeface="Calibri" panose="020F0502020204030204" pitchFamily="34" charset="0"/>
              <a:ea typeface="Calibri" panose="020F0502020204030204" pitchFamily="34" charset="0"/>
            </a:endParaRPr>
          </a:p>
          <a:p>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92888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4B69FE-B7B7-4014-AC54-3FA5DF6D26A0}"/>
              </a:ext>
            </a:extLst>
          </p:cNvPr>
          <p:cNvSpPr/>
          <p:nvPr/>
        </p:nvSpPr>
        <p:spPr>
          <a:xfrm>
            <a:off x="597159" y="-9359116"/>
            <a:ext cx="11028784" cy="16435268"/>
          </a:xfrm>
          <a:prstGeom prst="rect">
            <a:avLst/>
          </a:prstGeom>
        </p:spPr>
        <p:txBody>
          <a:bodyPr wrap="square">
            <a:spAutoFit/>
          </a:bodyPr>
          <a:lstStyle/>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Q61. Regular expressions can be thought of as combination of literals and metacharacters. </a:t>
            </a:r>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a:t>
            </a:r>
            <a:r>
              <a:rPr lang="en-US" dirty="0">
                <a:latin typeface="Times New Roman" panose="02020603050405020304" pitchFamily="18" charset="0"/>
                <a:cs typeface="Times New Roman" panose="02020603050405020304" pitchFamily="18" charset="0"/>
              </a:rPr>
              <a:t> a)True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Explanation: Regular expressions have rich set of metacharacters.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Q62. Which of the following is used for machine learning in python?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a:t>
            </a: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Q63. Point out the correct statement: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a) Statsmodels provides powerful statistics, econometrics, analysis and modeling functionality that is out of pandas’ scope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Q64. What is the role of processing code in the research pipeline?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c) Transforms the measured data into analytic data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Q65. Which of the following block information is odd man out?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b) Raw Data</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85315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F20A4A-FA69-46FD-9763-E17A3EEDE371}"/>
              </a:ext>
            </a:extLst>
          </p:cNvPr>
          <p:cNvSpPr/>
          <p:nvPr/>
        </p:nvSpPr>
        <p:spPr>
          <a:xfrm>
            <a:off x="266330" y="-6035129"/>
            <a:ext cx="11639531" cy="13388280"/>
          </a:xfrm>
          <a:prstGeom prst="rect">
            <a:avLst/>
          </a:prstGeom>
        </p:spPr>
        <p:txBody>
          <a:bodyPr wrap="square">
            <a:spAutoFit/>
          </a:bodyPr>
          <a:lstStyle/>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Q66. Which of the following is required by K-means clustering?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d) all of the Mentioned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Q67. Residuals are useful for investigating best model fit.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b) False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Q68. Which of the following outcome is odd man out in the below figure?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b) Kappa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Q69. Which of the following is a decision boundary of Decision Tree?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c. D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Q70. Let’s say we have m numbers of estimators (trees) in a boosted tree. Now, how many intermediate trees will work on modified version (OR weighted) of data set?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b. m-1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Q71. Given 1000 observations, Minimum observation required to split a node equals to 200 and minimum leaf size equals to 300 then what could be the maximum depth of a decision tree?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933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E612DC-BD7A-4582-85FA-74298986AE6D}"/>
              </a:ext>
            </a:extLst>
          </p:cNvPr>
          <p:cNvSpPr/>
          <p:nvPr/>
        </p:nvSpPr>
        <p:spPr>
          <a:xfrm>
            <a:off x="531845" y="-2572643"/>
            <a:ext cx="11224726" cy="8956298"/>
          </a:xfrm>
          <a:prstGeom prst="rect">
            <a:avLst/>
          </a:prstGeom>
        </p:spPr>
        <p:txBody>
          <a:bodyPr wrap="square">
            <a:spAutoFit/>
          </a:bodyPr>
          <a:lstStyle/>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b. 2 </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Q72. Generally, in terms of prediction performance which of the following arrangements are correct: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c. Boosting&gt;Random Forest&gt;Bagging&gt;Single Tree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Q73. In which of the following application(s), a tree  based algorithm can be applied successfully?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e. A, B, and C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Q74. Suppose we have missing values in our data. Which of the following method(s) can help us to deal with missing values while building a decision tree?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d. All of these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Q75. To reduce under fitting of a Random Forest model, which of the following method can be used?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b. increase depth of trees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267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BB6926-AD12-438D-814B-B1038E99F4B1}"/>
              </a:ext>
            </a:extLst>
          </p:cNvPr>
          <p:cNvSpPr/>
          <p:nvPr/>
        </p:nvSpPr>
        <p:spPr>
          <a:xfrm>
            <a:off x="307910" y="289249"/>
            <a:ext cx="11430000" cy="6740307"/>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Q76. While creating a Decision Tree, can we reuse a feature to split a node?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a. Yes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Q77. Decision Trees are not affected by multicollinearity in features: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 a. TRUE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Q78. For parameter tuning in a boosting algorithm, which of the following search strategies may give best tuned model: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c. A or B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Q79. In Random Forest, which of the following is randomly selected?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d. B and C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Q80. Which of the following are the disadvantage of Decision Tree algorithm?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d. Both B and C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05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D7F59A-6CA3-4D01-AD2C-0A01241DF75C}"/>
              </a:ext>
            </a:extLst>
          </p:cNvPr>
          <p:cNvSpPr/>
          <p:nvPr/>
        </p:nvSpPr>
        <p:spPr>
          <a:xfrm>
            <a:off x="279917" y="186613"/>
            <a:ext cx="11504645" cy="7294305"/>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Q81. Boosting is a general approach that can be applied to many statistical learning methods for regression or classification.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a. True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Q82. Predictions of individual trees of bagged decision trees have lower correlation in comparison to individual trees of random forest.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a:t>
            </a:r>
            <a:r>
              <a:rPr lang="en-US" b="1" dirty="0"/>
              <a:t>: </a:t>
            </a:r>
            <a:r>
              <a:rPr lang="en-US" dirty="0">
                <a:latin typeface="Times New Roman" panose="02020603050405020304" pitchFamily="18" charset="0"/>
                <a:cs typeface="Times New Roman" panose="02020603050405020304" pitchFamily="18" charset="0"/>
              </a:rPr>
              <a:t>b. FALSE</a:t>
            </a:r>
            <a:r>
              <a:rPr lang="en-US" dirty="0"/>
              <a:t>. </a:t>
            </a:r>
            <a:r>
              <a:rPr lang="en-US" dirty="0">
                <a:latin typeface="Times New Roman" panose="02020603050405020304" pitchFamily="18" charset="0"/>
                <a:cs typeface="Times New Roman" panose="02020603050405020304" pitchFamily="18" charset="0"/>
              </a:rPr>
              <a:t>This is False because random Forest has more randomly generated uncorrelated trees than bagged decision trees. Random Forest considers only a subset of total features. So individual trees that are generated by random forest may have different feature subsets. This is not true for bagged trees.</a:t>
            </a:r>
          </a:p>
          <a:p>
            <a:r>
              <a:rPr lang="en-US" dirty="0"/>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Q83. Which of the following is example of raw data?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d) All of the Mentioned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Q84. Which of the following algorithm would you take into the consideration in your final model building on the basis of performance?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Suppose you have given the following graph which shows the ROC curve for two different classification algorithms such as Random Forest (Red) and Logistic Regression (Blue)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A) Random Forest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59167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A71464-4045-45FB-8409-FDA9DFA70292}"/>
              </a:ext>
            </a:extLst>
          </p:cNvPr>
          <p:cNvSpPr/>
          <p:nvPr/>
        </p:nvSpPr>
        <p:spPr>
          <a:xfrm>
            <a:off x="559837" y="-3542139"/>
            <a:ext cx="10457351" cy="10618291"/>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Q85. In random forest or gradient boosting algorithms, features can be of any type. For example, it can be a continuous feature or a categorical feature. Which of the following option is true when you consider these types of features?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ANSWER : </a:t>
            </a:r>
            <a:r>
              <a:rPr lang="en-US" dirty="0">
                <a:latin typeface="Times New Roman" panose="02020603050405020304" pitchFamily="18" charset="0"/>
                <a:cs typeface="Times New Roman" panose="02020603050405020304" pitchFamily="18" charset="0"/>
              </a:rPr>
              <a:t>C) Both algorithms can handle real valued attributes by discretizing them  </a:t>
            </a: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Q86. Which of the following algorithm are not an example of ensemble learning algorithm?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E) Decision Trees </a:t>
            </a: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Q87. How is kNN different from kmeans clustering?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Kmeans partitions a data set into clusters, which is homogeneous and points in the cluster are close to each other. Whereas KNN tries to classify unlabeled observation based on its K surrounding neighbors.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Q88. Calculate Gini, Entropy and Information gain for below tree at first level?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Q89. Suppose you are building random forest model, which split a node on the attribute that has highest information gain. In the below image, select the attribute which has the highest information gain? </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A)Outlook</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92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396A19-F79E-4AA0-A07A-38898BDB2D69}"/>
              </a:ext>
            </a:extLst>
          </p:cNvPr>
          <p:cNvSpPr/>
          <p:nvPr/>
        </p:nvSpPr>
        <p:spPr>
          <a:xfrm>
            <a:off x="578497" y="58847"/>
            <a:ext cx="11112759" cy="6740307"/>
          </a:xfrm>
          <a:prstGeom prst="rect">
            <a:avLst/>
          </a:prstGeom>
        </p:spPr>
        <p:txBody>
          <a:bodyPr wrap="square">
            <a:spAutoFit/>
          </a:bodyPr>
          <a:lstStyle/>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Q90. The bagging is suitable for high variance low bias models?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A) TRUE</a:t>
            </a:r>
          </a:p>
          <a:p>
            <a:endParaRPr lang="en-US" dirty="0">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ea typeface="Calibri" panose="020F0502020204030204" pitchFamily="34" charset="0"/>
              </a:rPr>
              <a:t>Q91. k-NN algorithm does more computation on test time rather than train time. </a:t>
            </a:r>
            <a:endParaRPr lang="en-US" dirty="0">
              <a:solidFill>
                <a:srgbClr val="000000"/>
              </a:solidFill>
              <a:latin typeface="Calibri" panose="020F0502020204030204" pitchFamily="34" charset="0"/>
              <a:ea typeface="Calibri" panose="020F0502020204030204" pitchFamily="34" charset="0"/>
            </a:endParaRPr>
          </a:p>
          <a:p>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r>
              <a:rPr lang="en-US" b="1" dirty="0">
                <a:solidFill>
                  <a:srgbClr val="000000"/>
                </a:solidFill>
                <a:latin typeface="Times New Roman" panose="02020603050405020304" pitchFamily="18" charset="0"/>
                <a:ea typeface="Calibri" panose="020F0502020204030204" pitchFamily="34" charset="0"/>
              </a:rPr>
              <a:t>ANSWER:</a:t>
            </a:r>
            <a:r>
              <a:rPr lang="en-US" dirty="0">
                <a:solidFill>
                  <a:srgbClr val="000000"/>
                </a:solidFill>
                <a:latin typeface="Times New Roman" panose="02020603050405020304" pitchFamily="18" charset="0"/>
                <a:ea typeface="Calibri" panose="020F0502020204030204" pitchFamily="34" charset="0"/>
              </a:rPr>
              <a:t>A) TRUE  </a:t>
            </a:r>
            <a:endParaRPr lang="en-US" dirty="0">
              <a:solidFill>
                <a:srgbClr val="000000"/>
              </a:solidFill>
              <a:latin typeface="Calibri" panose="020F0502020204030204" pitchFamily="34" charset="0"/>
              <a:ea typeface="Calibri" panose="020F0502020204030204" pitchFamily="34" charset="0"/>
            </a:endParaRPr>
          </a:p>
          <a:p>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r>
              <a:rPr lang="en-US" b="1" dirty="0">
                <a:solidFill>
                  <a:srgbClr val="000000"/>
                </a:solidFill>
                <a:latin typeface="Times New Roman" panose="02020603050405020304" pitchFamily="18" charset="0"/>
                <a:ea typeface="Calibri" panose="020F0502020204030204" pitchFamily="34" charset="0"/>
              </a:rPr>
              <a:t>Q92. In the image below, which would be the best value for k assuming that the algorithm you are using is k-Nearest Neighbor. </a:t>
            </a:r>
            <a:endParaRPr lang="en-US" dirty="0">
              <a:solidFill>
                <a:srgbClr val="000000"/>
              </a:solidFill>
              <a:latin typeface="Calibri" panose="020F0502020204030204" pitchFamily="34" charset="0"/>
              <a:ea typeface="Calibri" panose="020F0502020204030204" pitchFamily="34" charset="0"/>
            </a:endParaRPr>
          </a:p>
          <a:p>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r>
              <a:rPr lang="en-US" b="1" dirty="0">
                <a:solidFill>
                  <a:srgbClr val="000000"/>
                </a:solidFill>
                <a:latin typeface="Times New Roman" panose="02020603050405020304" pitchFamily="18" charset="0"/>
                <a:ea typeface="Calibri" panose="020F0502020204030204" pitchFamily="34" charset="0"/>
              </a:rPr>
              <a:t>ANSWER:</a:t>
            </a:r>
            <a:r>
              <a:rPr lang="en-US" b="1"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Times New Roman" panose="02020603050405020304" pitchFamily="18" charset="0"/>
                <a:ea typeface="Calibri" panose="020F0502020204030204" pitchFamily="34" charset="0"/>
              </a:rPr>
              <a:t>B) 10 </a:t>
            </a:r>
          </a:p>
          <a:p>
            <a:r>
              <a:rPr lang="en-US" dirty="0">
                <a:solidFill>
                  <a:srgbClr val="000000"/>
                </a:solidFill>
                <a:latin typeface="Times New Roman" panose="02020603050405020304" pitchFamily="18" charset="0"/>
                <a:ea typeface="Calibri" panose="020F0502020204030204" pitchFamily="34" charset="0"/>
              </a:rPr>
              <a:t> </a:t>
            </a:r>
          </a:p>
          <a:p>
            <a:r>
              <a:rPr lang="en-US" b="1" dirty="0">
                <a:solidFill>
                  <a:srgbClr val="000000"/>
                </a:solidFill>
                <a:latin typeface="Times New Roman" panose="02020603050405020304" pitchFamily="18" charset="0"/>
                <a:ea typeface="Calibri" panose="020F0502020204030204" pitchFamily="34" charset="0"/>
              </a:rPr>
              <a:t>Q93. Which of the following distance metric can not be used in k-NN? </a:t>
            </a:r>
            <a:endParaRPr lang="en-US" dirty="0">
              <a:solidFill>
                <a:srgbClr val="000000"/>
              </a:solidFill>
              <a:latin typeface="Calibri" panose="020F0502020204030204" pitchFamily="34" charset="0"/>
              <a:ea typeface="Calibri" panose="020F0502020204030204" pitchFamily="34" charset="0"/>
            </a:endParaRPr>
          </a:p>
          <a:p>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r>
              <a:rPr lang="en-US" b="1" dirty="0">
                <a:solidFill>
                  <a:srgbClr val="000000"/>
                </a:solidFill>
                <a:latin typeface="Times New Roman" panose="02020603050405020304" pitchFamily="18" charset="0"/>
                <a:ea typeface="Calibri" panose="020F0502020204030204" pitchFamily="34" charset="0"/>
              </a:rPr>
              <a:t>ANSWER:</a:t>
            </a:r>
            <a:r>
              <a:rPr lang="en-US" dirty="0">
                <a:solidFill>
                  <a:srgbClr val="000000"/>
                </a:solidFill>
                <a:latin typeface="Times New Roman" panose="02020603050405020304" pitchFamily="18" charset="0"/>
                <a:ea typeface="Calibri" panose="020F0502020204030204" pitchFamily="34" charset="0"/>
              </a:rPr>
              <a:t> F) All can be used </a:t>
            </a:r>
            <a:endParaRPr lang="en-US" dirty="0">
              <a:solidFill>
                <a:srgbClr val="000000"/>
              </a:solidFill>
              <a:latin typeface="Calibri" panose="020F0502020204030204" pitchFamily="34" charset="0"/>
              <a:ea typeface="Calibri" panose="020F0502020204030204" pitchFamily="34" charset="0"/>
            </a:endParaRPr>
          </a:p>
          <a:p>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r>
              <a:rPr lang="en-US" b="1" dirty="0">
                <a:solidFill>
                  <a:srgbClr val="000000"/>
                </a:solidFill>
                <a:latin typeface="Times New Roman" panose="02020603050405020304" pitchFamily="18" charset="0"/>
                <a:ea typeface="Calibri" panose="020F0502020204030204" pitchFamily="34" charset="0"/>
              </a:rPr>
              <a:t>Q94. Which of the following option is true about k-NN algorithm? </a:t>
            </a:r>
          </a:p>
          <a:p>
            <a:endParaRPr lang="en-US" dirty="0">
              <a:solidFill>
                <a:srgbClr val="000000"/>
              </a:solidFill>
              <a:latin typeface="Calibri" panose="020F0502020204030204" pitchFamily="34" charset="0"/>
              <a:ea typeface="Calibri" panose="020F0502020204030204" pitchFamily="34" charset="0"/>
            </a:endParaRPr>
          </a:p>
          <a:p>
            <a:r>
              <a:rPr lang="en-US" b="1" dirty="0">
                <a:solidFill>
                  <a:srgbClr val="000000"/>
                </a:solidFill>
                <a:latin typeface="Times New Roman" panose="02020603050405020304" pitchFamily="18" charset="0"/>
                <a:ea typeface="Calibri" panose="020F0502020204030204" pitchFamily="34" charset="0"/>
              </a:rPr>
              <a:t> ANSWER : </a:t>
            </a:r>
            <a:r>
              <a:rPr lang="en-US" dirty="0">
                <a:solidFill>
                  <a:srgbClr val="000000"/>
                </a:solidFill>
                <a:latin typeface="Times New Roman" panose="02020603050405020304" pitchFamily="18" charset="0"/>
                <a:ea typeface="Calibri" panose="020F0502020204030204" pitchFamily="34" charset="0"/>
              </a:rPr>
              <a:t>C) It can be used in both classification and regression </a:t>
            </a:r>
          </a:p>
          <a:p>
            <a:endParaRPr lang="en-US" dirty="0">
              <a:solidFill>
                <a:srgbClr val="000000"/>
              </a:solidFill>
              <a:latin typeface="Calibri" panose="020F0502020204030204" pitchFamily="34" charset="0"/>
              <a:ea typeface="Calibri" panose="020F0502020204030204" pitchFamily="34"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82262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01884B-902D-42F8-BB45-D0E9D1A7F3A5}"/>
              </a:ext>
            </a:extLst>
          </p:cNvPr>
          <p:cNvSpPr/>
          <p:nvPr/>
        </p:nvSpPr>
        <p:spPr>
          <a:xfrm>
            <a:off x="681135" y="-6859265"/>
            <a:ext cx="8462865" cy="14496276"/>
          </a:xfrm>
          <a:prstGeom prst="rect">
            <a:avLst/>
          </a:prstGeom>
        </p:spPr>
        <p:txBody>
          <a:bodyPr wrap="square">
            <a:spAutoFit/>
          </a:bodyPr>
          <a:lstStyle/>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Q95. Which of the following statement is true about k-NN algorithm? </a:t>
            </a:r>
            <a:endParaRPr lang="en-US" dirty="0">
              <a:solidFill>
                <a:srgbClr val="000000"/>
              </a:solidFill>
              <a:latin typeface="Calibri" panose="020F0502020204030204" pitchFamily="34" charset="0"/>
              <a:ea typeface="Calibri" panose="020F0502020204030204" pitchFamily="34" charset="0"/>
            </a:endParaRPr>
          </a:p>
          <a:p>
            <a:pPr algn="just"/>
            <a:r>
              <a:rPr lang="en-US" dirty="0">
                <a:solidFill>
                  <a:srgbClr val="000000"/>
                </a:solidFill>
                <a:latin typeface="Times New Roman" panose="02020603050405020304" pitchFamily="18" charset="0"/>
                <a:ea typeface="Calibri" panose="020F0502020204030204" pitchFamily="34" charset="0"/>
              </a:rPr>
              <a:t>1. k-NN performs much better if all of the data have the same scale </a:t>
            </a:r>
            <a:endParaRPr lang="en-US" dirty="0">
              <a:solidFill>
                <a:srgbClr val="000000"/>
              </a:solidFill>
              <a:latin typeface="Calibri" panose="020F0502020204030204" pitchFamily="34" charset="0"/>
              <a:ea typeface="Calibri" panose="020F0502020204030204" pitchFamily="34" charset="0"/>
            </a:endParaRPr>
          </a:p>
          <a:p>
            <a:pPr algn="just"/>
            <a:r>
              <a:rPr lang="en-US" dirty="0">
                <a:solidFill>
                  <a:srgbClr val="000000"/>
                </a:solidFill>
                <a:latin typeface="Times New Roman" panose="02020603050405020304" pitchFamily="18" charset="0"/>
                <a:ea typeface="Calibri" panose="020F0502020204030204" pitchFamily="34" charset="0"/>
              </a:rPr>
              <a:t>2. k-NN works well with a small number of input variables (p), but struggles when the number of inputs is very large </a:t>
            </a:r>
            <a:endParaRPr lang="en-US" dirty="0">
              <a:solidFill>
                <a:srgbClr val="000000"/>
              </a:solidFill>
              <a:latin typeface="Calibri" panose="020F0502020204030204" pitchFamily="34" charset="0"/>
              <a:ea typeface="Calibri" panose="020F0502020204030204" pitchFamily="34" charset="0"/>
            </a:endParaRPr>
          </a:p>
          <a:p>
            <a:pPr algn="just"/>
            <a:r>
              <a:rPr lang="en-US" dirty="0">
                <a:solidFill>
                  <a:srgbClr val="000000"/>
                </a:solidFill>
                <a:latin typeface="Times New Roman" panose="02020603050405020304" pitchFamily="18" charset="0"/>
                <a:ea typeface="Calibri" panose="020F0502020204030204" pitchFamily="34" charset="0"/>
              </a:rPr>
              <a:t>3. k-NN makes no assumptions about the functional form of the problem being solved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p>
          <a:p>
            <a:pPr algn="just"/>
            <a:r>
              <a:rPr lang="en-US" b="1" dirty="0">
                <a:solidFill>
                  <a:srgbClr val="000000"/>
                </a:solidFill>
                <a:latin typeface="Times New Roman" panose="02020603050405020304" pitchFamily="18" charset="0"/>
                <a:ea typeface="Calibri" panose="020F0502020204030204" pitchFamily="34" charset="0"/>
              </a:rPr>
              <a:t>ANSWER:</a:t>
            </a:r>
            <a:r>
              <a:rPr lang="en-US" b="1"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Times New Roman" panose="02020603050405020304" pitchFamily="18" charset="0"/>
                <a:ea typeface="Calibri" panose="020F0502020204030204" pitchFamily="34" charset="0"/>
              </a:rPr>
              <a:t>D) All of the above </a:t>
            </a:r>
          </a:p>
          <a:p>
            <a:pPr algn="just"/>
            <a:endParaRPr lang="en-US" dirty="0">
              <a:solidFill>
                <a:srgbClr val="000000"/>
              </a:solidFill>
              <a:latin typeface="Times New Roman" panose="02020603050405020304" pitchFamily="18" charset="0"/>
              <a:ea typeface="Calibri" panose="020F0502020204030204" pitchFamily="34" charset="0"/>
            </a:endParaRPr>
          </a:p>
          <a:p>
            <a:r>
              <a:rPr lang="en-US" b="1" dirty="0">
                <a:solidFill>
                  <a:srgbClr val="000000"/>
                </a:solidFill>
                <a:latin typeface="Times New Roman" panose="02020603050405020304" pitchFamily="18" charset="0"/>
                <a:ea typeface="Calibri" panose="020F0502020204030204" pitchFamily="34" charset="0"/>
              </a:rPr>
              <a:t>Q96. Which of the following machine learning algorithm can be used for imputing missing values of both categorical and continuous variables?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 </a:t>
            </a:r>
            <a:r>
              <a:rPr lang="en-US" dirty="0">
                <a:solidFill>
                  <a:srgbClr val="000000"/>
                </a:solidFill>
                <a:latin typeface="Times New Roman" panose="02020603050405020304" pitchFamily="18" charset="0"/>
                <a:ea typeface="Calibri" panose="020F0502020204030204" pitchFamily="34" charset="0"/>
              </a:rPr>
              <a:t>A)K-NN</a:t>
            </a:r>
            <a:endParaRPr lang="en-US" dirty="0">
              <a:solidFill>
                <a:srgbClr val="000000"/>
              </a:solidFill>
              <a:latin typeface="Calibri" panose="020F0502020204030204" pitchFamily="34" charset="0"/>
              <a:ea typeface="Calibri" panose="020F0502020204030204" pitchFamily="34" charset="0"/>
            </a:endParaRPr>
          </a:p>
          <a:p>
            <a:pPr algn="just"/>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Q97. Which of the following will be Euclidean Distance between the two data point A(1,3) and B(2,3)?</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 </a:t>
            </a:r>
            <a:r>
              <a:rPr lang="en-US" dirty="0">
                <a:solidFill>
                  <a:srgbClr val="000000"/>
                </a:solidFill>
                <a:latin typeface="Times New Roman" panose="02020603050405020304" pitchFamily="18" charset="0"/>
                <a:ea typeface="Calibri" panose="020F0502020204030204" pitchFamily="34" charset="0"/>
              </a:rPr>
              <a:t>A) 1 </a:t>
            </a:r>
          </a:p>
          <a:p>
            <a:pPr algn="just"/>
            <a:endParaRPr lang="en-US" b="1" dirty="0">
              <a:solidFill>
                <a:srgbClr val="000000"/>
              </a:solidFill>
              <a:latin typeface="Times New Roman" panose="02020603050405020304" pitchFamily="18"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Q98. Which of the following will be true about k in k-NN in terms of Bias?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a:t>
            </a:r>
            <a:r>
              <a:rPr lang="en-US" dirty="0">
                <a:solidFill>
                  <a:srgbClr val="000000"/>
                </a:solidFill>
                <a:latin typeface="Times New Roman" panose="02020603050405020304" pitchFamily="18" charset="0"/>
                <a:ea typeface="Calibri" panose="020F0502020204030204" pitchFamily="34" charset="0"/>
              </a:rPr>
              <a:t>A) When you increase the k the bias will be increases</a:t>
            </a:r>
            <a:endParaRPr lang="en-US" dirty="0">
              <a:solidFill>
                <a:srgbClr val="000000"/>
              </a:solidFill>
              <a:latin typeface="Calibri" panose="020F0502020204030204" pitchFamily="34" charset="0"/>
              <a:ea typeface="Calibri" panose="020F0502020204030204" pitchFamily="34" charset="0"/>
            </a:endParaRPr>
          </a:p>
          <a:p>
            <a:pPr algn="just"/>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endParaRPr lang="en-US" dirty="0">
              <a:solidFill>
                <a:srgbClr val="000000"/>
              </a:solidFill>
              <a:latin typeface="Calibri" panose="020F0502020204030204" pitchFamily="34" charset="0"/>
              <a:ea typeface="Calibri" panose="020F0502020204030204" pitchFamily="34" charset="0"/>
            </a:endParaRPr>
          </a:p>
          <a:p>
            <a:endParaRPr lang="en-US" dirty="0">
              <a:solidFill>
                <a:srgbClr val="000000"/>
              </a:solidFill>
              <a:latin typeface="Calibri" panose="020F0502020204030204" pitchFamily="34" charset="0"/>
              <a:ea typeface="Calibri" panose="020F0502020204030204" pitchFamily="34" charset="0"/>
            </a:endParaRPr>
          </a:p>
          <a:p>
            <a:endParaRPr lang="en-US" dirty="0">
              <a:solidFill>
                <a:srgbClr val="000000"/>
              </a:solidFill>
              <a:latin typeface="Calibri" panose="020F0502020204030204" pitchFamily="34" charset="0"/>
              <a:ea typeface="Calibri" panose="020F0502020204030204" pitchFamily="34" charset="0"/>
            </a:endParaRPr>
          </a:p>
          <a:p>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53214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247875-84DA-46B2-A899-30DCDDD3CDD3}"/>
              </a:ext>
            </a:extLst>
          </p:cNvPr>
          <p:cNvSpPr/>
          <p:nvPr/>
        </p:nvSpPr>
        <p:spPr>
          <a:xfrm>
            <a:off x="195943" y="-3119780"/>
            <a:ext cx="11010122" cy="8458085"/>
          </a:xfrm>
          <a:prstGeom prst="rect">
            <a:avLst/>
          </a:prstGeom>
        </p:spPr>
        <p:txBody>
          <a:bodyPr wrap="square">
            <a:spAutoFit/>
          </a:bodyPr>
          <a:lstStyle/>
          <a:p>
            <a:endParaRPr lang="en-US" dirty="0">
              <a:solidFill>
                <a:srgbClr val="000000"/>
              </a:solidFill>
              <a:latin typeface="Times New Roman" panose="02020603050405020304" pitchFamily="18" charset="0"/>
              <a:ea typeface="Calibri" panose="020F0502020204030204" pitchFamily="34" charset="0"/>
            </a:endParaRPr>
          </a:p>
          <a:p>
            <a:endParaRPr lang="en-US" dirty="0">
              <a:solidFill>
                <a:srgbClr val="000000"/>
              </a:solidFill>
              <a:latin typeface="Times New Roman" panose="02020603050405020304" pitchFamily="18" charset="0"/>
              <a:ea typeface="Calibri" panose="020F0502020204030204" pitchFamily="34" charset="0"/>
            </a:endParaRPr>
          </a:p>
          <a:p>
            <a:endParaRPr lang="en-US" dirty="0">
              <a:solidFill>
                <a:srgbClr val="000000"/>
              </a:solidFill>
              <a:latin typeface="Times New Roman" panose="02020603050405020304" pitchFamily="18" charset="0"/>
              <a:ea typeface="Calibri" panose="020F0502020204030204" pitchFamily="34" charset="0"/>
            </a:endParaRPr>
          </a:p>
          <a:p>
            <a:endParaRPr lang="en-US" dirty="0">
              <a:solidFill>
                <a:srgbClr val="000000"/>
              </a:solidFill>
              <a:latin typeface="Times New Roman" panose="02020603050405020304" pitchFamily="18" charset="0"/>
              <a:ea typeface="Calibri" panose="020F0502020204030204" pitchFamily="34" charset="0"/>
            </a:endParaRPr>
          </a:p>
          <a:p>
            <a:endParaRPr lang="en-US" dirty="0">
              <a:solidFill>
                <a:srgbClr val="000000"/>
              </a:solidFill>
              <a:latin typeface="Times New Roman" panose="02020603050405020304" pitchFamily="18" charset="0"/>
              <a:ea typeface="Calibri" panose="020F0502020204030204" pitchFamily="34" charset="0"/>
            </a:endParaRPr>
          </a:p>
          <a:p>
            <a:endParaRPr lang="en-US" dirty="0">
              <a:solidFill>
                <a:srgbClr val="000000"/>
              </a:solidFill>
              <a:latin typeface="Times New Roman" panose="02020603050405020304" pitchFamily="18" charset="0"/>
              <a:ea typeface="Calibri" panose="020F0502020204030204" pitchFamily="34" charset="0"/>
            </a:endParaRPr>
          </a:p>
          <a:p>
            <a:endParaRPr lang="en-US" dirty="0">
              <a:solidFill>
                <a:srgbClr val="000000"/>
              </a:solidFill>
              <a:latin typeface="Times New Roman" panose="02020603050405020304" pitchFamily="18" charset="0"/>
              <a:ea typeface="Calibri" panose="020F0502020204030204" pitchFamily="34" charset="0"/>
            </a:endParaRPr>
          </a:p>
          <a:p>
            <a:endParaRPr lang="en-US" dirty="0">
              <a:solidFill>
                <a:srgbClr val="000000"/>
              </a:solidFill>
              <a:latin typeface="Times New Roman" panose="02020603050405020304" pitchFamily="18" charset="0"/>
              <a:ea typeface="Calibri" panose="020F0502020204030204" pitchFamily="34" charset="0"/>
            </a:endParaRPr>
          </a:p>
          <a:p>
            <a:endParaRPr lang="en-US" dirty="0">
              <a:solidFill>
                <a:srgbClr val="000000"/>
              </a:solidFill>
              <a:latin typeface="Times New Roman" panose="02020603050405020304" pitchFamily="18" charset="0"/>
              <a:ea typeface="Calibri" panose="020F0502020204030204" pitchFamily="34" charset="0"/>
            </a:endParaRPr>
          </a:p>
          <a:p>
            <a:endParaRPr lang="en-US" dirty="0">
              <a:solidFill>
                <a:srgbClr val="000000"/>
              </a:solidFill>
              <a:latin typeface="Times New Roman" panose="02020603050405020304" pitchFamily="18" charset="0"/>
              <a:ea typeface="Calibri" panose="020F0502020204030204" pitchFamily="34" charset="0"/>
            </a:endParaRPr>
          </a:p>
          <a:p>
            <a:endParaRPr lang="en-US" dirty="0">
              <a:solidFill>
                <a:srgbClr val="000000"/>
              </a:solidFill>
              <a:latin typeface="Times New Roman" panose="02020603050405020304" pitchFamily="18" charset="0"/>
              <a:ea typeface="Calibri" panose="020F0502020204030204" pitchFamily="34" charset="0"/>
            </a:endParaRPr>
          </a:p>
          <a:p>
            <a:endParaRPr lang="en-US" dirty="0">
              <a:solidFill>
                <a:srgbClr val="000000"/>
              </a:solidFill>
              <a:latin typeface="Times New Roman" panose="02020603050405020304" pitchFamily="18" charset="0"/>
              <a:ea typeface="Calibri" panose="020F0502020204030204" pitchFamily="34" charset="0"/>
            </a:endParaRPr>
          </a:p>
          <a:p>
            <a:r>
              <a:rPr lang="en-US" dirty="0">
                <a:solidFill>
                  <a:srgbClr val="000000"/>
                </a:solidFill>
                <a:latin typeface="Times New Roman" panose="02020603050405020304" pitchFamily="18" charset="0"/>
                <a:ea typeface="Calibri" panose="020F0502020204030204" pitchFamily="34" charset="0"/>
              </a:rPr>
              <a:t> </a:t>
            </a:r>
          </a:p>
          <a:p>
            <a:pPr algn="just"/>
            <a:r>
              <a:rPr lang="en-US" b="1" dirty="0">
                <a:solidFill>
                  <a:srgbClr val="000000"/>
                </a:solidFill>
                <a:latin typeface="Times New Roman" panose="02020603050405020304" pitchFamily="18" charset="0"/>
                <a:ea typeface="Calibri" panose="020F0502020204030204" pitchFamily="34" charset="0"/>
              </a:rPr>
              <a:t>Q99. Provide at least 10 packages related to text mining in Python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 : 1.</a:t>
            </a:r>
            <a:r>
              <a:rPr lang="en-US" dirty="0">
                <a:latin typeface="Times New Roman" panose="02020603050405020304" pitchFamily="18" charset="0"/>
                <a:cs typeface="Times New Roman" panose="02020603050405020304" pitchFamily="18" charset="0"/>
              </a:rPr>
              <a:t>spaCy, 2.Gensim, 3.Pattern, 4.NLTK, 5.TextBlob, 6.Polyglot, 7.Vocabulary, 8.PyNLPl, 9.Stanford </a:t>
            </a:r>
            <a:r>
              <a:rPr lang="en-US" dirty="0" err="1">
                <a:latin typeface="Times New Roman" panose="02020603050405020304" pitchFamily="18" charset="0"/>
                <a:cs typeface="Times New Roman" panose="02020603050405020304" pitchFamily="18" charset="0"/>
              </a:rPr>
              <a:t>CoreNLP</a:t>
            </a:r>
            <a:r>
              <a:rPr lang="en-US" dirty="0">
                <a:latin typeface="Times New Roman" panose="02020603050405020304" pitchFamily="18" charset="0"/>
                <a:cs typeface="Times New Roman" panose="02020603050405020304" pitchFamily="18" charset="0"/>
              </a:rPr>
              <a:t> Python, 10.MontyLingua</a:t>
            </a: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Q100. Provide at least 10 different types of analysis in text Mining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b="1" dirty="0">
                <a:solidFill>
                  <a:srgbClr val="000000"/>
                </a:solidFill>
                <a:latin typeface="Times New Roman" panose="02020603050405020304" pitchFamily="18" charset="0"/>
                <a:ea typeface="Calibri" panose="020F0502020204030204" pitchFamily="34" charset="0"/>
              </a:rPr>
              <a:t>ANSWER:</a:t>
            </a:r>
            <a:r>
              <a:rPr lang="en-US" altLang="en-US" b="1" dirty="0">
                <a:solidFill>
                  <a:srgbClr val="333333"/>
                </a:solidFill>
                <a:latin typeface="Open Sans"/>
              </a:rPr>
              <a:t> </a:t>
            </a:r>
            <a:r>
              <a:rPr lang="en-US" altLang="en-US" dirty="0">
                <a:solidFill>
                  <a:srgbClr val="333333"/>
                </a:solidFill>
                <a:latin typeface="Times New Roman" panose="02020603050405020304" pitchFamily="18" charset="0"/>
                <a:cs typeface="Times New Roman" panose="02020603050405020304" pitchFamily="18" charset="0"/>
              </a:rPr>
              <a:t>1 – Risk management, 2 – Knowledge management, 3 – Cybercrime prevention,</a:t>
            </a:r>
          </a:p>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4 – Customer care service, 5 – Fraud detection through claims investigation, 6 – Contextual Advertising, 7 – Business intelligence, 8 – Content enrichment, 9 – Spam filtering, 10 – Social media data analysis</a:t>
            </a:r>
          </a:p>
          <a:p>
            <a:pPr algn="just">
              <a:lnSpc>
                <a:spcPct val="107000"/>
              </a:lnSpc>
              <a:spcAft>
                <a:spcPts val="800"/>
              </a:spcAft>
            </a:pPr>
            <a:endParaRPr lang="en-US" altLang="en-US" b="1" dirty="0">
              <a:solidFill>
                <a:srgbClr val="333333"/>
              </a:solidFill>
              <a:latin typeface="Open Sans"/>
            </a:endParaRPr>
          </a:p>
          <a:p>
            <a:pPr algn="just">
              <a:lnSpc>
                <a:spcPct val="107000"/>
              </a:lnSpc>
              <a:spcAft>
                <a:spcPts val="800"/>
              </a:spcAft>
            </a:pPr>
            <a:endParaRPr lang="en-US" altLang="en-US" b="1" dirty="0">
              <a:solidFill>
                <a:srgbClr val="333333"/>
              </a:solidFill>
              <a:latin typeface="Open Sans"/>
            </a:endParaRPr>
          </a:p>
          <a:p>
            <a:pPr algn="just">
              <a:lnSpc>
                <a:spcPct val="107000"/>
              </a:lnSpc>
              <a:spcAft>
                <a:spcPts val="800"/>
              </a:spcAft>
            </a:pPr>
            <a:endParaRPr lang="en-US" b="1" dirty="0">
              <a:solidFill>
                <a:srgbClr val="000000"/>
              </a:solidFill>
              <a:latin typeface="Times New Roman" panose="02020603050405020304" pitchFamily="18" charset="0"/>
              <a:ea typeface="Calibri" panose="020F0502020204030204" pitchFamily="34" charset="0"/>
            </a:endParaRPr>
          </a:p>
          <a:p>
            <a:pPr algn="just">
              <a:lnSpc>
                <a:spcPct val="107000"/>
              </a:lnSpc>
              <a:spcAft>
                <a:spcPts val="800"/>
              </a:spcAft>
            </a:pPr>
            <a:endParaRPr lang="en-US" dirty="0">
              <a:solidFill>
                <a:srgbClr val="000000"/>
              </a:solidFill>
              <a:latin typeface="Calibri" panose="020F0502020204030204" pitchFamily="34" charset="0"/>
              <a:ea typeface="Calibri" panose="020F0502020204030204" pitchFamily="34" charset="0"/>
            </a:endParaRPr>
          </a:p>
          <a:p>
            <a:pPr algn="just"/>
            <a:endParaRPr lang="en-US" dirty="0">
              <a:solidFill>
                <a:srgbClr val="000000"/>
              </a:solidFill>
              <a:latin typeface="Calibri" panose="020F0502020204030204" pitchFamily="34" charset="0"/>
              <a:ea typeface="Calibri" panose="020F0502020204030204" pitchFamily="34" charset="0"/>
            </a:endParaRPr>
          </a:p>
          <a:p>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2730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432755-9F8D-4F4A-8BD3-7E91B2196F26}"/>
              </a:ext>
            </a:extLst>
          </p:cNvPr>
          <p:cNvSpPr/>
          <p:nvPr/>
        </p:nvSpPr>
        <p:spPr>
          <a:xfrm>
            <a:off x="839755" y="0"/>
            <a:ext cx="10758196" cy="6186309"/>
          </a:xfrm>
          <a:prstGeom prst="rect">
            <a:avLst/>
          </a:prstGeom>
        </p:spPr>
        <p:txBody>
          <a:bodyPr wrap="square">
            <a:spAutoFit/>
          </a:bodyPr>
          <a:lstStyle/>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Q5. Which of the following approach should be used to ask Data Analysis question? </a:t>
            </a:r>
            <a:endParaRPr lang="en-US" dirty="0">
              <a:solidFill>
                <a:srgbClr val="000000"/>
              </a:solidFill>
              <a:latin typeface="Calibri" panose="020F0502020204030204" pitchFamily="34" charset="0"/>
              <a:ea typeface="Calibri" panose="020F0502020204030204" pitchFamily="34" charset="0"/>
            </a:endParaRPr>
          </a:p>
          <a:p>
            <a:pPr algn="just"/>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a:t>
            </a:r>
            <a:r>
              <a:rPr lang="en-US" b="1"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Times New Roman" panose="02020603050405020304" pitchFamily="18" charset="0"/>
                <a:ea typeface="Calibri" panose="020F0502020204030204" pitchFamily="34" charset="0"/>
              </a:rPr>
              <a:t>b) Find out the question which is to be answered </a:t>
            </a:r>
            <a:endParaRPr lang="en-US" dirty="0">
              <a:solidFill>
                <a:srgbClr val="000000"/>
              </a:solidFill>
              <a:latin typeface="Calibri" panose="020F0502020204030204" pitchFamily="34" charset="0"/>
              <a:ea typeface="Calibri" panose="020F0502020204030204" pitchFamily="34" charset="0"/>
            </a:endParaRPr>
          </a:p>
          <a:p>
            <a:pPr algn="just"/>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Q6. Look at the below image: The red dots represent original data input, while the green line is the resultant model. How do you propose to make this model better while working with decision tree?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a:t>
            </a:r>
            <a:r>
              <a:rPr lang="en-US" b="1"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Times New Roman" panose="02020603050405020304" pitchFamily="18" charset="0"/>
                <a:ea typeface="Calibri" panose="020F0502020204030204" pitchFamily="34" charset="0"/>
              </a:rPr>
              <a:t>C. Build a decision tree model, use cross validation method to tune tree parameters </a:t>
            </a:r>
          </a:p>
          <a:p>
            <a:pPr algn="just"/>
            <a:endParaRPr lang="en-US" dirty="0">
              <a:solidFill>
                <a:srgbClr val="000000"/>
              </a:solidFill>
              <a:latin typeface="Times New Roman" panose="02020603050405020304" pitchFamily="18" charset="0"/>
              <a:ea typeface="Calibri" panose="020F0502020204030204" pitchFamily="34" charset="0"/>
            </a:endParaRPr>
          </a:p>
          <a:p>
            <a:pPr algn="just"/>
            <a:r>
              <a:rPr lang="en-US" b="1" dirty="0">
                <a:latin typeface="Times New Roman" panose="02020603050405020304" pitchFamily="18" charset="0"/>
                <a:cs typeface="Times New Roman" panose="02020603050405020304" pitchFamily="18" charset="0"/>
              </a:rPr>
              <a:t>Q7. Which Algorithms are used to do a Binary classification (Provide at least 5 algorithms)?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For the </a:t>
            </a:r>
            <a:r>
              <a:rPr lang="en-US" b="1" dirty="0">
                <a:latin typeface="Times New Roman" panose="02020603050405020304" pitchFamily="18" charset="0"/>
                <a:cs typeface="Times New Roman" panose="02020603050405020304" pitchFamily="18" charset="0"/>
              </a:rPr>
              <a:t>binary classification</a:t>
            </a:r>
            <a:r>
              <a:rPr lang="en-US" dirty="0">
                <a:latin typeface="Times New Roman" panose="02020603050405020304" pitchFamily="18" charset="0"/>
                <a:cs typeface="Times New Roman" panose="02020603050405020304" pitchFamily="18" charset="0"/>
              </a:rPr>
              <a:t> Logistic Regression, KNN, SVM, MLP,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random forest, neural networks, k-NN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Q8. Random Forest has 1000 trees, Training error: 0.0 and validation error is 20.00. What is the issue here?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It is the classical example of over fitting. It is not performing well on the unseen data. We may have to tune our model using cross validation and other techniques to overcome over fitting.</a:t>
            </a:r>
          </a:p>
          <a:p>
            <a:pPr algn="just"/>
            <a:endParaRPr lang="en-US" dirty="0">
              <a:latin typeface="Times New Roman" panose="02020603050405020304" pitchFamily="18" charset="0"/>
              <a:cs typeface="Times New Roman" panose="02020603050405020304" pitchFamily="18" charset="0"/>
            </a:endParaRPr>
          </a:p>
          <a:p>
            <a:pPr algn="just"/>
            <a:endParaRPr lang="en-US"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9139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78928D3-B782-4AD7-824E-26F1FE79E0D4}"/>
              </a:ext>
            </a:extLst>
          </p:cNvPr>
          <p:cNvSpPr>
            <a:spLocks noChangeArrowheads="1"/>
          </p:cNvSpPr>
          <p:nvPr/>
        </p:nvSpPr>
        <p:spPr bwMode="auto">
          <a:xfrm>
            <a:off x="0" y="-2356721"/>
            <a:ext cx="184731"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66D4A392-9F49-4C21-8304-09EDD991F2F7}"/>
              </a:ext>
            </a:extLst>
          </p:cNvPr>
          <p:cNvSpPr/>
          <p:nvPr/>
        </p:nvSpPr>
        <p:spPr>
          <a:xfrm>
            <a:off x="660918" y="-2757283"/>
            <a:ext cx="10870163" cy="9787295"/>
          </a:xfrm>
          <a:prstGeom prst="rect">
            <a:avLst/>
          </a:prstGeom>
        </p:spPr>
        <p:txBody>
          <a:bodyPr wrap="square">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Q9. What is logit function?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A link function is simply a function of the mean of the response variable Y that we use as the response instead of Y itself. All that means is when Y is categorical, we use the logit of Y as the response in our regression equation instead of just Y:   The logit function is the natural log of the odds that Y equals one of the categories.  For mathematical simplicity, we’re going to assume Y has only two categories and code them as 0 and 1.This is entirely arbitrary–we could have used any numbers.  But these make the math work out nicely, so let’s stick with them.</a:t>
            </a:r>
          </a:p>
          <a:p>
            <a:pPr algn="just"/>
            <a:endParaRPr lang="en-US" dirty="0">
              <a:latin typeface="Times New Roman" panose="02020603050405020304" pitchFamily="18" charset="0"/>
              <a:cs typeface="Times New Roman" panose="02020603050405020304" pitchFamily="18" charset="0"/>
            </a:endParaRPr>
          </a:p>
          <a:p>
            <a:pPr algn="just"/>
            <a:r>
              <a:rPr lang="en-US" dirty="0">
                <a:solidFill>
                  <a:schemeClr val="tx1">
                    <a:lumMod val="95000"/>
                    <a:lumOff val="5000"/>
                  </a:schemeClr>
                </a:solidFill>
                <a:latin typeface="Times New Roman" panose="02020603050405020304" pitchFamily="18" charset="0"/>
                <a:cs typeface="Times New Roman" panose="02020603050405020304" pitchFamily="18" charset="0"/>
              </a:rPr>
              <a:t>P is defined as the probability that Y=1.  So for example, those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Xs</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could be specific risk factors, like age, high blood pressure, and cholesterol level, and P would be the probability that a patient develops heart disease.</a:t>
            </a:r>
          </a:p>
          <a:p>
            <a:pPr algn="just"/>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just"/>
            <a:r>
              <a:rPr lang="en-US" b="1" dirty="0">
                <a:solidFill>
                  <a:schemeClr val="tx1">
                    <a:lumMod val="95000"/>
                    <a:lumOff val="5000"/>
                  </a:schemeClr>
                </a:solidFill>
                <a:latin typeface="Times New Roman" panose="02020603050405020304" pitchFamily="18" charset="0"/>
                <a:cs typeface="Times New Roman" panose="02020603050405020304" pitchFamily="18" charset="0"/>
              </a:rPr>
              <a:t>Q10. Which Algorithms are used to do a multinomial classification (provide at least 5 algorithms?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b="1" dirty="0">
                <a:solidFill>
                  <a:schemeClr val="tx1">
                    <a:lumMod val="95000"/>
                    <a:lumOff val="5000"/>
                  </a:schemeClr>
                </a:solidFill>
                <a:latin typeface="Times New Roman" panose="02020603050405020304" pitchFamily="18" charset="0"/>
                <a:cs typeface="Times New Roman" panose="02020603050405020304" pitchFamily="18" charset="0"/>
              </a:rPr>
              <a:t>ANSWER: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Artificial Neural Networks, Decision trees, K-nearest neighbors, Naïve Bayes, Support vector machines and Extreme Learning Machines to address multi-class classification problems.</a:t>
            </a:r>
          </a:p>
          <a:p>
            <a:pPr algn="just"/>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Q11. What are all the Error metrics for Regression problem (provide at least 5 metrics)?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Confusion Matrix, AUC – </a:t>
            </a:r>
            <a:r>
              <a:rPr lang="en-US" dirty="0" err="1">
                <a:latin typeface="Times New Roman" panose="02020603050405020304" pitchFamily="18" charset="0"/>
                <a:cs typeface="Times New Roman" panose="02020603050405020304" pitchFamily="18" charset="0"/>
              </a:rPr>
              <a:t>ROC,Gini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Coefficient,Concordant</a:t>
            </a:r>
            <a:r>
              <a:rPr lang="en-US" dirty="0">
                <a:latin typeface="Times New Roman" panose="02020603050405020304" pitchFamily="18" charset="0"/>
                <a:cs typeface="Times New Roman" panose="02020603050405020304" pitchFamily="18" charset="0"/>
              </a:rPr>
              <a:t> – Discordant Ratio, Root Mean Squared Error, Cross Validation (Not a metric though!)</a:t>
            </a:r>
          </a:p>
          <a:p>
            <a:pPr algn="just"/>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44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9C2728-406F-41ED-8F71-82CFCD68BCD4}"/>
              </a:ext>
            </a:extLst>
          </p:cNvPr>
          <p:cNvSpPr/>
          <p:nvPr/>
        </p:nvSpPr>
        <p:spPr>
          <a:xfrm>
            <a:off x="765109" y="-95041"/>
            <a:ext cx="10804849" cy="6740307"/>
          </a:xfrm>
          <a:prstGeom prst="rect">
            <a:avLst/>
          </a:prstGeom>
        </p:spPr>
        <p:txBody>
          <a:bodyPr wrap="square">
            <a:spAutoFit/>
          </a:bodyPr>
          <a:lstStyle/>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Q12. Give three ways to identify Outliers?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 :</a:t>
            </a:r>
            <a:r>
              <a:rPr lang="en-US" b="1" dirty="0">
                <a:solidFill>
                  <a:srgbClr val="000000"/>
                </a:solidFill>
                <a:latin typeface="Calibri" panose="020F0502020204030204" pitchFamily="34" charset="0"/>
                <a:ea typeface="Calibri" panose="020F0502020204030204" pitchFamily="34" charset="0"/>
              </a:rPr>
              <a:t> </a:t>
            </a:r>
            <a:r>
              <a:rPr lang="en-US" spc="-5" dirty="0">
                <a:solidFill>
                  <a:srgbClr val="000000"/>
                </a:solidFill>
                <a:latin typeface="Times New Roman" panose="02020603050405020304" pitchFamily="18" charset="0"/>
                <a:ea typeface="Times New Roman" panose="02020603050405020304" pitchFamily="18" charset="0"/>
              </a:rPr>
              <a:t>Using scatter plots, Using Z score, Using the IQR interquartile range</a:t>
            </a:r>
            <a:endParaRPr lang="en-US" dirty="0">
              <a:latin typeface="Times New Roman" panose="02020603050405020304" pitchFamily="18" charset="0"/>
              <a:ea typeface="Times New Roman" panose="02020603050405020304" pitchFamily="18" charset="0"/>
            </a:endParaRPr>
          </a:p>
          <a:p>
            <a:pPr algn="just"/>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Q13. Give three ways handle outliers?</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 :</a:t>
            </a:r>
            <a:r>
              <a:rPr lang="en-US" b="1"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Times New Roman" panose="02020603050405020304" pitchFamily="18" charset="0"/>
                <a:ea typeface="Calibri" panose="020F0502020204030204" pitchFamily="34" charset="0"/>
              </a:rPr>
              <a:t>FFT (Fast Fourier Transform), Median filtering, Gaussian processes</a:t>
            </a:r>
            <a:endParaRPr lang="en-US" dirty="0">
              <a:solidFill>
                <a:srgbClr val="000000"/>
              </a:solidFill>
              <a:latin typeface="Calibri" panose="020F0502020204030204" pitchFamily="34" charset="0"/>
              <a:ea typeface="Calibri" panose="020F0502020204030204" pitchFamily="34" charset="0"/>
            </a:endParaRPr>
          </a:p>
          <a:p>
            <a:pPr algn="just"/>
            <a:r>
              <a:rPr lang="en-US" dirty="0">
                <a:solidFill>
                  <a:srgbClr val="000000"/>
                </a:solidFill>
                <a:latin typeface="Times New Roman" panose="02020603050405020304" pitchFamily="18" charset="0"/>
                <a:ea typeface="Calibri" panose="020F0502020204030204" pitchFamily="34" charset="0"/>
              </a:rPr>
              <a:t> </a:t>
            </a:r>
            <a:endParaRPr lang="en-US" b="1" dirty="0">
              <a:solidFill>
                <a:srgbClr val="000000"/>
              </a:solidFill>
              <a:latin typeface="Times New Roman" panose="02020603050405020304" pitchFamily="18"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Q14. What are the key assumption for Naive Bayes?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gn="just"/>
            <a:r>
              <a:rPr lang="en-US" b="1" dirty="0">
                <a:solidFill>
                  <a:srgbClr val="000000"/>
                </a:solidFill>
                <a:latin typeface="Times New Roman" panose="02020603050405020304" pitchFamily="18" charset="0"/>
                <a:ea typeface="Calibri" panose="020F0502020204030204" pitchFamily="34" charset="0"/>
              </a:rPr>
              <a:t>ANSWER:</a:t>
            </a:r>
            <a:r>
              <a:rPr lang="en-US" dirty="0">
                <a:solidFill>
                  <a:srgbClr val="000000"/>
                </a:solidFill>
                <a:latin typeface="Calibri" panose="020F0502020204030204" pitchFamily="34" charset="0"/>
                <a:ea typeface="Calibri" panose="020F0502020204030204" pitchFamily="34" charset="0"/>
              </a:rPr>
              <a:t> </a:t>
            </a:r>
            <a:r>
              <a:rPr lang="en-US" b="1" dirty="0">
                <a:solidFill>
                  <a:srgbClr val="222222"/>
                </a:solidFill>
                <a:latin typeface="Times New Roman" panose="02020603050405020304" pitchFamily="18" charset="0"/>
                <a:ea typeface="Calibri" panose="020F0502020204030204" pitchFamily="34" charset="0"/>
              </a:rPr>
              <a:t>Naive Bayes</a:t>
            </a:r>
            <a:r>
              <a:rPr lang="en-US" dirty="0">
                <a:solidFill>
                  <a:srgbClr val="222222"/>
                </a:solidFill>
                <a:latin typeface="Times New Roman" panose="02020603050405020304" pitchFamily="18" charset="0"/>
                <a:ea typeface="Calibri" panose="020F0502020204030204" pitchFamily="34" charset="0"/>
              </a:rPr>
              <a:t> is so called because the independence </a:t>
            </a:r>
            <a:r>
              <a:rPr lang="en-US" b="1" dirty="0">
                <a:solidFill>
                  <a:srgbClr val="222222"/>
                </a:solidFill>
                <a:latin typeface="Times New Roman" panose="02020603050405020304" pitchFamily="18" charset="0"/>
                <a:ea typeface="Calibri" panose="020F0502020204030204" pitchFamily="34" charset="0"/>
              </a:rPr>
              <a:t>assumptions</a:t>
            </a:r>
            <a:r>
              <a:rPr lang="en-US" dirty="0">
                <a:solidFill>
                  <a:srgbClr val="222222"/>
                </a:solidFill>
                <a:latin typeface="Times New Roman" panose="02020603050405020304" pitchFamily="18" charset="0"/>
                <a:ea typeface="Calibri" panose="020F0502020204030204" pitchFamily="34" charset="0"/>
              </a:rPr>
              <a:t> we have just made are indeed very </a:t>
            </a:r>
            <a:r>
              <a:rPr lang="en-US" b="1" dirty="0">
                <a:solidFill>
                  <a:srgbClr val="222222"/>
                </a:solidFill>
                <a:latin typeface="Times New Roman" panose="02020603050405020304" pitchFamily="18" charset="0"/>
                <a:ea typeface="Calibri" panose="020F0502020204030204" pitchFamily="34" charset="0"/>
              </a:rPr>
              <a:t>naive</a:t>
            </a:r>
            <a:r>
              <a:rPr lang="en-US" dirty="0">
                <a:solidFill>
                  <a:srgbClr val="222222"/>
                </a:solidFill>
                <a:latin typeface="Times New Roman" panose="02020603050405020304" pitchFamily="18" charset="0"/>
                <a:ea typeface="Calibri" panose="020F0502020204030204" pitchFamily="34" charset="0"/>
              </a:rPr>
              <a:t> for a model of natural language. The conditional independence </a:t>
            </a:r>
            <a:r>
              <a:rPr lang="en-US" b="1" dirty="0">
                <a:solidFill>
                  <a:srgbClr val="222222"/>
                </a:solidFill>
                <a:latin typeface="Times New Roman" panose="02020603050405020304" pitchFamily="18" charset="0"/>
                <a:ea typeface="Calibri" panose="020F0502020204030204" pitchFamily="34" charset="0"/>
              </a:rPr>
              <a:t>assumption</a:t>
            </a:r>
            <a:r>
              <a:rPr lang="en-US" dirty="0">
                <a:solidFill>
                  <a:srgbClr val="222222"/>
                </a:solidFill>
                <a:latin typeface="Times New Roman" panose="02020603050405020304" pitchFamily="18" charset="0"/>
                <a:ea typeface="Calibri" panose="020F0502020204030204" pitchFamily="34" charset="0"/>
              </a:rPr>
              <a:t> states that features are independent of each other given the class.</a:t>
            </a:r>
          </a:p>
          <a:p>
            <a:pPr algn="just"/>
            <a:endParaRPr lang="en-US" dirty="0">
              <a:solidFill>
                <a:srgbClr val="222222"/>
              </a:solidFill>
              <a:latin typeface="Times New Roman" panose="02020603050405020304" pitchFamily="18" charset="0"/>
              <a:ea typeface="Calibri" panose="020F0502020204030204" pitchFamily="34" charset="0"/>
            </a:endParaRPr>
          </a:p>
          <a:p>
            <a:pPr algn="just"/>
            <a:r>
              <a:rPr lang="en-US" b="1" dirty="0">
                <a:latin typeface="Times New Roman" panose="02020603050405020304" pitchFamily="18" charset="0"/>
                <a:ea typeface="Calibri" panose="020F0502020204030204" pitchFamily="34" charset="0"/>
              </a:rPr>
              <a:t>Q15. Let’s say you’re building the recommended music engine at Spotify to recommend people music based on past listening history. How would you approach? </a:t>
            </a:r>
            <a:endParaRPr lang="en-US" dirty="0">
              <a:latin typeface="Calibri" panose="020F0502020204030204" pitchFamily="34" charset="0"/>
              <a:ea typeface="Calibri" panose="020F0502020204030204" pitchFamily="34" charset="0"/>
            </a:endParaRPr>
          </a:p>
          <a:p>
            <a:pPr algn="just"/>
            <a:r>
              <a:rPr lang="en-US" b="1" dirty="0">
                <a:latin typeface="Times New Roman" panose="02020603050405020304" pitchFamily="18"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b="1" dirty="0">
                <a:latin typeface="Times New Roman" panose="02020603050405020304" pitchFamily="18" charset="0"/>
                <a:ea typeface="Calibri" panose="020F0502020204030204" pitchFamily="34" charset="0"/>
              </a:rPr>
              <a:t>ANSWER: </a:t>
            </a:r>
            <a:r>
              <a:rPr lang="en-US" dirty="0">
                <a:latin typeface="Times New Roman" panose="02020603050405020304" pitchFamily="18" charset="0"/>
                <a:cs typeface="Times New Roman" panose="02020603050405020304" pitchFamily="18" charset="0"/>
              </a:rPr>
              <a:t>Spotify uses three forms of recommendation models to power Discover Weekly.</a:t>
            </a:r>
          </a:p>
          <a:p>
            <a:r>
              <a:rPr lang="en-US" dirty="0">
                <a:latin typeface="Times New Roman" panose="02020603050405020304" pitchFamily="18" charset="0"/>
                <a:cs typeface="Times New Roman" panose="02020603050405020304" pitchFamily="18" charset="0"/>
              </a:rPr>
              <a:t>1. Collaborative Filtering, 2. Natural Language Processing, 3. Convolutional Neural Networks</a:t>
            </a:r>
          </a:p>
          <a:p>
            <a:pPr algn="just"/>
            <a:endParaRPr lang="en-US" dirty="0">
              <a:latin typeface="Calibri" panose="020F0502020204030204" pitchFamily="34" charset="0"/>
              <a:ea typeface="Calibri" panose="020F0502020204030204" pitchFamily="34" charset="0"/>
            </a:endParaRPr>
          </a:p>
          <a:p>
            <a:pPr algn="just"/>
            <a:endParaRPr lang="en-US" dirty="0">
              <a:solidFill>
                <a:srgbClr val="000000"/>
              </a:solidFill>
              <a:latin typeface="Calibri" panose="020F0502020204030204" pitchFamily="34" charset="0"/>
              <a:ea typeface="Calibri" panose="020F0502020204030204" pitchFamily="34" charset="0"/>
            </a:endParaRPr>
          </a:p>
          <a:p>
            <a:r>
              <a:rPr lang="en-US" dirty="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90566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4AE800-585F-440C-962F-D3188C91FBA1}"/>
              </a:ext>
            </a:extLst>
          </p:cNvPr>
          <p:cNvSpPr/>
          <p:nvPr/>
        </p:nvSpPr>
        <p:spPr>
          <a:xfrm>
            <a:off x="516294" y="-1996172"/>
            <a:ext cx="11159412" cy="9238939"/>
          </a:xfrm>
          <a:prstGeom prst="rect">
            <a:avLst/>
          </a:prstGeom>
        </p:spPr>
        <p:txBody>
          <a:bodyPr wrap="square">
            <a:spAutoFit/>
          </a:bodyPr>
          <a:lstStyle/>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endParaRPr lang="en-US" b="1" dirty="0">
              <a:solidFill>
                <a:srgbClr val="000000"/>
              </a:solidFill>
              <a:latin typeface="Times New Roman" panose="02020603050405020304" pitchFamily="18" charset="0"/>
              <a:ea typeface="Calibri" panose="020F0502020204030204" pitchFamily="34" charset="0"/>
            </a:endParaRPr>
          </a:p>
          <a:p>
            <a:pPr algn="just"/>
            <a:r>
              <a:rPr lang="en-US" dirty="0">
                <a:latin typeface="Times New Roman" panose="02020603050405020304" pitchFamily="18"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pPr algn="just"/>
            <a:r>
              <a:rPr lang="en-US" b="1" dirty="0">
                <a:latin typeface="Times New Roman" panose="02020603050405020304" pitchFamily="18" charset="0"/>
                <a:ea typeface="Calibri" panose="020F0502020204030204" pitchFamily="34" charset="0"/>
              </a:rPr>
              <a:t>Q16. What is the curse of dimensionality?</a:t>
            </a:r>
            <a:endParaRPr lang="en-US" dirty="0">
              <a:latin typeface="Calibri" panose="020F0502020204030204" pitchFamily="34" charset="0"/>
              <a:ea typeface="Calibri" panose="020F0502020204030204" pitchFamily="34" charset="0"/>
            </a:endParaRPr>
          </a:p>
          <a:p>
            <a:pPr algn="just"/>
            <a:r>
              <a:rPr lang="en-US" b="1" dirty="0">
                <a:latin typeface="Times New Roman" panose="02020603050405020304" pitchFamily="18"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pPr algn="just"/>
            <a:r>
              <a:rPr lang="en-US" b="1" dirty="0">
                <a:latin typeface="Times New Roman" panose="02020603050405020304" pitchFamily="18" charset="0"/>
                <a:ea typeface="Calibri" panose="020F0502020204030204" pitchFamily="34" charset="0"/>
              </a:rPr>
              <a:t>ANSWER: </a:t>
            </a:r>
            <a:r>
              <a:rPr lang="en-US" dirty="0">
                <a:latin typeface="Times New Roman" panose="02020603050405020304" pitchFamily="18" charset="0"/>
                <a:cs typeface="Times New Roman" panose="02020603050405020304" pitchFamily="18" charset="0"/>
              </a:rPr>
              <a:t>High dimensionality makes clustering hard, because having lots of dimensions means that everything is “far away” from each other. For example, to cover a fraction of the volume of the data we need to capture a very wide range for each variable as the number of variables increases. All samples are close to the edge of the sample. And this is a bad news because prediction is much more difficult near the edges of the training sample. The sampling density decreases exponentially as p increases and hence the data becomes much more sparse without significantly more data.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We should conduct PCA to reduce dimensionality.</a:t>
            </a: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b="1" dirty="0">
                <a:latin typeface="Times New Roman" panose="02020603050405020304" pitchFamily="18" charset="0"/>
                <a:ea typeface="Calibri" panose="020F0502020204030204" pitchFamily="34" charset="0"/>
              </a:rPr>
              <a:t>Q17. How can you ensure that you don’t analyze something that ends up meaningless? </a:t>
            </a:r>
            <a:endParaRPr lang="en-US" dirty="0">
              <a:latin typeface="Calibri" panose="020F0502020204030204" pitchFamily="34" charset="0"/>
              <a:ea typeface="Calibri" panose="020F0502020204030204" pitchFamily="34" charset="0"/>
            </a:endParaRPr>
          </a:p>
          <a:p>
            <a:pPr algn="just"/>
            <a:r>
              <a:rPr lang="en-US" b="1" dirty="0">
                <a:latin typeface="Times New Roman" panose="02020603050405020304" pitchFamily="18"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pPr algn="just"/>
            <a:r>
              <a:rPr lang="en-US" b="1" dirty="0">
                <a:latin typeface="Times New Roman" panose="02020603050405020304" pitchFamily="18" charset="0"/>
                <a:ea typeface="Calibri" panose="020F0502020204030204" pitchFamily="34" charset="0"/>
              </a:rPr>
              <a:t>ANSWER :</a:t>
            </a:r>
            <a:r>
              <a:rPr lang="en-US" b="1" dirty="0">
                <a:latin typeface="Calibri" panose="020F0502020204030204" pitchFamily="34" charset="0"/>
                <a:ea typeface="Calibri" panose="020F0502020204030204" pitchFamily="34" charset="0"/>
              </a:rPr>
              <a:t> </a:t>
            </a:r>
            <a:r>
              <a:rPr lang="en-US" dirty="0">
                <a:latin typeface="Times New Roman" panose="02020603050405020304" pitchFamily="18" charset="0"/>
                <a:ea typeface="Calibri" panose="020F0502020204030204" pitchFamily="34" charset="0"/>
              </a:rPr>
              <a:t>In fact, it is important that you </a:t>
            </a:r>
            <a:r>
              <a:rPr lang="en-US" b="1" i="1" dirty="0">
                <a:latin typeface="Times New Roman" panose="02020603050405020304" pitchFamily="18" charset="0"/>
                <a:ea typeface="Calibri" panose="020F0502020204030204" pitchFamily="34" charset="0"/>
              </a:rPr>
              <a:t>do</a:t>
            </a:r>
            <a:r>
              <a:rPr lang="en-US" dirty="0">
                <a:latin typeface="Times New Roman" panose="02020603050405020304" pitchFamily="18" charset="0"/>
                <a:ea typeface="Calibri" panose="020F0502020204030204" pitchFamily="34" charset="0"/>
              </a:rPr>
              <a:t> analyze things that end up being meaningless. That is how you determine whether or not they are relevant to your problem. Determining that a certain variable is not relevant to your problem is sometimes just as valuable as knowing what is relevant, particularly when that determination is counter-intuitive.</a:t>
            </a:r>
            <a:endParaRPr lang="en-US" dirty="0">
              <a:latin typeface="Calibri" panose="020F0502020204030204" pitchFamily="34" charset="0"/>
              <a:ea typeface="Calibri" panose="020F0502020204030204" pitchFamily="34" charset="0"/>
            </a:endParaRPr>
          </a:p>
          <a:p>
            <a:pPr algn="just"/>
            <a:r>
              <a:rPr lang="en-US" dirty="0">
                <a:latin typeface="Times New Roman" panose="02020603050405020304" pitchFamily="18"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pPr algn="just"/>
            <a:r>
              <a:rPr lang="en-US" b="1" dirty="0">
                <a:latin typeface="Times New Roman" panose="02020603050405020304" pitchFamily="18" charset="0"/>
                <a:ea typeface="Calibri" panose="020F0502020204030204" pitchFamily="34" charset="0"/>
              </a:rPr>
              <a:t>Q18. How can you determine which features are the most important in your model (provide at least 10 methods)? </a:t>
            </a:r>
            <a:endParaRPr lang="en-US" dirty="0">
              <a:latin typeface="Calibri" panose="020F0502020204030204" pitchFamily="34" charset="0"/>
              <a:ea typeface="Calibri" panose="020F0502020204030204" pitchFamily="34" charset="0"/>
            </a:endParaRPr>
          </a:p>
          <a:p>
            <a:pPr algn="just"/>
            <a:r>
              <a:rPr lang="en-US" b="1" dirty="0">
                <a:latin typeface="Times New Roman" panose="02020603050405020304" pitchFamily="18"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rPr>
              <a:t> </a:t>
            </a:r>
            <a:r>
              <a:rPr lang="en-US" b="1" dirty="0">
                <a:latin typeface="Times New Roman" panose="02020603050405020304" pitchFamily="18" charset="0"/>
                <a:ea typeface="Calibri" panose="020F0502020204030204" pitchFamily="34" charset="0"/>
              </a:rPr>
              <a:t>ANSWER : </a:t>
            </a:r>
            <a:r>
              <a:rPr lang="en-US" b="1" dirty="0">
                <a:latin typeface="Calibri" panose="020F0502020204030204" pitchFamily="34" charset="0"/>
                <a:ea typeface="Calibri" panose="020F0502020204030204" pitchFamily="34" charset="0"/>
              </a:rPr>
              <a:t>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1.Filter Methods,2.Wrapper Methods,3.Embedded Methods,4.Difference between Filter and Wrapper methods,5.Walkthrough example,</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6.Lasso Regression,7.Step wise Forward and Backward Selection,8.Relative Importance from Linear Regression,9.Recursive Feature Elimination (RFE),10.Genetic Algorithm.</a:t>
            </a:r>
          </a:p>
          <a:p>
            <a:pPr algn="just">
              <a:lnSpc>
                <a:spcPct val="107000"/>
              </a:lnSpc>
              <a:spcAft>
                <a:spcPts val="800"/>
              </a:spcAft>
            </a:pP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2034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FA0202-85D6-4969-9421-0CBB01D7A205}"/>
              </a:ext>
            </a:extLst>
          </p:cNvPr>
          <p:cNvSpPr/>
          <p:nvPr/>
        </p:nvSpPr>
        <p:spPr>
          <a:xfrm>
            <a:off x="239697" y="0"/>
            <a:ext cx="11727402" cy="6186309"/>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Q19. Let’s say you’re given an unfeasible amount of predictors in a predictive modeling task. What are some ways to make the prediction more feasible? </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PCA</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Q20. You have data on all purchases of customers at a grocery store. Describe to me how you would program an algorithm that would cluster the customers into groups. How would you determine the appropriate number of clusters include?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K Means Clustering: </a:t>
            </a:r>
            <a:r>
              <a:rPr lang="en-US" dirty="0">
                <a:latin typeface="Times New Roman" panose="02020603050405020304" pitchFamily="18" charset="0"/>
                <a:cs typeface="Times New Roman" panose="02020603050405020304" pitchFamily="18" charset="0"/>
              </a:rPr>
              <a:t>K means is an iterative clustering algorithm that aims to find local maxima in each iteration. This algorithm works in these 5 steps :</a:t>
            </a:r>
          </a:p>
          <a:p>
            <a:pPr algn="just"/>
            <a:r>
              <a:rPr lang="en-US" dirty="0">
                <a:latin typeface="Times New Roman" panose="02020603050405020304" pitchFamily="18" charset="0"/>
                <a:cs typeface="Times New Roman" panose="02020603050405020304" pitchFamily="18" charset="0"/>
              </a:rPr>
              <a:t>1.Specify the desired number of clusters K : Let us choose k=2 for these 5 data points in 2-D space.</a:t>
            </a:r>
          </a:p>
          <a:p>
            <a:pPr algn="just"/>
            <a:r>
              <a:rPr lang="en-US" dirty="0">
                <a:latin typeface="Times New Roman" panose="02020603050405020304" pitchFamily="18" charset="0"/>
                <a:cs typeface="Times New Roman" panose="02020603050405020304" pitchFamily="18" charset="0"/>
              </a:rPr>
              <a:t>2.Randomly assign each data point to a cluster : Let’s assign three points in cluster 1 shown using red color and two points in cluster 2 shown using grey color.</a:t>
            </a:r>
          </a:p>
          <a:p>
            <a:pPr algn="just"/>
            <a:r>
              <a:rPr lang="en-US" dirty="0">
                <a:latin typeface="Times New Roman" panose="02020603050405020304" pitchFamily="18" charset="0"/>
                <a:cs typeface="Times New Roman" panose="02020603050405020304" pitchFamily="18" charset="0"/>
              </a:rPr>
              <a:t>3.Compute cluster centroids : The centroid of data points in the red cluster is shown using red cross and those in grey cluster using grey cross.</a:t>
            </a:r>
          </a:p>
          <a:p>
            <a:pPr algn="just"/>
            <a:r>
              <a:rPr lang="en-US" dirty="0">
                <a:latin typeface="Times New Roman" panose="02020603050405020304" pitchFamily="18" charset="0"/>
                <a:cs typeface="Times New Roman" panose="02020603050405020304" pitchFamily="18" charset="0"/>
              </a:rPr>
              <a:t>4.Re-assign each point to the closest cluster centroid : Note that only the data point at the bottom is assigned to the red cluster even though its closer to the centroid of grey cluster. Thus, we assign that data point into grey cluster</a:t>
            </a:r>
          </a:p>
          <a:p>
            <a:pPr algn="just"/>
            <a:r>
              <a:rPr lang="en-US" dirty="0">
                <a:latin typeface="Times New Roman" panose="02020603050405020304" pitchFamily="18" charset="0"/>
                <a:cs typeface="Times New Roman" panose="02020603050405020304" pitchFamily="18" charset="0"/>
              </a:rPr>
              <a:t>5.Re-compute cluster centroids : Now, re-computing the centroids for both the clusters.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Q21. What is the difference between population and sample in data?</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78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714189-DE1F-48C1-A62C-CE81F14C538A}"/>
              </a:ext>
            </a:extLst>
          </p:cNvPr>
          <p:cNvSpPr/>
          <p:nvPr/>
        </p:nvSpPr>
        <p:spPr>
          <a:xfrm>
            <a:off x="474306" y="-2988735"/>
            <a:ext cx="11243388" cy="978729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Sample is the set of people who participated in your study whereas the population is the set of people to whom you want to generalize the results. For example – If you want to study the obesity among the children in India and you study 1000 children then those 1000 became sample whereas the all the children in the country is the population. Sample is the subset of population.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Q22. You have several variables that are positively correlated with your response, and you think combining all of the variables could give you a good prediction of your response. However, you see that in the multiple linear regression, one of the weights on the predictors is negative. What could be the possible issues?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ANSWER: </a:t>
            </a:r>
            <a:r>
              <a:rPr lang="en-US" altLang="en-US" dirty="0">
                <a:solidFill>
                  <a:srgbClr val="333333"/>
                </a:solidFill>
                <a:latin typeface="Times New Roman" panose="02020603050405020304" pitchFamily="18" charset="0"/>
                <a:cs typeface="Times New Roman" panose="02020603050405020304" pitchFamily="18" charset="0"/>
              </a:rPr>
              <a:t>What it means is that there is another independent variable (or linear combination of other independent variables) besides X that predicts Y even better. To take an extreme case, if you imagine Y=2Z and X=Z+X=Z+&lt;small amount of noise&gt;, then X and Y will have a high correlation but a multiple regression predicting Y from X and Z will show a βZ=2 with huge significance and βX=0 and no significance, even though X and Y are very highly correlated. Sometimes you're getting a good prediction (high R2) but none of the βs have much significance in the univariate t test, because the corresponding independents are highly correlated. You can use the joint F test to test the significance of combinations of independent variables.</a:t>
            </a:r>
            <a:endParaRPr lang="en-US" alt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Q23. What is the difference between univariate, bivariate and multivariate analysis other than the use of number variables used as part of analysis?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a:t>
            </a:r>
            <a:r>
              <a:rPr lang="en-US" dirty="0">
                <a:latin typeface="Times New Roman" panose="02020603050405020304" pitchFamily="18" charset="0"/>
                <a:cs typeface="Times New Roman" panose="02020603050405020304" pitchFamily="18" charset="0"/>
              </a:rPr>
              <a:t>Univariate analysis is the simplest form of data analysis where the data being analyzed contains only one variable. Since it's a single variable it doesn’t deal with causes or relationships.  The main purpose of univariate analysis is to describe the data and find patterns that exist within it. Bivariate analysis is used to find out if there is a relationship between </a:t>
            </a:r>
            <a:r>
              <a:rPr lang="en-US" u="sng" dirty="0">
                <a:latin typeface="Times New Roman" panose="02020603050405020304" pitchFamily="18" charset="0"/>
                <a:cs typeface="Times New Roman" panose="02020603050405020304" pitchFamily="18" charset="0"/>
              </a:rPr>
              <a:t>two</a:t>
            </a:r>
            <a:r>
              <a:rPr lang="en-US" dirty="0">
                <a:latin typeface="Times New Roman" panose="02020603050405020304" pitchFamily="18" charset="0"/>
                <a:cs typeface="Times New Roman" panose="02020603050405020304" pitchFamily="18" charset="0"/>
              </a:rPr>
              <a:t> different variables. Something as simple as creating a scatterplot by plotting one variable against another</a:t>
            </a:r>
          </a:p>
        </p:txBody>
      </p:sp>
    </p:spTree>
    <p:extLst>
      <p:ext uri="{BB962C8B-B14F-4D97-AF65-F5344CB8AC3E}">
        <p14:creationId xmlns:p14="http://schemas.microsoft.com/office/powerpoint/2010/main" val="299204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25A945-7C26-429C-9D84-C1A930EEE221}"/>
              </a:ext>
            </a:extLst>
          </p:cNvPr>
          <p:cNvSpPr/>
          <p:nvPr/>
        </p:nvSpPr>
        <p:spPr>
          <a:xfrm>
            <a:off x="233265" y="225294"/>
            <a:ext cx="11168743" cy="6740307"/>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on a Cartesian plane (think X and Y axis) can sometimes give you a picture of what the data is trying to tell you. If the data seems to fit a line or curve then there is a relationship or correlation between the two variables.</a:t>
            </a:r>
          </a:p>
          <a:p>
            <a:pPr algn="just"/>
            <a:r>
              <a:rPr lang="en-US" dirty="0">
                <a:latin typeface="Times New Roman" panose="02020603050405020304" pitchFamily="18" charset="0"/>
                <a:cs typeface="Times New Roman" panose="02020603050405020304" pitchFamily="18" charset="0"/>
              </a:rPr>
              <a:t>Multivariate analysis is the analysis of three or more variables. </a:t>
            </a:r>
          </a:p>
          <a:p>
            <a:pPr algn="just"/>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Q24. What is confusion matrix?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A confusion matrix is a table that is often used to describe the performance of a classification model (or “classifier”) on a set of test data for which the true values are known. It allows the visualization of the performance of an algorithm.</a:t>
            </a:r>
          </a:p>
          <a:p>
            <a:pPr algn="just" fontAlgn="base"/>
            <a:r>
              <a:rPr lang="en-US" dirty="0">
                <a:latin typeface="Times New Roman" panose="02020603050405020304" pitchFamily="18" charset="0"/>
                <a:cs typeface="Times New Roman" panose="02020603050405020304" pitchFamily="18" charset="0"/>
              </a:rPr>
              <a:t>Confusion matrix is a table which contains information about predicted values and actual values in a classification model. It has four parts namely true positive ,true negative, false positive and false negative. It can be used to calculate accuracy, precision and recall.</a:t>
            </a:r>
          </a:p>
          <a:p>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Q25. How will you detect the presence of overfitting?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 </a:t>
            </a:r>
            <a:r>
              <a:rPr lang="en-US" dirty="0">
                <a:latin typeface="Times New Roman" panose="02020603050405020304" pitchFamily="18" charset="0"/>
                <a:cs typeface="Times New Roman" panose="02020603050405020304" pitchFamily="18" charset="0"/>
              </a:rPr>
              <a:t>Consequently, you can </a:t>
            </a:r>
            <a:r>
              <a:rPr lang="en-US" b="1" dirty="0">
                <a:latin typeface="Times New Roman" panose="02020603050405020304" pitchFamily="18" charset="0"/>
                <a:cs typeface="Times New Roman" panose="02020603050405020304" pitchFamily="18" charset="0"/>
              </a:rPr>
              <a:t>detect overfitting</a:t>
            </a:r>
            <a:r>
              <a:rPr lang="en-US" dirty="0">
                <a:latin typeface="Times New Roman" panose="02020603050405020304" pitchFamily="18" charset="0"/>
                <a:cs typeface="Times New Roman" panose="02020603050405020304" pitchFamily="18" charset="0"/>
              </a:rPr>
              <a:t> by determining whether your model fits new data as well as it fits the data used to estimate the model. In statistics, we call this cross-validation, and it often involves partitioning your data.</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Q26. How do you determine the number of clusters in k-means clustering (Provide at least 3 methods)?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ANSWER : </a:t>
            </a:r>
            <a:r>
              <a:rPr lang="en-US" i="1" dirty="0">
                <a:latin typeface="Times New Roman" panose="02020603050405020304" pitchFamily="18" charset="0"/>
                <a:cs typeface="Times New Roman" panose="02020603050405020304" pitchFamily="18" charset="0"/>
              </a:rPr>
              <a:t>1.elbow method</a:t>
            </a:r>
            <a:r>
              <a:rPr lang="en-US" dirty="0">
                <a:latin typeface="Times New Roman" panose="02020603050405020304" pitchFamily="18" charset="0"/>
                <a:cs typeface="Times New Roman" panose="02020603050405020304" pitchFamily="18" charset="0"/>
              </a:rPr>
              <a:t>, 2.</a:t>
            </a:r>
            <a:r>
              <a:rPr lang="en-US" i="1" dirty="0">
                <a:latin typeface="Times New Roman" panose="02020603050405020304" pitchFamily="18" charset="0"/>
                <a:cs typeface="Times New Roman" panose="02020603050405020304" pitchFamily="18" charset="0"/>
              </a:rPr>
              <a:t>silhouette method</a:t>
            </a:r>
            <a:r>
              <a:rPr lang="en-US" dirty="0">
                <a:latin typeface="Times New Roman" panose="02020603050405020304" pitchFamily="18" charset="0"/>
                <a:cs typeface="Times New Roman" panose="02020603050405020304" pitchFamily="18" charset="0"/>
              </a:rPr>
              <a:t>,3.</a:t>
            </a:r>
            <a:r>
              <a:rPr lang="en-US" i="1" dirty="0">
                <a:latin typeface="Times New Roman" panose="02020603050405020304" pitchFamily="18" charset="0"/>
                <a:cs typeface="Times New Roman" panose="02020603050405020304" pitchFamily="18" charset="0"/>
              </a:rPr>
              <a:t>gap statistic</a:t>
            </a:r>
            <a:r>
              <a:rPr lang="en-US" dirty="0">
                <a:latin typeface="Times New Roman" panose="02020603050405020304" pitchFamily="18" charset="0"/>
                <a:cs typeface="Times New Roman" panose="02020603050405020304" pitchFamily="18" charset="0"/>
              </a:rPr>
              <a:t> method</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195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1973</TotalTime>
  <Words>776</Words>
  <Application>Microsoft Office PowerPoint</Application>
  <PresentationFormat>Widescreen</PresentationFormat>
  <Paragraphs>745</Paragraphs>
  <Slides>28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Open Sans</vt:lpstr>
      <vt:lpstr>Symbol</vt:lpstr>
      <vt:lpstr>Times New Roman</vt:lpstr>
      <vt:lpstr>Wingdings</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RAMKUMAR S</dc:creator>
  <cp:lastModifiedBy>RAMKUMAR S</cp:lastModifiedBy>
  <cp:revision>47</cp:revision>
  <dcterms:created xsi:type="dcterms:W3CDTF">2019-07-18T14:02:58Z</dcterms:created>
  <dcterms:modified xsi:type="dcterms:W3CDTF">2019-08-11T09:07:19Z</dcterms:modified>
</cp:coreProperties>
</file>