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BE1E-87FD-4242-A3F5-930F7196A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2045C-2559-4166-9CB3-AE6A15796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BD90-9F03-41DF-8599-71B7FFD8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DC4F-81AA-4DD8-81D7-DE8252A052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A5D6C-EFDA-47A8-8D67-E71FA21A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16AA-93F4-4247-89E7-9C87BBCE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CA2-E8BA-406B-AC68-056E675F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7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4C14-7CD6-4057-9944-C8E44604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94D3E-E9E6-47D8-9EDD-8F6BD475A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9CEA-019C-4AC9-ACE1-CF647D22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DC4F-81AA-4DD8-81D7-DE8252A052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7D0FB-4D0E-4FE2-BBFB-DAAB4EB7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1E5C-8EFD-4ED6-A2C8-C403C63D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CA2-E8BA-406B-AC68-056E675F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4F542-36C5-4919-8C7F-8F60AF01E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CB235-F303-4436-9115-5A1840CF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080A-42B2-41B0-A24D-A9DEF286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DC4F-81AA-4DD8-81D7-DE8252A052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CCD9C-1EB3-4158-BF7E-947F3D3B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73FC-2737-4FF4-A6E0-47104A35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CA2-E8BA-406B-AC68-056E675F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4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5BEB-B3DC-4DB4-A963-D8A98001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7912-EDA7-4886-A4F8-E1C3D07A2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FFFF-9622-4647-B95F-7C96FCB0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DC4F-81AA-4DD8-81D7-DE8252A052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6DA8-64B8-40CD-9549-ECCD9012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30CF-ECF2-4493-955B-83F919B9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CA2-E8BA-406B-AC68-056E675F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466E-8159-42F8-9930-7B5B408C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F30E6-34C8-47BF-9E60-8B258482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05C4-3501-4765-A087-4D1B30BC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DC4F-81AA-4DD8-81D7-DE8252A052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FD48-3AFA-45E7-A378-11C5BE1F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F1532-6654-4C96-891D-FD9844FF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CA2-E8BA-406B-AC68-056E675F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8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122A-C789-495C-89AE-CA9381EC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012A-98B0-4B45-9DF8-A6B2E4B9B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73B78-81BC-4284-BFBA-FD62CE8CD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8D4B0-55C8-4A0B-ACD8-D292A1B8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DC4F-81AA-4DD8-81D7-DE8252A052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97BD6-6998-41CE-A5B9-85232DBC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B7B5F-FD88-416B-9A61-CAFBEE05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CA2-E8BA-406B-AC68-056E675F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7712-7008-45EC-9A06-000580F6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3F727-EAA6-447C-8C97-41CE40C6B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5A56E-9962-48B5-93AB-226555610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2B4AC-5E86-422B-A687-DA8A8E126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C5DE9-1DAD-4520-B2D5-8858E033A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78895F-F7A9-4D2C-957F-B42199B4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DC4F-81AA-4DD8-81D7-DE8252A052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74862-CCB9-45A5-9B13-EBA1751F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001CD-1133-41C6-8ECA-5D31382E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CA2-E8BA-406B-AC68-056E675F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F6A9-8375-4E06-B189-CFB9E488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6C370-1705-4A87-A214-F5252260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DC4F-81AA-4DD8-81D7-DE8252A052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3B925-D3FA-45B9-B1AD-4BA0DFFF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B69A1-38AA-4980-964F-2BBF0360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CA2-E8BA-406B-AC68-056E675F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6913A-7983-4C92-A350-30D79D78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DC4F-81AA-4DD8-81D7-DE8252A052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9673F-3AFB-4772-BD01-81E4DF56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6002A-D768-4AC9-B596-13CAB8DB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CA2-E8BA-406B-AC68-056E675F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5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8386-774A-4C8A-AD66-89DE2A27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5AF5-0893-4F1D-A786-E18DAF690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36911-1C3C-4426-BF9B-320986901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B1312-109B-4673-BACC-389FDB8E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DC4F-81AA-4DD8-81D7-DE8252A052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11C32-2F27-4299-972A-BBC1B1DF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B4ADF-F92B-4288-9737-115A2126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CA2-E8BA-406B-AC68-056E675F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2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D484-094D-4B14-9F14-926FCFD8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7F36-07B6-4F84-BC9D-8A22D3B4B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E8D61-7178-4E91-BA0D-08629B1A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81E3A-83EA-43EB-B37A-DDE9E81F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DC4F-81AA-4DD8-81D7-DE8252A052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1F592-0F6F-4D0D-B932-3A03C229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F9608-1D20-4D5C-B583-AB69C609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BBCA2-E8BA-406B-AC68-056E675F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E0537-2794-46F6-8E4A-1F9FC317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79DD0-8495-4933-BC83-63F4E0D7F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D8819-8D7E-415E-94A8-960659FF4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4DC4F-81AA-4DD8-81D7-DE8252A05285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E9085-28EC-45C3-A4C7-AA9DBBA7B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00C28-0B0F-4A0C-BC8C-52ADB4AD0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BBCA2-E8BA-406B-AC68-056E675F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5779AA-5355-4F89-BF4D-08AA4A2AE6AC}"/>
              </a:ext>
            </a:extLst>
          </p:cNvPr>
          <p:cNvSpPr/>
          <p:nvPr/>
        </p:nvSpPr>
        <p:spPr>
          <a:xfrm>
            <a:off x="653143" y="485192"/>
            <a:ext cx="108141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0000"/>
                </a:solidFill>
                <a:latin typeface="Calibri" panose="020F0502020204030204" pitchFamily="34" charset="0"/>
              </a:rPr>
              <a:t>CREDIT CARD SEGMENTATION PROJECT</a:t>
            </a: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By</a:t>
            </a:r>
          </a:p>
          <a:p>
            <a:pPr algn="ctr"/>
            <a:endParaRPr lang="en-US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en-US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Ramkumar S</a:t>
            </a:r>
          </a:p>
          <a:p>
            <a:pPr algn="ctr"/>
            <a:endParaRPr lang="en-US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Email Id: sriramajeyam20@gmail.com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100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38E970-5C81-49AA-A20C-CE6421E46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88371"/>
              </p:ext>
            </p:extLst>
          </p:nvPr>
        </p:nvGraphicFramePr>
        <p:xfrm>
          <a:off x="1222310" y="114415"/>
          <a:ext cx="10310327" cy="861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0327">
                  <a:extLst>
                    <a:ext uri="{9D8B030D-6E8A-4147-A177-3AD203B41FA5}">
                      <a16:colId xmlns:a16="http://schemas.microsoft.com/office/drawing/2014/main" val="2380106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DBSCAN clustering</a:t>
                      </a:r>
                      <a:br>
                        <a:rPr lang="en-US" sz="2800" b="1" u="none" strike="noStrike" dirty="0">
                          <a:effectLst/>
                        </a:rPr>
                      </a:br>
                      <a:r>
                        <a:rPr lang="en-US" sz="2800" b="1" u="none" strike="noStrike" dirty="0">
                          <a:effectLst/>
                        </a:rPr>
                        <a:t>Density-based spatial clustering of applications with noise (DBSCAN)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12509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82FAB-F028-49D6-AAC0-7475A27CB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679862"/>
              </p:ext>
            </p:extLst>
          </p:nvPr>
        </p:nvGraphicFramePr>
        <p:xfrm>
          <a:off x="410547" y="1033611"/>
          <a:ext cx="11056776" cy="5770934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3685592">
                  <a:extLst>
                    <a:ext uri="{9D8B030D-6E8A-4147-A177-3AD203B41FA5}">
                      <a16:colId xmlns:a16="http://schemas.microsoft.com/office/drawing/2014/main" val="842985513"/>
                    </a:ext>
                  </a:extLst>
                </a:gridCol>
                <a:gridCol w="3685592">
                  <a:extLst>
                    <a:ext uri="{9D8B030D-6E8A-4147-A177-3AD203B41FA5}">
                      <a16:colId xmlns:a16="http://schemas.microsoft.com/office/drawing/2014/main" val="279375865"/>
                    </a:ext>
                  </a:extLst>
                </a:gridCol>
                <a:gridCol w="3685592">
                  <a:extLst>
                    <a:ext uri="{9D8B030D-6E8A-4147-A177-3AD203B41FA5}">
                      <a16:colId xmlns:a16="http://schemas.microsoft.com/office/drawing/2014/main" val="1507177576"/>
                    </a:ext>
                  </a:extLst>
                </a:gridCol>
              </a:tblGrid>
              <a:tr h="1607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DB_cluster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-1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853659"/>
                  </a:ext>
                </a:extLst>
              </a:tr>
              <a:tr h="6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BALANCE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4278.005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1447.656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264802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BALANCE_FREQUENCY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0.933889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0.883167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100727"/>
                  </a:ext>
                </a:extLst>
              </a:tr>
              <a:tr h="128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PURCHASES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2950.28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820.2932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422233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ONEOFF_PURCHASES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2070.107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445.2255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26393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INSTALLMENTS_PURCHASES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613.5637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335.8706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366658"/>
                  </a:ext>
                </a:extLst>
              </a:tr>
              <a:tr h="128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CASH_ADVANCE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3692.015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812.3349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616490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PURCHASES_FREQUENCY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0.656137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0.490072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977358"/>
                  </a:ext>
                </a:extLst>
              </a:tr>
              <a:tr h="253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ONEOFF_PURCHASES_FREQUENCY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0.470423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0.202008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248293"/>
                  </a:ext>
                </a:extLst>
              </a:tr>
              <a:tr h="229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PURCHASES_INSTALLMENTS_FREQUENCY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0.340741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0.364477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800164"/>
                  </a:ext>
                </a:extLst>
              </a:tr>
              <a:tr h="1492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CASH_ADVANCE_FREQUENCY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0.350952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0.127263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540365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CASH_ADVANCE_TRX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8.733333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2.721656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550836"/>
                  </a:ext>
                </a:extLst>
              </a:tr>
              <a:tr h="128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PURCHASES_TRX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20.93333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12.67017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423667"/>
                  </a:ext>
                </a:extLst>
              </a:tr>
              <a:tr h="128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CREDIT_LIMIT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7446.667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4361.482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07357"/>
                  </a:ext>
                </a:extLst>
              </a:tr>
              <a:tr h="128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PAYMENTS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2716.125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1477.502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833988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MINIMUM_PAYMENTS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1327.525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642.239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776846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PRC_FULL_PAYMENT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0.063571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0.153866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1273"/>
                  </a:ext>
                </a:extLst>
              </a:tr>
              <a:tr h="6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TENURE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8.333333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11.58959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060639"/>
                  </a:ext>
                </a:extLst>
              </a:tr>
              <a:tr h="1911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Monthly_avg_purchase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309.7784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70.63012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089919"/>
                  </a:ext>
                </a:extLst>
              </a:tr>
              <a:tr h="151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Monthly_CASH_ADVANCE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359.0665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73.1574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54394"/>
                  </a:ext>
                </a:extLst>
              </a:tr>
              <a:tr h="128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Purchases_by_type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2950.28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820.5267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290838"/>
                  </a:ext>
                </a:extLst>
              </a:tr>
              <a:tr h="2331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Avg_amt_per_purchase_cash_advance_trx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15.92916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18405"/>
                  </a:ext>
                </a:extLst>
              </a:tr>
              <a:tr h="1283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Limit_usage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0.656796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0.38353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393809"/>
                  </a:ext>
                </a:extLst>
              </a:tr>
              <a:tr h="123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Payments_to_minimum_payments_ratio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4.32869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4.755463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549309"/>
                  </a:ext>
                </a:extLst>
              </a:tr>
              <a:tr h="6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cluster_3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0.066667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1.293453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229776"/>
                  </a:ext>
                </a:extLst>
              </a:tr>
              <a:tr h="6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cluster_4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1.388248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541874"/>
                  </a:ext>
                </a:extLst>
              </a:tr>
              <a:tr h="6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cluster_5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1.533333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1.617907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41918"/>
                  </a:ext>
                </a:extLst>
              </a:tr>
              <a:tr h="6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cluster_6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2.466667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2.235031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84152"/>
                  </a:ext>
                </a:extLst>
              </a:tr>
              <a:tr h="6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cluster_7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2.266667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3.231673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243753"/>
                  </a:ext>
                </a:extLst>
              </a:tr>
              <a:tr h="68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cluster_8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4.066667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2.79765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45" marR="2645" marT="26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76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9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51520E-FD46-4FB1-AE3D-E0C2CB7D4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30771"/>
              </p:ext>
            </p:extLst>
          </p:nvPr>
        </p:nvGraphicFramePr>
        <p:xfrm>
          <a:off x="3212841" y="203654"/>
          <a:ext cx="5486400" cy="49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669641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PROFILING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7951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6FB4C1-6CC0-4BDF-9410-B9DCC9352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72996"/>
              </p:ext>
            </p:extLst>
          </p:nvPr>
        </p:nvGraphicFramePr>
        <p:xfrm>
          <a:off x="466532" y="1063691"/>
          <a:ext cx="11346028" cy="5439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290">
                  <a:extLst>
                    <a:ext uri="{9D8B030D-6E8A-4147-A177-3AD203B41FA5}">
                      <a16:colId xmlns:a16="http://schemas.microsoft.com/office/drawing/2014/main" val="3906604795"/>
                    </a:ext>
                  </a:extLst>
                </a:gridCol>
                <a:gridCol w="248737">
                  <a:extLst>
                    <a:ext uri="{9D8B030D-6E8A-4147-A177-3AD203B41FA5}">
                      <a16:colId xmlns:a16="http://schemas.microsoft.com/office/drawing/2014/main" val="1634938027"/>
                    </a:ext>
                  </a:extLst>
                </a:gridCol>
                <a:gridCol w="248737">
                  <a:extLst>
                    <a:ext uri="{9D8B030D-6E8A-4147-A177-3AD203B41FA5}">
                      <a16:colId xmlns:a16="http://schemas.microsoft.com/office/drawing/2014/main" val="4267156041"/>
                    </a:ext>
                  </a:extLst>
                </a:gridCol>
                <a:gridCol w="248737">
                  <a:extLst>
                    <a:ext uri="{9D8B030D-6E8A-4147-A177-3AD203B41FA5}">
                      <a16:colId xmlns:a16="http://schemas.microsoft.com/office/drawing/2014/main" val="2019853159"/>
                    </a:ext>
                  </a:extLst>
                </a:gridCol>
                <a:gridCol w="248737">
                  <a:extLst>
                    <a:ext uri="{9D8B030D-6E8A-4147-A177-3AD203B41FA5}">
                      <a16:colId xmlns:a16="http://schemas.microsoft.com/office/drawing/2014/main" val="2768380741"/>
                    </a:ext>
                  </a:extLst>
                </a:gridCol>
                <a:gridCol w="248737">
                  <a:extLst>
                    <a:ext uri="{9D8B030D-6E8A-4147-A177-3AD203B41FA5}">
                      <a16:colId xmlns:a16="http://schemas.microsoft.com/office/drawing/2014/main" val="2817688188"/>
                    </a:ext>
                  </a:extLst>
                </a:gridCol>
                <a:gridCol w="248737">
                  <a:extLst>
                    <a:ext uri="{9D8B030D-6E8A-4147-A177-3AD203B41FA5}">
                      <a16:colId xmlns:a16="http://schemas.microsoft.com/office/drawing/2014/main" val="217179129"/>
                    </a:ext>
                  </a:extLst>
                </a:gridCol>
                <a:gridCol w="248737">
                  <a:extLst>
                    <a:ext uri="{9D8B030D-6E8A-4147-A177-3AD203B41FA5}">
                      <a16:colId xmlns:a16="http://schemas.microsoft.com/office/drawing/2014/main" val="3346970445"/>
                    </a:ext>
                  </a:extLst>
                </a:gridCol>
                <a:gridCol w="248737">
                  <a:extLst>
                    <a:ext uri="{9D8B030D-6E8A-4147-A177-3AD203B41FA5}">
                      <a16:colId xmlns:a16="http://schemas.microsoft.com/office/drawing/2014/main" val="2167510190"/>
                    </a:ext>
                  </a:extLst>
                </a:gridCol>
                <a:gridCol w="248737">
                  <a:extLst>
                    <a:ext uri="{9D8B030D-6E8A-4147-A177-3AD203B41FA5}">
                      <a16:colId xmlns:a16="http://schemas.microsoft.com/office/drawing/2014/main" val="3080167860"/>
                    </a:ext>
                  </a:extLst>
                </a:gridCol>
                <a:gridCol w="248737">
                  <a:extLst>
                    <a:ext uri="{9D8B030D-6E8A-4147-A177-3AD203B41FA5}">
                      <a16:colId xmlns:a16="http://schemas.microsoft.com/office/drawing/2014/main" val="2720965329"/>
                    </a:ext>
                  </a:extLst>
                </a:gridCol>
                <a:gridCol w="248737">
                  <a:extLst>
                    <a:ext uri="{9D8B030D-6E8A-4147-A177-3AD203B41FA5}">
                      <a16:colId xmlns:a16="http://schemas.microsoft.com/office/drawing/2014/main" val="370701959"/>
                    </a:ext>
                  </a:extLst>
                </a:gridCol>
                <a:gridCol w="248737">
                  <a:extLst>
                    <a:ext uri="{9D8B030D-6E8A-4147-A177-3AD203B41FA5}">
                      <a16:colId xmlns:a16="http://schemas.microsoft.com/office/drawing/2014/main" val="79402424"/>
                    </a:ext>
                  </a:extLst>
                </a:gridCol>
                <a:gridCol w="248737">
                  <a:extLst>
                    <a:ext uri="{9D8B030D-6E8A-4147-A177-3AD203B41FA5}">
                      <a16:colId xmlns:a16="http://schemas.microsoft.com/office/drawing/2014/main" val="2962990030"/>
                    </a:ext>
                  </a:extLst>
                </a:gridCol>
                <a:gridCol w="248737">
                  <a:extLst>
                    <a:ext uri="{9D8B030D-6E8A-4147-A177-3AD203B41FA5}">
                      <a16:colId xmlns:a16="http://schemas.microsoft.com/office/drawing/2014/main" val="3447841541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1593887114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2726753784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3425879685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1000760106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1539503655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1810159117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1279225918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1493018331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2425064260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603247701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1359315399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673771446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259712166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2436908406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3627111708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2899817164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3431359337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260711043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1235481796"/>
                    </a:ext>
                  </a:extLst>
                </a:gridCol>
                <a:gridCol w="310921">
                  <a:extLst>
                    <a:ext uri="{9D8B030D-6E8A-4147-A177-3AD203B41FA5}">
                      <a16:colId xmlns:a16="http://schemas.microsoft.com/office/drawing/2014/main" val="1975148030"/>
                    </a:ext>
                  </a:extLst>
                </a:gridCol>
              </a:tblGrid>
              <a:tr h="334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&lt;120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46917"/>
                  </a:ext>
                </a:extLst>
              </a:tr>
              <a:tr h="3347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&gt;80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>
                          <a:effectLst/>
                        </a:rPr>
                        <a:t> 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2673"/>
                  </a:ext>
                </a:extLst>
              </a:tr>
              <a:tr h="19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variables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Overall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KM3_1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KM3_2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KM3_3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KM4_1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KM4_2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KM4_3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KM4_4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KM5_1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KM5_2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KM5_3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KM5_4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KM5_5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KM6_1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KM6_2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KM6_3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KM6_4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KM6_5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KM6_6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KM7_1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KM7_2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KM7_3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KM7_4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KM7_5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KM7_6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KM7_7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KM8_1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KM8_2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KM8_3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KM8_4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KM8_5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KM8_6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KM8_7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KM8_8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039779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</a:rPr>
                        <a:t>Seg_size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8950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1396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3550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4004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1346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3590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2374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1326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3371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774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2087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1174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2192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2165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2060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1967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1006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1578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04453"/>
                  </a:ext>
                </a:extLst>
              </a:tr>
              <a:tr h="19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Seg_Pct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40%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014715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BALANCE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1452.40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1946.82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2542.77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313.28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1960.61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325.82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2616.21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966.95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1882.43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1956.24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286.91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3995.26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716.02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500.26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1961.44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2042.38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4127.75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338.57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745.82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344.39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632.51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3546.03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759.17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4098.08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438.86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1934.25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1941.22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4204.60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408.55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677.62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3561.79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462.45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769.38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325.92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550967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BALANCE_FREQUENCY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78%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693688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PURCHASES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823.86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3051.19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306.90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505.65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3096.82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529.68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320.51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342.15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330.03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3113.29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540.52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338.52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343.28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898.69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308.18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3264.21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347.17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337.60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346.29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337.08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3119.32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3115.55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343.34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305.35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837.84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294.98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293.84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305.47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300.67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3249.42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3106.39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857.66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349.21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632.16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075140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ONEOFF_PURCHASES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447.95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1743.17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174.27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239.02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1767.98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250.79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180.41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186.62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181.25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1784.03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251.39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198.86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188.72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279.32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177.43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1904.85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206.55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259.75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187.55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259.82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1837.87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1761.20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183.95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187.41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248.33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169.74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166.92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185.50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229.54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1902.21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1755.67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259.62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189.14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423.75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513662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INSTALLMENTS_PURCHASES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336.34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1053.58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132.66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266.85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1065.05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279.03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140.10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155.91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148.92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1061.71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289.24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139.26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154.95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615.65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130.93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1062.58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140.21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78.01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159.15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77.42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1018.23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1081.94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159.80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117.73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587.04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125.50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127.18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119.76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71.28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1059.96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1078.33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595.21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160.48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208.22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47446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CASH_ADVANCE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817.16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535.40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1582.57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236.77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532.65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228.66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1502.13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1182.87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523.17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506.27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198.80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3629.55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929.54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135.04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503.09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536.82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3643.04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380.54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982.94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384.38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240.12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885.16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989.58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3654.76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119.81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503.19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494.90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3621.83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300.23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234.76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880.69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108.07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978.29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1037.40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277591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PURCHASES_FREQUENCY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54%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944978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ONEOFF_PURCHASES_FREQUENCY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16%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718279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PURCHASES_INSTALLMENTS_FREQUENCY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41%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407466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CASH_ADVANCE_FREQUENCY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4%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846281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CASH_ADVANCE_TRX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2.73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1.75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0.87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1.74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0.80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3.60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3.04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1.68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0.76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3.09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0.63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3.06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1.73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9.28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1.27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1.29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0.86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2.86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3.25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9.26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0.56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3.08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3.05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9.23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1.23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0.83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2.87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0.54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2.51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8249093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PURCHASES_TRX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12.68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37.63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6.04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9.88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38.11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10.45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6.39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6.97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38.23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10.69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5.62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19.98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6.43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39.07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5.80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4.60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4.56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36.58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39.71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6.28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6.31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4.54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38.13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39.53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19.57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7.42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598801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CREDIT_LIMIT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4366.65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6613.49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4140.03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3784.21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6701.55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3974.45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4224.58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2759.84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2840.00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6716.46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4019.50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7216.29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2467.21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3990.89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2768.06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6873.24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7326.52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4050.64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2436.05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4048.50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6295.44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7279.98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2440.34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7293.78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3918.56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2724.03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2633.66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7383.90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3952.50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6438.81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7298.92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3947.24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2453.06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4435.58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276072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PAYMENTS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1479.58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3212.77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1424.12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924.47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3271.15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977.56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1487.27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682.10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939.59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3271.86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951.73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2694.93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629.11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1021.63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909.58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3464.50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2657.43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1027.54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637.22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1032.01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3679.21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2953.48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628.88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2650.53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971.40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899.19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907.54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2562.13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703.26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3789.34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2922.60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963.76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595.05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2689.74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282657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MINIMUM_PAYMENTS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643.39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788.32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1033.38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247.08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792.86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252.94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1078.78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390.53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886.99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785.54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239.43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1405.77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323.65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322.85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918.96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814.77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1447.99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254.85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330.94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256.02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240.69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1441.71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337.51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1427.46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298.71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913.08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922.37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1463.98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288.69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251.00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1445.19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314.02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341.78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173.75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359159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PRC_FULL_PAYMENT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24%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27%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48073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TENURE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11.56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11.53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11.86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11.91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11.90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8.37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11.91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11.86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11.93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11.72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8.41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11.92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11.91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11.90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8.31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11.90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11.86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8.30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11.91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11.91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11.91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11.70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11.91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11.87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11.91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8.29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83160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Monthly_avg_purchase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71.03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259.74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26.88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44.38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262.56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44.47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26.88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45.47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27.67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264.00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45.32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29.04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45.39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75.40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25.85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276.96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29.80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28.36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46.51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28.33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264.41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264.26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46.20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70.33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24.76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24.66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26.27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275.29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263.60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72.01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46.94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53.37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462730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Monthly_CASH_ADVANCE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73.64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46.56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142.70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21.84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46.23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19.32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129.74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138.14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44.03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43.85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16.64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318.31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114.40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42.37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46.60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319.81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32.02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121.15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32.35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20.71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76.69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121.83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320.84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10.05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42.39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41.71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317.66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25.19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20.16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76.36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9.05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120.89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90.18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441068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Purchases_by_type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824.10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3051.23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307.07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506.01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3096.86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529.98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320.69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342.58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330.25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3113.32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540.85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338.59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343.73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899.13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308.44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3264.25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347.24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337.76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346.77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337.24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3119.40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3115.55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343.82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305.41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838.29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295.24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294.10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305.54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300.82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3249.50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3106.39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858.13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349.69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632.29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162647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Avg_amt_per_purchase_cash_advance_trx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15.95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40.25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12.17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10.84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40.73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11.34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12.36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9.39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40.79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11.53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17.21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8.67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20.73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9.64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41.77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17.64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5.95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8.83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5.93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38.49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43.27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8.89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16.98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19.82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9.50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9.49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16.93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5.83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40.13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43.08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20.23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8.85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10.49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54891"/>
                  </a:ext>
                </a:extLst>
              </a:tr>
              <a:tr h="182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Limit_usage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38%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10%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79%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80%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81%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64%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13%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12%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55%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34%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9%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898591"/>
                  </a:ext>
                </a:extLst>
              </a:tr>
              <a:tr h="190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Payments_to_minimum_payments_ratio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4.75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9.44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1.98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5.58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9.59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5.62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1.97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3.96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1.53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9.65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5.68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3.41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4.14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5.08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1.39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10.08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3.08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5.88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4.11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5.86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16.48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2.90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4.06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3.11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4.93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1.39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1.42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2.65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3.54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16.44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2.83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4.44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3.77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16.99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5" marR="3345" marT="3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009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33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C09156-DDC8-4B93-9ED5-B3CE71074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90577"/>
              </p:ext>
            </p:extLst>
          </p:nvPr>
        </p:nvGraphicFramePr>
        <p:xfrm>
          <a:off x="3654489" y="151340"/>
          <a:ext cx="4267200" cy="494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1168783365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CLUSTER-4 SOLUTION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6927" marB="0" anchor="ctr"/>
                </a:tc>
                <a:extLst>
                  <a:ext uri="{0D108BD9-81ED-4DB2-BD59-A6C34878D82A}">
                    <a16:rowId xmlns:a16="http://schemas.microsoft.com/office/drawing/2014/main" val="370754400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633B51-949D-489F-B203-F558159DF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1534"/>
              </p:ext>
            </p:extLst>
          </p:nvPr>
        </p:nvGraphicFramePr>
        <p:xfrm>
          <a:off x="681135" y="734317"/>
          <a:ext cx="10618234" cy="5809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86709">
                  <a:extLst>
                    <a:ext uri="{9D8B030D-6E8A-4147-A177-3AD203B41FA5}">
                      <a16:colId xmlns:a16="http://schemas.microsoft.com/office/drawing/2014/main" val="2515154749"/>
                    </a:ext>
                  </a:extLst>
                </a:gridCol>
                <a:gridCol w="1166305">
                  <a:extLst>
                    <a:ext uri="{9D8B030D-6E8A-4147-A177-3AD203B41FA5}">
                      <a16:colId xmlns:a16="http://schemas.microsoft.com/office/drawing/2014/main" val="666665726"/>
                    </a:ext>
                  </a:extLst>
                </a:gridCol>
                <a:gridCol w="1166305">
                  <a:extLst>
                    <a:ext uri="{9D8B030D-6E8A-4147-A177-3AD203B41FA5}">
                      <a16:colId xmlns:a16="http://schemas.microsoft.com/office/drawing/2014/main" val="1819899330"/>
                    </a:ext>
                  </a:extLst>
                </a:gridCol>
                <a:gridCol w="1166305">
                  <a:extLst>
                    <a:ext uri="{9D8B030D-6E8A-4147-A177-3AD203B41FA5}">
                      <a16:colId xmlns:a16="http://schemas.microsoft.com/office/drawing/2014/main" val="2021576088"/>
                    </a:ext>
                  </a:extLst>
                </a:gridCol>
                <a:gridCol w="1166305">
                  <a:extLst>
                    <a:ext uri="{9D8B030D-6E8A-4147-A177-3AD203B41FA5}">
                      <a16:colId xmlns:a16="http://schemas.microsoft.com/office/drawing/2014/main" val="170502276"/>
                    </a:ext>
                  </a:extLst>
                </a:gridCol>
                <a:gridCol w="1166305">
                  <a:extLst>
                    <a:ext uri="{9D8B030D-6E8A-4147-A177-3AD203B41FA5}">
                      <a16:colId xmlns:a16="http://schemas.microsoft.com/office/drawing/2014/main" val="2767406913"/>
                    </a:ext>
                  </a:extLst>
                </a:gridCol>
              </a:tblGrid>
              <a:tr h="164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Overall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KM4_1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KM4_2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KM4_3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KM4_4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32945"/>
                  </a:ext>
                </a:extLst>
              </a:tr>
              <a:tr h="1648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Seg_size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8950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1346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3590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762673"/>
                  </a:ext>
                </a:extLst>
              </a:tr>
              <a:tr h="2044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Seg_Pct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43887"/>
                  </a:ext>
                </a:extLst>
              </a:tr>
              <a:tr h="161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BALANCE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1452.40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1960.61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325.82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2616.21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966.95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540128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BALANCE_FREQUENCY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83468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PURCHASES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823.86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3096.82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529.68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320.51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342.15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5564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ONEOFF_PURCHASES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447.95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1767.98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250.79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180.41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186.62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323825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INSTALLMENTS_PURCHASES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336.34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1065.05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279.03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140.10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155.91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300267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CASH_ADVANCE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817.16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532.65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228.66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1502.13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1182.87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820400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PURCHASES_FREQUENCY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280323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ONEOFF_PURCHASES_FREQUENCY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040193"/>
                  </a:ext>
                </a:extLst>
              </a:tr>
              <a:tr h="315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PURCHASES_INSTALLMENTS_FREQUENCY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775489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CASH_ADVANCE_FREQUENCY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710106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CASH_ADVANCE_TRX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1.74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3.60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563018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PURCHASES_TRX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12.68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38.11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10.45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5.21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211447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CREDIT_LIMIT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4366.65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6701.55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3974.45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4224.58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2759.84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609958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PAYMENTS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1479.58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3271.15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977.56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1487.27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682.10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871301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MINIMUM_PAYMENTS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643.39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792.86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252.94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1078.78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390.53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003625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PRC_FULL_PAYMENT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165629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TENURE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11.58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11.86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11.91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11.90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8.37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731069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Monthly_avg_purchase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71.03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262.56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44.47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26.88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45.47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803880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Monthly_CASH_ADVANCE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73.64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46.23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19.32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129.74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138.14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335724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Purchases_by_type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824.10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3096.86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529.98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320.69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342.58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369199"/>
                  </a:ext>
                </a:extLst>
              </a:tr>
              <a:tr h="315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Avg_amt_per_purchase_cash_advance_trx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15.95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40.73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11.34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12.36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9.39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532927"/>
                  </a:ext>
                </a:extLst>
              </a:tr>
              <a:tr h="219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Limit_usage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433445"/>
                  </a:ext>
                </a:extLst>
              </a:tr>
              <a:tr h="315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</a:rPr>
                        <a:t>Payments_to_minimum_payments_ratio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4.75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9.59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5.62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1.97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3.96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02" marR="5202" marT="572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85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68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6913FC-B418-4F21-83F3-2ABEC9468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769335"/>
              </p:ext>
            </p:extLst>
          </p:nvPr>
        </p:nvGraphicFramePr>
        <p:xfrm>
          <a:off x="783771" y="126839"/>
          <a:ext cx="10758196" cy="49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58196">
                  <a:extLst>
                    <a:ext uri="{9D8B030D-6E8A-4147-A177-3AD203B41FA5}">
                      <a16:colId xmlns:a16="http://schemas.microsoft.com/office/drawing/2014/main" val="3198742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Findings : Cluster characteristics</a:t>
                      </a:r>
                      <a:endParaRPr lang="en-US" sz="3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1766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B611ED-0A48-4546-8AD6-2D1F07957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39733"/>
              </p:ext>
            </p:extLst>
          </p:nvPr>
        </p:nvGraphicFramePr>
        <p:xfrm>
          <a:off x="650033" y="836145"/>
          <a:ext cx="5013649" cy="5801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3649">
                  <a:extLst>
                    <a:ext uri="{9D8B030D-6E8A-4147-A177-3AD203B41FA5}">
                      <a16:colId xmlns:a16="http://schemas.microsoft.com/office/drawing/2014/main" val="88643062"/>
                    </a:ext>
                  </a:extLst>
                </a:gridCol>
              </a:tblGrid>
              <a:tr h="230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Cluster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502775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BALANCE is 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531588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324537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ONEOFF_PURCHASES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501373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INSTALLMENTS_PURCHASES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347104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Very less CASH_ADVANCE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127025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PURCHASES_FREQUENCY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883170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ONEOFF_PURCHASES_FREQUENCY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558912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PURCHASES_INSTALLMENTS_FREQUENCY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688953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Very less CASH_ADVANCE_FREQUENCY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48846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Very less CASH_ADVANCE_TRX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016857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PURCHASES_TRX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065845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CREDIT_LIMIT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278486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PAYMENTS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999552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MINIMUM_PAYMENTS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108538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TENURE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945046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PRC_FULL_PAYMENT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133333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Monthly_avg_purchase</a:t>
                      </a:r>
                      <a:r>
                        <a:rPr lang="en-US" sz="1400" u="none" strike="noStrike" dirty="0">
                          <a:effectLst/>
                        </a:rPr>
                        <a:t>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47949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Monthly_CASH_ADVANCE</a:t>
                      </a:r>
                      <a:r>
                        <a:rPr lang="en-US" sz="1400" u="none" strike="noStrike" dirty="0">
                          <a:effectLst/>
                        </a:rPr>
                        <a:t>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607823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Purchases_by_type</a:t>
                      </a:r>
                      <a:r>
                        <a:rPr lang="en-US" sz="1400" u="none" strike="noStrike" dirty="0">
                          <a:effectLst/>
                        </a:rPr>
                        <a:t>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552804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Avg_amt_per_purchase_cash_advance_trx</a:t>
                      </a:r>
                      <a:r>
                        <a:rPr lang="en-US" sz="1400" u="none" strike="noStrike" dirty="0">
                          <a:effectLst/>
                        </a:rPr>
                        <a:t>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616664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Limit_usage</a:t>
                      </a:r>
                      <a:r>
                        <a:rPr lang="en-US" sz="1400" u="none" strike="noStrike" dirty="0">
                          <a:effectLst/>
                        </a:rPr>
                        <a:t>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85529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Payments_to_minimum_payments_ratio</a:t>
                      </a:r>
                      <a:r>
                        <a:rPr lang="en-US" sz="1400" u="none" strike="noStrike" dirty="0">
                          <a:effectLst/>
                        </a:rPr>
                        <a:t>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2" marR="5722" marT="76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6356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A24FC9-2772-4952-ADB0-16D724B26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55751"/>
              </p:ext>
            </p:extLst>
          </p:nvPr>
        </p:nvGraphicFramePr>
        <p:xfrm>
          <a:off x="6699380" y="846045"/>
          <a:ext cx="4730620" cy="57916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30620">
                  <a:extLst>
                    <a:ext uri="{9D8B030D-6E8A-4147-A177-3AD203B41FA5}">
                      <a16:colId xmlns:a16="http://schemas.microsoft.com/office/drawing/2014/main" val="1813945158"/>
                    </a:ext>
                  </a:extLst>
                </a:gridCol>
              </a:tblGrid>
              <a:tr h="23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cluster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439607"/>
                  </a:ext>
                </a:extLst>
              </a:tr>
              <a:tr h="2335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BALANCE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810662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BALANCE_FREQUENCY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726306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135976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ONEOFF_PURCHASES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405264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INSTALLMENTS_PURCHASES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332411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CASH_ADVANCE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823084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PURCHASES_FREQUENCY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089084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ONEOFF_PURCHASES_FREQUENCY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606892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PURCHASES_INSTALLMENTS_FREQUENCY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695550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CASH_ADVANCE_FREQUENCY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4755175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CASH_ADVANCE_TRX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9684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PURCHASES_TRX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36924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CREDIT_LIMIT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76040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PAYMENTS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85449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Very less MINIMUM_PAYMENTS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486018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PRC_FULL_PAYMENT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114666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Very less TENURE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448908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Monthly_avg_purchase</a:t>
                      </a:r>
                      <a:r>
                        <a:rPr lang="en-US" sz="1400" u="none" strike="noStrike" dirty="0">
                          <a:effectLst/>
                        </a:rPr>
                        <a:t>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860681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Monthly_CASH_ADVANCE</a:t>
                      </a:r>
                      <a:r>
                        <a:rPr lang="en-US" sz="1400" u="none" strike="noStrike" dirty="0">
                          <a:effectLst/>
                        </a:rPr>
                        <a:t>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001797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Purchases_by_type</a:t>
                      </a:r>
                      <a:r>
                        <a:rPr lang="en-US" sz="1400" u="none" strike="noStrike" dirty="0">
                          <a:effectLst/>
                        </a:rPr>
                        <a:t>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351426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Avg_amt_per_purchase_cash_advance_trx</a:t>
                      </a:r>
                      <a:r>
                        <a:rPr lang="en-US" sz="1400" u="none" strike="noStrike" dirty="0">
                          <a:effectLst/>
                        </a:rPr>
                        <a:t>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538577"/>
                  </a:ext>
                </a:extLst>
              </a:tr>
              <a:tr h="241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Limit_usage</a:t>
                      </a:r>
                      <a:r>
                        <a:rPr lang="en-US" sz="1400" u="none" strike="noStrike" dirty="0">
                          <a:effectLst/>
                        </a:rPr>
                        <a:t>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961236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Payments_to_minimum_payments_ratio</a:t>
                      </a:r>
                      <a:r>
                        <a:rPr lang="en-US" sz="1400" u="none" strike="noStrike" dirty="0">
                          <a:effectLst/>
                        </a:rPr>
                        <a:t> is low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2" marR="6052" marT="8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72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65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FB4B4E-7889-4745-93FA-69919764C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56811"/>
              </p:ext>
            </p:extLst>
          </p:nvPr>
        </p:nvGraphicFramePr>
        <p:xfrm>
          <a:off x="699795" y="154831"/>
          <a:ext cx="10720873" cy="49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20873">
                  <a:extLst>
                    <a:ext uri="{9D8B030D-6E8A-4147-A177-3AD203B41FA5}">
                      <a16:colId xmlns:a16="http://schemas.microsoft.com/office/drawing/2014/main" val="1390491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Findings : Cluster characteristics</a:t>
                      </a:r>
                      <a:endParaRPr lang="en-US" sz="3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227111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FD96A8-E672-450D-8E7B-FCC3D5C5F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301995"/>
              </p:ext>
            </p:extLst>
          </p:nvPr>
        </p:nvGraphicFramePr>
        <p:xfrm>
          <a:off x="699796" y="911516"/>
          <a:ext cx="4851918" cy="5791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1918">
                  <a:extLst>
                    <a:ext uri="{9D8B030D-6E8A-4147-A177-3AD203B41FA5}">
                      <a16:colId xmlns:a16="http://schemas.microsoft.com/office/drawing/2014/main" val="29740431"/>
                    </a:ext>
                  </a:extLst>
                </a:gridCol>
              </a:tblGrid>
              <a:tr h="233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cluster 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124348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BALANCE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303537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BALANCE_FREQUENCY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417168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511839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ONEOFF_PURCHASES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759393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INSTALLMENTS_PURCHASES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588176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CASH_ADVANCE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21499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PURCHASES_FREQUENCY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86701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ONEOFF_PURCHASES_FREQUENCY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590083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PURCHASES_INSTALLMENTS_FREQUENCY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23291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CASH_ADVANCE_FREQUENCY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359633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CASH_ADVANCE_TRX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145145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PURCHASES_TRX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099806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CREDIT_LIMIT is 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52636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PAYMENTS is 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22062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MINIMUM_PAYMENTS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06279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Very less PRC_FULL_PAYMENT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054811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Very low TENURE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567347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Monthly_avg_purchase</a:t>
                      </a:r>
                      <a:r>
                        <a:rPr lang="en-US" sz="1400" u="none" strike="noStrike" dirty="0">
                          <a:effectLst/>
                        </a:rPr>
                        <a:t>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9171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Monthly_CASH_ADVANCE</a:t>
                      </a:r>
                      <a:r>
                        <a:rPr lang="en-US" sz="1400" u="none" strike="noStrike" dirty="0">
                          <a:effectLst/>
                        </a:rPr>
                        <a:t>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594369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Purchases_by_type</a:t>
                      </a:r>
                      <a:r>
                        <a:rPr lang="en-US" sz="1400" u="none" strike="noStrike" dirty="0">
                          <a:effectLst/>
                        </a:rPr>
                        <a:t>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580093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Avg_amt_per_purchase_cash_advance_trx</a:t>
                      </a:r>
                      <a:r>
                        <a:rPr lang="en-US" sz="1400" u="none" strike="noStrike" dirty="0">
                          <a:effectLst/>
                        </a:rPr>
                        <a:t>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041112"/>
                  </a:ext>
                </a:extLst>
              </a:tr>
              <a:tr h="2413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Limit_usage</a:t>
                      </a:r>
                      <a:r>
                        <a:rPr lang="en-US" sz="1400" u="none" strike="noStrike" dirty="0">
                          <a:effectLst/>
                        </a:rPr>
                        <a:t>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283973"/>
                  </a:ext>
                </a:extLst>
              </a:tr>
              <a:tr h="249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Payments_to_minimum_payments_ratio</a:t>
                      </a:r>
                      <a:r>
                        <a:rPr lang="en-US" sz="1400" u="none" strike="noStrike" dirty="0">
                          <a:effectLst/>
                        </a:rPr>
                        <a:t>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804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1431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A0367C-5716-444C-B503-312A11C90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237261"/>
              </p:ext>
            </p:extLst>
          </p:nvPr>
        </p:nvGraphicFramePr>
        <p:xfrm>
          <a:off x="6568750" y="911516"/>
          <a:ext cx="4851918" cy="579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1918">
                  <a:extLst>
                    <a:ext uri="{9D8B030D-6E8A-4147-A177-3AD203B41FA5}">
                      <a16:colId xmlns:a16="http://schemas.microsoft.com/office/drawing/2014/main" val="2902821883"/>
                    </a:ext>
                  </a:extLst>
                </a:gridCol>
              </a:tblGrid>
              <a:tr h="232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cluster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063864"/>
                  </a:ext>
                </a:extLst>
              </a:tr>
              <a:tr h="249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BALANCE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857401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BALANCE_FREQUENCY is 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76484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074093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ONEOFF_PURCHASES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224994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INSTALLMENTS_PURCHASES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669960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CASH_ADVANCE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478699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PURCHASES_FREQUENCY is 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117511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ONEOFF_PURCHASES_FREQUENCY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499844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PURCHASES_INSTALLMENTS_FREQUENCY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155153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CASH_ADVANCE_FREQUENCY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27906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CASH_ADVANCE_TRX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89238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PURCHASES_TRX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52537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CREDIT_LIMIT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66902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PAYMENTS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575953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MINIMUM_PAYMENTS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290750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PRC_FULL_PAYMENT is 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033366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Very low TENURE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213259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Monthly_avg_purchase</a:t>
                      </a:r>
                      <a:r>
                        <a:rPr lang="en-US" sz="1400" u="none" strike="noStrike" dirty="0">
                          <a:effectLst/>
                        </a:rPr>
                        <a:t>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384266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Monthly_CASH_ADVANCE</a:t>
                      </a:r>
                      <a:r>
                        <a:rPr lang="en-US" sz="1400" u="none" strike="noStrike" dirty="0">
                          <a:effectLst/>
                        </a:rPr>
                        <a:t> is high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271545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Purchases_by_type</a:t>
                      </a:r>
                      <a:r>
                        <a:rPr lang="en-US" sz="1400" u="none" strike="noStrike" dirty="0">
                          <a:effectLst/>
                        </a:rPr>
                        <a:t>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598256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Avg_amt_per_purchase_cash_advance_trx</a:t>
                      </a:r>
                      <a:r>
                        <a:rPr lang="en-US" sz="1400" u="none" strike="noStrike" dirty="0">
                          <a:effectLst/>
                        </a:rPr>
                        <a:t> is less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830869"/>
                  </a:ext>
                </a:extLst>
              </a:tr>
              <a:tr h="2409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Limit_usage</a:t>
                      </a:r>
                      <a:r>
                        <a:rPr lang="en-US" sz="1400" u="none" strike="noStrike" dirty="0">
                          <a:effectLst/>
                        </a:rPr>
                        <a:t> is 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234390"/>
                  </a:ext>
                </a:extLst>
              </a:tr>
              <a:tr h="2490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</a:rPr>
                        <a:t>Payments_to_minimum_payments_ratio</a:t>
                      </a:r>
                      <a:r>
                        <a:rPr lang="en-US" sz="1400" u="none" strike="noStrike" dirty="0">
                          <a:effectLst/>
                        </a:rPr>
                        <a:t> is medium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35" marR="6035" marT="80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0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26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74BA0476-5ED6-4AD0-8375-5B9569F9C779}"/>
              </a:ext>
            </a:extLst>
          </p:cNvPr>
          <p:cNvSpPr/>
          <p:nvPr/>
        </p:nvSpPr>
        <p:spPr>
          <a:xfrm>
            <a:off x="895738" y="155855"/>
            <a:ext cx="10608907" cy="86290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Strategies for each cluster based on business problem </a:t>
            </a:r>
          </a:p>
        </p:txBody>
      </p:sp>
      <p:sp>
        <p:nvSpPr>
          <p:cNvPr id="4" name="Horizontal Scroll 11">
            <a:extLst>
              <a:ext uri="{FF2B5EF4-FFF2-40B4-BE49-F238E27FC236}">
                <a16:creationId xmlns:a16="http://schemas.microsoft.com/office/drawing/2014/main" id="{524D4BDF-CC52-4A48-8967-8EA8F41E29D6}"/>
              </a:ext>
            </a:extLst>
          </p:cNvPr>
          <p:cNvSpPr/>
          <p:nvPr/>
        </p:nvSpPr>
        <p:spPr>
          <a:xfrm>
            <a:off x="565538" y="1620053"/>
            <a:ext cx="4622800" cy="4592925"/>
          </a:xfrm>
          <a:prstGeom prst="horizontalScroll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CLUSTER</a:t>
            </a:r>
            <a:r>
              <a:rPr lang="en-US" sz="1400" baseline="0" dirty="0"/>
              <a:t> 1 (BIG TICKETS)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4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Frequent purchasers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Huge cash back after certain limit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0% interest on install purchases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Being the BIG TICKET bonus points on airline lines will be useful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reward points on transactions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No annual fee</a:t>
            </a:r>
            <a:endParaRPr lang="en-US" sz="1600" baseline="0" dirty="0"/>
          </a:p>
        </p:txBody>
      </p:sp>
      <p:sp>
        <p:nvSpPr>
          <p:cNvPr id="5" name="Horizontal Scroll 10">
            <a:extLst>
              <a:ext uri="{FF2B5EF4-FFF2-40B4-BE49-F238E27FC236}">
                <a16:creationId xmlns:a16="http://schemas.microsoft.com/office/drawing/2014/main" id="{7B82C56C-C50B-45D2-BEEF-694579B2CCDF}"/>
              </a:ext>
            </a:extLst>
          </p:cNvPr>
          <p:cNvSpPr/>
          <p:nvPr/>
        </p:nvSpPr>
        <p:spPr>
          <a:xfrm>
            <a:off x="6440455" y="1620053"/>
            <a:ext cx="4756280" cy="4416853"/>
          </a:xfrm>
          <a:prstGeom prst="horizontalScroll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CLUSTER</a:t>
            </a:r>
            <a:r>
              <a:rPr lang="en-US" sz="1600" baseline="0" dirty="0"/>
              <a:t> 2 (BEGINNERS)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 Low credit limit and low limit usage indicates they are beginners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0% interest on installment purchases as they love it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Reward points on each transaction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Bonus points on online </a:t>
            </a:r>
            <a:r>
              <a:rPr lang="en-US" sz="1600" baseline="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shoppping</a:t>
            </a: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and movie tickets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Reduced interest rates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Slight increase in credit limit is what they waiting for..</a:t>
            </a:r>
            <a:endParaRPr lang="en-US" sz="1600" baseline="0" dirty="0"/>
          </a:p>
        </p:txBody>
      </p:sp>
    </p:spTree>
    <p:extLst>
      <p:ext uri="{BB962C8B-B14F-4D97-AF65-F5344CB8AC3E}">
        <p14:creationId xmlns:p14="http://schemas.microsoft.com/office/powerpoint/2010/main" val="234155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4BA0476-5ED6-4AD0-8375-5B9569F9C779}"/>
              </a:ext>
            </a:extLst>
          </p:cNvPr>
          <p:cNvSpPr/>
          <p:nvPr/>
        </p:nvSpPr>
        <p:spPr>
          <a:xfrm>
            <a:off x="1247733" y="77065"/>
            <a:ext cx="9620333" cy="86290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Strategies for each cluster based on business problem</a:t>
            </a:r>
          </a:p>
        </p:txBody>
      </p:sp>
      <p:sp>
        <p:nvSpPr>
          <p:cNvPr id="4" name="Horizontal Scroll 12">
            <a:extLst>
              <a:ext uri="{FF2B5EF4-FFF2-40B4-BE49-F238E27FC236}">
                <a16:creationId xmlns:a16="http://schemas.microsoft.com/office/drawing/2014/main" id="{2B46CED6-53DA-4930-ABDA-B6D1C192441A}"/>
              </a:ext>
            </a:extLst>
          </p:cNvPr>
          <p:cNvSpPr/>
          <p:nvPr/>
        </p:nvSpPr>
        <p:spPr>
          <a:xfrm>
            <a:off x="682637" y="1287625"/>
            <a:ext cx="4668520" cy="4581332"/>
          </a:xfrm>
          <a:prstGeom prst="horizontalScroll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CLUSTER</a:t>
            </a:r>
            <a:r>
              <a:rPr lang="en-US" sz="1600" baseline="0" dirty="0"/>
              <a:t> 3 (RISK)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Very rare purchasers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Cash back offers to promote credit card use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Reduced interest rates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reward points for paying due amounts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Offers on installment purchases</a:t>
            </a:r>
            <a:endParaRPr lang="en-US" sz="1600" baseline="0" dirty="0"/>
          </a:p>
        </p:txBody>
      </p:sp>
      <p:sp>
        <p:nvSpPr>
          <p:cNvPr id="5" name="Horizontal Scroll 9">
            <a:extLst>
              <a:ext uri="{FF2B5EF4-FFF2-40B4-BE49-F238E27FC236}">
                <a16:creationId xmlns:a16="http://schemas.microsoft.com/office/drawing/2014/main" id="{978DFE80-55D9-4679-8B88-015BFB2A3860}"/>
              </a:ext>
            </a:extLst>
          </p:cNvPr>
          <p:cNvSpPr/>
          <p:nvPr/>
        </p:nvSpPr>
        <p:spPr>
          <a:xfrm>
            <a:off x="6294302" y="1287624"/>
            <a:ext cx="4828540" cy="4394719"/>
          </a:xfrm>
          <a:prstGeom prst="horizontalScroll">
            <a:avLst/>
          </a:prstGeom>
          <a:solidFill>
            <a:schemeClr val="accent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CLUSTER</a:t>
            </a:r>
            <a:r>
              <a:rPr lang="en-US" sz="1600" baseline="0"/>
              <a:t> 4 (RARE PURCHASER)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6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 Rarely purchased, so big cash back offers (&gt;50%) may tempt to purchase more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Frequent reward points may encourage credit card use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Reduction in interest rate is one thing they might love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Offers on Cash advancing</a:t>
            </a:r>
          </a:p>
          <a:p>
            <a:pPr marL="0" marR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*  Slight increase in credit limit </a:t>
            </a:r>
          </a:p>
        </p:txBody>
      </p:sp>
    </p:spTree>
    <p:extLst>
      <p:ext uri="{BB962C8B-B14F-4D97-AF65-F5344CB8AC3E}">
        <p14:creationId xmlns:p14="http://schemas.microsoft.com/office/powerpoint/2010/main" val="258070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6B8EDE-7504-4791-B0D8-6DAAF85A4FE8}"/>
              </a:ext>
            </a:extLst>
          </p:cNvPr>
          <p:cNvSpPr/>
          <p:nvPr/>
        </p:nvSpPr>
        <p:spPr>
          <a:xfrm>
            <a:off x="311020" y="74645"/>
            <a:ext cx="11569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Helvetica Neue"/>
              </a:rPr>
              <a:t>Assigning segments to new data (Predicting segment for new data)</a:t>
            </a:r>
            <a:endParaRPr lang="en-US" sz="2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D5657-0ABA-4BA9-8D51-DC9FB19684FB}"/>
              </a:ext>
            </a:extLst>
          </p:cNvPr>
          <p:cNvSpPr/>
          <p:nvPr/>
        </p:nvSpPr>
        <p:spPr>
          <a:xfrm>
            <a:off x="412101" y="597865"/>
            <a:ext cx="1136779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new_cust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("C:\\Users\\RAMKUMAR\\Desktop\\data_num_new_cust.csv")</a:t>
            </a:r>
          </a:p>
          <a:p>
            <a:r>
              <a:rPr lang="en-US" dirty="0" err="1"/>
              <a:t>new_cust.head</a:t>
            </a:r>
            <a:r>
              <a:rPr lang="en-US" dirty="0"/>
              <a:t>()</a:t>
            </a:r>
          </a:p>
          <a:p>
            <a:r>
              <a:rPr lang="en-US" dirty="0" err="1"/>
              <a:t>new_cust_scaled</a:t>
            </a:r>
            <a:r>
              <a:rPr lang="en-US" dirty="0"/>
              <a:t>=</a:t>
            </a:r>
            <a:r>
              <a:rPr lang="en-US" dirty="0" err="1"/>
              <a:t>sc.transform</a:t>
            </a:r>
            <a:r>
              <a:rPr lang="en-US" dirty="0"/>
              <a:t>(</a:t>
            </a:r>
            <a:r>
              <a:rPr lang="en-US" dirty="0" err="1"/>
              <a:t>new_cust</a:t>
            </a:r>
            <a:r>
              <a:rPr lang="en-US" dirty="0"/>
              <a:t>)</a:t>
            </a:r>
          </a:p>
          <a:p>
            <a:r>
              <a:rPr lang="en-US" dirty="0" err="1"/>
              <a:t>new_cust_scaled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new_cust_scaled</a:t>
            </a:r>
            <a:r>
              <a:rPr lang="en-US" dirty="0"/>
              <a:t>, columns=</a:t>
            </a:r>
            <a:r>
              <a:rPr lang="en-US" dirty="0" err="1"/>
              <a:t>new_cust.columns</a:t>
            </a:r>
            <a:r>
              <a:rPr lang="en-US" dirty="0"/>
              <a:t>)</a:t>
            </a:r>
          </a:p>
          <a:p>
            <a:r>
              <a:rPr lang="en-US" dirty="0" err="1"/>
              <a:t>new_cust_scaled</a:t>
            </a:r>
            <a:r>
              <a:rPr lang="en-US" dirty="0"/>
              <a:t> = </a:t>
            </a:r>
            <a:r>
              <a:rPr lang="en-US" dirty="0" err="1"/>
              <a:t>new_cust_scaled</a:t>
            </a:r>
            <a:r>
              <a:rPr lang="en-US" dirty="0"/>
              <a:t>[</a:t>
            </a:r>
            <a:r>
              <a:rPr lang="en-US" dirty="0" err="1"/>
              <a:t>list_var</a:t>
            </a:r>
            <a:r>
              <a:rPr lang="en-US" dirty="0"/>
              <a:t>]</a:t>
            </a:r>
          </a:p>
          <a:p>
            <a:r>
              <a:rPr lang="en-US" dirty="0" err="1"/>
              <a:t>new_cust_scaled.head</a:t>
            </a:r>
            <a:r>
              <a:rPr lang="en-US" dirty="0"/>
              <a:t>()</a:t>
            </a:r>
          </a:p>
          <a:p>
            <a:r>
              <a:rPr lang="en-US" dirty="0"/>
              <a:t>def </a:t>
            </a:r>
            <a:r>
              <a:rPr lang="en-US" dirty="0" err="1"/>
              <a:t>kmeans_assignment</a:t>
            </a:r>
            <a:r>
              <a:rPr lang="en-US" dirty="0"/>
              <a:t>(centroids, points):</a:t>
            </a:r>
          </a:p>
          <a:p>
            <a:r>
              <a:rPr lang="en-US" dirty="0"/>
              <a:t>    </a:t>
            </a:r>
            <a:r>
              <a:rPr lang="en-US" dirty="0" err="1"/>
              <a:t>num_centroids</a:t>
            </a:r>
            <a:r>
              <a:rPr lang="en-US" dirty="0"/>
              <a:t>, dim = </a:t>
            </a:r>
            <a:r>
              <a:rPr lang="en-US" dirty="0" err="1"/>
              <a:t>centroids.shape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num_points</a:t>
            </a:r>
            <a:r>
              <a:rPr lang="en-US" dirty="0"/>
              <a:t>, _ = </a:t>
            </a:r>
            <a:r>
              <a:rPr lang="en-US" dirty="0" err="1"/>
              <a:t>points.shape</a:t>
            </a:r>
            <a:endParaRPr lang="en-US" dirty="0"/>
          </a:p>
          <a:p>
            <a:r>
              <a:rPr lang="en-US" dirty="0"/>
              <a:t>  # Tile and reshape both arrays into `[</a:t>
            </a:r>
            <a:r>
              <a:rPr lang="en-US" dirty="0" err="1"/>
              <a:t>num_points</a:t>
            </a:r>
            <a:r>
              <a:rPr lang="en-US" dirty="0"/>
              <a:t>, </a:t>
            </a:r>
            <a:r>
              <a:rPr lang="en-US" dirty="0" err="1"/>
              <a:t>num_centroids</a:t>
            </a:r>
            <a:r>
              <a:rPr lang="en-US" dirty="0"/>
              <a:t>, dim]`.</a:t>
            </a:r>
          </a:p>
          <a:p>
            <a:r>
              <a:rPr lang="en-US" dirty="0"/>
              <a:t>    centroids = </a:t>
            </a:r>
            <a:r>
              <a:rPr lang="en-US" dirty="0" err="1"/>
              <a:t>np.tile</a:t>
            </a:r>
            <a:r>
              <a:rPr lang="en-US" dirty="0"/>
              <a:t>(centroids, [</a:t>
            </a:r>
            <a:r>
              <a:rPr lang="en-US" dirty="0" err="1"/>
              <a:t>num_points</a:t>
            </a:r>
            <a:r>
              <a:rPr lang="en-US" dirty="0"/>
              <a:t>, 1]).reshape([</a:t>
            </a:r>
            <a:r>
              <a:rPr lang="en-US" dirty="0" err="1"/>
              <a:t>num_points</a:t>
            </a:r>
            <a:r>
              <a:rPr lang="en-US" dirty="0"/>
              <a:t>, </a:t>
            </a:r>
            <a:r>
              <a:rPr lang="en-US" dirty="0" err="1"/>
              <a:t>num_centroids</a:t>
            </a:r>
            <a:r>
              <a:rPr lang="en-US" dirty="0"/>
              <a:t>, dim])</a:t>
            </a:r>
          </a:p>
          <a:p>
            <a:r>
              <a:rPr lang="en-US" dirty="0"/>
              <a:t>    points = </a:t>
            </a:r>
            <a:r>
              <a:rPr lang="en-US" dirty="0" err="1"/>
              <a:t>np.tile</a:t>
            </a:r>
            <a:r>
              <a:rPr lang="en-US" dirty="0"/>
              <a:t>(points, [1, </a:t>
            </a:r>
            <a:r>
              <a:rPr lang="en-US" dirty="0" err="1"/>
              <a:t>num_centroids</a:t>
            </a:r>
            <a:r>
              <a:rPr lang="en-US" dirty="0"/>
              <a:t>]).reshape([</a:t>
            </a:r>
            <a:r>
              <a:rPr lang="en-US" dirty="0" err="1"/>
              <a:t>num_points</a:t>
            </a:r>
            <a:r>
              <a:rPr lang="en-US" dirty="0"/>
              <a:t>, </a:t>
            </a:r>
            <a:r>
              <a:rPr lang="en-US" dirty="0" err="1"/>
              <a:t>num_centroids</a:t>
            </a:r>
            <a:r>
              <a:rPr lang="en-US" dirty="0"/>
              <a:t>, dim])</a:t>
            </a:r>
          </a:p>
          <a:p>
            <a:r>
              <a:rPr lang="en-US" dirty="0"/>
              <a:t>  # Compute all distances (for all points and all centroids) at once and </a:t>
            </a:r>
          </a:p>
          <a:p>
            <a:r>
              <a:rPr lang="en-US" dirty="0"/>
              <a:t>  # select the min centroid for each point.</a:t>
            </a:r>
          </a:p>
          <a:p>
            <a:r>
              <a:rPr lang="en-US" dirty="0"/>
              <a:t>    distances = </a:t>
            </a:r>
            <a:r>
              <a:rPr lang="en-US" dirty="0" err="1"/>
              <a:t>np.sum</a:t>
            </a:r>
            <a:r>
              <a:rPr lang="en-US" dirty="0"/>
              <a:t>(</a:t>
            </a:r>
            <a:r>
              <a:rPr lang="en-US" dirty="0" err="1"/>
              <a:t>np.square</a:t>
            </a:r>
            <a:r>
              <a:rPr lang="en-US" dirty="0"/>
              <a:t>(centroids - points), axis=2)</a:t>
            </a:r>
          </a:p>
          <a:p>
            <a:r>
              <a:rPr lang="en-US" dirty="0"/>
              <a:t>    return </a:t>
            </a:r>
            <a:r>
              <a:rPr lang="en-US" dirty="0" err="1"/>
              <a:t>np.argmin</a:t>
            </a:r>
            <a:r>
              <a:rPr lang="en-US" dirty="0"/>
              <a:t>(distances, axis=1)</a:t>
            </a:r>
          </a:p>
          <a:p>
            <a:r>
              <a:rPr lang="en-US" dirty="0"/>
              <a:t>centroids = km_4.cluster_centers_</a:t>
            </a:r>
          </a:p>
          <a:p>
            <a:r>
              <a:rPr lang="en-US" dirty="0"/>
              <a:t>points = </a:t>
            </a:r>
            <a:r>
              <a:rPr lang="en-US" dirty="0" err="1"/>
              <a:t>new_cust_scaled</a:t>
            </a:r>
            <a:endParaRPr lang="en-US" dirty="0"/>
          </a:p>
          <a:p>
            <a:r>
              <a:rPr lang="en-US" dirty="0" err="1"/>
              <a:t>kmeans_assignment</a:t>
            </a:r>
            <a:r>
              <a:rPr lang="en-US" dirty="0"/>
              <a:t>(centroids, points)</a:t>
            </a:r>
          </a:p>
          <a:p>
            <a:r>
              <a:rPr lang="en-US" dirty="0" err="1"/>
              <a:t>new_cust</a:t>
            </a:r>
            <a:r>
              <a:rPr lang="en-US" dirty="0"/>
              <a:t>['</a:t>
            </a:r>
            <a:r>
              <a:rPr lang="en-US" dirty="0" err="1"/>
              <a:t>pred_segment</a:t>
            </a:r>
            <a:r>
              <a:rPr lang="en-US" dirty="0"/>
              <a:t>'] = </a:t>
            </a:r>
            <a:r>
              <a:rPr lang="en-US" dirty="0" err="1"/>
              <a:t>pd.Series</a:t>
            </a:r>
            <a:r>
              <a:rPr lang="en-US" dirty="0"/>
              <a:t>(</a:t>
            </a:r>
            <a:r>
              <a:rPr lang="en-US" dirty="0" err="1"/>
              <a:t>kmeans_assignment</a:t>
            </a:r>
            <a:r>
              <a:rPr lang="en-US" dirty="0"/>
              <a:t>(centroids, points))</a:t>
            </a:r>
          </a:p>
          <a:p>
            <a:r>
              <a:rPr lang="en-US" dirty="0" err="1"/>
              <a:t>new_cust.head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929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46FDDE-BAED-417A-90FC-1D59DA313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86788"/>
              </p:ext>
            </p:extLst>
          </p:nvPr>
        </p:nvGraphicFramePr>
        <p:xfrm>
          <a:off x="559837" y="326571"/>
          <a:ext cx="11075436" cy="709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75436">
                  <a:extLst>
                    <a:ext uri="{9D8B030D-6E8A-4147-A177-3AD203B41FA5}">
                      <a16:colId xmlns:a16="http://schemas.microsoft.com/office/drawing/2014/main" val="544488893"/>
                    </a:ext>
                  </a:extLst>
                </a:gridCol>
              </a:tblGrid>
              <a:tr h="709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STATISTICS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29675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214059-5E31-4302-933C-AFB3739B6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43883"/>
              </p:ext>
            </p:extLst>
          </p:nvPr>
        </p:nvGraphicFramePr>
        <p:xfrm>
          <a:off x="559837" y="1166327"/>
          <a:ext cx="11075439" cy="52251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30074">
                  <a:extLst>
                    <a:ext uri="{9D8B030D-6E8A-4147-A177-3AD203B41FA5}">
                      <a16:colId xmlns:a16="http://schemas.microsoft.com/office/drawing/2014/main" val="1731367342"/>
                    </a:ext>
                  </a:extLst>
                </a:gridCol>
                <a:gridCol w="1222372">
                  <a:extLst>
                    <a:ext uri="{9D8B030D-6E8A-4147-A177-3AD203B41FA5}">
                      <a16:colId xmlns:a16="http://schemas.microsoft.com/office/drawing/2014/main" val="1995869577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1830112877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3601702763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2023320841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2007212787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1210552269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1343525137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1856692364"/>
                    </a:ext>
                  </a:extLst>
                </a:gridCol>
              </a:tblGrid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variable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mean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min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25%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50%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75%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max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088381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CUST_ID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4474.5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2583.787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2237.25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4474.5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6711.75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8949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9321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BALANCE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1564.475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2081.532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128.2819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873.3852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2054.14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19043.14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251475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BALANCE_FREQUENCY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0.877271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0.236904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0.888889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850547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PURCHASES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1003.205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2136.635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39.635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361.28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1110.13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49039.57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107423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ONEOFF_PURCHASES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592.4374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1659.888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577.405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40761.25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98694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INSTALLMENTS_PURCHASES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411.0676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904.3381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468.6375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22500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349027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CASH_ADVANCE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978.8711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2097.164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1113.821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47137.21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204243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PURCHASES_FREQUENCY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0.490351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0.401371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0.083333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0.916667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458560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ONEOFF_PURCHASES_FREQUENCY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0.202458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0.298336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0.083333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66852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PURCHASES_INSTALLMENTS_FREQUENCY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0.364437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0.397448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0.166667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471060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CASH_ADVANCE_FREQUENCY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0.135144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0.200121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0.222222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15223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CASH_ADVANCE_TRX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3.248827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6.824647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03291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PURCHASES_TRX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14.70983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24.85765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043306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CREDIT_LIMIT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4494.449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3638.816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30000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346341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PAYMENTS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1733.144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2895.064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383.2762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856.9015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1901.134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50721.48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217226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MINIMUM_PAYMENTS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864.2065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2372.447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0.019163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169.1237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312.3439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825.4855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76406.21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225995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PRC_FULL_PAYMENT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0.153715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0.292499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0.142857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510350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TENURE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11.51732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1.338331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150626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Monthly_avg_purchase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86.17517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180.5088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3.399375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31.93667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97.22833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4086.631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310945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Monthly_CASH_ADVANCE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88.97798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193.1361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99.0852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3928.101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206274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Purchases_by_type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1003.505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2136.738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39.8075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362.42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1110.13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49039.57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667591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Avg_amt_per_purchase_cash_advance_trx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17.95866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25.33836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663923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Limit_usage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8949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0.388926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0.389722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0.041527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0.30287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0.717582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15.90995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12090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Payments_to_minimum_payments_ratio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8637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9.35007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120.2869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0.00073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0.957549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2.170495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6.26043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6840.529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823746"/>
                  </a:ext>
                </a:extLst>
              </a:tr>
              <a:tr h="200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 err="1">
                          <a:effectLst/>
                        </a:rPr>
                        <a:t>Purchases_type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8950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1.336983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1.123488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73" marR="6973" marT="697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595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70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50ECE0-277D-4993-B238-F6337AB14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73396"/>
              </p:ext>
            </p:extLst>
          </p:nvPr>
        </p:nvGraphicFramePr>
        <p:xfrm>
          <a:off x="317242" y="1194318"/>
          <a:ext cx="11569944" cy="5253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224">
                  <a:extLst>
                    <a:ext uri="{9D8B030D-6E8A-4147-A177-3AD203B41FA5}">
                      <a16:colId xmlns:a16="http://schemas.microsoft.com/office/drawing/2014/main" val="3095504083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2899125672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2123155825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2295368016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2145644880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1648643963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1624456115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1619768100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3917874915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2709742372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2481731134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178677835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4158111107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1833284148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3289726245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217566784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3106378582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3447227307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2499451990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2040083925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2782744327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3458662838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882698165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2914008828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3667330837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1070016207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1840176174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3090638363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831928698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585621377"/>
                    </a:ext>
                  </a:extLst>
                </a:gridCol>
                <a:gridCol w="373224">
                  <a:extLst>
                    <a:ext uri="{9D8B030D-6E8A-4147-A177-3AD203B41FA5}">
                      <a16:colId xmlns:a16="http://schemas.microsoft.com/office/drawing/2014/main" val="872887349"/>
                    </a:ext>
                  </a:extLst>
                </a:gridCol>
              </a:tblGrid>
              <a:tr h="948127"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BALANCE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BALANCE_FREQUENCY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PURCHASES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ONEOFF_PURCHASES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INSTALLMENTS_PURCHASES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CASH_ADVANCE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PURCHASES_FREQUENCY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ONEOFF_PURCHASES_FREQUENCY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PURCHASES_INSTALLMENTS_FREQUENCY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CASH_ADVANCE_FREQUENCY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CASH_ADVANCE_TRX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PURCHASES_TRX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CREDIT_LIMIT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PAYMENTS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MINIMUM_PAYMENTS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PRC_FULL_PAYMENT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TENURE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Monthly_avg_purchase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Monthly_CASH_ADVANCE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Purchases_by_type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Avg_amt_per_purchase_cash_advance_trx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Limit_usage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Payments_to_minimum_payments_ratio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cluster_3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cluster_4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cluster_5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cluster_6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cluster_7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cluster_8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DB_cluster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16554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40.90075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0.818182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95.4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95.4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0.166667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0.083333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201.8021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139.5098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7.95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95.4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0.040901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1.446508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859406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3202.467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0.909091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4647.169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0.25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7000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4103.033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1072.34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0.222222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12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425.5486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0.457495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3.826241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47989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2495.149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773.17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773.17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622.0667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627.2848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64.43083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773.17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0.332687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0.991682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270032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1666.671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0.636364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1499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1499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205.788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0.083333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0.083333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0.083333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89.98892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643.3875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124.9167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17.149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1499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0.222223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4.754748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00255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817.7143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0.083333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0.083333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678.3348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244.7912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1.333333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0.681429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2.771075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802609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1809.829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1333.28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1333.28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0.666667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0.583333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1800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1400.058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2407.246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111.1067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1333.28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0.966694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0.581601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045480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627.2608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3998.619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2671.094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688.38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6082.091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198.0659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339.25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3998.619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0.046464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21.43824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2497882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1823.653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436.2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436.2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2300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679.0651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532.034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36.35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436.2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0.792892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1.276357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57334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1014.926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861.49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661.49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0.333333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0.083333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688.2786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311.9634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71.79083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861.49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0.144989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2.20628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78310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152.226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0.545455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1281.6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1281.6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0.166667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0.166667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11000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1164.771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100.3023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106.8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1281.6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0.013839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11.61261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060780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1293.125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920.12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920.12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1083.301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2172.698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76.67667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920.12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0.966694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0.498597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194592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630.7947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0.818182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1492.18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1492.18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705.6186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155.5491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124.3483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1492.18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0.315397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4.536309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996730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1516.929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3217.99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2500.23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717.76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0.916667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608.2637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490.207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268.1658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3217.99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0.505643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1.24083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895573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921.6934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2137.93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419.96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1717.97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0.166667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1655.891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251.138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0.083333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178.1608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2137.93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0.122892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6.593552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594692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2772.773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346.8114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0.083333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805.648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989.9629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28.90095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0.924258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0.813816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875455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5909.112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1611.7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1611.7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2301.491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0.166667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1993.439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2109.906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134.3083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191.7909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1611.7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0.860777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0.9448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223103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2072.074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0.875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2784.275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391.9746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376.5796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348.0343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0.690691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1.040881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670582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41.08949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0.454545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0.416667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0.333333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2500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254.5907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73.28201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43.25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0.016436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3.477861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132924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1989.072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504.35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166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338.35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0.666667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0.083333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0.583333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1720.837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744.6134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42.02917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504.35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0.153006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2.311048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622946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3577.971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398.64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398.64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4000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1053.98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2766.563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33.22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398.64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0.894493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0.454553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578540"/>
                  </a:ext>
                </a:extLst>
              </a:tr>
              <a:tr h="205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2016.685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176.68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176.68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0.666667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0.666667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223.0686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2766.563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14.72333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176.68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0.966694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0.454553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0" marR="4240" marT="42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29034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E8A208-63B4-4B60-8AAB-927CEFB4D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09712"/>
              </p:ext>
            </p:extLst>
          </p:nvPr>
        </p:nvGraphicFramePr>
        <p:xfrm>
          <a:off x="317241" y="261258"/>
          <a:ext cx="11420669" cy="699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20669">
                  <a:extLst>
                    <a:ext uri="{9D8B030D-6E8A-4147-A177-3AD203B41FA5}">
                      <a16:colId xmlns:a16="http://schemas.microsoft.com/office/drawing/2014/main" val="1426198659"/>
                    </a:ext>
                  </a:extLst>
                </a:gridCol>
              </a:tblGrid>
              <a:tr h="6997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OUTLIER TREARMENT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7111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03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F93140-5748-42C2-AD3E-0AEE91976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759430"/>
              </p:ext>
            </p:extLst>
          </p:nvPr>
        </p:nvGraphicFramePr>
        <p:xfrm>
          <a:off x="438539" y="317242"/>
          <a:ext cx="11318032" cy="662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18032">
                  <a:extLst>
                    <a:ext uri="{9D8B030D-6E8A-4147-A177-3AD203B41FA5}">
                      <a16:colId xmlns:a16="http://schemas.microsoft.com/office/drawing/2014/main" val="140007020"/>
                    </a:ext>
                  </a:extLst>
                </a:gridCol>
              </a:tblGrid>
              <a:tr h="6624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EIGEN VALUES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48081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4B9D10-399C-4AD3-926B-912D62BE2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4293"/>
              </p:ext>
            </p:extLst>
          </p:nvPr>
        </p:nvGraphicFramePr>
        <p:xfrm>
          <a:off x="438539" y="1296955"/>
          <a:ext cx="11318033" cy="4935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137">
                  <a:extLst>
                    <a:ext uri="{9D8B030D-6E8A-4147-A177-3AD203B41FA5}">
                      <a16:colId xmlns:a16="http://schemas.microsoft.com/office/drawing/2014/main" val="3544124765"/>
                    </a:ext>
                  </a:extLst>
                </a:gridCol>
                <a:gridCol w="3338037">
                  <a:extLst>
                    <a:ext uri="{9D8B030D-6E8A-4147-A177-3AD203B41FA5}">
                      <a16:colId xmlns:a16="http://schemas.microsoft.com/office/drawing/2014/main" val="4231235240"/>
                    </a:ext>
                  </a:extLst>
                </a:gridCol>
                <a:gridCol w="2972939">
                  <a:extLst>
                    <a:ext uri="{9D8B030D-6E8A-4147-A177-3AD203B41FA5}">
                      <a16:colId xmlns:a16="http://schemas.microsoft.com/office/drawing/2014/main" val="1322814908"/>
                    </a:ext>
                  </a:extLst>
                </a:gridCol>
                <a:gridCol w="1695098">
                  <a:extLst>
                    <a:ext uri="{9D8B030D-6E8A-4147-A177-3AD203B41FA5}">
                      <a16:colId xmlns:a16="http://schemas.microsoft.com/office/drawing/2014/main" val="2304291801"/>
                    </a:ext>
                  </a:extLst>
                </a:gridCol>
                <a:gridCol w="2268822">
                  <a:extLst>
                    <a:ext uri="{9D8B030D-6E8A-4147-A177-3AD203B41FA5}">
                      <a16:colId xmlns:a16="http://schemas.microsoft.com/office/drawing/2014/main" val="2390770388"/>
                    </a:ext>
                  </a:extLst>
                </a:gridCol>
              </a:tblGrid>
              <a:tr h="2903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S.No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eigen.corrm..values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cum_sum_eigen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pct_var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cum_pct_var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924686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7.88110834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7.88110834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0.3426186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0.3426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250192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        5.11936907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13.00047741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0.22255639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0.5652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436968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2.20580535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15.20628276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0.09589386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0.6611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307767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1.54859567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16.75487843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0.06732272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0.7284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022463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1.17376718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17.92864561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0.05102765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0.7794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891080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0.92624068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18.85488629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0.04026683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0.8197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266536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0.83765353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19.69253982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0.03641565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0.8561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34783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0.71469955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20.40723937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0.03107042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0.8872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871147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0.54450807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20.95174744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0.02367162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0.9108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227999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0.48693993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21.43868737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0.02116894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0.9320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451580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0.37726615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21.81595352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0.01640104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0.9484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846603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0.28777499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22.10372851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0.01251056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0.9609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75237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0.22511234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22.32884085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0.0097864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0.9707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243588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0.21404069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22.54288154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0.00930508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0.9800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18242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0.16974191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22.71262345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0.00737926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0.9874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992516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0.10641891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22.81904236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0.00462639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0.9920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033222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0.07990169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22.89894405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0.0034736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0.9955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189822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0.0494192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22.94836325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0.00214842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0.9976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412348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0.02856674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22.97692999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0.00124189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0.9989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146356"/>
                  </a:ext>
                </a:extLst>
              </a:tr>
              <a:tr h="232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0.01382703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                     22.99075702 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0.00060111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                    0.9995 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53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01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CC2A5A-169B-4818-893A-3E0AA8A5C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921298"/>
              </p:ext>
            </p:extLst>
          </p:nvPr>
        </p:nvGraphicFramePr>
        <p:xfrm>
          <a:off x="578498" y="252478"/>
          <a:ext cx="11187404" cy="727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7404">
                  <a:extLst>
                    <a:ext uri="{9D8B030D-6E8A-4147-A177-3AD203B41FA5}">
                      <a16:colId xmlns:a16="http://schemas.microsoft.com/office/drawing/2014/main" val="1581764765"/>
                    </a:ext>
                  </a:extLst>
                </a:gridCol>
              </a:tblGrid>
              <a:tr h="7272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Factor analysis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038916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A11D85-A62E-48FD-B04C-E7A9E09B4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33613"/>
              </p:ext>
            </p:extLst>
          </p:nvPr>
        </p:nvGraphicFramePr>
        <p:xfrm>
          <a:off x="578497" y="1268962"/>
          <a:ext cx="11187403" cy="501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56321">
                  <a:extLst>
                    <a:ext uri="{9D8B030D-6E8A-4147-A177-3AD203B41FA5}">
                      <a16:colId xmlns:a16="http://schemas.microsoft.com/office/drawing/2014/main" val="1311226662"/>
                    </a:ext>
                  </a:extLst>
                </a:gridCol>
                <a:gridCol w="1071847">
                  <a:extLst>
                    <a:ext uri="{9D8B030D-6E8A-4147-A177-3AD203B41FA5}">
                      <a16:colId xmlns:a16="http://schemas.microsoft.com/office/drawing/2014/main" val="3432156127"/>
                    </a:ext>
                  </a:extLst>
                </a:gridCol>
                <a:gridCol w="1071847">
                  <a:extLst>
                    <a:ext uri="{9D8B030D-6E8A-4147-A177-3AD203B41FA5}">
                      <a16:colId xmlns:a16="http://schemas.microsoft.com/office/drawing/2014/main" val="1812185609"/>
                    </a:ext>
                  </a:extLst>
                </a:gridCol>
                <a:gridCol w="1071847">
                  <a:extLst>
                    <a:ext uri="{9D8B030D-6E8A-4147-A177-3AD203B41FA5}">
                      <a16:colId xmlns:a16="http://schemas.microsoft.com/office/drawing/2014/main" val="1660105493"/>
                    </a:ext>
                  </a:extLst>
                </a:gridCol>
                <a:gridCol w="1071847">
                  <a:extLst>
                    <a:ext uri="{9D8B030D-6E8A-4147-A177-3AD203B41FA5}">
                      <a16:colId xmlns:a16="http://schemas.microsoft.com/office/drawing/2014/main" val="3353233078"/>
                    </a:ext>
                  </a:extLst>
                </a:gridCol>
                <a:gridCol w="1071847">
                  <a:extLst>
                    <a:ext uri="{9D8B030D-6E8A-4147-A177-3AD203B41FA5}">
                      <a16:colId xmlns:a16="http://schemas.microsoft.com/office/drawing/2014/main" val="1412042573"/>
                    </a:ext>
                  </a:extLst>
                </a:gridCol>
                <a:gridCol w="1071847">
                  <a:extLst>
                    <a:ext uri="{9D8B030D-6E8A-4147-A177-3AD203B41FA5}">
                      <a16:colId xmlns:a16="http://schemas.microsoft.com/office/drawing/2014/main" val="4092991734"/>
                    </a:ext>
                  </a:extLst>
                </a:gridCol>
              </a:tblGrid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INSTALLMENTS_PURCHASES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0.763717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894771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Monthly_avg_purchase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0.938882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7223719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Purchases_by_type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0.94658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1495681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PURCHASES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0.946551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368210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PURCHASES_INSTALLMENTS_FREQUENCY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0.6355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778397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PURCHASES_FREQUENCY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5701066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ONEOFF_PURCHASES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0.787588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05584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PURCHASES_TRX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0.907937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5078773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Avg_amt_per_purchase_cash_advance_trx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0.820647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602217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ONEOFF_PURCHASES_FREQUENCY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0.701677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2494878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MINIMUM_PAYMENTS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0.038544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0.692561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8990351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0.037433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0.8465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2376304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Monthly_CASH_ADVANCE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-0.23395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0.814358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765504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CASH_ADVANCE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-0.22482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0.828568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4071175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Limit_usage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-0.21599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0.598253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752327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CASH_ADVANCE_FREQUENCY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-0.28752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0.784079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834899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CASH_ADVANCE_TRX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-0.2382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0.798054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209733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Limit_usage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-0.21599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0.598253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-0.54425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4656231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Payments_to_minimum_payments_ratio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0.435788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-0.17073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0.705307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9050730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BALANCE_FREQUENCY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0.209504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0.384438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-0.50228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726176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PURCHASES_INSTALLMENTS_FREQUENCY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0.6355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-0.16387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-0.32569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-0.60811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6042792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TENURE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0.165874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0.009878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-0.17225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0.212261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-0.66171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471478"/>
                  </a:ext>
                </a:extLst>
              </a:tr>
              <a:tr h="2178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TENURE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0.165874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0.009878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-0.17225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0.212261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-0.66171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-0.59824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61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80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AFC619-6B38-4613-A284-936ACBFF1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933720"/>
              </p:ext>
            </p:extLst>
          </p:nvPr>
        </p:nvGraphicFramePr>
        <p:xfrm>
          <a:off x="931506" y="232844"/>
          <a:ext cx="10515600" cy="840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566294601"/>
                    </a:ext>
                  </a:extLst>
                </a:gridCol>
              </a:tblGrid>
              <a:tr h="840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choosing right k value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97" marR="7097" marT="7097" marB="0" anchor="ctr"/>
                </a:tc>
                <a:extLst>
                  <a:ext uri="{0D108BD9-81ED-4DB2-BD59-A6C34878D82A}">
                    <a16:rowId xmlns:a16="http://schemas.microsoft.com/office/drawing/2014/main" val="41164837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F6EA58-59D3-457A-B388-3A894F4E3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86231"/>
              </p:ext>
            </p:extLst>
          </p:nvPr>
        </p:nvGraphicFramePr>
        <p:xfrm>
          <a:off x="931506" y="1726161"/>
          <a:ext cx="9253894" cy="45440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0813">
                  <a:extLst>
                    <a:ext uri="{9D8B030D-6E8A-4147-A177-3AD203B41FA5}">
                      <a16:colId xmlns:a16="http://schemas.microsoft.com/office/drawing/2014/main" val="1707536138"/>
                    </a:ext>
                  </a:extLst>
                </a:gridCol>
                <a:gridCol w="689731">
                  <a:extLst>
                    <a:ext uri="{9D8B030D-6E8A-4147-A177-3AD203B41FA5}">
                      <a16:colId xmlns:a16="http://schemas.microsoft.com/office/drawing/2014/main" val="1180845807"/>
                    </a:ext>
                  </a:extLst>
                </a:gridCol>
                <a:gridCol w="1077705">
                  <a:extLst>
                    <a:ext uri="{9D8B030D-6E8A-4147-A177-3AD203B41FA5}">
                      <a16:colId xmlns:a16="http://schemas.microsoft.com/office/drawing/2014/main" val="50671601"/>
                    </a:ext>
                  </a:extLst>
                </a:gridCol>
                <a:gridCol w="3391179">
                  <a:extLst>
                    <a:ext uri="{9D8B030D-6E8A-4147-A177-3AD203B41FA5}">
                      <a16:colId xmlns:a16="http://schemas.microsoft.com/office/drawing/2014/main" val="4185356215"/>
                    </a:ext>
                  </a:extLst>
                </a:gridCol>
                <a:gridCol w="2974466">
                  <a:extLst>
                    <a:ext uri="{9D8B030D-6E8A-4147-A177-3AD203B41FA5}">
                      <a16:colId xmlns:a16="http://schemas.microsoft.com/office/drawing/2014/main" val="427222424"/>
                    </a:ext>
                  </a:extLst>
                </a:gridCol>
              </a:tblGrid>
              <a:tr h="343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Metrics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408149"/>
                  </a:ext>
                </a:extLst>
              </a:tr>
              <a:tr h="343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</a:rPr>
                        <a:t>S.No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SC Value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Segment Distribution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Based on Profiling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624177"/>
                  </a:ext>
                </a:extLst>
              </a:tr>
              <a:tr h="686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K=3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0.268116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0.447374 to 0.155978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There was overlap between segments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001197"/>
                  </a:ext>
                </a:extLst>
              </a:tr>
              <a:tr h="4220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K=4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0.29186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0.401117 to 0.088827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Differentiating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934915"/>
                  </a:ext>
                </a:extLst>
              </a:tr>
              <a:tr h="686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K=5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0.286011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0.376648 to 0.086480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There was overlap between segments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052424"/>
                  </a:ext>
                </a:extLst>
              </a:tr>
              <a:tr h="686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K=6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0.268955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0.244916 to 0.081117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There was overlap between segments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740132"/>
                  </a:ext>
                </a:extLst>
              </a:tr>
              <a:tr h="686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K=7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0.275949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0.241899 to 0.073073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There was overlap between segments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948613"/>
                  </a:ext>
                </a:extLst>
              </a:tr>
              <a:tr h="686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K=8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0.280735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0.219777 to 0.058212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There was overlap between segments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90954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31C0C3C-F396-4127-8BF4-5F846C66520E}"/>
              </a:ext>
            </a:extLst>
          </p:cNvPr>
          <p:cNvSpPr/>
          <p:nvPr/>
        </p:nvSpPr>
        <p:spPr>
          <a:xfrm>
            <a:off x="10185400" y="2740997"/>
            <a:ext cx="19558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k = 4 is right value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207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0AA3F9-1326-4CC8-919C-7E09D3E83B63}"/>
              </a:ext>
            </a:extLst>
          </p:cNvPr>
          <p:cNvSpPr/>
          <p:nvPr/>
        </p:nvSpPr>
        <p:spPr>
          <a:xfrm>
            <a:off x="957942" y="232006"/>
            <a:ext cx="108079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Choosing number clusters using Silhouette Coefficient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9B9DA-C0C1-4F2D-AA2A-8DA4260A2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41" y="1174999"/>
            <a:ext cx="9965094" cy="49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BDAD87-483B-45DA-B7D5-571E86A40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18441"/>
              </p:ext>
            </p:extLst>
          </p:nvPr>
        </p:nvGraphicFramePr>
        <p:xfrm>
          <a:off x="912845" y="181883"/>
          <a:ext cx="10515600" cy="982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8659723"/>
                    </a:ext>
                  </a:extLst>
                </a:gridCol>
              </a:tblGrid>
              <a:tr h="604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Finding Optimal number of clusters (optional)</a:t>
                      </a:r>
                      <a:br>
                        <a:rPr lang="en-US" sz="3200" b="1" u="none" strike="noStrike" dirty="0">
                          <a:effectLst/>
                        </a:rPr>
                      </a:br>
                      <a:r>
                        <a:rPr lang="en-US" sz="3200" b="1" u="none" strike="noStrike" dirty="0">
                          <a:effectLst/>
                        </a:rPr>
                        <a:t>Elbow Analysis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ctr"/>
                </a:tc>
                <a:extLst>
                  <a:ext uri="{0D108BD9-81ED-4DB2-BD59-A6C34878D82A}">
                    <a16:rowId xmlns:a16="http://schemas.microsoft.com/office/drawing/2014/main" val="65449776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D0B1E4-2972-4A8E-99CB-9C94008BE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76429"/>
              </p:ext>
            </p:extLst>
          </p:nvPr>
        </p:nvGraphicFramePr>
        <p:xfrm>
          <a:off x="912845" y="1267342"/>
          <a:ext cx="1828800" cy="49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97974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Output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60379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508590-8F69-4FCC-9EEC-8B2923AC7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29032"/>
              </p:ext>
            </p:extLst>
          </p:nvPr>
        </p:nvGraphicFramePr>
        <p:xfrm>
          <a:off x="912845" y="2202023"/>
          <a:ext cx="10330543" cy="3974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6807">
                  <a:extLst>
                    <a:ext uri="{9D8B030D-6E8A-4147-A177-3AD203B41FA5}">
                      <a16:colId xmlns:a16="http://schemas.microsoft.com/office/drawing/2014/main" val="1836966009"/>
                    </a:ext>
                  </a:extLst>
                </a:gridCol>
                <a:gridCol w="5373736">
                  <a:extLst>
                    <a:ext uri="{9D8B030D-6E8A-4147-A177-3AD203B41FA5}">
                      <a16:colId xmlns:a16="http://schemas.microsoft.com/office/drawing/2014/main" val="3310916465"/>
                    </a:ext>
                  </a:extLst>
                </a:gridCol>
              </a:tblGrid>
              <a:tr h="353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num_clusters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cluster_errors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3495372"/>
                  </a:ext>
                </a:extLst>
              </a:tr>
              <a:tr h="362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80550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046723"/>
                  </a:ext>
                </a:extLst>
              </a:tr>
              <a:tr h="362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57301.80084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134239"/>
                  </a:ext>
                </a:extLst>
              </a:tr>
              <a:tr h="362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44964.82629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627672"/>
                  </a:ext>
                </a:extLst>
              </a:tr>
              <a:tr h="362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38594.48289</a:t>
                      </a:r>
                      <a:endParaRPr 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784744"/>
                  </a:ext>
                </a:extLst>
              </a:tr>
              <a:tr h="362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33521.31193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6332255"/>
                  </a:ext>
                </a:extLst>
              </a:tr>
              <a:tr h="362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30152.27672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210606"/>
                  </a:ext>
                </a:extLst>
              </a:tr>
              <a:tr h="362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26906.5465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786574"/>
                  </a:ext>
                </a:extLst>
              </a:tr>
              <a:tr h="362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24738.19926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298193"/>
                  </a:ext>
                </a:extLst>
              </a:tr>
              <a:tr h="362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22909.36552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434431"/>
                  </a:ext>
                </a:extLst>
              </a:tr>
              <a:tr h="362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21349.31989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72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86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973251-EEBD-4C6A-BCB6-AAFC48013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9519"/>
              </p:ext>
            </p:extLst>
          </p:nvPr>
        </p:nvGraphicFramePr>
        <p:xfrm>
          <a:off x="838200" y="125899"/>
          <a:ext cx="10515600" cy="982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819661338"/>
                    </a:ext>
                  </a:extLst>
                </a:gridCol>
              </a:tblGrid>
              <a:tr h="604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Finding Optimal number of clusters (optional)</a:t>
                      </a:r>
                      <a:br>
                        <a:rPr lang="en-US" sz="3200" b="1" u="none" strike="noStrike" dirty="0">
                          <a:effectLst/>
                        </a:rPr>
                      </a:br>
                      <a:r>
                        <a:rPr lang="en-US" sz="3200" b="1" u="none" strike="noStrike" dirty="0">
                          <a:effectLst/>
                        </a:rPr>
                        <a:t>Elbow Analysis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7" marR="7467" marT="7467" marB="0" anchor="ctr"/>
                </a:tc>
                <a:extLst>
                  <a:ext uri="{0D108BD9-81ED-4DB2-BD59-A6C34878D82A}">
                    <a16:rowId xmlns:a16="http://schemas.microsoft.com/office/drawing/2014/main" val="29841734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35605D-E22B-4F16-93CB-84898C923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53359"/>
              </p:ext>
            </p:extLst>
          </p:nvPr>
        </p:nvGraphicFramePr>
        <p:xfrm>
          <a:off x="838200" y="1108726"/>
          <a:ext cx="1828800" cy="495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510613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Output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563998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7985687-7535-41CB-8462-4F231E425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5898"/>
            <a:ext cx="10694437" cy="46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9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4367</Words>
  <Application>Microsoft Office PowerPoint</Application>
  <PresentationFormat>Widescreen</PresentationFormat>
  <Paragraphs>2528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Ramkumar S</dc:creator>
  <cp:lastModifiedBy>Ramkumar S</cp:lastModifiedBy>
  <cp:revision>17</cp:revision>
  <dcterms:created xsi:type="dcterms:W3CDTF">2019-10-06T08:41:09Z</dcterms:created>
  <dcterms:modified xsi:type="dcterms:W3CDTF">2019-10-06T13:19:19Z</dcterms:modified>
</cp:coreProperties>
</file>