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6" r:id="rId1"/>
  </p:sldMasterIdLst>
  <p:notesMasterIdLst>
    <p:notesMasterId r:id="rId37"/>
  </p:notesMasterIdLst>
  <p:handoutMasterIdLst>
    <p:handoutMasterId r:id="rId38"/>
  </p:handoutMasterIdLst>
  <p:sldIdLst>
    <p:sldId id="256" r:id="rId2"/>
    <p:sldId id="257" r:id="rId3"/>
    <p:sldId id="258" r:id="rId4"/>
    <p:sldId id="281" r:id="rId5"/>
    <p:sldId id="259" r:id="rId6"/>
    <p:sldId id="311" r:id="rId7"/>
    <p:sldId id="312" r:id="rId8"/>
    <p:sldId id="260" r:id="rId9"/>
    <p:sldId id="261" r:id="rId10"/>
    <p:sldId id="283" r:id="rId11"/>
    <p:sldId id="284" r:id="rId12"/>
    <p:sldId id="262" r:id="rId13"/>
    <p:sldId id="263" r:id="rId14"/>
    <p:sldId id="285" r:id="rId15"/>
    <p:sldId id="286" r:id="rId16"/>
    <p:sldId id="287" r:id="rId17"/>
    <p:sldId id="264" r:id="rId18"/>
    <p:sldId id="265" r:id="rId19"/>
    <p:sldId id="266" r:id="rId20"/>
    <p:sldId id="290" r:id="rId21"/>
    <p:sldId id="292" r:id="rId22"/>
    <p:sldId id="267" r:id="rId23"/>
    <p:sldId id="295" r:id="rId24"/>
    <p:sldId id="268" r:id="rId25"/>
    <p:sldId id="269" r:id="rId26"/>
    <p:sldId id="299" r:id="rId27"/>
    <p:sldId id="300" r:id="rId28"/>
    <p:sldId id="270" r:id="rId29"/>
    <p:sldId id="320" r:id="rId30"/>
    <p:sldId id="323" r:id="rId31"/>
    <p:sldId id="274" r:id="rId32"/>
    <p:sldId id="275" r:id="rId33"/>
    <p:sldId id="313" r:id="rId34"/>
    <p:sldId id="279" r:id="rId35"/>
    <p:sldId id="293"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MKUMAR S" initials="RS" lastIdx="1" clrIdx="0">
    <p:extLst>
      <p:ext uri="{19B8F6BF-5375-455C-9EA6-DF929625EA0E}">
        <p15:presenceInfo xmlns:p15="http://schemas.microsoft.com/office/powerpoint/2012/main" userId="1190249720cd9b0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86642" autoAdjust="0"/>
  </p:normalViewPr>
  <p:slideViewPr>
    <p:cSldViewPr snapToGrid="0">
      <p:cViewPr varScale="1">
        <p:scale>
          <a:sx n="74" d="100"/>
          <a:sy n="74" d="100"/>
        </p:scale>
        <p:origin x="1032" y="7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B905E9D-B4F0-449E-8C81-C4357FC8A7F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85FF6EC-00AE-45B9-9D3D-06FA97FDE66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54035B-0B91-41AF-8034-D0D3FC2D1A3C}" type="datetimeFigureOut">
              <a:rPr lang="en-US" smtClean="0"/>
              <a:t>11/30/2019</a:t>
            </a:fld>
            <a:endParaRPr lang="en-US"/>
          </a:p>
        </p:txBody>
      </p:sp>
      <p:sp>
        <p:nvSpPr>
          <p:cNvPr id="4" name="Footer Placeholder 3">
            <a:extLst>
              <a:ext uri="{FF2B5EF4-FFF2-40B4-BE49-F238E27FC236}">
                <a16:creationId xmlns:a16="http://schemas.microsoft.com/office/drawing/2014/main" id="{0A33ED06-0B07-456C-A51F-D13875C5C3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31DBA08-D888-49F2-8503-33F3FB6E773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D5FA17D-BA53-4CBA-A2F5-6F35085DF289}" type="slidenum">
              <a:rPr lang="en-US" smtClean="0"/>
              <a:t>‹#›</a:t>
            </a:fld>
            <a:endParaRPr lang="en-US"/>
          </a:p>
        </p:txBody>
      </p:sp>
    </p:spTree>
    <p:extLst>
      <p:ext uri="{BB962C8B-B14F-4D97-AF65-F5344CB8AC3E}">
        <p14:creationId xmlns:p14="http://schemas.microsoft.com/office/powerpoint/2010/main" val="27028484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93DA6-B9DA-4EDF-BDFD-67B4B5334D86}" type="datetimeFigureOut">
              <a:rPr lang="en-US" smtClean="0"/>
              <a:t>11/30/2019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23A612-23EC-42C9-B05E-73BADDC17D2A}" type="slidenum">
              <a:rPr lang="en-US" smtClean="0"/>
              <a:t>‹#›</a:t>
            </a:fld>
            <a:endParaRPr lang="en-US"/>
          </a:p>
        </p:txBody>
      </p:sp>
    </p:spTree>
    <p:extLst>
      <p:ext uri="{BB962C8B-B14F-4D97-AF65-F5344CB8AC3E}">
        <p14:creationId xmlns:p14="http://schemas.microsoft.com/office/powerpoint/2010/main" val="4142516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723A612-23EC-42C9-B05E-73BADDC17D2A}" type="slidenum">
              <a:rPr lang="en-US" smtClean="0"/>
              <a:t>1</a:t>
            </a:fld>
            <a:endParaRPr lang="en-US"/>
          </a:p>
        </p:txBody>
      </p:sp>
    </p:spTree>
    <p:extLst>
      <p:ext uri="{BB962C8B-B14F-4D97-AF65-F5344CB8AC3E}">
        <p14:creationId xmlns:p14="http://schemas.microsoft.com/office/powerpoint/2010/main" val="907628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23A612-23EC-42C9-B05E-73BADDC17D2A}" type="slidenum">
              <a:rPr lang="en-US" smtClean="0"/>
              <a:t>17</a:t>
            </a:fld>
            <a:endParaRPr lang="en-US"/>
          </a:p>
        </p:txBody>
      </p:sp>
    </p:spTree>
    <p:extLst>
      <p:ext uri="{BB962C8B-B14F-4D97-AF65-F5344CB8AC3E}">
        <p14:creationId xmlns:p14="http://schemas.microsoft.com/office/powerpoint/2010/main" val="4012489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8B924-E74A-45BF-B401-3320A32705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B152FC-B21E-4924-BCF1-6C2EDCB39D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994184C-75E9-4BD0-BAFF-E30F08B09FCF}"/>
              </a:ext>
            </a:extLst>
          </p:cNvPr>
          <p:cNvSpPr>
            <a:spLocks noGrp="1"/>
          </p:cNvSpPr>
          <p:nvPr>
            <p:ph type="dt" sz="half" idx="10"/>
          </p:nvPr>
        </p:nvSpPr>
        <p:spPr/>
        <p:txBody>
          <a:bodyPr/>
          <a:lstStyle/>
          <a:p>
            <a:fld id="{C9A6652D-ED67-41BC-8BE8-55BDA11F597F}" type="datetimeFigureOut">
              <a:rPr lang="en-US" smtClean="0"/>
              <a:t>11/30/2019</a:t>
            </a:fld>
            <a:endParaRPr lang="en-US"/>
          </a:p>
        </p:txBody>
      </p:sp>
      <p:sp>
        <p:nvSpPr>
          <p:cNvPr id="5" name="Footer Placeholder 4">
            <a:extLst>
              <a:ext uri="{FF2B5EF4-FFF2-40B4-BE49-F238E27FC236}">
                <a16:creationId xmlns:a16="http://schemas.microsoft.com/office/drawing/2014/main" id="{F94EEBCF-AD07-4331-A3A0-ED53077350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0421A8-C8D5-4EF9-A215-C41C5120002F}"/>
              </a:ext>
            </a:extLst>
          </p:cNvPr>
          <p:cNvSpPr>
            <a:spLocks noGrp="1"/>
          </p:cNvSpPr>
          <p:nvPr>
            <p:ph type="sldNum" sz="quarter" idx="12"/>
          </p:nvPr>
        </p:nvSpPr>
        <p:spPr/>
        <p:txBody>
          <a:bodyPr/>
          <a:lstStyle/>
          <a:p>
            <a:fld id="{4F4C50CD-240D-42F3-AB7B-EE93BA56C1CF}" type="slidenum">
              <a:rPr lang="en-US" smtClean="0"/>
              <a:t>‹#›</a:t>
            </a:fld>
            <a:endParaRPr lang="en-US"/>
          </a:p>
        </p:txBody>
      </p:sp>
    </p:spTree>
    <p:extLst>
      <p:ext uri="{BB962C8B-B14F-4D97-AF65-F5344CB8AC3E}">
        <p14:creationId xmlns:p14="http://schemas.microsoft.com/office/powerpoint/2010/main" val="214315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96A80-74C8-4F19-8B18-9F48D57927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154406-F604-4EB8-AD38-C028B859E6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749171-D2B3-4FD5-8E28-632E306E8AB5}"/>
              </a:ext>
            </a:extLst>
          </p:cNvPr>
          <p:cNvSpPr>
            <a:spLocks noGrp="1"/>
          </p:cNvSpPr>
          <p:nvPr>
            <p:ph type="dt" sz="half" idx="10"/>
          </p:nvPr>
        </p:nvSpPr>
        <p:spPr/>
        <p:txBody>
          <a:bodyPr/>
          <a:lstStyle/>
          <a:p>
            <a:fld id="{C9A6652D-ED67-41BC-8BE8-55BDA11F597F}" type="datetimeFigureOut">
              <a:rPr lang="en-US" smtClean="0"/>
              <a:t>11/30/2019</a:t>
            </a:fld>
            <a:endParaRPr lang="en-US"/>
          </a:p>
        </p:txBody>
      </p:sp>
      <p:sp>
        <p:nvSpPr>
          <p:cNvPr id="5" name="Footer Placeholder 4">
            <a:extLst>
              <a:ext uri="{FF2B5EF4-FFF2-40B4-BE49-F238E27FC236}">
                <a16:creationId xmlns:a16="http://schemas.microsoft.com/office/drawing/2014/main" id="{5629B321-C5F3-43A1-A9EE-82FF0A7D51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E85461-7F47-4ABE-9CA3-AB42805D33B4}"/>
              </a:ext>
            </a:extLst>
          </p:cNvPr>
          <p:cNvSpPr>
            <a:spLocks noGrp="1"/>
          </p:cNvSpPr>
          <p:nvPr>
            <p:ph type="sldNum" sz="quarter" idx="12"/>
          </p:nvPr>
        </p:nvSpPr>
        <p:spPr/>
        <p:txBody>
          <a:bodyPr/>
          <a:lstStyle/>
          <a:p>
            <a:fld id="{4F4C50CD-240D-42F3-AB7B-EE93BA56C1CF}" type="slidenum">
              <a:rPr lang="en-US" smtClean="0"/>
              <a:t>‹#›</a:t>
            </a:fld>
            <a:endParaRPr lang="en-US"/>
          </a:p>
        </p:txBody>
      </p:sp>
    </p:spTree>
    <p:extLst>
      <p:ext uri="{BB962C8B-B14F-4D97-AF65-F5344CB8AC3E}">
        <p14:creationId xmlns:p14="http://schemas.microsoft.com/office/powerpoint/2010/main" val="2507416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051165-DAD1-476C-B9E9-BE4A29F06C2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85CC25-9303-4CFF-A25D-B9A1E78ED6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2160A0-B39B-4F47-8B2C-7169D2F1AB14}"/>
              </a:ext>
            </a:extLst>
          </p:cNvPr>
          <p:cNvSpPr>
            <a:spLocks noGrp="1"/>
          </p:cNvSpPr>
          <p:nvPr>
            <p:ph type="dt" sz="half" idx="10"/>
          </p:nvPr>
        </p:nvSpPr>
        <p:spPr/>
        <p:txBody>
          <a:bodyPr/>
          <a:lstStyle/>
          <a:p>
            <a:fld id="{C9A6652D-ED67-41BC-8BE8-55BDA11F597F}" type="datetimeFigureOut">
              <a:rPr lang="en-US" smtClean="0"/>
              <a:t>11/30/2019</a:t>
            </a:fld>
            <a:endParaRPr lang="en-US"/>
          </a:p>
        </p:txBody>
      </p:sp>
      <p:sp>
        <p:nvSpPr>
          <p:cNvPr id="5" name="Footer Placeholder 4">
            <a:extLst>
              <a:ext uri="{FF2B5EF4-FFF2-40B4-BE49-F238E27FC236}">
                <a16:creationId xmlns:a16="http://schemas.microsoft.com/office/drawing/2014/main" id="{4283C384-2CA3-4BCE-94B4-094F1B5EDE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8F5034-D4AA-4256-A9F2-F942EC4D16F4}"/>
              </a:ext>
            </a:extLst>
          </p:cNvPr>
          <p:cNvSpPr>
            <a:spLocks noGrp="1"/>
          </p:cNvSpPr>
          <p:nvPr>
            <p:ph type="sldNum" sz="quarter" idx="12"/>
          </p:nvPr>
        </p:nvSpPr>
        <p:spPr/>
        <p:txBody>
          <a:bodyPr/>
          <a:lstStyle/>
          <a:p>
            <a:fld id="{4F4C50CD-240D-42F3-AB7B-EE93BA56C1CF}" type="slidenum">
              <a:rPr lang="en-US" smtClean="0"/>
              <a:t>‹#›</a:t>
            </a:fld>
            <a:endParaRPr lang="en-US"/>
          </a:p>
        </p:txBody>
      </p:sp>
    </p:spTree>
    <p:extLst>
      <p:ext uri="{BB962C8B-B14F-4D97-AF65-F5344CB8AC3E}">
        <p14:creationId xmlns:p14="http://schemas.microsoft.com/office/powerpoint/2010/main" val="911103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549C7-2313-4A00-805E-34A17FCD70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3D0795-388C-4BF9-991A-86FF2C9A25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FD4149-E9C8-4FEB-99F8-76B4C7173C28}"/>
              </a:ext>
            </a:extLst>
          </p:cNvPr>
          <p:cNvSpPr>
            <a:spLocks noGrp="1"/>
          </p:cNvSpPr>
          <p:nvPr>
            <p:ph type="dt" sz="half" idx="10"/>
          </p:nvPr>
        </p:nvSpPr>
        <p:spPr/>
        <p:txBody>
          <a:bodyPr/>
          <a:lstStyle/>
          <a:p>
            <a:fld id="{C9A6652D-ED67-41BC-8BE8-55BDA11F597F}" type="datetimeFigureOut">
              <a:rPr lang="en-US" smtClean="0"/>
              <a:t>11/30/2019</a:t>
            </a:fld>
            <a:endParaRPr lang="en-US"/>
          </a:p>
        </p:txBody>
      </p:sp>
      <p:sp>
        <p:nvSpPr>
          <p:cNvPr id="5" name="Footer Placeholder 4">
            <a:extLst>
              <a:ext uri="{FF2B5EF4-FFF2-40B4-BE49-F238E27FC236}">
                <a16:creationId xmlns:a16="http://schemas.microsoft.com/office/drawing/2014/main" id="{A58FDD97-9E6C-4517-B9EA-1101F1E3A2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272EF2-49BE-4A2A-ABF8-EBDFF5EF8798}"/>
              </a:ext>
            </a:extLst>
          </p:cNvPr>
          <p:cNvSpPr>
            <a:spLocks noGrp="1"/>
          </p:cNvSpPr>
          <p:nvPr>
            <p:ph type="sldNum" sz="quarter" idx="12"/>
          </p:nvPr>
        </p:nvSpPr>
        <p:spPr/>
        <p:txBody>
          <a:bodyPr/>
          <a:lstStyle/>
          <a:p>
            <a:fld id="{4F4C50CD-240D-42F3-AB7B-EE93BA56C1CF}" type="slidenum">
              <a:rPr lang="en-US" smtClean="0"/>
              <a:t>‹#›</a:t>
            </a:fld>
            <a:endParaRPr lang="en-US"/>
          </a:p>
        </p:txBody>
      </p:sp>
    </p:spTree>
    <p:extLst>
      <p:ext uri="{BB962C8B-B14F-4D97-AF65-F5344CB8AC3E}">
        <p14:creationId xmlns:p14="http://schemas.microsoft.com/office/powerpoint/2010/main" val="1831799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3034C-3D02-4894-9BFF-A74860910D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C8EB346-87C3-4261-B228-6FD67D6FFB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B50E04-7D4B-4673-A983-5EDBFEEBA849}"/>
              </a:ext>
            </a:extLst>
          </p:cNvPr>
          <p:cNvSpPr>
            <a:spLocks noGrp="1"/>
          </p:cNvSpPr>
          <p:nvPr>
            <p:ph type="dt" sz="half" idx="10"/>
          </p:nvPr>
        </p:nvSpPr>
        <p:spPr/>
        <p:txBody>
          <a:bodyPr/>
          <a:lstStyle/>
          <a:p>
            <a:fld id="{C9A6652D-ED67-41BC-8BE8-55BDA11F597F}" type="datetimeFigureOut">
              <a:rPr lang="en-US" smtClean="0"/>
              <a:t>11/30/2019</a:t>
            </a:fld>
            <a:endParaRPr lang="en-US"/>
          </a:p>
        </p:txBody>
      </p:sp>
      <p:sp>
        <p:nvSpPr>
          <p:cNvPr id="5" name="Footer Placeholder 4">
            <a:extLst>
              <a:ext uri="{FF2B5EF4-FFF2-40B4-BE49-F238E27FC236}">
                <a16:creationId xmlns:a16="http://schemas.microsoft.com/office/drawing/2014/main" id="{3B086835-D4D7-419F-A93A-B90A5E261F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D82533-D13F-4528-9303-2AB4CA33E1DD}"/>
              </a:ext>
            </a:extLst>
          </p:cNvPr>
          <p:cNvSpPr>
            <a:spLocks noGrp="1"/>
          </p:cNvSpPr>
          <p:nvPr>
            <p:ph type="sldNum" sz="quarter" idx="12"/>
          </p:nvPr>
        </p:nvSpPr>
        <p:spPr/>
        <p:txBody>
          <a:bodyPr/>
          <a:lstStyle/>
          <a:p>
            <a:fld id="{4F4C50CD-240D-42F3-AB7B-EE93BA56C1CF}" type="slidenum">
              <a:rPr lang="en-US" smtClean="0"/>
              <a:t>‹#›</a:t>
            </a:fld>
            <a:endParaRPr lang="en-US"/>
          </a:p>
        </p:txBody>
      </p:sp>
    </p:spTree>
    <p:extLst>
      <p:ext uri="{BB962C8B-B14F-4D97-AF65-F5344CB8AC3E}">
        <p14:creationId xmlns:p14="http://schemas.microsoft.com/office/powerpoint/2010/main" val="370041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F835B-AB97-4B9E-94C2-C670C4FD74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FD42DC-BEE5-47E5-9616-EA3380F556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9B2F57-AB58-4042-9177-5B954B8D87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3C83DA-F982-4BBD-9D60-136B2DA54CF0}"/>
              </a:ext>
            </a:extLst>
          </p:cNvPr>
          <p:cNvSpPr>
            <a:spLocks noGrp="1"/>
          </p:cNvSpPr>
          <p:nvPr>
            <p:ph type="dt" sz="half" idx="10"/>
          </p:nvPr>
        </p:nvSpPr>
        <p:spPr/>
        <p:txBody>
          <a:bodyPr/>
          <a:lstStyle/>
          <a:p>
            <a:fld id="{C9A6652D-ED67-41BC-8BE8-55BDA11F597F}" type="datetimeFigureOut">
              <a:rPr lang="en-US" smtClean="0"/>
              <a:t>11/30/2019</a:t>
            </a:fld>
            <a:endParaRPr lang="en-US"/>
          </a:p>
        </p:txBody>
      </p:sp>
      <p:sp>
        <p:nvSpPr>
          <p:cNvPr id="6" name="Footer Placeholder 5">
            <a:extLst>
              <a:ext uri="{FF2B5EF4-FFF2-40B4-BE49-F238E27FC236}">
                <a16:creationId xmlns:a16="http://schemas.microsoft.com/office/drawing/2014/main" id="{A7A67E34-93CB-412F-94A0-26DE4FADAB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501DAD-C646-4577-857E-903C2B068172}"/>
              </a:ext>
            </a:extLst>
          </p:cNvPr>
          <p:cNvSpPr>
            <a:spLocks noGrp="1"/>
          </p:cNvSpPr>
          <p:nvPr>
            <p:ph type="sldNum" sz="quarter" idx="12"/>
          </p:nvPr>
        </p:nvSpPr>
        <p:spPr/>
        <p:txBody>
          <a:bodyPr/>
          <a:lstStyle/>
          <a:p>
            <a:fld id="{4F4C50CD-240D-42F3-AB7B-EE93BA56C1CF}" type="slidenum">
              <a:rPr lang="en-US" smtClean="0"/>
              <a:t>‹#›</a:t>
            </a:fld>
            <a:endParaRPr lang="en-US"/>
          </a:p>
        </p:txBody>
      </p:sp>
    </p:spTree>
    <p:extLst>
      <p:ext uri="{BB962C8B-B14F-4D97-AF65-F5344CB8AC3E}">
        <p14:creationId xmlns:p14="http://schemas.microsoft.com/office/powerpoint/2010/main" val="1650235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82AC0-5247-427B-9906-1CE7B62533B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DED9C0-749B-4DF7-8918-8A3F01FC71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20F8D1-AA24-45CA-B9E6-C6E0EA77D5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6B0F86-3313-4586-8E5E-52D2F97168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CB2ABF-2CE1-4979-AED5-E8E263EB5F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9B8976-21A1-42AA-9A2B-60728D594377}"/>
              </a:ext>
            </a:extLst>
          </p:cNvPr>
          <p:cNvSpPr>
            <a:spLocks noGrp="1"/>
          </p:cNvSpPr>
          <p:nvPr>
            <p:ph type="dt" sz="half" idx="10"/>
          </p:nvPr>
        </p:nvSpPr>
        <p:spPr/>
        <p:txBody>
          <a:bodyPr/>
          <a:lstStyle/>
          <a:p>
            <a:fld id="{C9A6652D-ED67-41BC-8BE8-55BDA11F597F}" type="datetimeFigureOut">
              <a:rPr lang="en-US" smtClean="0"/>
              <a:t>11/30/2019</a:t>
            </a:fld>
            <a:endParaRPr lang="en-US"/>
          </a:p>
        </p:txBody>
      </p:sp>
      <p:sp>
        <p:nvSpPr>
          <p:cNvPr id="8" name="Footer Placeholder 7">
            <a:extLst>
              <a:ext uri="{FF2B5EF4-FFF2-40B4-BE49-F238E27FC236}">
                <a16:creationId xmlns:a16="http://schemas.microsoft.com/office/drawing/2014/main" id="{4E9D6D5F-5902-4AD8-BED0-9A7638E263D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9EC01A-0778-4889-ADA1-59291CD58A87}"/>
              </a:ext>
            </a:extLst>
          </p:cNvPr>
          <p:cNvSpPr>
            <a:spLocks noGrp="1"/>
          </p:cNvSpPr>
          <p:nvPr>
            <p:ph type="sldNum" sz="quarter" idx="12"/>
          </p:nvPr>
        </p:nvSpPr>
        <p:spPr/>
        <p:txBody>
          <a:bodyPr/>
          <a:lstStyle/>
          <a:p>
            <a:fld id="{4F4C50CD-240D-42F3-AB7B-EE93BA56C1CF}" type="slidenum">
              <a:rPr lang="en-US" smtClean="0"/>
              <a:t>‹#›</a:t>
            </a:fld>
            <a:endParaRPr lang="en-US"/>
          </a:p>
        </p:txBody>
      </p:sp>
    </p:spTree>
    <p:extLst>
      <p:ext uri="{BB962C8B-B14F-4D97-AF65-F5344CB8AC3E}">
        <p14:creationId xmlns:p14="http://schemas.microsoft.com/office/powerpoint/2010/main" val="3970646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B06D7-EA34-49E9-B894-E219D1E7D6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C1FDECF-70C8-49AB-BA4C-CCF37968F662}"/>
              </a:ext>
            </a:extLst>
          </p:cNvPr>
          <p:cNvSpPr>
            <a:spLocks noGrp="1"/>
          </p:cNvSpPr>
          <p:nvPr>
            <p:ph type="dt" sz="half" idx="10"/>
          </p:nvPr>
        </p:nvSpPr>
        <p:spPr/>
        <p:txBody>
          <a:bodyPr/>
          <a:lstStyle/>
          <a:p>
            <a:fld id="{C9A6652D-ED67-41BC-8BE8-55BDA11F597F}" type="datetimeFigureOut">
              <a:rPr lang="en-US" smtClean="0"/>
              <a:t>11/30/2019</a:t>
            </a:fld>
            <a:endParaRPr lang="en-US"/>
          </a:p>
        </p:txBody>
      </p:sp>
      <p:sp>
        <p:nvSpPr>
          <p:cNvPr id="4" name="Footer Placeholder 3">
            <a:extLst>
              <a:ext uri="{FF2B5EF4-FFF2-40B4-BE49-F238E27FC236}">
                <a16:creationId xmlns:a16="http://schemas.microsoft.com/office/drawing/2014/main" id="{71186DBD-A81D-426A-BF8F-189F757240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15B0292-255E-4A79-BC7E-60AFA9BAEDF9}"/>
              </a:ext>
            </a:extLst>
          </p:cNvPr>
          <p:cNvSpPr>
            <a:spLocks noGrp="1"/>
          </p:cNvSpPr>
          <p:nvPr>
            <p:ph type="sldNum" sz="quarter" idx="12"/>
          </p:nvPr>
        </p:nvSpPr>
        <p:spPr/>
        <p:txBody>
          <a:bodyPr/>
          <a:lstStyle/>
          <a:p>
            <a:fld id="{4F4C50CD-240D-42F3-AB7B-EE93BA56C1CF}" type="slidenum">
              <a:rPr lang="en-US" smtClean="0"/>
              <a:t>‹#›</a:t>
            </a:fld>
            <a:endParaRPr lang="en-US"/>
          </a:p>
        </p:txBody>
      </p:sp>
    </p:spTree>
    <p:extLst>
      <p:ext uri="{BB962C8B-B14F-4D97-AF65-F5344CB8AC3E}">
        <p14:creationId xmlns:p14="http://schemas.microsoft.com/office/powerpoint/2010/main" val="1625483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E995FF-084E-4902-AC4A-E695A083E7B3}"/>
              </a:ext>
            </a:extLst>
          </p:cNvPr>
          <p:cNvSpPr>
            <a:spLocks noGrp="1"/>
          </p:cNvSpPr>
          <p:nvPr>
            <p:ph type="dt" sz="half" idx="10"/>
          </p:nvPr>
        </p:nvSpPr>
        <p:spPr/>
        <p:txBody>
          <a:bodyPr/>
          <a:lstStyle/>
          <a:p>
            <a:fld id="{4509A250-FF31-4206-8172-F9D3106AACB1}" type="datetimeFigureOut">
              <a:rPr lang="en-US" smtClean="0"/>
              <a:t>11/30/2019</a:t>
            </a:fld>
            <a:endParaRPr lang="en-US" dirty="0"/>
          </a:p>
        </p:txBody>
      </p:sp>
      <p:sp>
        <p:nvSpPr>
          <p:cNvPr id="3" name="Footer Placeholder 2">
            <a:extLst>
              <a:ext uri="{FF2B5EF4-FFF2-40B4-BE49-F238E27FC236}">
                <a16:creationId xmlns:a16="http://schemas.microsoft.com/office/drawing/2014/main" id="{D4F2C416-50E5-4D29-A445-F2E7130FD0B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4922589-030C-4521-9A10-D03C7A9D20A0}"/>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8168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81B1C-7F9A-447A-9FCB-8423A33FE9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471E1D-7290-422B-A944-BA3CABBEAD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F72D87B-6D45-4A75-9467-21A964633C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E0DBD6-6766-4717-AD8A-6C859E6CBA18}"/>
              </a:ext>
            </a:extLst>
          </p:cNvPr>
          <p:cNvSpPr>
            <a:spLocks noGrp="1"/>
          </p:cNvSpPr>
          <p:nvPr>
            <p:ph type="dt" sz="half" idx="10"/>
          </p:nvPr>
        </p:nvSpPr>
        <p:spPr/>
        <p:txBody>
          <a:bodyPr/>
          <a:lstStyle/>
          <a:p>
            <a:fld id="{C9A6652D-ED67-41BC-8BE8-55BDA11F597F}" type="datetimeFigureOut">
              <a:rPr lang="en-US" smtClean="0"/>
              <a:t>11/30/2019</a:t>
            </a:fld>
            <a:endParaRPr lang="en-US"/>
          </a:p>
        </p:txBody>
      </p:sp>
      <p:sp>
        <p:nvSpPr>
          <p:cNvPr id="6" name="Footer Placeholder 5">
            <a:extLst>
              <a:ext uri="{FF2B5EF4-FFF2-40B4-BE49-F238E27FC236}">
                <a16:creationId xmlns:a16="http://schemas.microsoft.com/office/drawing/2014/main" id="{629662FA-29C9-4F3F-890D-F5066FD210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A0143A-363A-4CC7-BD9E-F5F147F48FD1}"/>
              </a:ext>
            </a:extLst>
          </p:cNvPr>
          <p:cNvSpPr>
            <a:spLocks noGrp="1"/>
          </p:cNvSpPr>
          <p:nvPr>
            <p:ph type="sldNum" sz="quarter" idx="12"/>
          </p:nvPr>
        </p:nvSpPr>
        <p:spPr/>
        <p:txBody>
          <a:bodyPr/>
          <a:lstStyle/>
          <a:p>
            <a:fld id="{4F4C50CD-240D-42F3-AB7B-EE93BA56C1CF}" type="slidenum">
              <a:rPr lang="en-US" smtClean="0"/>
              <a:t>‹#›</a:t>
            </a:fld>
            <a:endParaRPr lang="en-US"/>
          </a:p>
        </p:txBody>
      </p:sp>
    </p:spTree>
    <p:extLst>
      <p:ext uri="{BB962C8B-B14F-4D97-AF65-F5344CB8AC3E}">
        <p14:creationId xmlns:p14="http://schemas.microsoft.com/office/powerpoint/2010/main" val="1238991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EC867-44D7-4909-B14A-9E8184404C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DDFCB3B-330A-4131-BF6A-35A7C957E3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1493AA7-E2CC-4CE5-A9C8-C7EE0EDAC7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38651D-9010-4D39-8202-94FB7AB36A2F}"/>
              </a:ext>
            </a:extLst>
          </p:cNvPr>
          <p:cNvSpPr>
            <a:spLocks noGrp="1"/>
          </p:cNvSpPr>
          <p:nvPr>
            <p:ph type="dt" sz="half" idx="10"/>
          </p:nvPr>
        </p:nvSpPr>
        <p:spPr/>
        <p:txBody>
          <a:bodyPr/>
          <a:lstStyle/>
          <a:p>
            <a:fld id="{C9A6652D-ED67-41BC-8BE8-55BDA11F597F}" type="datetimeFigureOut">
              <a:rPr lang="en-US" smtClean="0"/>
              <a:t>11/30/2019</a:t>
            </a:fld>
            <a:endParaRPr lang="en-US"/>
          </a:p>
        </p:txBody>
      </p:sp>
      <p:sp>
        <p:nvSpPr>
          <p:cNvPr id="6" name="Footer Placeholder 5">
            <a:extLst>
              <a:ext uri="{FF2B5EF4-FFF2-40B4-BE49-F238E27FC236}">
                <a16:creationId xmlns:a16="http://schemas.microsoft.com/office/drawing/2014/main" id="{1A070619-23BC-4025-8138-0C373B0475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F8432D-8D02-439D-A858-FCABAFA2FD81}"/>
              </a:ext>
            </a:extLst>
          </p:cNvPr>
          <p:cNvSpPr>
            <a:spLocks noGrp="1"/>
          </p:cNvSpPr>
          <p:nvPr>
            <p:ph type="sldNum" sz="quarter" idx="12"/>
          </p:nvPr>
        </p:nvSpPr>
        <p:spPr/>
        <p:txBody>
          <a:bodyPr/>
          <a:lstStyle/>
          <a:p>
            <a:fld id="{4F4C50CD-240D-42F3-AB7B-EE93BA56C1CF}" type="slidenum">
              <a:rPr lang="en-US" smtClean="0"/>
              <a:t>‹#›</a:t>
            </a:fld>
            <a:endParaRPr lang="en-US"/>
          </a:p>
        </p:txBody>
      </p:sp>
    </p:spTree>
    <p:extLst>
      <p:ext uri="{BB962C8B-B14F-4D97-AF65-F5344CB8AC3E}">
        <p14:creationId xmlns:p14="http://schemas.microsoft.com/office/powerpoint/2010/main" val="216714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95E538-24D6-455C-A477-50BF590F0E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67C120-611E-4432-B7B7-01BDC394F1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0283F1-DD18-4F6F-B6D2-C2E3DBB81C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A6652D-ED67-41BC-8BE8-55BDA11F597F}" type="datetimeFigureOut">
              <a:rPr lang="en-US" smtClean="0"/>
              <a:t>11/30/2019</a:t>
            </a:fld>
            <a:endParaRPr lang="en-US"/>
          </a:p>
        </p:txBody>
      </p:sp>
      <p:sp>
        <p:nvSpPr>
          <p:cNvPr id="5" name="Footer Placeholder 4">
            <a:extLst>
              <a:ext uri="{FF2B5EF4-FFF2-40B4-BE49-F238E27FC236}">
                <a16:creationId xmlns:a16="http://schemas.microsoft.com/office/drawing/2014/main" id="{F9D294CB-AA06-42AA-9612-09FBFE0CC5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96EA29-BDCD-478E-ACE1-4AE4B5C05E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4C50CD-240D-42F3-AB7B-EE93BA56C1CF}" type="slidenum">
              <a:rPr lang="en-US" smtClean="0"/>
              <a:t>‹#›</a:t>
            </a:fld>
            <a:endParaRPr lang="en-US"/>
          </a:p>
        </p:txBody>
      </p:sp>
    </p:spTree>
    <p:extLst>
      <p:ext uri="{BB962C8B-B14F-4D97-AF65-F5344CB8AC3E}">
        <p14:creationId xmlns:p14="http://schemas.microsoft.com/office/powerpoint/2010/main" val="3426113394"/>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hyperlink" Target="https://www.quora.com/profile/Ram-Kumar-6190" TargetMode="Externa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D2408CD-44A3-4C7B-B8F9-7667211D85C5}"/>
              </a:ext>
            </a:extLst>
          </p:cNvPr>
          <p:cNvSpPr/>
          <p:nvPr/>
        </p:nvSpPr>
        <p:spPr>
          <a:xfrm>
            <a:off x="2211828" y="2811832"/>
            <a:ext cx="7768343" cy="2800767"/>
          </a:xfrm>
          <a:prstGeom prst="rect">
            <a:avLst/>
          </a:prstGeom>
        </p:spPr>
        <p:txBody>
          <a:bodyPr wrap="square">
            <a:spAutoFit/>
          </a:bodyPr>
          <a:lstStyle/>
          <a:p>
            <a:pPr algn="ctr"/>
            <a:endParaRPr lang="en-US" sz="4000" b="1" dirty="0">
              <a:latin typeface="Times New Roman" panose="02020603050405020304" pitchFamily="18" charset="0"/>
              <a:cs typeface="Times New Roman" panose="02020603050405020304" pitchFamily="18" charset="0"/>
            </a:endParaRPr>
          </a:p>
          <a:p>
            <a:pPr algn="ctr"/>
            <a:endParaRPr lang="en-US" sz="4000" b="1" dirty="0">
              <a:latin typeface="Times New Roman" panose="02020603050405020304" pitchFamily="18" charset="0"/>
              <a:cs typeface="Times New Roman" panose="02020603050405020304" pitchFamily="18" charset="0"/>
            </a:endParaRPr>
          </a:p>
          <a:p>
            <a:pPr algn="ctr"/>
            <a:r>
              <a:rPr lang="en-US" sz="3200" b="1" dirty="0">
                <a:latin typeface="Times New Roman" panose="02020603050405020304" pitchFamily="18" charset="0"/>
                <a:cs typeface="Times New Roman" panose="02020603050405020304" pitchFamily="18" charset="0"/>
              </a:rPr>
              <a:t>Linear regression problem</a:t>
            </a:r>
          </a:p>
          <a:p>
            <a:pPr algn="ctr"/>
            <a:r>
              <a:rPr lang="en-US" sz="3200" b="1" dirty="0">
                <a:latin typeface="Times New Roman" panose="02020603050405020304" pitchFamily="18" charset="0"/>
                <a:cs typeface="Times New Roman" panose="02020603050405020304" pitchFamily="18" charset="0"/>
              </a:rPr>
              <a:t>Ramkumar S</a:t>
            </a:r>
          </a:p>
          <a:p>
            <a:pPr algn="ctr"/>
            <a:r>
              <a:rPr lang="en-US" sz="3200" b="1" dirty="0">
                <a:latin typeface="Times New Roman" panose="02020603050405020304" pitchFamily="18" charset="0"/>
                <a:cs typeface="Times New Roman" panose="02020603050405020304" pitchFamily="18" charset="0"/>
              </a:rPr>
              <a:t>Gmail id: sriramajeyam20@gmail.com</a:t>
            </a:r>
          </a:p>
        </p:txBody>
      </p:sp>
      <p:sp>
        <p:nvSpPr>
          <p:cNvPr id="3" name="Rectangle 2">
            <a:extLst>
              <a:ext uri="{FF2B5EF4-FFF2-40B4-BE49-F238E27FC236}">
                <a16:creationId xmlns:a16="http://schemas.microsoft.com/office/drawing/2014/main" id="{5A2450A0-CA5E-4F97-9E8B-CF03CDCFE57D}"/>
              </a:ext>
            </a:extLst>
          </p:cNvPr>
          <p:cNvSpPr/>
          <p:nvPr/>
        </p:nvSpPr>
        <p:spPr>
          <a:xfrm>
            <a:off x="1595535" y="1026367"/>
            <a:ext cx="9004041" cy="1923604"/>
          </a:xfrm>
          <a:prstGeom prst="rect">
            <a:avLst/>
          </a:prstGeom>
        </p:spPr>
        <p:txBody>
          <a:bodyPr wrap="square">
            <a:spAutoFit/>
          </a:bodyPr>
          <a:lstStyle/>
          <a:p>
            <a:endParaRPr lang="en-US" sz="1100" dirty="0">
              <a:solidFill>
                <a:srgbClr val="000000"/>
              </a:solidFill>
              <a:latin typeface="Calibri" panose="020F0502020204030204" pitchFamily="34" charset="0"/>
            </a:endParaRPr>
          </a:p>
          <a:p>
            <a:pPr algn="ctr"/>
            <a:r>
              <a:rPr lang="en-US" sz="1100" dirty="0">
                <a:solidFill>
                  <a:srgbClr val="000000"/>
                </a:solidFill>
                <a:latin typeface="Calibri" panose="020F0502020204030204" pitchFamily="34" charset="0"/>
              </a:rPr>
              <a:t> </a:t>
            </a:r>
            <a:r>
              <a:rPr lang="en-US" sz="4400" b="1" dirty="0">
                <a:solidFill>
                  <a:srgbClr val="000000"/>
                </a:solidFill>
                <a:latin typeface="Times New Roman" panose="02020603050405020304" pitchFamily="18" charset="0"/>
                <a:cs typeface="Times New Roman" panose="02020603050405020304" pitchFamily="18" charset="0"/>
              </a:rPr>
              <a:t> </a:t>
            </a:r>
            <a:r>
              <a:rPr lang="en-US" sz="3200" b="1" dirty="0">
                <a:solidFill>
                  <a:srgbClr val="000000"/>
                </a:solidFill>
                <a:latin typeface="Times New Roman" panose="02020603050405020304" pitchFamily="18" charset="0"/>
                <a:cs typeface="Times New Roman" panose="02020603050405020304" pitchFamily="18" charset="0"/>
              </a:rPr>
              <a:t>BANKING CREDIT CARD SPEND PREDICTION &amp; IDENTIFY DRIVERS FOR SPEND</a:t>
            </a:r>
            <a:r>
              <a:rPr lang="en-US" sz="3200" b="1" dirty="0">
                <a:solidFill>
                  <a:srgbClr val="000000"/>
                </a:solidFill>
                <a:latin typeface="Calibri" panose="020F0502020204030204" pitchFamily="34" charset="0"/>
              </a:rPr>
              <a:t> </a:t>
            </a:r>
            <a:endParaRPr lang="en-US" sz="3200" dirty="0"/>
          </a:p>
        </p:txBody>
      </p:sp>
    </p:spTree>
    <p:extLst>
      <p:ext uri="{BB962C8B-B14F-4D97-AF65-F5344CB8AC3E}">
        <p14:creationId xmlns:p14="http://schemas.microsoft.com/office/powerpoint/2010/main" val="3798222421"/>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C74E0C4-AEDC-4BD9-9F52-15857E2B81B0}"/>
              </a:ext>
            </a:extLst>
          </p:cNvPr>
          <p:cNvSpPr/>
          <p:nvPr/>
        </p:nvSpPr>
        <p:spPr>
          <a:xfrm>
            <a:off x="4030824" y="373224"/>
            <a:ext cx="5019870" cy="584775"/>
          </a:xfrm>
          <a:prstGeom prst="rect">
            <a:avLst/>
          </a:prstGeom>
        </p:spPr>
        <p:txBody>
          <a:bodyPr wrap="square">
            <a:spAutoFit/>
          </a:bodyPr>
          <a:lstStyle/>
          <a:p>
            <a:r>
              <a:rPr lang="en-US" sz="3200" b="1" dirty="0">
                <a:solidFill>
                  <a:srgbClr val="000000"/>
                </a:solidFill>
                <a:latin typeface="Times New Roman" panose="02020603050405020304" pitchFamily="18" charset="0"/>
                <a:cs typeface="Times New Roman" panose="02020603050405020304" pitchFamily="18" charset="0"/>
              </a:rPr>
              <a:t>Data exploratory analysis</a:t>
            </a:r>
            <a:endParaRPr lang="en-US" sz="3200" dirty="0"/>
          </a:p>
        </p:txBody>
      </p:sp>
      <p:pic>
        <p:nvPicPr>
          <p:cNvPr id="6" name="Picture 5">
            <a:extLst>
              <a:ext uri="{FF2B5EF4-FFF2-40B4-BE49-F238E27FC236}">
                <a16:creationId xmlns:a16="http://schemas.microsoft.com/office/drawing/2014/main" id="{F41CC161-63A0-4058-BEA1-46DE3AAE7D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7034" y="1500119"/>
            <a:ext cx="6217932" cy="4508001"/>
          </a:xfrm>
          <a:prstGeom prst="rect">
            <a:avLst/>
          </a:prstGeom>
        </p:spPr>
      </p:pic>
    </p:spTree>
    <p:extLst>
      <p:ext uri="{BB962C8B-B14F-4D97-AF65-F5344CB8AC3E}">
        <p14:creationId xmlns:p14="http://schemas.microsoft.com/office/powerpoint/2010/main" val="2151468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989E7B9-D50E-42D8-8EFE-E7A54AB68B37}"/>
              </a:ext>
            </a:extLst>
          </p:cNvPr>
          <p:cNvSpPr>
            <a:spLocks noChangeArrowheads="1"/>
          </p:cNvSpPr>
          <p:nvPr/>
        </p:nvSpPr>
        <p:spPr bwMode="auto">
          <a:xfrm>
            <a:off x="1156997" y="835090"/>
            <a:ext cx="10487608" cy="579330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36000" b="0" i="0" u="none" strike="noStrike" cap="none" normalizeH="0" baseline="0" dirty="0">
                <a:ln>
                  <a:noFill/>
                </a:ln>
                <a:solidFill>
                  <a:srgbClr val="000000"/>
                </a:solidFill>
                <a:effectLst/>
                <a:latin typeface="Helvetica Neue"/>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B39D6141-BF73-4B47-B743-52B03E635BEB}"/>
              </a:ext>
            </a:extLst>
          </p:cNvPr>
          <p:cNvSpPr/>
          <p:nvPr/>
        </p:nvSpPr>
        <p:spPr>
          <a:xfrm>
            <a:off x="547395" y="15522"/>
            <a:ext cx="8204718" cy="861774"/>
          </a:xfrm>
          <a:prstGeom prst="rect">
            <a:avLst/>
          </a:prstGeom>
        </p:spPr>
        <p:txBody>
          <a:bodyPr wrap="square">
            <a:spAutoFit/>
          </a:bodyPr>
          <a:lstStyle/>
          <a:p>
            <a:r>
              <a:rPr lang="en-US" b="1" dirty="0">
                <a:solidFill>
                  <a:srgbClr val="000000"/>
                </a:solidFill>
                <a:latin typeface="Times New Roman" panose="02020603050405020304" pitchFamily="18" charset="0"/>
                <a:cs typeface="Times New Roman" panose="02020603050405020304" pitchFamily="18" charset="0"/>
              </a:rPr>
              <a:t>		</a:t>
            </a:r>
            <a:r>
              <a:rPr lang="en-US" sz="3200" b="1" dirty="0">
                <a:solidFill>
                  <a:srgbClr val="000000"/>
                </a:solidFill>
                <a:latin typeface="Times New Roman" panose="02020603050405020304" pitchFamily="18" charset="0"/>
                <a:cs typeface="Times New Roman" panose="02020603050405020304" pitchFamily="18" charset="0"/>
              </a:rPr>
              <a:t>Data exploratory analysis</a:t>
            </a:r>
          </a:p>
          <a:p>
            <a:r>
              <a:rPr lang="en-US" dirty="0">
                <a:latin typeface="Times New Roman" panose="02020603050405020304" pitchFamily="18" charset="0"/>
                <a:cs typeface="Times New Roman" panose="02020603050405020304" pitchFamily="18" charset="0"/>
              </a:rPr>
              <a:t>Heat map which provides correlation between X variables. </a:t>
            </a:r>
          </a:p>
        </p:txBody>
      </p:sp>
      <p:pic>
        <p:nvPicPr>
          <p:cNvPr id="5" name="Picture 4">
            <a:extLst>
              <a:ext uri="{FF2B5EF4-FFF2-40B4-BE49-F238E27FC236}">
                <a16:creationId xmlns:a16="http://schemas.microsoft.com/office/drawing/2014/main" id="{FADC4679-0EC0-4942-8C93-6A7102672F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7557" y="1079975"/>
            <a:ext cx="6794005" cy="5303531"/>
          </a:xfrm>
          <a:prstGeom prst="rect">
            <a:avLst/>
          </a:prstGeom>
        </p:spPr>
      </p:pic>
    </p:spTree>
    <p:extLst>
      <p:ext uri="{BB962C8B-B14F-4D97-AF65-F5344CB8AC3E}">
        <p14:creationId xmlns:p14="http://schemas.microsoft.com/office/powerpoint/2010/main" val="727644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C1F49F1-DD29-4069-81AB-2D118EC28F8F}"/>
              </a:ext>
            </a:extLst>
          </p:cNvPr>
          <p:cNvSpPr/>
          <p:nvPr/>
        </p:nvSpPr>
        <p:spPr>
          <a:xfrm>
            <a:off x="307909" y="214604"/>
            <a:ext cx="10860833" cy="861774"/>
          </a:xfrm>
          <a:prstGeom prst="rect">
            <a:avLst/>
          </a:prstGeom>
        </p:spPr>
        <p:txBody>
          <a:bodyPr wrap="square">
            <a:spAutoFit/>
          </a:bodyPr>
          <a:lstStyle/>
          <a:p>
            <a:r>
              <a:rPr lang="en-US" sz="3200" b="1" dirty="0">
                <a:solidFill>
                  <a:srgbClr val="000000"/>
                </a:solidFill>
                <a:latin typeface="Times New Roman" panose="02020603050405020304" pitchFamily="18" charset="0"/>
                <a:cs typeface="Times New Roman" panose="02020603050405020304" pitchFamily="18" charset="0"/>
              </a:rPr>
              <a:t>	Detailed Data audit report with all the possible outputs</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(variable level)</a:t>
            </a:r>
            <a:r>
              <a:rPr lang="en-US" dirty="0">
                <a:latin typeface="Times New Roman" panose="02020603050405020304" pitchFamily="18" charset="0"/>
                <a:cs typeface="Times New Roman" panose="02020603050405020304" pitchFamily="18" charset="0"/>
              </a:rPr>
              <a:t> :</a:t>
            </a:r>
          </a:p>
        </p:txBody>
      </p:sp>
      <p:sp>
        <p:nvSpPr>
          <p:cNvPr id="8" name="Rectangle 5">
            <a:extLst>
              <a:ext uri="{FF2B5EF4-FFF2-40B4-BE49-F238E27FC236}">
                <a16:creationId xmlns:a16="http://schemas.microsoft.com/office/drawing/2014/main" id="{C83F3CC5-43AA-470E-B03B-80D8F8989036}"/>
              </a:ext>
            </a:extLst>
          </p:cNvPr>
          <p:cNvSpPr>
            <a:spLocks noChangeArrowheads="1"/>
          </p:cNvSpPr>
          <p:nvPr/>
        </p:nvSpPr>
        <p:spPr bwMode="auto">
          <a:xfrm>
            <a:off x="6232626" y="1442218"/>
            <a:ext cx="1151086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D84315"/>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4" name="Table 3">
            <a:extLst>
              <a:ext uri="{FF2B5EF4-FFF2-40B4-BE49-F238E27FC236}">
                <a16:creationId xmlns:a16="http://schemas.microsoft.com/office/drawing/2014/main" id="{AE644442-6E83-4AA3-BE5F-96998FDE6667}"/>
              </a:ext>
            </a:extLst>
          </p:cNvPr>
          <p:cNvGraphicFramePr>
            <a:graphicFrameLocks noGrp="1"/>
          </p:cNvGraphicFramePr>
          <p:nvPr>
            <p:extLst>
              <p:ext uri="{D42A27DB-BD31-4B8C-83A1-F6EECF244321}">
                <p14:modId xmlns:p14="http://schemas.microsoft.com/office/powerpoint/2010/main" val="4249592625"/>
              </p:ext>
            </p:extLst>
          </p:nvPr>
        </p:nvGraphicFramePr>
        <p:xfrm>
          <a:off x="839972" y="1350335"/>
          <a:ext cx="10483704" cy="5056568"/>
        </p:xfrm>
        <a:graphic>
          <a:graphicData uri="http://schemas.openxmlformats.org/drawingml/2006/table">
            <a:tbl>
              <a:tblPr>
                <a:tableStyleId>{35758FB7-9AC5-4552-8A53-C91805E547FA}</a:tableStyleId>
              </a:tblPr>
              <a:tblGrid>
                <a:gridCol w="1747284">
                  <a:extLst>
                    <a:ext uri="{9D8B030D-6E8A-4147-A177-3AD203B41FA5}">
                      <a16:colId xmlns:a16="http://schemas.microsoft.com/office/drawing/2014/main" val="2799308892"/>
                    </a:ext>
                  </a:extLst>
                </a:gridCol>
                <a:gridCol w="1747284">
                  <a:extLst>
                    <a:ext uri="{9D8B030D-6E8A-4147-A177-3AD203B41FA5}">
                      <a16:colId xmlns:a16="http://schemas.microsoft.com/office/drawing/2014/main" val="2245574947"/>
                    </a:ext>
                  </a:extLst>
                </a:gridCol>
                <a:gridCol w="1747284">
                  <a:extLst>
                    <a:ext uri="{9D8B030D-6E8A-4147-A177-3AD203B41FA5}">
                      <a16:colId xmlns:a16="http://schemas.microsoft.com/office/drawing/2014/main" val="223441986"/>
                    </a:ext>
                  </a:extLst>
                </a:gridCol>
                <a:gridCol w="1747284">
                  <a:extLst>
                    <a:ext uri="{9D8B030D-6E8A-4147-A177-3AD203B41FA5}">
                      <a16:colId xmlns:a16="http://schemas.microsoft.com/office/drawing/2014/main" val="3552919404"/>
                    </a:ext>
                  </a:extLst>
                </a:gridCol>
                <a:gridCol w="1747284">
                  <a:extLst>
                    <a:ext uri="{9D8B030D-6E8A-4147-A177-3AD203B41FA5}">
                      <a16:colId xmlns:a16="http://schemas.microsoft.com/office/drawing/2014/main" val="286485476"/>
                    </a:ext>
                  </a:extLst>
                </a:gridCol>
                <a:gridCol w="1747284">
                  <a:extLst>
                    <a:ext uri="{9D8B030D-6E8A-4147-A177-3AD203B41FA5}">
                      <a16:colId xmlns:a16="http://schemas.microsoft.com/office/drawing/2014/main" val="3416660250"/>
                    </a:ext>
                  </a:extLst>
                </a:gridCol>
              </a:tblGrid>
              <a:tr h="254033">
                <a:tc>
                  <a:txBody>
                    <a:bodyPr/>
                    <a:lstStyle/>
                    <a:p>
                      <a:pPr algn="ctr" fontAlgn="ctr"/>
                      <a:endParaRPr lang="en-US" sz="1400" b="1" dirty="0">
                        <a:effectLst/>
                      </a:endParaRPr>
                    </a:p>
                  </a:txBody>
                  <a:tcPr marL="57254" marR="57254" marT="28627" marB="28627"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dirty="0" err="1">
                          <a:effectLst/>
                        </a:rPr>
                        <a:t>townsize</a:t>
                      </a:r>
                      <a:endParaRPr lang="en-US" sz="1400" dirty="0">
                        <a:effectLst/>
                      </a:endParaRPr>
                    </a:p>
                    <a:p>
                      <a:pPr algn="ctr" fontAlgn="ctr"/>
                      <a:endParaRPr lang="en-US" sz="1400" b="1" dirty="0">
                        <a:effectLst/>
                      </a:endParaRPr>
                    </a:p>
                  </a:txBody>
                  <a:tcPr marL="57254" marR="57254" marT="28627" marB="28627"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dirty="0">
                          <a:effectLst/>
                        </a:rPr>
                        <a:t>age</a:t>
                      </a:r>
                    </a:p>
                    <a:p>
                      <a:pPr algn="ctr" fontAlgn="ctr"/>
                      <a:endParaRPr lang="en-US" sz="1400" b="1" dirty="0">
                        <a:effectLst/>
                      </a:endParaRPr>
                    </a:p>
                  </a:txBody>
                  <a:tcPr marL="57254" marR="57254" marT="28627" marB="28627"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dirty="0">
                          <a:effectLst/>
                        </a:rPr>
                        <a:t>ed</a:t>
                      </a:r>
                    </a:p>
                    <a:p>
                      <a:pPr algn="ctr" fontAlgn="ctr"/>
                      <a:endParaRPr lang="en-US" sz="1400" b="1" dirty="0">
                        <a:effectLst/>
                      </a:endParaRPr>
                    </a:p>
                  </a:txBody>
                  <a:tcPr marL="57254" marR="57254" marT="28627" marB="28627"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dirty="0">
                          <a:effectLst/>
                        </a:rPr>
                        <a:t>employ</a:t>
                      </a:r>
                    </a:p>
                    <a:p>
                      <a:pPr algn="ctr" fontAlgn="ctr"/>
                      <a:endParaRPr lang="en-US" sz="1400" b="1" dirty="0">
                        <a:effectLst/>
                      </a:endParaRPr>
                    </a:p>
                  </a:txBody>
                  <a:tcPr marL="57254" marR="57254" marT="28627" marB="28627"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effectLst/>
                        </a:rPr>
                        <a:t>income</a:t>
                      </a:r>
                    </a:p>
                    <a:p>
                      <a:pPr algn="ctr"/>
                      <a:endParaRPr lang="en-US" sz="1400" dirty="0"/>
                    </a:p>
                  </a:txBody>
                  <a:tcPr marL="57254" marR="57254" marT="28627" marB="28627"/>
                </a:tc>
                <a:extLst>
                  <a:ext uri="{0D108BD9-81ED-4DB2-BD59-A6C34878D82A}">
                    <a16:rowId xmlns:a16="http://schemas.microsoft.com/office/drawing/2014/main" val="2848393017"/>
                  </a:ext>
                </a:extLst>
              </a:tr>
              <a:tr h="254033">
                <a:tc>
                  <a:txBody>
                    <a:bodyPr/>
                    <a:lstStyle/>
                    <a:p>
                      <a:pPr algn="ctr" fontAlgn="ctr"/>
                      <a:r>
                        <a:rPr lang="en-US" sz="1200" dirty="0">
                          <a:effectLst/>
                        </a:rPr>
                        <a:t>N</a:t>
                      </a:r>
                      <a:endParaRPr lang="en-US" sz="1200" b="1" dirty="0">
                        <a:effectLst/>
                      </a:endParaRPr>
                    </a:p>
                  </a:txBody>
                  <a:tcPr marL="57254" marR="57254" marT="28627" marB="28627" anchor="ctr"/>
                </a:tc>
                <a:tc>
                  <a:txBody>
                    <a:bodyPr/>
                    <a:lstStyle/>
                    <a:p>
                      <a:pPr algn="ctr" fontAlgn="ctr"/>
                      <a:r>
                        <a:rPr lang="en-US" sz="1200" dirty="0">
                          <a:effectLst/>
                        </a:rPr>
                        <a:t>4998.000000</a:t>
                      </a:r>
                    </a:p>
                  </a:txBody>
                  <a:tcPr marL="57254" marR="57254" marT="28627" marB="28627" anchor="ctr"/>
                </a:tc>
                <a:tc>
                  <a:txBody>
                    <a:bodyPr/>
                    <a:lstStyle/>
                    <a:p>
                      <a:pPr algn="ctr" fontAlgn="ctr"/>
                      <a:r>
                        <a:rPr lang="en-US" sz="1200">
                          <a:effectLst/>
                        </a:rPr>
                        <a:t>5000.000000</a:t>
                      </a:r>
                    </a:p>
                  </a:txBody>
                  <a:tcPr marL="57254" marR="57254" marT="28627" marB="28627" anchor="ctr"/>
                </a:tc>
                <a:tc>
                  <a:txBody>
                    <a:bodyPr/>
                    <a:lstStyle/>
                    <a:p>
                      <a:pPr algn="ctr" fontAlgn="ctr"/>
                      <a:r>
                        <a:rPr lang="en-US" sz="1200">
                          <a:effectLst/>
                        </a:rPr>
                        <a:t>5000.000000</a:t>
                      </a:r>
                    </a:p>
                  </a:txBody>
                  <a:tcPr marL="57254" marR="57254" marT="28627" marB="28627" anchor="ctr"/>
                </a:tc>
                <a:tc>
                  <a:txBody>
                    <a:bodyPr/>
                    <a:lstStyle/>
                    <a:p>
                      <a:pPr algn="ctr" fontAlgn="ctr"/>
                      <a:r>
                        <a:rPr lang="en-US" sz="1200">
                          <a:effectLst/>
                        </a:rPr>
                        <a:t>5000.000000</a:t>
                      </a:r>
                    </a:p>
                  </a:txBody>
                  <a:tcPr marL="57254" marR="57254" marT="28627" marB="28627" anchor="ctr"/>
                </a:tc>
                <a:tc>
                  <a:txBody>
                    <a:bodyPr/>
                    <a:lstStyle/>
                    <a:p>
                      <a:pPr algn="ctr" fontAlgn="ctr"/>
                      <a:r>
                        <a:rPr lang="en-US" sz="1200">
                          <a:effectLst/>
                        </a:rPr>
                        <a:t>5000.000000</a:t>
                      </a:r>
                    </a:p>
                  </a:txBody>
                  <a:tcPr marL="57254" marR="57254" marT="28627" marB="28627" anchor="ctr"/>
                </a:tc>
                <a:extLst>
                  <a:ext uri="{0D108BD9-81ED-4DB2-BD59-A6C34878D82A}">
                    <a16:rowId xmlns:a16="http://schemas.microsoft.com/office/drawing/2014/main" val="1323567500"/>
                  </a:ext>
                </a:extLst>
              </a:tr>
              <a:tr h="254033">
                <a:tc>
                  <a:txBody>
                    <a:bodyPr/>
                    <a:lstStyle/>
                    <a:p>
                      <a:pPr algn="ctr" fontAlgn="ctr"/>
                      <a:r>
                        <a:rPr lang="en-US" sz="1200">
                          <a:effectLst/>
                        </a:rPr>
                        <a:t>NMISS</a:t>
                      </a:r>
                      <a:endParaRPr lang="en-US" sz="1200" b="1">
                        <a:effectLst/>
                      </a:endParaRPr>
                    </a:p>
                  </a:txBody>
                  <a:tcPr marL="57254" marR="57254" marT="28627" marB="28627" anchor="ctr"/>
                </a:tc>
                <a:tc>
                  <a:txBody>
                    <a:bodyPr/>
                    <a:lstStyle/>
                    <a:p>
                      <a:pPr algn="ctr" fontAlgn="ctr"/>
                      <a:r>
                        <a:rPr lang="en-US" sz="1200" dirty="0">
                          <a:effectLst/>
                        </a:rPr>
                        <a:t>2.000000</a:t>
                      </a:r>
                    </a:p>
                  </a:txBody>
                  <a:tcPr marL="57254" marR="57254" marT="28627" marB="28627" anchor="ctr"/>
                </a:tc>
                <a:tc>
                  <a:txBody>
                    <a:bodyPr/>
                    <a:lstStyle/>
                    <a:p>
                      <a:pPr algn="ctr" fontAlgn="ctr"/>
                      <a:r>
                        <a:rPr lang="en-US" sz="1200" dirty="0">
                          <a:effectLst/>
                        </a:rPr>
                        <a:t>0.000000</a:t>
                      </a:r>
                    </a:p>
                  </a:txBody>
                  <a:tcPr marL="57254" marR="57254" marT="28627" marB="28627" anchor="ctr"/>
                </a:tc>
                <a:tc>
                  <a:txBody>
                    <a:bodyPr/>
                    <a:lstStyle/>
                    <a:p>
                      <a:pPr algn="ctr" fontAlgn="ctr"/>
                      <a:r>
                        <a:rPr lang="en-US" sz="1200">
                          <a:effectLst/>
                        </a:rPr>
                        <a:t>0.000000</a:t>
                      </a:r>
                    </a:p>
                  </a:txBody>
                  <a:tcPr marL="57254" marR="57254" marT="28627" marB="28627" anchor="ctr"/>
                </a:tc>
                <a:tc>
                  <a:txBody>
                    <a:bodyPr/>
                    <a:lstStyle/>
                    <a:p>
                      <a:pPr algn="ctr" fontAlgn="ctr"/>
                      <a:r>
                        <a:rPr lang="en-US" sz="1200">
                          <a:effectLst/>
                        </a:rPr>
                        <a:t>0.000000</a:t>
                      </a:r>
                    </a:p>
                  </a:txBody>
                  <a:tcPr marL="57254" marR="57254" marT="28627" marB="28627" anchor="ctr"/>
                </a:tc>
                <a:tc>
                  <a:txBody>
                    <a:bodyPr/>
                    <a:lstStyle/>
                    <a:p>
                      <a:pPr algn="ctr" fontAlgn="ctr"/>
                      <a:r>
                        <a:rPr lang="en-US" sz="1200">
                          <a:effectLst/>
                        </a:rPr>
                        <a:t>0.000000</a:t>
                      </a:r>
                    </a:p>
                  </a:txBody>
                  <a:tcPr marL="57254" marR="57254" marT="28627" marB="28627" anchor="ctr"/>
                </a:tc>
                <a:extLst>
                  <a:ext uri="{0D108BD9-81ED-4DB2-BD59-A6C34878D82A}">
                    <a16:rowId xmlns:a16="http://schemas.microsoft.com/office/drawing/2014/main" val="446062313"/>
                  </a:ext>
                </a:extLst>
              </a:tr>
              <a:tr h="254033">
                <a:tc>
                  <a:txBody>
                    <a:bodyPr/>
                    <a:lstStyle/>
                    <a:p>
                      <a:pPr algn="ctr" fontAlgn="ctr"/>
                      <a:r>
                        <a:rPr lang="en-US" sz="1200">
                          <a:effectLst/>
                        </a:rPr>
                        <a:t>SUM</a:t>
                      </a:r>
                      <a:endParaRPr lang="en-US" sz="1200" b="1">
                        <a:effectLst/>
                      </a:endParaRPr>
                    </a:p>
                  </a:txBody>
                  <a:tcPr marL="57254" marR="57254" marT="28627" marB="28627" anchor="ctr"/>
                </a:tc>
                <a:tc>
                  <a:txBody>
                    <a:bodyPr/>
                    <a:lstStyle/>
                    <a:p>
                      <a:pPr algn="ctr" fontAlgn="ctr"/>
                      <a:r>
                        <a:rPr lang="en-US" sz="1200">
                          <a:effectLst/>
                        </a:rPr>
                        <a:t>13431.000000</a:t>
                      </a:r>
                    </a:p>
                  </a:txBody>
                  <a:tcPr marL="57254" marR="57254" marT="28627" marB="28627" anchor="ctr"/>
                </a:tc>
                <a:tc>
                  <a:txBody>
                    <a:bodyPr/>
                    <a:lstStyle/>
                    <a:p>
                      <a:pPr algn="ctr" fontAlgn="ctr"/>
                      <a:r>
                        <a:rPr lang="en-US" sz="1200" dirty="0">
                          <a:effectLst/>
                        </a:rPr>
                        <a:t>235128.000000</a:t>
                      </a:r>
                    </a:p>
                  </a:txBody>
                  <a:tcPr marL="57254" marR="57254" marT="28627" marB="28627" anchor="ctr"/>
                </a:tc>
                <a:tc>
                  <a:txBody>
                    <a:bodyPr/>
                    <a:lstStyle/>
                    <a:p>
                      <a:pPr algn="ctr" fontAlgn="ctr"/>
                      <a:r>
                        <a:rPr lang="en-US" sz="1200">
                          <a:effectLst/>
                        </a:rPr>
                        <a:t>72715.000000</a:t>
                      </a:r>
                    </a:p>
                  </a:txBody>
                  <a:tcPr marL="57254" marR="57254" marT="28627" marB="28627" anchor="ctr"/>
                </a:tc>
                <a:tc>
                  <a:txBody>
                    <a:bodyPr/>
                    <a:lstStyle/>
                    <a:p>
                      <a:pPr algn="ctr" fontAlgn="ctr"/>
                      <a:r>
                        <a:rPr lang="en-US" sz="1200">
                          <a:effectLst/>
                        </a:rPr>
                        <a:t>48652.000000</a:t>
                      </a:r>
                    </a:p>
                  </a:txBody>
                  <a:tcPr marL="57254" marR="57254" marT="28627" marB="28627" anchor="ctr"/>
                </a:tc>
                <a:tc>
                  <a:txBody>
                    <a:bodyPr/>
                    <a:lstStyle/>
                    <a:p>
                      <a:pPr algn="ctr" fontAlgn="ctr"/>
                      <a:r>
                        <a:rPr lang="en-US" sz="1200">
                          <a:effectLst/>
                        </a:rPr>
                        <a:t>273798.000000</a:t>
                      </a:r>
                    </a:p>
                  </a:txBody>
                  <a:tcPr marL="57254" marR="57254" marT="28627" marB="28627" anchor="ctr"/>
                </a:tc>
                <a:extLst>
                  <a:ext uri="{0D108BD9-81ED-4DB2-BD59-A6C34878D82A}">
                    <a16:rowId xmlns:a16="http://schemas.microsoft.com/office/drawing/2014/main" val="3722013140"/>
                  </a:ext>
                </a:extLst>
              </a:tr>
              <a:tr h="254033">
                <a:tc>
                  <a:txBody>
                    <a:bodyPr/>
                    <a:lstStyle/>
                    <a:p>
                      <a:pPr algn="ctr" fontAlgn="ctr"/>
                      <a:r>
                        <a:rPr lang="en-US" sz="1200">
                          <a:effectLst/>
                        </a:rPr>
                        <a:t>MEAN</a:t>
                      </a:r>
                      <a:endParaRPr lang="en-US" sz="1200" b="1">
                        <a:effectLst/>
                      </a:endParaRPr>
                    </a:p>
                  </a:txBody>
                  <a:tcPr marL="57254" marR="57254" marT="28627" marB="28627" anchor="ctr"/>
                </a:tc>
                <a:tc>
                  <a:txBody>
                    <a:bodyPr/>
                    <a:lstStyle/>
                    <a:p>
                      <a:pPr algn="ctr" fontAlgn="ctr"/>
                      <a:r>
                        <a:rPr lang="en-US" sz="1200">
                          <a:effectLst/>
                        </a:rPr>
                        <a:t>2.687275</a:t>
                      </a:r>
                    </a:p>
                  </a:txBody>
                  <a:tcPr marL="57254" marR="57254" marT="28627" marB="28627" anchor="ctr"/>
                </a:tc>
                <a:tc>
                  <a:txBody>
                    <a:bodyPr/>
                    <a:lstStyle/>
                    <a:p>
                      <a:pPr algn="ctr" fontAlgn="ctr"/>
                      <a:r>
                        <a:rPr lang="en-US" sz="1200" dirty="0">
                          <a:effectLst/>
                        </a:rPr>
                        <a:t>47.025600</a:t>
                      </a:r>
                    </a:p>
                  </a:txBody>
                  <a:tcPr marL="57254" marR="57254" marT="28627" marB="28627" anchor="ctr"/>
                </a:tc>
                <a:tc>
                  <a:txBody>
                    <a:bodyPr/>
                    <a:lstStyle/>
                    <a:p>
                      <a:pPr algn="ctr" fontAlgn="ctr"/>
                      <a:r>
                        <a:rPr lang="en-US" sz="1200" dirty="0">
                          <a:effectLst/>
                        </a:rPr>
                        <a:t>14.543000</a:t>
                      </a:r>
                    </a:p>
                  </a:txBody>
                  <a:tcPr marL="57254" marR="57254" marT="28627" marB="28627" anchor="ctr"/>
                </a:tc>
                <a:tc>
                  <a:txBody>
                    <a:bodyPr/>
                    <a:lstStyle/>
                    <a:p>
                      <a:pPr algn="ctr" fontAlgn="ctr"/>
                      <a:r>
                        <a:rPr lang="en-US" sz="1200">
                          <a:effectLst/>
                        </a:rPr>
                        <a:t>9.730400</a:t>
                      </a:r>
                    </a:p>
                  </a:txBody>
                  <a:tcPr marL="57254" marR="57254" marT="28627" marB="28627" anchor="ctr"/>
                </a:tc>
                <a:tc>
                  <a:txBody>
                    <a:bodyPr/>
                    <a:lstStyle/>
                    <a:p>
                      <a:pPr algn="ctr" fontAlgn="ctr"/>
                      <a:r>
                        <a:rPr lang="en-US" sz="1200">
                          <a:effectLst/>
                        </a:rPr>
                        <a:t>54.759600</a:t>
                      </a:r>
                    </a:p>
                  </a:txBody>
                  <a:tcPr marL="57254" marR="57254" marT="28627" marB="28627" anchor="ctr"/>
                </a:tc>
                <a:extLst>
                  <a:ext uri="{0D108BD9-81ED-4DB2-BD59-A6C34878D82A}">
                    <a16:rowId xmlns:a16="http://schemas.microsoft.com/office/drawing/2014/main" val="1666019600"/>
                  </a:ext>
                </a:extLst>
              </a:tr>
              <a:tr h="254033">
                <a:tc>
                  <a:txBody>
                    <a:bodyPr/>
                    <a:lstStyle/>
                    <a:p>
                      <a:pPr algn="ctr" fontAlgn="ctr"/>
                      <a:r>
                        <a:rPr lang="en-US" sz="1200">
                          <a:effectLst/>
                        </a:rPr>
                        <a:t>MEDIAN</a:t>
                      </a:r>
                      <a:endParaRPr lang="en-US" sz="1200" b="1">
                        <a:effectLst/>
                      </a:endParaRPr>
                    </a:p>
                  </a:txBody>
                  <a:tcPr marL="57254" marR="57254" marT="28627" marB="28627" anchor="ctr"/>
                </a:tc>
                <a:tc>
                  <a:txBody>
                    <a:bodyPr/>
                    <a:lstStyle/>
                    <a:p>
                      <a:pPr algn="ctr" fontAlgn="ctr"/>
                      <a:r>
                        <a:rPr lang="en-US" sz="1200">
                          <a:effectLst/>
                        </a:rPr>
                        <a:t>3.000000</a:t>
                      </a:r>
                    </a:p>
                  </a:txBody>
                  <a:tcPr marL="57254" marR="57254" marT="28627" marB="28627" anchor="ctr"/>
                </a:tc>
                <a:tc>
                  <a:txBody>
                    <a:bodyPr/>
                    <a:lstStyle/>
                    <a:p>
                      <a:pPr algn="ctr" fontAlgn="ctr"/>
                      <a:r>
                        <a:rPr lang="en-US" sz="1200">
                          <a:effectLst/>
                        </a:rPr>
                        <a:t>47.000000</a:t>
                      </a:r>
                    </a:p>
                  </a:txBody>
                  <a:tcPr marL="57254" marR="57254" marT="28627" marB="28627" anchor="ctr"/>
                </a:tc>
                <a:tc>
                  <a:txBody>
                    <a:bodyPr/>
                    <a:lstStyle/>
                    <a:p>
                      <a:pPr algn="ctr" fontAlgn="ctr"/>
                      <a:r>
                        <a:rPr lang="en-US" sz="1200" dirty="0">
                          <a:effectLst/>
                        </a:rPr>
                        <a:t>14.000000</a:t>
                      </a:r>
                    </a:p>
                  </a:txBody>
                  <a:tcPr marL="57254" marR="57254" marT="28627" marB="28627" anchor="ctr"/>
                </a:tc>
                <a:tc>
                  <a:txBody>
                    <a:bodyPr/>
                    <a:lstStyle/>
                    <a:p>
                      <a:pPr algn="ctr" fontAlgn="ctr"/>
                      <a:r>
                        <a:rPr lang="en-US" sz="1200">
                          <a:effectLst/>
                        </a:rPr>
                        <a:t>7.000000</a:t>
                      </a:r>
                    </a:p>
                  </a:txBody>
                  <a:tcPr marL="57254" marR="57254" marT="28627" marB="28627" anchor="ctr"/>
                </a:tc>
                <a:tc>
                  <a:txBody>
                    <a:bodyPr/>
                    <a:lstStyle/>
                    <a:p>
                      <a:pPr algn="ctr" fontAlgn="ctr"/>
                      <a:r>
                        <a:rPr lang="en-US" sz="1200">
                          <a:effectLst/>
                        </a:rPr>
                        <a:t>38.000000</a:t>
                      </a:r>
                    </a:p>
                  </a:txBody>
                  <a:tcPr marL="57254" marR="57254" marT="28627" marB="28627" anchor="ctr"/>
                </a:tc>
                <a:extLst>
                  <a:ext uri="{0D108BD9-81ED-4DB2-BD59-A6C34878D82A}">
                    <a16:rowId xmlns:a16="http://schemas.microsoft.com/office/drawing/2014/main" val="2413208967"/>
                  </a:ext>
                </a:extLst>
              </a:tr>
              <a:tr h="254033">
                <a:tc>
                  <a:txBody>
                    <a:bodyPr/>
                    <a:lstStyle/>
                    <a:p>
                      <a:pPr algn="ctr" fontAlgn="ctr"/>
                      <a:r>
                        <a:rPr lang="en-US" sz="1200">
                          <a:effectLst/>
                        </a:rPr>
                        <a:t>STD</a:t>
                      </a:r>
                      <a:endParaRPr lang="en-US" sz="1200" b="1">
                        <a:effectLst/>
                      </a:endParaRPr>
                    </a:p>
                  </a:txBody>
                  <a:tcPr marL="57254" marR="57254" marT="28627" marB="28627" anchor="ctr"/>
                </a:tc>
                <a:tc>
                  <a:txBody>
                    <a:bodyPr/>
                    <a:lstStyle/>
                    <a:p>
                      <a:pPr algn="ctr" fontAlgn="ctr"/>
                      <a:r>
                        <a:rPr lang="en-US" sz="1200">
                          <a:effectLst/>
                        </a:rPr>
                        <a:t>1.425925</a:t>
                      </a:r>
                    </a:p>
                  </a:txBody>
                  <a:tcPr marL="57254" marR="57254" marT="28627" marB="28627" anchor="ctr"/>
                </a:tc>
                <a:tc>
                  <a:txBody>
                    <a:bodyPr/>
                    <a:lstStyle/>
                    <a:p>
                      <a:pPr algn="ctr" fontAlgn="ctr"/>
                      <a:r>
                        <a:rPr lang="en-US" sz="1200">
                          <a:effectLst/>
                        </a:rPr>
                        <a:t>17.770338</a:t>
                      </a:r>
                    </a:p>
                  </a:txBody>
                  <a:tcPr marL="57254" marR="57254" marT="28627" marB="28627" anchor="ctr"/>
                </a:tc>
                <a:tc>
                  <a:txBody>
                    <a:bodyPr/>
                    <a:lstStyle/>
                    <a:p>
                      <a:pPr algn="ctr" fontAlgn="ctr"/>
                      <a:r>
                        <a:rPr lang="en-US" sz="1200" dirty="0">
                          <a:effectLst/>
                        </a:rPr>
                        <a:t>3.281083</a:t>
                      </a:r>
                    </a:p>
                  </a:txBody>
                  <a:tcPr marL="57254" marR="57254" marT="28627" marB="28627" anchor="ctr"/>
                </a:tc>
                <a:tc>
                  <a:txBody>
                    <a:bodyPr/>
                    <a:lstStyle/>
                    <a:p>
                      <a:pPr algn="ctr" fontAlgn="ctr"/>
                      <a:r>
                        <a:rPr lang="en-US" sz="1200">
                          <a:effectLst/>
                        </a:rPr>
                        <a:t>9.690929</a:t>
                      </a:r>
                    </a:p>
                  </a:txBody>
                  <a:tcPr marL="57254" marR="57254" marT="28627" marB="28627" anchor="ctr"/>
                </a:tc>
                <a:tc>
                  <a:txBody>
                    <a:bodyPr/>
                    <a:lstStyle/>
                    <a:p>
                      <a:pPr algn="ctr" fontAlgn="ctr"/>
                      <a:r>
                        <a:rPr lang="en-US" sz="1200">
                          <a:effectLst/>
                        </a:rPr>
                        <a:t>55.377511</a:t>
                      </a:r>
                    </a:p>
                  </a:txBody>
                  <a:tcPr marL="57254" marR="57254" marT="28627" marB="28627" anchor="ctr"/>
                </a:tc>
                <a:extLst>
                  <a:ext uri="{0D108BD9-81ED-4DB2-BD59-A6C34878D82A}">
                    <a16:rowId xmlns:a16="http://schemas.microsoft.com/office/drawing/2014/main" val="796154256"/>
                  </a:ext>
                </a:extLst>
              </a:tr>
              <a:tr h="254033">
                <a:tc>
                  <a:txBody>
                    <a:bodyPr/>
                    <a:lstStyle/>
                    <a:p>
                      <a:pPr algn="ctr" fontAlgn="ctr"/>
                      <a:r>
                        <a:rPr lang="en-US" sz="1200">
                          <a:effectLst/>
                        </a:rPr>
                        <a:t>VAR</a:t>
                      </a:r>
                      <a:endParaRPr lang="en-US" sz="1200" b="1">
                        <a:effectLst/>
                      </a:endParaRPr>
                    </a:p>
                  </a:txBody>
                  <a:tcPr marL="57254" marR="57254" marT="28627" marB="28627" anchor="ctr"/>
                </a:tc>
                <a:tc>
                  <a:txBody>
                    <a:bodyPr/>
                    <a:lstStyle/>
                    <a:p>
                      <a:pPr algn="ctr" fontAlgn="ctr"/>
                      <a:r>
                        <a:rPr lang="en-US" sz="1200">
                          <a:effectLst/>
                        </a:rPr>
                        <a:t>2.033262</a:t>
                      </a:r>
                    </a:p>
                  </a:txBody>
                  <a:tcPr marL="57254" marR="57254" marT="28627" marB="28627" anchor="ctr"/>
                </a:tc>
                <a:tc>
                  <a:txBody>
                    <a:bodyPr/>
                    <a:lstStyle/>
                    <a:p>
                      <a:pPr algn="ctr" fontAlgn="ctr"/>
                      <a:r>
                        <a:rPr lang="en-US" sz="1200">
                          <a:effectLst/>
                        </a:rPr>
                        <a:t>315.784902</a:t>
                      </a:r>
                    </a:p>
                  </a:txBody>
                  <a:tcPr marL="57254" marR="57254" marT="28627" marB="28627" anchor="ctr"/>
                </a:tc>
                <a:tc>
                  <a:txBody>
                    <a:bodyPr/>
                    <a:lstStyle/>
                    <a:p>
                      <a:pPr algn="ctr" fontAlgn="ctr"/>
                      <a:r>
                        <a:rPr lang="en-US" sz="1200" dirty="0">
                          <a:effectLst/>
                        </a:rPr>
                        <a:t>10.765504</a:t>
                      </a:r>
                    </a:p>
                  </a:txBody>
                  <a:tcPr marL="57254" marR="57254" marT="28627" marB="28627" anchor="ctr"/>
                </a:tc>
                <a:tc>
                  <a:txBody>
                    <a:bodyPr/>
                    <a:lstStyle/>
                    <a:p>
                      <a:pPr algn="ctr" fontAlgn="ctr"/>
                      <a:r>
                        <a:rPr lang="en-US" sz="1200">
                          <a:effectLst/>
                        </a:rPr>
                        <a:t>93.914099</a:t>
                      </a:r>
                    </a:p>
                  </a:txBody>
                  <a:tcPr marL="57254" marR="57254" marT="28627" marB="28627" anchor="ctr"/>
                </a:tc>
                <a:tc>
                  <a:txBody>
                    <a:bodyPr/>
                    <a:lstStyle/>
                    <a:p>
                      <a:pPr algn="ctr" fontAlgn="ctr"/>
                      <a:r>
                        <a:rPr lang="en-US" sz="1200">
                          <a:effectLst/>
                        </a:rPr>
                        <a:t>3066.668742</a:t>
                      </a:r>
                    </a:p>
                  </a:txBody>
                  <a:tcPr marL="57254" marR="57254" marT="28627" marB="28627" anchor="ctr"/>
                </a:tc>
                <a:extLst>
                  <a:ext uri="{0D108BD9-81ED-4DB2-BD59-A6C34878D82A}">
                    <a16:rowId xmlns:a16="http://schemas.microsoft.com/office/drawing/2014/main" val="3328419245"/>
                  </a:ext>
                </a:extLst>
              </a:tr>
              <a:tr h="254033">
                <a:tc>
                  <a:txBody>
                    <a:bodyPr/>
                    <a:lstStyle/>
                    <a:p>
                      <a:pPr algn="ctr" fontAlgn="ctr"/>
                      <a:r>
                        <a:rPr lang="en-US" sz="1200">
                          <a:effectLst/>
                        </a:rPr>
                        <a:t>MIN</a:t>
                      </a:r>
                      <a:endParaRPr lang="en-US" sz="1200" b="1">
                        <a:effectLst/>
                      </a:endParaRPr>
                    </a:p>
                  </a:txBody>
                  <a:tcPr marL="57254" marR="57254" marT="28627" marB="28627" anchor="ctr"/>
                </a:tc>
                <a:tc>
                  <a:txBody>
                    <a:bodyPr/>
                    <a:lstStyle/>
                    <a:p>
                      <a:pPr algn="ctr" fontAlgn="ctr"/>
                      <a:r>
                        <a:rPr lang="en-US" sz="1200">
                          <a:effectLst/>
                        </a:rPr>
                        <a:t>1.000000</a:t>
                      </a:r>
                    </a:p>
                  </a:txBody>
                  <a:tcPr marL="57254" marR="57254" marT="28627" marB="28627" anchor="ctr"/>
                </a:tc>
                <a:tc>
                  <a:txBody>
                    <a:bodyPr/>
                    <a:lstStyle/>
                    <a:p>
                      <a:pPr algn="ctr" fontAlgn="ctr"/>
                      <a:r>
                        <a:rPr lang="en-US" sz="1200">
                          <a:effectLst/>
                        </a:rPr>
                        <a:t>18.000000</a:t>
                      </a:r>
                    </a:p>
                  </a:txBody>
                  <a:tcPr marL="57254" marR="57254" marT="28627" marB="28627" anchor="ctr"/>
                </a:tc>
                <a:tc>
                  <a:txBody>
                    <a:bodyPr/>
                    <a:lstStyle/>
                    <a:p>
                      <a:pPr algn="ctr" fontAlgn="ctr"/>
                      <a:r>
                        <a:rPr lang="en-US" sz="1200" dirty="0">
                          <a:effectLst/>
                        </a:rPr>
                        <a:t>6.000000</a:t>
                      </a:r>
                    </a:p>
                  </a:txBody>
                  <a:tcPr marL="57254" marR="57254" marT="28627" marB="28627" anchor="ctr"/>
                </a:tc>
                <a:tc>
                  <a:txBody>
                    <a:bodyPr/>
                    <a:lstStyle/>
                    <a:p>
                      <a:pPr algn="ctr" fontAlgn="ctr"/>
                      <a:r>
                        <a:rPr lang="en-US" sz="1200">
                          <a:effectLst/>
                        </a:rPr>
                        <a:t>0.000000</a:t>
                      </a:r>
                    </a:p>
                  </a:txBody>
                  <a:tcPr marL="57254" marR="57254" marT="28627" marB="28627" anchor="ctr"/>
                </a:tc>
                <a:tc>
                  <a:txBody>
                    <a:bodyPr/>
                    <a:lstStyle/>
                    <a:p>
                      <a:pPr algn="ctr" fontAlgn="ctr"/>
                      <a:r>
                        <a:rPr lang="en-US" sz="1200">
                          <a:effectLst/>
                        </a:rPr>
                        <a:t>9.000000</a:t>
                      </a:r>
                    </a:p>
                  </a:txBody>
                  <a:tcPr marL="57254" marR="57254" marT="28627" marB="28627" anchor="ctr"/>
                </a:tc>
                <a:extLst>
                  <a:ext uri="{0D108BD9-81ED-4DB2-BD59-A6C34878D82A}">
                    <a16:rowId xmlns:a16="http://schemas.microsoft.com/office/drawing/2014/main" val="2118293447"/>
                  </a:ext>
                </a:extLst>
              </a:tr>
              <a:tr h="254033">
                <a:tc>
                  <a:txBody>
                    <a:bodyPr/>
                    <a:lstStyle/>
                    <a:p>
                      <a:pPr algn="ctr" fontAlgn="ctr"/>
                      <a:r>
                        <a:rPr lang="en-US" sz="1200">
                          <a:effectLst/>
                        </a:rPr>
                        <a:t>P1</a:t>
                      </a:r>
                      <a:endParaRPr lang="en-US" sz="1200" b="1">
                        <a:effectLst/>
                      </a:endParaRPr>
                    </a:p>
                  </a:txBody>
                  <a:tcPr marL="57254" marR="57254" marT="28627" marB="28627" anchor="ctr"/>
                </a:tc>
                <a:tc>
                  <a:txBody>
                    <a:bodyPr/>
                    <a:lstStyle/>
                    <a:p>
                      <a:pPr algn="ctr" fontAlgn="ctr"/>
                      <a:r>
                        <a:rPr lang="en-US" sz="1200">
                          <a:effectLst/>
                        </a:rPr>
                        <a:t>1.000000</a:t>
                      </a:r>
                    </a:p>
                  </a:txBody>
                  <a:tcPr marL="57254" marR="57254" marT="28627" marB="28627" anchor="ctr"/>
                </a:tc>
                <a:tc>
                  <a:txBody>
                    <a:bodyPr/>
                    <a:lstStyle/>
                    <a:p>
                      <a:pPr algn="ctr" fontAlgn="ctr"/>
                      <a:r>
                        <a:rPr lang="en-US" sz="1200">
                          <a:effectLst/>
                        </a:rPr>
                        <a:t>18.000000</a:t>
                      </a:r>
                    </a:p>
                  </a:txBody>
                  <a:tcPr marL="57254" marR="57254" marT="28627" marB="28627" anchor="ctr"/>
                </a:tc>
                <a:tc>
                  <a:txBody>
                    <a:bodyPr/>
                    <a:lstStyle/>
                    <a:p>
                      <a:pPr algn="ctr" fontAlgn="ctr"/>
                      <a:r>
                        <a:rPr lang="en-US" sz="1200">
                          <a:effectLst/>
                        </a:rPr>
                        <a:t>8.000000</a:t>
                      </a:r>
                    </a:p>
                  </a:txBody>
                  <a:tcPr marL="57254" marR="57254" marT="28627" marB="28627" anchor="ctr"/>
                </a:tc>
                <a:tc>
                  <a:txBody>
                    <a:bodyPr/>
                    <a:lstStyle/>
                    <a:p>
                      <a:pPr algn="ctr" fontAlgn="ctr"/>
                      <a:r>
                        <a:rPr lang="en-US" sz="1200" dirty="0">
                          <a:effectLst/>
                        </a:rPr>
                        <a:t>0.000000</a:t>
                      </a:r>
                    </a:p>
                  </a:txBody>
                  <a:tcPr marL="57254" marR="57254" marT="28627" marB="28627" anchor="ctr"/>
                </a:tc>
                <a:tc>
                  <a:txBody>
                    <a:bodyPr/>
                    <a:lstStyle/>
                    <a:p>
                      <a:pPr algn="ctr" fontAlgn="ctr"/>
                      <a:r>
                        <a:rPr lang="en-US" sz="1200">
                          <a:effectLst/>
                        </a:rPr>
                        <a:t>9.000000</a:t>
                      </a:r>
                    </a:p>
                  </a:txBody>
                  <a:tcPr marL="57254" marR="57254" marT="28627" marB="28627" anchor="ctr"/>
                </a:tc>
                <a:extLst>
                  <a:ext uri="{0D108BD9-81ED-4DB2-BD59-A6C34878D82A}">
                    <a16:rowId xmlns:a16="http://schemas.microsoft.com/office/drawing/2014/main" val="1596529241"/>
                  </a:ext>
                </a:extLst>
              </a:tr>
              <a:tr h="254033">
                <a:tc>
                  <a:txBody>
                    <a:bodyPr/>
                    <a:lstStyle/>
                    <a:p>
                      <a:pPr algn="ctr" fontAlgn="ctr"/>
                      <a:r>
                        <a:rPr lang="en-US" sz="1200">
                          <a:effectLst/>
                        </a:rPr>
                        <a:t>P5</a:t>
                      </a:r>
                      <a:endParaRPr lang="en-US" sz="1200" b="1">
                        <a:effectLst/>
                      </a:endParaRPr>
                    </a:p>
                  </a:txBody>
                  <a:tcPr marL="57254" marR="57254" marT="28627" marB="28627" anchor="ctr"/>
                </a:tc>
                <a:tc>
                  <a:txBody>
                    <a:bodyPr/>
                    <a:lstStyle/>
                    <a:p>
                      <a:pPr algn="ctr" fontAlgn="ctr"/>
                      <a:r>
                        <a:rPr lang="en-US" sz="1200">
                          <a:effectLst/>
                        </a:rPr>
                        <a:t>1.000000</a:t>
                      </a:r>
                    </a:p>
                  </a:txBody>
                  <a:tcPr marL="57254" marR="57254" marT="28627" marB="28627" anchor="ctr"/>
                </a:tc>
                <a:tc>
                  <a:txBody>
                    <a:bodyPr/>
                    <a:lstStyle/>
                    <a:p>
                      <a:pPr algn="ctr" fontAlgn="ctr"/>
                      <a:r>
                        <a:rPr lang="en-US" sz="1200">
                          <a:effectLst/>
                        </a:rPr>
                        <a:t>20.000000</a:t>
                      </a:r>
                    </a:p>
                  </a:txBody>
                  <a:tcPr marL="57254" marR="57254" marT="28627" marB="28627" anchor="ctr"/>
                </a:tc>
                <a:tc>
                  <a:txBody>
                    <a:bodyPr/>
                    <a:lstStyle/>
                    <a:p>
                      <a:pPr algn="ctr" fontAlgn="ctr"/>
                      <a:r>
                        <a:rPr lang="en-US" sz="1200">
                          <a:effectLst/>
                        </a:rPr>
                        <a:t>9.000000</a:t>
                      </a:r>
                    </a:p>
                  </a:txBody>
                  <a:tcPr marL="57254" marR="57254" marT="28627" marB="28627" anchor="ctr"/>
                </a:tc>
                <a:tc>
                  <a:txBody>
                    <a:bodyPr/>
                    <a:lstStyle/>
                    <a:p>
                      <a:pPr algn="ctr" fontAlgn="ctr"/>
                      <a:r>
                        <a:rPr lang="en-US" sz="1200" dirty="0">
                          <a:effectLst/>
                        </a:rPr>
                        <a:t>0.000000</a:t>
                      </a:r>
                    </a:p>
                  </a:txBody>
                  <a:tcPr marL="57254" marR="57254" marT="28627" marB="28627" anchor="ctr"/>
                </a:tc>
                <a:tc>
                  <a:txBody>
                    <a:bodyPr/>
                    <a:lstStyle/>
                    <a:p>
                      <a:pPr algn="ctr" fontAlgn="ctr"/>
                      <a:r>
                        <a:rPr lang="en-US" sz="1200">
                          <a:effectLst/>
                        </a:rPr>
                        <a:t>13.000000</a:t>
                      </a:r>
                    </a:p>
                  </a:txBody>
                  <a:tcPr marL="57254" marR="57254" marT="28627" marB="28627" anchor="ctr"/>
                </a:tc>
                <a:extLst>
                  <a:ext uri="{0D108BD9-81ED-4DB2-BD59-A6C34878D82A}">
                    <a16:rowId xmlns:a16="http://schemas.microsoft.com/office/drawing/2014/main" val="1470750713"/>
                  </a:ext>
                </a:extLst>
              </a:tr>
              <a:tr h="254033">
                <a:tc>
                  <a:txBody>
                    <a:bodyPr/>
                    <a:lstStyle/>
                    <a:p>
                      <a:pPr algn="ctr" fontAlgn="ctr"/>
                      <a:r>
                        <a:rPr lang="en-US" sz="1200">
                          <a:effectLst/>
                        </a:rPr>
                        <a:t>P10</a:t>
                      </a:r>
                      <a:endParaRPr lang="en-US" sz="1200" b="1">
                        <a:effectLst/>
                      </a:endParaRPr>
                    </a:p>
                  </a:txBody>
                  <a:tcPr marL="57254" marR="57254" marT="28627" marB="28627" anchor="ctr"/>
                </a:tc>
                <a:tc>
                  <a:txBody>
                    <a:bodyPr/>
                    <a:lstStyle/>
                    <a:p>
                      <a:pPr algn="ctr" fontAlgn="ctr"/>
                      <a:r>
                        <a:rPr lang="en-US" sz="1200">
                          <a:effectLst/>
                        </a:rPr>
                        <a:t>1.000000</a:t>
                      </a:r>
                    </a:p>
                  </a:txBody>
                  <a:tcPr marL="57254" marR="57254" marT="28627" marB="28627" anchor="ctr"/>
                </a:tc>
                <a:tc>
                  <a:txBody>
                    <a:bodyPr/>
                    <a:lstStyle/>
                    <a:p>
                      <a:pPr algn="ctr" fontAlgn="ctr"/>
                      <a:r>
                        <a:rPr lang="en-US" sz="1200">
                          <a:effectLst/>
                        </a:rPr>
                        <a:t>23.000000</a:t>
                      </a:r>
                    </a:p>
                  </a:txBody>
                  <a:tcPr marL="57254" marR="57254" marT="28627" marB="28627" anchor="ctr"/>
                </a:tc>
                <a:tc>
                  <a:txBody>
                    <a:bodyPr/>
                    <a:lstStyle/>
                    <a:p>
                      <a:pPr algn="ctr" fontAlgn="ctr"/>
                      <a:r>
                        <a:rPr lang="en-US" sz="1200">
                          <a:effectLst/>
                        </a:rPr>
                        <a:t>10.000000</a:t>
                      </a:r>
                    </a:p>
                  </a:txBody>
                  <a:tcPr marL="57254" marR="57254" marT="28627" marB="28627" anchor="ctr"/>
                </a:tc>
                <a:tc>
                  <a:txBody>
                    <a:bodyPr/>
                    <a:lstStyle/>
                    <a:p>
                      <a:pPr algn="ctr" fontAlgn="ctr"/>
                      <a:r>
                        <a:rPr lang="en-US" sz="1200" dirty="0">
                          <a:effectLst/>
                        </a:rPr>
                        <a:t>0.000000</a:t>
                      </a:r>
                    </a:p>
                  </a:txBody>
                  <a:tcPr marL="57254" marR="57254" marT="28627" marB="28627" anchor="ctr"/>
                </a:tc>
                <a:tc>
                  <a:txBody>
                    <a:bodyPr/>
                    <a:lstStyle/>
                    <a:p>
                      <a:pPr algn="ctr" fontAlgn="ctr"/>
                      <a:r>
                        <a:rPr lang="en-US" sz="1200">
                          <a:effectLst/>
                        </a:rPr>
                        <a:t>16.000000</a:t>
                      </a:r>
                    </a:p>
                  </a:txBody>
                  <a:tcPr marL="57254" marR="57254" marT="28627" marB="28627" anchor="ctr"/>
                </a:tc>
                <a:extLst>
                  <a:ext uri="{0D108BD9-81ED-4DB2-BD59-A6C34878D82A}">
                    <a16:rowId xmlns:a16="http://schemas.microsoft.com/office/drawing/2014/main" val="53487554"/>
                  </a:ext>
                </a:extLst>
              </a:tr>
              <a:tr h="254033">
                <a:tc>
                  <a:txBody>
                    <a:bodyPr/>
                    <a:lstStyle/>
                    <a:p>
                      <a:pPr algn="ctr" fontAlgn="ctr"/>
                      <a:r>
                        <a:rPr lang="en-US" sz="1200">
                          <a:effectLst/>
                        </a:rPr>
                        <a:t>P25</a:t>
                      </a:r>
                      <a:endParaRPr lang="en-US" sz="1200" b="1">
                        <a:effectLst/>
                      </a:endParaRPr>
                    </a:p>
                  </a:txBody>
                  <a:tcPr marL="57254" marR="57254" marT="28627" marB="28627" anchor="ctr"/>
                </a:tc>
                <a:tc>
                  <a:txBody>
                    <a:bodyPr/>
                    <a:lstStyle/>
                    <a:p>
                      <a:pPr algn="ctr" fontAlgn="ctr"/>
                      <a:r>
                        <a:rPr lang="en-US" sz="1200">
                          <a:effectLst/>
                        </a:rPr>
                        <a:t>1.000000</a:t>
                      </a:r>
                    </a:p>
                  </a:txBody>
                  <a:tcPr marL="57254" marR="57254" marT="28627" marB="28627" anchor="ctr"/>
                </a:tc>
                <a:tc>
                  <a:txBody>
                    <a:bodyPr/>
                    <a:lstStyle/>
                    <a:p>
                      <a:pPr algn="ctr" fontAlgn="ctr"/>
                      <a:r>
                        <a:rPr lang="en-US" sz="1200">
                          <a:effectLst/>
                        </a:rPr>
                        <a:t>31.000000</a:t>
                      </a:r>
                    </a:p>
                  </a:txBody>
                  <a:tcPr marL="57254" marR="57254" marT="28627" marB="28627" anchor="ctr"/>
                </a:tc>
                <a:tc>
                  <a:txBody>
                    <a:bodyPr/>
                    <a:lstStyle/>
                    <a:p>
                      <a:pPr algn="ctr" fontAlgn="ctr"/>
                      <a:r>
                        <a:rPr lang="en-US" sz="1200">
                          <a:effectLst/>
                        </a:rPr>
                        <a:t>12.000000</a:t>
                      </a:r>
                    </a:p>
                  </a:txBody>
                  <a:tcPr marL="57254" marR="57254" marT="28627" marB="28627" anchor="ctr"/>
                </a:tc>
                <a:tc>
                  <a:txBody>
                    <a:bodyPr/>
                    <a:lstStyle/>
                    <a:p>
                      <a:pPr algn="ctr" fontAlgn="ctr"/>
                      <a:r>
                        <a:rPr lang="en-US" sz="1200" dirty="0">
                          <a:effectLst/>
                        </a:rPr>
                        <a:t>2.000000</a:t>
                      </a:r>
                    </a:p>
                  </a:txBody>
                  <a:tcPr marL="57254" marR="57254" marT="28627" marB="28627" anchor="ctr"/>
                </a:tc>
                <a:tc>
                  <a:txBody>
                    <a:bodyPr/>
                    <a:lstStyle/>
                    <a:p>
                      <a:pPr algn="ctr" fontAlgn="ctr"/>
                      <a:r>
                        <a:rPr lang="en-US" sz="1200">
                          <a:effectLst/>
                        </a:rPr>
                        <a:t>24.000000</a:t>
                      </a:r>
                    </a:p>
                  </a:txBody>
                  <a:tcPr marL="57254" marR="57254" marT="28627" marB="28627" anchor="ctr"/>
                </a:tc>
                <a:extLst>
                  <a:ext uri="{0D108BD9-81ED-4DB2-BD59-A6C34878D82A}">
                    <a16:rowId xmlns:a16="http://schemas.microsoft.com/office/drawing/2014/main" val="3398667182"/>
                  </a:ext>
                </a:extLst>
              </a:tr>
              <a:tr h="254033">
                <a:tc>
                  <a:txBody>
                    <a:bodyPr/>
                    <a:lstStyle/>
                    <a:p>
                      <a:pPr algn="ctr" fontAlgn="ctr"/>
                      <a:r>
                        <a:rPr lang="en-US" sz="1200">
                          <a:effectLst/>
                        </a:rPr>
                        <a:t>P50</a:t>
                      </a:r>
                      <a:endParaRPr lang="en-US" sz="1200" b="1">
                        <a:effectLst/>
                      </a:endParaRPr>
                    </a:p>
                  </a:txBody>
                  <a:tcPr marL="57254" marR="57254" marT="28627" marB="28627" anchor="ctr"/>
                </a:tc>
                <a:tc>
                  <a:txBody>
                    <a:bodyPr/>
                    <a:lstStyle/>
                    <a:p>
                      <a:pPr algn="ctr" fontAlgn="ctr"/>
                      <a:r>
                        <a:rPr lang="en-US" sz="1200">
                          <a:effectLst/>
                        </a:rPr>
                        <a:t>3.000000</a:t>
                      </a:r>
                    </a:p>
                  </a:txBody>
                  <a:tcPr marL="57254" marR="57254" marT="28627" marB="28627" anchor="ctr"/>
                </a:tc>
                <a:tc>
                  <a:txBody>
                    <a:bodyPr/>
                    <a:lstStyle/>
                    <a:p>
                      <a:pPr algn="ctr" fontAlgn="ctr"/>
                      <a:r>
                        <a:rPr lang="en-US" sz="1200">
                          <a:effectLst/>
                        </a:rPr>
                        <a:t>47.000000</a:t>
                      </a:r>
                    </a:p>
                  </a:txBody>
                  <a:tcPr marL="57254" marR="57254" marT="28627" marB="28627" anchor="ctr"/>
                </a:tc>
                <a:tc>
                  <a:txBody>
                    <a:bodyPr/>
                    <a:lstStyle/>
                    <a:p>
                      <a:pPr algn="ctr" fontAlgn="ctr"/>
                      <a:r>
                        <a:rPr lang="en-US" sz="1200">
                          <a:effectLst/>
                        </a:rPr>
                        <a:t>14.000000</a:t>
                      </a:r>
                    </a:p>
                  </a:txBody>
                  <a:tcPr marL="57254" marR="57254" marT="28627" marB="28627" anchor="ctr"/>
                </a:tc>
                <a:tc>
                  <a:txBody>
                    <a:bodyPr/>
                    <a:lstStyle/>
                    <a:p>
                      <a:pPr algn="ctr" fontAlgn="ctr"/>
                      <a:r>
                        <a:rPr lang="en-US" sz="1200" dirty="0">
                          <a:effectLst/>
                        </a:rPr>
                        <a:t>7.000000</a:t>
                      </a:r>
                    </a:p>
                  </a:txBody>
                  <a:tcPr marL="57254" marR="57254" marT="28627" marB="28627" anchor="ctr"/>
                </a:tc>
                <a:tc>
                  <a:txBody>
                    <a:bodyPr/>
                    <a:lstStyle/>
                    <a:p>
                      <a:pPr algn="ctr" fontAlgn="ctr"/>
                      <a:r>
                        <a:rPr lang="en-US" sz="1200" dirty="0">
                          <a:effectLst/>
                        </a:rPr>
                        <a:t>38.000000</a:t>
                      </a:r>
                    </a:p>
                  </a:txBody>
                  <a:tcPr marL="57254" marR="57254" marT="28627" marB="28627" anchor="ctr"/>
                </a:tc>
                <a:extLst>
                  <a:ext uri="{0D108BD9-81ED-4DB2-BD59-A6C34878D82A}">
                    <a16:rowId xmlns:a16="http://schemas.microsoft.com/office/drawing/2014/main" val="3113020901"/>
                  </a:ext>
                </a:extLst>
              </a:tr>
              <a:tr h="254033">
                <a:tc>
                  <a:txBody>
                    <a:bodyPr/>
                    <a:lstStyle/>
                    <a:p>
                      <a:pPr algn="ctr" fontAlgn="ctr"/>
                      <a:r>
                        <a:rPr lang="en-US" sz="1200">
                          <a:effectLst/>
                        </a:rPr>
                        <a:t>P75</a:t>
                      </a:r>
                      <a:endParaRPr lang="en-US" sz="1200" b="1">
                        <a:effectLst/>
                      </a:endParaRPr>
                    </a:p>
                  </a:txBody>
                  <a:tcPr marL="57254" marR="57254" marT="28627" marB="28627" anchor="ctr"/>
                </a:tc>
                <a:tc>
                  <a:txBody>
                    <a:bodyPr/>
                    <a:lstStyle/>
                    <a:p>
                      <a:pPr algn="ctr" fontAlgn="ctr"/>
                      <a:r>
                        <a:rPr lang="en-US" sz="1200">
                          <a:effectLst/>
                        </a:rPr>
                        <a:t>4.000000</a:t>
                      </a:r>
                    </a:p>
                  </a:txBody>
                  <a:tcPr marL="57254" marR="57254" marT="28627" marB="28627" anchor="ctr"/>
                </a:tc>
                <a:tc>
                  <a:txBody>
                    <a:bodyPr/>
                    <a:lstStyle/>
                    <a:p>
                      <a:pPr algn="ctr" fontAlgn="ctr"/>
                      <a:r>
                        <a:rPr lang="en-US" sz="1200">
                          <a:effectLst/>
                        </a:rPr>
                        <a:t>62.000000</a:t>
                      </a:r>
                    </a:p>
                  </a:txBody>
                  <a:tcPr marL="57254" marR="57254" marT="28627" marB="28627" anchor="ctr"/>
                </a:tc>
                <a:tc>
                  <a:txBody>
                    <a:bodyPr/>
                    <a:lstStyle/>
                    <a:p>
                      <a:pPr algn="ctr" fontAlgn="ctr"/>
                      <a:r>
                        <a:rPr lang="en-US" sz="1200">
                          <a:effectLst/>
                        </a:rPr>
                        <a:t>17.000000</a:t>
                      </a:r>
                    </a:p>
                  </a:txBody>
                  <a:tcPr marL="57254" marR="57254" marT="28627" marB="28627" anchor="ctr"/>
                </a:tc>
                <a:tc>
                  <a:txBody>
                    <a:bodyPr/>
                    <a:lstStyle/>
                    <a:p>
                      <a:pPr algn="ctr" fontAlgn="ctr"/>
                      <a:r>
                        <a:rPr lang="en-US" sz="1200">
                          <a:effectLst/>
                        </a:rPr>
                        <a:t>15.000000</a:t>
                      </a:r>
                    </a:p>
                  </a:txBody>
                  <a:tcPr marL="57254" marR="57254" marT="28627" marB="28627" anchor="ctr"/>
                </a:tc>
                <a:tc>
                  <a:txBody>
                    <a:bodyPr/>
                    <a:lstStyle/>
                    <a:p>
                      <a:pPr algn="ctr" fontAlgn="ctr"/>
                      <a:r>
                        <a:rPr lang="en-US" sz="1200" dirty="0">
                          <a:effectLst/>
                        </a:rPr>
                        <a:t>67.000000</a:t>
                      </a:r>
                    </a:p>
                  </a:txBody>
                  <a:tcPr marL="57254" marR="57254" marT="28627" marB="28627" anchor="ctr"/>
                </a:tc>
                <a:extLst>
                  <a:ext uri="{0D108BD9-81ED-4DB2-BD59-A6C34878D82A}">
                    <a16:rowId xmlns:a16="http://schemas.microsoft.com/office/drawing/2014/main" val="3631822887"/>
                  </a:ext>
                </a:extLst>
              </a:tr>
              <a:tr h="254033">
                <a:tc>
                  <a:txBody>
                    <a:bodyPr/>
                    <a:lstStyle/>
                    <a:p>
                      <a:pPr algn="ctr" fontAlgn="ctr"/>
                      <a:r>
                        <a:rPr lang="en-US" sz="1200">
                          <a:effectLst/>
                        </a:rPr>
                        <a:t>P90</a:t>
                      </a:r>
                      <a:endParaRPr lang="en-US" sz="1200" b="1">
                        <a:effectLst/>
                      </a:endParaRPr>
                    </a:p>
                  </a:txBody>
                  <a:tcPr marL="57254" marR="57254" marT="28627" marB="28627" anchor="ctr"/>
                </a:tc>
                <a:tc>
                  <a:txBody>
                    <a:bodyPr/>
                    <a:lstStyle/>
                    <a:p>
                      <a:pPr algn="ctr" fontAlgn="ctr"/>
                      <a:r>
                        <a:rPr lang="en-US" sz="1200">
                          <a:effectLst/>
                        </a:rPr>
                        <a:t>5.000000</a:t>
                      </a:r>
                    </a:p>
                  </a:txBody>
                  <a:tcPr marL="57254" marR="57254" marT="28627" marB="28627" anchor="ctr"/>
                </a:tc>
                <a:tc>
                  <a:txBody>
                    <a:bodyPr/>
                    <a:lstStyle/>
                    <a:p>
                      <a:pPr algn="ctr" fontAlgn="ctr"/>
                      <a:r>
                        <a:rPr lang="en-US" sz="1200">
                          <a:effectLst/>
                        </a:rPr>
                        <a:t>72.000000</a:t>
                      </a:r>
                    </a:p>
                  </a:txBody>
                  <a:tcPr marL="57254" marR="57254" marT="28627" marB="28627" anchor="ctr"/>
                </a:tc>
                <a:tc>
                  <a:txBody>
                    <a:bodyPr/>
                    <a:lstStyle/>
                    <a:p>
                      <a:pPr algn="ctr" fontAlgn="ctr"/>
                      <a:r>
                        <a:rPr lang="en-US" sz="1200">
                          <a:effectLst/>
                        </a:rPr>
                        <a:t>19.000000</a:t>
                      </a:r>
                    </a:p>
                  </a:txBody>
                  <a:tcPr marL="57254" marR="57254" marT="28627" marB="28627" anchor="ctr"/>
                </a:tc>
                <a:tc>
                  <a:txBody>
                    <a:bodyPr/>
                    <a:lstStyle/>
                    <a:p>
                      <a:pPr algn="ctr" fontAlgn="ctr"/>
                      <a:r>
                        <a:rPr lang="en-US" sz="1200">
                          <a:effectLst/>
                        </a:rPr>
                        <a:t>25.000000</a:t>
                      </a:r>
                    </a:p>
                  </a:txBody>
                  <a:tcPr marL="57254" marR="57254" marT="28627" marB="28627" anchor="ctr"/>
                </a:tc>
                <a:tc>
                  <a:txBody>
                    <a:bodyPr/>
                    <a:lstStyle/>
                    <a:p>
                      <a:pPr algn="ctr" fontAlgn="ctr"/>
                      <a:r>
                        <a:rPr lang="en-US" sz="1200" dirty="0">
                          <a:effectLst/>
                        </a:rPr>
                        <a:t>109.100000</a:t>
                      </a:r>
                    </a:p>
                  </a:txBody>
                  <a:tcPr marL="57254" marR="57254" marT="28627" marB="28627" anchor="ctr"/>
                </a:tc>
                <a:extLst>
                  <a:ext uri="{0D108BD9-81ED-4DB2-BD59-A6C34878D82A}">
                    <a16:rowId xmlns:a16="http://schemas.microsoft.com/office/drawing/2014/main" val="1207827647"/>
                  </a:ext>
                </a:extLst>
              </a:tr>
              <a:tr h="254033">
                <a:tc>
                  <a:txBody>
                    <a:bodyPr/>
                    <a:lstStyle/>
                    <a:p>
                      <a:pPr algn="ctr" fontAlgn="ctr"/>
                      <a:r>
                        <a:rPr lang="en-US" sz="1200">
                          <a:effectLst/>
                        </a:rPr>
                        <a:t>P95</a:t>
                      </a:r>
                      <a:endParaRPr lang="en-US" sz="1200" b="1">
                        <a:effectLst/>
                      </a:endParaRPr>
                    </a:p>
                  </a:txBody>
                  <a:tcPr marL="57254" marR="57254" marT="28627" marB="28627" anchor="ctr"/>
                </a:tc>
                <a:tc>
                  <a:txBody>
                    <a:bodyPr/>
                    <a:lstStyle/>
                    <a:p>
                      <a:pPr algn="ctr" fontAlgn="ctr"/>
                      <a:r>
                        <a:rPr lang="en-US" sz="1200">
                          <a:effectLst/>
                        </a:rPr>
                        <a:t>5.000000</a:t>
                      </a:r>
                    </a:p>
                  </a:txBody>
                  <a:tcPr marL="57254" marR="57254" marT="28627" marB="28627" anchor="ctr"/>
                </a:tc>
                <a:tc>
                  <a:txBody>
                    <a:bodyPr/>
                    <a:lstStyle/>
                    <a:p>
                      <a:pPr algn="ctr" fontAlgn="ctr"/>
                      <a:r>
                        <a:rPr lang="en-US" sz="1200">
                          <a:effectLst/>
                        </a:rPr>
                        <a:t>76.000000</a:t>
                      </a:r>
                    </a:p>
                  </a:txBody>
                  <a:tcPr marL="57254" marR="57254" marT="28627" marB="28627" anchor="ctr"/>
                </a:tc>
                <a:tc>
                  <a:txBody>
                    <a:bodyPr/>
                    <a:lstStyle/>
                    <a:p>
                      <a:pPr algn="ctr" fontAlgn="ctr"/>
                      <a:r>
                        <a:rPr lang="en-US" sz="1200">
                          <a:effectLst/>
                        </a:rPr>
                        <a:t>20.000000</a:t>
                      </a:r>
                    </a:p>
                  </a:txBody>
                  <a:tcPr marL="57254" marR="57254" marT="28627" marB="28627" anchor="ctr"/>
                </a:tc>
                <a:tc>
                  <a:txBody>
                    <a:bodyPr/>
                    <a:lstStyle/>
                    <a:p>
                      <a:pPr algn="ctr" fontAlgn="ctr"/>
                      <a:r>
                        <a:rPr lang="en-US" sz="1200">
                          <a:effectLst/>
                        </a:rPr>
                        <a:t>31.000000</a:t>
                      </a:r>
                    </a:p>
                  </a:txBody>
                  <a:tcPr marL="57254" marR="57254" marT="28627" marB="28627" anchor="ctr"/>
                </a:tc>
                <a:tc>
                  <a:txBody>
                    <a:bodyPr/>
                    <a:lstStyle/>
                    <a:p>
                      <a:pPr algn="ctr" fontAlgn="ctr"/>
                      <a:r>
                        <a:rPr lang="en-US" sz="1200" dirty="0">
                          <a:effectLst/>
                        </a:rPr>
                        <a:t>147.000000</a:t>
                      </a:r>
                    </a:p>
                  </a:txBody>
                  <a:tcPr marL="57254" marR="57254" marT="28627" marB="28627" anchor="ctr"/>
                </a:tc>
                <a:extLst>
                  <a:ext uri="{0D108BD9-81ED-4DB2-BD59-A6C34878D82A}">
                    <a16:rowId xmlns:a16="http://schemas.microsoft.com/office/drawing/2014/main" val="2045080267"/>
                  </a:ext>
                </a:extLst>
              </a:tr>
              <a:tr h="254033">
                <a:tc>
                  <a:txBody>
                    <a:bodyPr/>
                    <a:lstStyle/>
                    <a:p>
                      <a:pPr algn="ctr" fontAlgn="ctr"/>
                      <a:r>
                        <a:rPr lang="en-US" sz="1200">
                          <a:effectLst/>
                        </a:rPr>
                        <a:t>P99</a:t>
                      </a:r>
                      <a:endParaRPr lang="en-US" sz="1200" b="1">
                        <a:effectLst/>
                      </a:endParaRPr>
                    </a:p>
                  </a:txBody>
                  <a:tcPr marL="57254" marR="57254" marT="28627" marB="28627" anchor="ctr"/>
                </a:tc>
                <a:tc>
                  <a:txBody>
                    <a:bodyPr/>
                    <a:lstStyle/>
                    <a:p>
                      <a:pPr algn="ctr" fontAlgn="ctr"/>
                      <a:r>
                        <a:rPr lang="en-US" sz="1200">
                          <a:effectLst/>
                        </a:rPr>
                        <a:t>5.000000</a:t>
                      </a:r>
                    </a:p>
                  </a:txBody>
                  <a:tcPr marL="57254" marR="57254" marT="28627" marB="28627" anchor="ctr"/>
                </a:tc>
                <a:tc>
                  <a:txBody>
                    <a:bodyPr/>
                    <a:lstStyle/>
                    <a:p>
                      <a:pPr algn="ctr" fontAlgn="ctr"/>
                      <a:r>
                        <a:rPr lang="en-US" sz="1200">
                          <a:effectLst/>
                        </a:rPr>
                        <a:t>79.000000</a:t>
                      </a:r>
                    </a:p>
                  </a:txBody>
                  <a:tcPr marL="57254" marR="57254" marT="28627" marB="28627" anchor="ctr"/>
                </a:tc>
                <a:tc>
                  <a:txBody>
                    <a:bodyPr/>
                    <a:lstStyle/>
                    <a:p>
                      <a:pPr algn="ctr" fontAlgn="ctr"/>
                      <a:r>
                        <a:rPr lang="en-US" sz="1200">
                          <a:effectLst/>
                        </a:rPr>
                        <a:t>21.000000</a:t>
                      </a:r>
                    </a:p>
                  </a:txBody>
                  <a:tcPr marL="57254" marR="57254" marT="28627" marB="28627" anchor="ctr"/>
                </a:tc>
                <a:tc>
                  <a:txBody>
                    <a:bodyPr/>
                    <a:lstStyle/>
                    <a:p>
                      <a:pPr algn="ctr" fontAlgn="ctr"/>
                      <a:r>
                        <a:rPr lang="en-US" sz="1200">
                          <a:effectLst/>
                        </a:rPr>
                        <a:t>39.000000</a:t>
                      </a:r>
                    </a:p>
                  </a:txBody>
                  <a:tcPr marL="57254" marR="57254" marT="28627" marB="28627" anchor="ctr"/>
                </a:tc>
                <a:tc>
                  <a:txBody>
                    <a:bodyPr/>
                    <a:lstStyle/>
                    <a:p>
                      <a:pPr algn="ctr" fontAlgn="ctr"/>
                      <a:r>
                        <a:rPr lang="en-US" sz="1200" dirty="0">
                          <a:effectLst/>
                        </a:rPr>
                        <a:t>272.010000</a:t>
                      </a:r>
                    </a:p>
                  </a:txBody>
                  <a:tcPr marL="57254" marR="57254" marT="28627" marB="28627" anchor="ctr"/>
                </a:tc>
                <a:extLst>
                  <a:ext uri="{0D108BD9-81ED-4DB2-BD59-A6C34878D82A}">
                    <a16:rowId xmlns:a16="http://schemas.microsoft.com/office/drawing/2014/main" val="2542685760"/>
                  </a:ext>
                </a:extLst>
              </a:tr>
              <a:tr h="254033">
                <a:tc>
                  <a:txBody>
                    <a:bodyPr/>
                    <a:lstStyle/>
                    <a:p>
                      <a:pPr algn="ctr" fontAlgn="ctr"/>
                      <a:r>
                        <a:rPr lang="en-US" sz="1200">
                          <a:effectLst/>
                        </a:rPr>
                        <a:t>MAX</a:t>
                      </a:r>
                      <a:endParaRPr lang="en-US" sz="1200" b="1">
                        <a:effectLst/>
                      </a:endParaRPr>
                    </a:p>
                  </a:txBody>
                  <a:tcPr marL="57254" marR="57254" marT="28627" marB="28627" anchor="ctr"/>
                </a:tc>
                <a:tc>
                  <a:txBody>
                    <a:bodyPr/>
                    <a:lstStyle/>
                    <a:p>
                      <a:pPr algn="ctr" fontAlgn="ctr"/>
                      <a:r>
                        <a:rPr lang="en-US" sz="1200">
                          <a:effectLst/>
                        </a:rPr>
                        <a:t>5.000000</a:t>
                      </a:r>
                    </a:p>
                  </a:txBody>
                  <a:tcPr marL="57254" marR="57254" marT="28627" marB="28627" anchor="ctr"/>
                </a:tc>
                <a:tc>
                  <a:txBody>
                    <a:bodyPr/>
                    <a:lstStyle/>
                    <a:p>
                      <a:pPr algn="ctr" fontAlgn="ctr"/>
                      <a:r>
                        <a:rPr lang="en-US" sz="1200">
                          <a:effectLst/>
                        </a:rPr>
                        <a:t>79.000000</a:t>
                      </a:r>
                    </a:p>
                  </a:txBody>
                  <a:tcPr marL="57254" marR="57254" marT="28627" marB="28627" anchor="ctr"/>
                </a:tc>
                <a:tc>
                  <a:txBody>
                    <a:bodyPr/>
                    <a:lstStyle/>
                    <a:p>
                      <a:pPr algn="ctr" fontAlgn="ctr"/>
                      <a:r>
                        <a:rPr lang="en-US" sz="1200">
                          <a:effectLst/>
                        </a:rPr>
                        <a:t>23.000000</a:t>
                      </a:r>
                    </a:p>
                  </a:txBody>
                  <a:tcPr marL="57254" marR="57254" marT="28627" marB="28627" anchor="ctr"/>
                </a:tc>
                <a:tc>
                  <a:txBody>
                    <a:bodyPr/>
                    <a:lstStyle/>
                    <a:p>
                      <a:pPr algn="ctr" fontAlgn="ctr"/>
                      <a:r>
                        <a:rPr lang="en-US" sz="1200">
                          <a:effectLst/>
                        </a:rPr>
                        <a:t>52.000000</a:t>
                      </a:r>
                    </a:p>
                  </a:txBody>
                  <a:tcPr marL="57254" marR="57254" marT="28627" marB="28627" anchor="ctr"/>
                </a:tc>
                <a:tc>
                  <a:txBody>
                    <a:bodyPr/>
                    <a:lstStyle/>
                    <a:p>
                      <a:pPr algn="ctr" fontAlgn="ctr"/>
                      <a:r>
                        <a:rPr lang="en-US" sz="1200" dirty="0">
                          <a:effectLst/>
                        </a:rPr>
                        <a:t>1073.000000</a:t>
                      </a:r>
                    </a:p>
                  </a:txBody>
                  <a:tcPr marL="57254" marR="57254" marT="28627" marB="28627" anchor="ctr"/>
                </a:tc>
                <a:extLst>
                  <a:ext uri="{0D108BD9-81ED-4DB2-BD59-A6C34878D82A}">
                    <a16:rowId xmlns:a16="http://schemas.microsoft.com/office/drawing/2014/main" val="765145667"/>
                  </a:ext>
                </a:extLst>
              </a:tr>
            </a:tbl>
          </a:graphicData>
        </a:graphic>
      </p:graphicFrame>
    </p:spTree>
    <p:extLst>
      <p:ext uri="{BB962C8B-B14F-4D97-AF65-F5344CB8AC3E}">
        <p14:creationId xmlns:p14="http://schemas.microsoft.com/office/powerpoint/2010/main" val="583840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3CF8D3-DA2A-44F4-B171-7054B62167D9}"/>
              </a:ext>
            </a:extLst>
          </p:cNvPr>
          <p:cNvSpPr/>
          <p:nvPr/>
        </p:nvSpPr>
        <p:spPr>
          <a:xfrm>
            <a:off x="457199" y="401216"/>
            <a:ext cx="10963469" cy="5570756"/>
          </a:xfrm>
          <a:prstGeom prst="rect">
            <a:avLst/>
          </a:prstGeom>
        </p:spPr>
        <p:txBody>
          <a:bodyPr wrap="square">
            <a:spAutoFit/>
          </a:bodyPr>
          <a:lstStyle/>
          <a:p>
            <a:r>
              <a:rPr lang="en-US" sz="3200" b="1" dirty="0">
                <a:solidFill>
                  <a:srgbClr val="000000"/>
                </a:solidFill>
                <a:latin typeface="Times New Roman" panose="02020603050405020304" pitchFamily="18" charset="0"/>
                <a:cs typeface="Times New Roman" panose="02020603050405020304" pitchFamily="18" charset="0"/>
              </a:rPr>
              <a:t>			Detailed data preparations</a:t>
            </a:r>
            <a:r>
              <a:rPr lang="en-US" sz="3200" b="1" dirty="0">
                <a:latin typeface="Times New Roman" panose="02020603050405020304" pitchFamily="18" charset="0"/>
                <a:cs typeface="Times New Roman" panose="02020603050405020304" pitchFamily="18" charset="0"/>
              </a:rPr>
              <a:t> </a:t>
            </a:r>
            <a:endParaRPr lang="en-US" dirty="0">
              <a:solidFill>
                <a:srgbClr val="000000"/>
              </a:solidFill>
              <a:latin typeface="Times New Roman" panose="02020603050405020304" pitchFamily="18" charset="0"/>
              <a:cs typeface="Times New Roman" panose="02020603050405020304" pitchFamily="18" charset="0"/>
            </a:endParaRPr>
          </a:p>
          <a:p>
            <a:endParaRPr lang="en-US" dirty="0">
              <a:solidFill>
                <a:srgbClr val="000000"/>
              </a:solidFill>
              <a:latin typeface="Times New Roman" panose="02020603050405020304" pitchFamily="18" charset="0"/>
              <a:cs typeface="Times New Roman" panose="02020603050405020304" pitchFamily="18" charset="0"/>
            </a:endParaRPr>
          </a:p>
          <a:p>
            <a:r>
              <a:rPr lang="en-US" b="1" dirty="0">
                <a:solidFill>
                  <a:srgbClr val="000000"/>
                </a:solidFill>
                <a:latin typeface="Times New Roman" panose="02020603050405020304" pitchFamily="18" charset="0"/>
                <a:cs typeface="Times New Roman" panose="02020603050405020304" pitchFamily="18" charset="0"/>
              </a:rPr>
              <a:t>Missing value treatment </a:t>
            </a:r>
          </a:p>
          <a:p>
            <a:endParaRPr lang="en-US" dirty="0">
              <a:solidFill>
                <a:srgbClr val="000000"/>
              </a:solidFill>
              <a:latin typeface="Times New Roman" panose="02020603050405020304" pitchFamily="18" charset="0"/>
              <a:cs typeface="Times New Roman" panose="02020603050405020304" pitchFamily="18" charset="0"/>
            </a:endParaRPr>
          </a:p>
          <a:p>
            <a:r>
              <a:rPr lang="en-US" i="1" dirty="0">
                <a:solidFill>
                  <a:srgbClr val="000000"/>
                </a:solidFill>
                <a:latin typeface="Times New Roman" panose="02020603050405020304" pitchFamily="18" charset="0"/>
                <a:cs typeface="Times New Roman" panose="02020603050405020304" pitchFamily="18" charset="0"/>
              </a:rPr>
              <a:t>#Handling </a:t>
            </a:r>
            <a:r>
              <a:rPr lang="en-US" i="1" dirty="0" err="1">
                <a:solidFill>
                  <a:srgbClr val="000000"/>
                </a:solidFill>
                <a:latin typeface="Times New Roman" panose="02020603050405020304" pitchFamily="18" charset="0"/>
                <a:cs typeface="Times New Roman" panose="02020603050405020304" pitchFamily="18" charset="0"/>
              </a:rPr>
              <a:t>missings</a:t>
            </a:r>
            <a:r>
              <a:rPr lang="en-US" i="1" dirty="0">
                <a:solidFill>
                  <a:srgbClr val="000000"/>
                </a:solidFill>
                <a:latin typeface="Times New Roman" panose="02020603050405020304" pitchFamily="18" charset="0"/>
                <a:cs typeface="Times New Roman" panose="02020603050405020304" pitchFamily="18" charset="0"/>
              </a:rPr>
              <a:t> - Method2</a:t>
            </a:r>
          </a:p>
          <a:p>
            <a:r>
              <a:rPr lang="en-US" i="1" dirty="0">
                <a:solidFill>
                  <a:srgbClr val="000000"/>
                </a:solidFill>
                <a:latin typeface="Times New Roman" panose="02020603050405020304" pitchFamily="18" charset="0"/>
                <a:cs typeface="Times New Roman" panose="02020603050405020304" pitchFamily="18" charset="0"/>
              </a:rPr>
              <a:t>def </a:t>
            </a:r>
            <a:r>
              <a:rPr lang="en-US" i="1" dirty="0" err="1">
                <a:solidFill>
                  <a:srgbClr val="000000"/>
                </a:solidFill>
                <a:latin typeface="Times New Roman" panose="02020603050405020304" pitchFamily="18" charset="0"/>
                <a:cs typeface="Times New Roman" panose="02020603050405020304" pitchFamily="18" charset="0"/>
              </a:rPr>
              <a:t>Missing_imputation</a:t>
            </a:r>
            <a:r>
              <a:rPr lang="en-US" i="1" dirty="0">
                <a:solidFill>
                  <a:srgbClr val="000000"/>
                </a:solidFill>
                <a:latin typeface="Times New Roman" panose="02020603050405020304" pitchFamily="18" charset="0"/>
                <a:cs typeface="Times New Roman" panose="02020603050405020304" pitchFamily="18" charset="0"/>
              </a:rPr>
              <a:t>(x):</a:t>
            </a:r>
          </a:p>
          <a:p>
            <a:r>
              <a:rPr lang="en-US" i="1" dirty="0">
                <a:solidFill>
                  <a:srgbClr val="000000"/>
                </a:solidFill>
                <a:latin typeface="Times New Roman" panose="02020603050405020304" pitchFamily="18" charset="0"/>
                <a:cs typeface="Times New Roman" panose="02020603050405020304" pitchFamily="18" charset="0"/>
              </a:rPr>
              <a:t>    x = </a:t>
            </a:r>
            <a:r>
              <a:rPr lang="en-US" i="1" dirty="0" err="1">
                <a:solidFill>
                  <a:srgbClr val="000000"/>
                </a:solidFill>
                <a:latin typeface="Times New Roman" panose="02020603050405020304" pitchFamily="18" charset="0"/>
                <a:cs typeface="Times New Roman" panose="02020603050405020304" pitchFamily="18" charset="0"/>
              </a:rPr>
              <a:t>x.fillna</a:t>
            </a:r>
            <a:r>
              <a:rPr lang="en-US" i="1" dirty="0">
                <a:solidFill>
                  <a:srgbClr val="000000"/>
                </a:solidFill>
                <a:latin typeface="Times New Roman" panose="02020603050405020304" pitchFamily="18" charset="0"/>
                <a:cs typeface="Times New Roman" panose="02020603050405020304" pitchFamily="18" charset="0"/>
              </a:rPr>
              <a:t>(</a:t>
            </a:r>
            <a:r>
              <a:rPr lang="en-US" i="1" dirty="0" err="1">
                <a:solidFill>
                  <a:srgbClr val="000000"/>
                </a:solidFill>
                <a:latin typeface="Times New Roman" panose="02020603050405020304" pitchFamily="18" charset="0"/>
                <a:cs typeface="Times New Roman" panose="02020603050405020304" pitchFamily="18" charset="0"/>
              </a:rPr>
              <a:t>x.median</a:t>
            </a:r>
            <a:r>
              <a:rPr lang="en-US" i="1" dirty="0">
                <a:solidFill>
                  <a:srgbClr val="000000"/>
                </a:solidFill>
                <a:latin typeface="Times New Roman" panose="02020603050405020304" pitchFamily="18" charset="0"/>
                <a:cs typeface="Times New Roman" panose="02020603050405020304" pitchFamily="18" charset="0"/>
              </a:rPr>
              <a:t>())</a:t>
            </a:r>
          </a:p>
          <a:p>
            <a:r>
              <a:rPr lang="en-US" i="1" dirty="0">
                <a:solidFill>
                  <a:srgbClr val="000000"/>
                </a:solidFill>
                <a:latin typeface="Times New Roman" panose="02020603050405020304" pitchFamily="18" charset="0"/>
                <a:cs typeface="Times New Roman" panose="02020603050405020304" pitchFamily="18" charset="0"/>
              </a:rPr>
              <a:t>    return x</a:t>
            </a:r>
          </a:p>
          <a:p>
            <a:endParaRPr lang="en-US" i="1" dirty="0">
              <a:solidFill>
                <a:srgbClr val="000000"/>
              </a:solidFill>
              <a:latin typeface="Times New Roman" panose="02020603050405020304" pitchFamily="18" charset="0"/>
              <a:cs typeface="Times New Roman" panose="02020603050405020304" pitchFamily="18" charset="0"/>
            </a:endParaRPr>
          </a:p>
          <a:p>
            <a:r>
              <a:rPr lang="en-US" i="1" dirty="0">
                <a:solidFill>
                  <a:srgbClr val="000000"/>
                </a:solidFill>
                <a:latin typeface="Times New Roman" panose="02020603050405020304" pitchFamily="18" charset="0"/>
                <a:cs typeface="Times New Roman" panose="02020603050405020304" pitchFamily="18" charset="0"/>
              </a:rPr>
              <a:t>DataSet3_num=DataSet3_num.apply(lambda x: </a:t>
            </a:r>
            <a:r>
              <a:rPr lang="en-US" i="1" dirty="0" err="1">
                <a:solidFill>
                  <a:srgbClr val="000000"/>
                </a:solidFill>
                <a:latin typeface="Times New Roman" panose="02020603050405020304" pitchFamily="18" charset="0"/>
                <a:cs typeface="Times New Roman" panose="02020603050405020304" pitchFamily="18" charset="0"/>
              </a:rPr>
              <a:t>Missing_imputation</a:t>
            </a:r>
            <a:r>
              <a:rPr lang="en-US" i="1" dirty="0">
                <a:solidFill>
                  <a:srgbClr val="000000"/>
                </a:solidFill>
                <a:latin typeface="Times New Roman" panose="02020603050405020304" pitchFamily="18" charset="0"/>
                <a:cs typeface="Times New Roman" panose="02020603050405020304" pitchFamily="18" charset="0"/>
              </a:rPr>
              <a:t>(x))</a:t>
            </a:r>
          </a:p>
          <a:p>
            <a:endParaRPr lang="en-US" i="1" dirty="0">
              <a:solidFill>
                <a:srgbClr val="000000"/>
              </a:solidFill>
              <a:latin typeface="Times New Roman" panose="02020603050405020304" pitchFamily="18" charset="0"/>
              <a:cs typeface="Times New Roman" panose="02020603050405020304" pitchFamily="18" charset="0"/>
            </a:endParaRPr>
          </a:p>
          <a:p>
            <a:r>
              <a:rPr lang="en-US" i="1" dirty="0">
                <a:solidFill>
                  <a:srgbClr val="000000"/>
                </a:solidFill>
                <a:latin typeface="Times New Roman" panose="02020603050405020304" pitchFamily="18" charset="0"/>
                <a:cs typeface="Times New Roman" panose="02020603050405020304" pitchFamily="18" charset="0"/>
              </a:rPr>
              <a:t>#Handling </a:t>
            </a:r>
            <a:r>
              <a:rPr lang="en-US" i="1" dirty="0" err="1">
                <a:solidFill>
                  <a:srgbClr val="000000"/>
                </a:solidFill>
                <a:latin typeface="Times New Roman" panose="02020603050405020304" pitchFamily="18" charset="0"/>
                <a:cs typeface="Times New Roman" panose="02020603050405020304" pitchFamily="18" charset="0"/>
              </a:rPr>
              <a:t>missings</a:t>
            </a:r>
            <a:r>
              <a:rPr lang="en-US" i="1" dirty="0">
                <a:solidFill>
                  <a:srgbClr val="000000"/>
                </a:solidFill>
                <a:latin typeface="Times New Roman" panose="02020603050405020304" pitchFamily="18" charset="0"/>
                <a:cs typeface="Times New Roman" panose="02020603050405020304" pitchFamily="18" charset="0"/>
              </a:rPr>
              <a:t> - Method2</a:t>
            </a:r>
          </a:p>
          <a:p>
            <a:r>
              <a:rPr lang="en-US" i="1" dirty="0">
                <a:solidFill>
                  <a:srgbClr val="000000"/>
                </a:solidFill>
                <a:latin typeface="Times New Roman" panose="02020603050405020304" pitchFamily="18" charset="0"/>
                <a:cs typeface="Times New Roman" panose="02020603050405020304" pitchFamily="18" charset="0"/>
              </a:rPr>
              <a:t>def </a:t>
            </a:r>
            <a:r>
              <a:rPr lang="en-US" i="1" dirty="0" err="1">
                <a:solidFill>
                  <a:srgbClr val="000000"/>
                </a:solidFill>
                <a:latin typeface="Times New Roman" panose="02020603050405020304" pitchFamily="18" charset="0"/>
                <a:cs typeface="Times New Roman" panose="02020603050405020304" pitchFamily="18" charset="0"/>
              </a:rPr>
              <a:t>Cat_Missing_imputation</a:t>
            </a:r>
            <a:r>
              <a:rPr lang="en-US" i="1" dirty="0">
                <a:solidFill>
                  <a:srgbClr val="000000"/>
                </a:solidFill>
                <a:latin typeface="Times New Roman" panose="02020603050405020304" pitchFamily="18" charset="0"/>
                <a:cs typeface="Times New Roman" panose="02020603050405020304" pitchFamily="18" charset="0"/>
              </a:rPr>
              <a:t>(x):</a:t>
            </a:r>
          </a:p>
          <a:p>
            <a:r>
              <a:rPr lang="en-US" i="1" dirty="0">
                <a:solidFill>
                  <a:srgbClr val="000000"/>
                </a:solidFill>
                <a:latin typeface="Times New Roman" panose="02020603050405020304" pitchFamily="18" charset="0"/>
                <a:cs typeface="Times New Roman" panose="02020603050405020304" pitchFamily="18" charset="0"/>
              </a:rPr>
              <a:t>    x = </a:t>
            </a:r>
            <a:r>
              <a:rPr lang="en-US" i="1" dirty="0" err="1">
                <a:solidFill>
                  <a:srgbClr val="000000"/>
                </a:solidFill>
                <a:latin typeface="Times New Roman" panose="02020603050405020304" pitchFamily="18" charset="0"/>
                <a:cs typeface="Times New Roman" panose="02020603050405020304" pitchFamily="18" charset="0"/>
              </a:rPr>
              <a:t>x.fillna</a:t>
            </a:r>
            <a:r>
              <a:rPr lang="en-US" i="1" dirty="0">
                <a:solidFill>
                  <a:srgbClr val="000000"/>
                </a:solidFill>
                <a:latin typeface="Times New Roman" panose="02020603050405020304" pitchFamily="18" charset="0"/>
                <a:cs typeface="Times New Roman" panose="02020603050405020304" pitchFamily="18" charset="0"/>
              </a:rPr>
              <a:t>(</a:t>
            </a:r>
            <a:r>
              <a:rPr lang="en-US" i="1" dirty="0" err="1">
                <a:solidFill>
                  <a:srgbClr val="000000"/>
                </a:solidFill>
                <a:latin typeface="Times New Roman" panose="02020603050405020304" pitchFamily="18" charset="0"/>
                <a:cs typeface="Times New Roman" panose="02020603050405020304" pitchFamily="18" charset="0"/>
              </a:rPr>
              <a:t>x.mode</a:t>
            </a:r>
            <a:r>
              <a:rPr lang="en-US" i="1" dirty="0">
                <a:solidFill>
                  <a:srgbClr val="000000"/>
                </a:solidFill>
                <a:latin typeface="Times New Roman" panose="02020603050405020304" pitchFamily="18" charset="0"/>
                <a:cs typeface="Times New Roman" panose="02020603050405020304" pitchFamily="18" charset="0"/>
              </a:rPr>
              <a:t>())</a:t>
            </a:r>
          </a:p>
          <a:p>
            <a:r>
              <a:rPr lang="en-US" i="1" dirty="0">
                <a:solidFill>
                  <a:srgbClr val="000000"/>
                </a:solidFill>
                <a:latin typeface="Times New Roman" panose="02020603050405020304" pitchFamily="18" charset="0"/>
                <a:cs typeface="Times New Roman" panose="02020603050405020304" pitchFamily="18" charset="0"/>
              </a:rPr>
              <a:t>    return x</a:t>
            </a:r>
          </a:p>
          <a:p>
            <a:endParaRPr lang="en-US" i="1" dirty="0">
              <a:solidFill>
                <a:srgbClr val="000000"/>
              </a:solidFill>
              <a:latin typeface="Times New Roman" panose="02020603050405020304" pitchFamily="18" charset="0"/>
              <a:cs typeface="Times New Roman" panose="02020603050405020304" pitchFamily="18" charset="0"/>
            </a:endParaRPr>
          </a:p>
          <a:p>
            <a:r>
              <a:rPr lang="en-US" i="1" dirty="0">
                <a:solidFill>
                  <a:srgbClr val="000000"/>
                </a:solidFill>
                <a:latin typeface="Times New Roman" panose="02020603050405020304" pitchFamily="18" charset="0"/>
                <a:cs typeface="Times New Roman" panose="02020603050405020304" pitchFamily="18" charset="0"/>
              </a:rPr>
              <a:t>DataSet3_cat=DataSet3_cat.apply(lambda x: </a:t>
            </a:r>
            <a:r>
              <a:rPr lang="en-US" i="1" dirty="0" err="1">
                <a:solidFill>
                  <a:srgbClr val="000000"/>
                </a:solidFill>
                <a:latin typeface="Times New Roman" panose="02020603050405020304" pitchFamily="18" charset="0"/>
                <a:cs typeface="Times New Roman" panose="02020603050405020304" pitchFamily="18" charset="0"/>
              </a:rPr>
              <a:t>Cat_Missing_imputation</a:t>
            </a:r>
            <a:r>
              <a:rPr lang="en-US" i="1" dirty="0">
                <a:solidFill>
                  <a:srgbClr val="000000"/>
                </a:solidFill>
                <a:latin typeface="Times New Roman" panose="02020603050405020304" pitchFamily="18" charset="0"/>
                <a:cs typeface="Times New Roman" panose="02020603050405020304" pitchFamily="18" charset="0"/>
              </a:rPr>
              <a:t>(x))</a:t>
            </a:r>
            <a:endParaRPr lang="en-US" dirty="0">
              <a:solidFill>
                <a:srgbClr val="000000"/>
              </a:solidFill>
              <a:latin typeface="Times New Roman" panose="02020603050405020304" pitchFamily="18" charset="0"/>
              <a:cs typeface="Times New Roman" panose="02020603050405020304" pitchFamily="18" charset="0"/>
            </a:endParaRPr>
          </a:p>
          <a:p>
            <a:endParaRPr lang="en-US" dirty="0">
              <a:solidFill>
                <a:srgbClr val="000000"/>
              </a:solidFill>
              <a:latin typeface="Times New Roman" panose="02020603050405020304" pitchFamily="18" charset="0"/>
              <a:cs typeface="Times New Roman" panose="02020603050405020304" pitchFamily="18" charset="0"/>
            </a:endParaRPr>
          </a:p>
          <a:p>
            <a:endParaRPr lang="en-US"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3427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B7554D-22FE-4AB0-A1F0-7B40507391EC}"/>
              </a:ext>
            </a:extLst>
          </p:cNvPr>
          <p:cNvSpPr/>
          <p:nvPr/>
        </p:nvSpPr>
        <p:spPr>
          <a:xfrm>
            <a:off x="746449" y="363895"/>
            <a:ext cx="8397551" cy="738664"/>
          </a:xfrm>
          <a:prstGeom prst="rect">
            <a:avLst/>
          </a:prstGeom>
        </p:spPr>
        <p:txBody>
          <a:bodyPr wrap="square">
            <a:spAutoFit/>
          </a:bodyPr>
          <a:lstStyle/>
          <a:p>
            <a:r>
              <a:rPr lang="en-US" sz="2400" b="1" dirty="0">
                <a:solidFill>
                  <a:srgbClr val="000000"/>
                </a:solidFill>
                <a:latin typeface="Times New Roman" panose="02020603050405020304" pitchFamily="18" charset="0"/>
                <a:cs typeface="Times New Roman" panose="02020603050405020304" pitchFamily="18" charset="0"/>
              </a:rPr>
              <a:t>				Outlier treatment</a:t>
            </a:r>
            <a:r>
              <a:rPr lang="en-US" dirty="0">
                <a:solidFill>
                  <a:srgbClr val="000000"/>
                </a:solidFill>
                <a:latin typeface="Times New Roman" panose="02020603050405020304" pitchFamily="18" charset="0"/>
                <a:cs typeface="Times New Roman" panose="02020603050405020304" pitchFamily="18" charset="0"/>
              </a:rPr>
              <a:t> </a:t>
            </a:r>
          </a:p>
          <a:p>
            <a:endParaRPr lang="en-US" dirty="0">
              <a:solidFill>
                <a:srgbClr val="000000"/>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B9171FF5-3928-4D4C-8A91-C32084058E87}"/>
              </a:ext>
            </a:extLst>
          </p:cNvPr>
          <p:cNvSpPr/>
          <p:nvPr/>
        </p:nvSpPr>
        <p:spPr>
          <a:xfrm>
            <a:off x="933061" y="1390261"/>
            <a:ext cx="9591870" cy="3539430"/>
          </a:xfrm>
          <a:prstGeom prst="rect">
            <a:avLst/>
          </a:prstGeom>
        </p:spPr>
        <p:txBody>
          <a:bodyPr wrap="square">
            <a:spAutoFit/>
          </a:bodyPr>
          <a:lstStyle/>
          <a:p>
            <a:r>
              <a:rPr lang="en-US" sz="2800" i="1" dirty="0">
                <a:latin typeface="Times New Roman" panose="02020603050405020304" pitchFamily="18" charset="0"/>
                <a:cs typeface="Times New Roman" panose="02020603050405020304" pitchFamily="18" charset="0"/>
              </a:rPr>
              <a:t>#Handling Outliers - Method2</a:t>
            </a:r>
          </a:p>
          <a:p>
            <a:r>
              <a:rPr lang="en-US" sz="2800" i="1" dirty="0">
                <a:latin typeface="Times New Roman" panose="02020603050405020304" pitchFamily="18" charset="0"/>
                <a:cs typeface="Times New Roman" panose="02020603050405020304" pitchFamily="18" charset="0"/>
              </a:rPr>
              <a:t>def </a:t>
            </a:r>
            <a:r>
              <a:rPr lang="en-US" sz="2800" i="1" dirty="0" err="1">
                <a:latin typeface="Times New Roman" panose="02020603050405020304" pitchFamily="18" charset="0"/>
                <a:cs typeface="Times New Roman" panose="02020603050405020304" pitchFamily="18" charset="0"/>
              </a:rPr>
              <a:t>outlier_capping</a:t>
            </a:r>
            <a:r>
              <a:rPr lang="en-US" sz="2800" i="1" dirty="0">
                <a:latin typeface="Times New Roman" panose="02020603050405020304" pitchFamily="18" charset="0"/>
                <a:cs typeface="Times New Roman" panose="02020603050405020304" pitchFamily="18" charset="0"/>
              </a:rPr>
              <a:t>(x):</a:t>
            </a:r>
          </a:p>
          <a:p>
            <a:r>
              <a:rPr lang="en-US" sz="2800" i="1" dirty="0">
                <a:latin typeface="Times New Roman" panose="02020603050405020304" pitchFamily="18" charset="0"/>
                <a:cs typeface="Times New Roman" panose="02020603050405020304" pitchFamily="18" charset="0"/>
              </a:rPr>
              <a:t>    x = </a:t>
            </a:r>
            <a:r>
              <a:rPr lang="en-US" sz="2800" i="1" dirty="0" err="1">
                <a:latin typeface="Times New Roman" panose="02020603050405020304" pitchFamily="18" charset="0"/>
                <a:cs typeface="Times New Roman" panose="02020603050405020304" pitchFamily="18" charset="0"/>
              </a:rPr>
              <a:t>x.clip_upper</a:t>
            </a:r>
            <a:r>
              <a:rPr lang="en-US" sz="2800" i="1" dirty="0">
                <a:latin typeface="Times New Roman" panose="02020603050405020304" pitchFamily="18" charset="0"/>
                <a:cs typeface="Times New Roman" panose="02020603050405020304" pitchFamily="18" charset="0"/>
              </a:rPr>
              <a:t>(</a:t>
            </a:r>
            <a:r>
              <a:rPr lang="en-US" sz="2800" i="1" dirty="0" err="1">
                <a:latin typeface="Times New Roman" panose="02020603050405020304" pitchFamily="18" charset="0"/>
                <a:cs typeface="Times New Roman" panose="02020603050405020304" pitchFamily="18" charset="0"/>
              </a:rPr>
              <a:t>x.quantile</a:t>
            </a:r>
            <a:r>
              <a:rPr lang="en-US" sz="2800" i="1" dirty="0">
                <a:latin typeface="Times New Roman" panose="02020603050405020304" pitchFamily="18" charset="0"/>
                <a:cs typeface="Times New Roman" panose="02020603050405020304" pitchFamily="18" charset="0"/>
              </a:rPr>
              <a:t>(0.99))</a:t>
            </a:r>
          </a:p>
          <a:p>
            <a:r>
              <a:rPr lang="en-US" sz="2800" i="1" dirty="0">
                <a:latin typeface="Times New Roman" panose="02020603050405020304" pitchFamily="18" charset="0"/>
                <a:cs typeface="Times New Roman" panose="02020603050405020304" pitchFamily="18" charset="0"/>
              </a:rPr>
              <a:t>    x = </a:t>
            </a:r>
            <a:r>
              <a:rPr lang="en-US" sz="2800" i="1" dirty="0" err="1">
                <a:latin typeface="Times New Roman" panose="02020603050405020304" pitchFamily="18" charset="0"/>
                <a:cs typeface="Times New Roman" panose="02020603050405020304" pitchFamily="18" charset="0"/>
              </a:rPr>
              <a:t>x.clip_lower</a:t>
            </a:r>
            <a:r>
              <a:rPr lang="en-US" sz="2800" i="1" dirty="0">
                <a:latin typeface="Times New Roman" panose="02020603050405020304" pitchFamily="18" charset="0"/>
                <a:cs typeface="Times New Roman" panose="02020603050405020304" pitchFamily="18" charset="0"/>
              </a:rPr>
              <a:t>(</a:t>
            </a:r>
            <a:r>
              <a:rPr lang="en-US" sz="2800" i="1" dirty="0" err="1">
                <a:latin typeface="Times New Roman" panose="02020603050405020304" pitchFamily="18" charset="0"/>
                <a:cs typeface="Times New Roman" panose="02020603050405020304" pitchFamily="18" charset="0"/>
              </a:rPr>
              <a:t>x.quantile</a:t>
            </a:r>
            <a:r>
              <a:rPr lang="en-US" sz="2800" i="1" dirty="0">
                <a:latin typeface="Times New Roman" panose="02020603050405020304" pitchFamily="18" charset="0"/>
                <a:cs typeface="Times New Roman" panose="02020603050405020304" pitchFamily="18" charset="0"/>
              </a:rPr>
              <a:t>(0.01))</a:t>
            </a:r>
          </a:p>
          <a:p>
            <a:r>
              <a:rPr lang="en-US" sz="2800" i="1" dirty="0">
                <a:latin typeface="Times New Roman" panose="02020603050405020304" pitchFamily="18" charset="0"/>
                <a:cs typeface="Times New Roman" panose="02020603050405020304" pitchFamily="18" charset="0"/>
              </a:rPr>
              <a:t>    return x</a:t>
            </a:r>
          </a:p>
          <a:p>
            <a:endParaRPr lang="en-US" sz="2800" i="1" dirty="0">
              <a:latin typeface="Times New Roman" panose="02020603050405020304" pitchFamily="18" charset="0"/>
              <a:cs typeface="Times New Roman" panose="02020603050405020304" pitchFamily="18" charset="0"/>
            </a:endParaRPr>
          </a:p>
          <a:p>
            <a:r>
              <a:rPr lang="en-US" sz="2800" i="1" dirty="0">
                <a:latin typeface="Times New Roman" panose="02020603050405020304" pitchFamily="18" charset="0"/>
                <a:cs typeface="Times New Roman" panose="02020603050405020304" pitchFamily="18" charset="0"/>
              </a:rPr>
              <a:t>DataSet3_num=DataSet3_num.apply(lambda x: </a:t>
            </a:r>
            <a:r>
              <a:rPr lang="en-US" sz="2800" i="1" dirty="0" err="1">
                <a:latin typeface="Times New Roman" panose="02020603050405020304" pitchFamily="18" charset="0"/>
                <a:cs typeface="Times New Roman" panose="02020603050405020304" pitchFamily="18" charset="0"/>
              </a:rPr>
              <a:t>outlier_capping</a:t>
            </a:r>
            <a:r>
              <a:rPr lang="en-US" sz="2800" i="1" dirty="0">
                <a:latin typeface="Times New Roman" panose="02020603050405020304" pitchFamily="18" charset="0"/>
                <a:cs typeface="Times New Roman" panose="02020603050405020304" pitchFamily="18" charset="0"/>
              </a:rPr>
              <a:t>(x))</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3299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BF3FBAD-B8AA-4A4E-8547-92791F528284}"/>
              </a:ext>
            </a:extLst>
          </p:cNvPr>
          <p:cNvSpPr/>
          <p:nvPr/>
        </p:nvSpPr>
        <p:spPr>
          <a:xfrm>
            <a:off x="494523" y="494522"/>
            <a:ext cx="9797142" cy="461665"/>
          </a:xfrm>
          <a:prstGeom prst="rect">
            <a:avLst/>
          </a:prstGeom>
        </p:spPr>
        <p:txBody>
          <a:bodyPr wrap="square">
            <a:spAutoFit/>
          </a:bodyPr>
          <a:lstStyle/>
          <a:p>
            <a:pPr lvl="6"/>
            <a:r>
              <a:rPr lang="en-US" sz="2400" b="1" dirty="0">
                <a:solidFill>
                  <a:srgbClr val="000000"/>
                </a:solidFill>
                <a:latin typeface="Times New Roman" panose="02020603050405020304" pitchFamily="18" charset="0"/>
                <a:cs typeface="Times New Roman" panose="02020603050405020304" pitchFamily="18" charset="0"/>
              </a:rPr>
              <a:t>	Dummies creations</a:t>
            </a:r>
            <a:r>
              <a:rPr lang="en-US" dirty="0">
                <a:solidFill>
                  <a:srgbClr val="000000"/>
                </a:solidFill>
                <a:latin typeface="Times New Roman" panose="02020603050405020304" pitchFamily="18" charset="0"/>
                <a:cs typeface="Times New Roman" panose="02020603050405020304" pitchFamily="18" charset="0"/>
              </a:rPr>
              <a:t> </a:t>
            </a:r>
          </a:p>
        </p:txBody>
      </p:sp>
      <p:sp>
        <p:nvSpPr>
          <p:cNvPr id="3" name="Rectangle 2">
            <a:extLst>
              <a:ext uri="{FF2B5EF4-FFF2-40B4-BE49-F238E27FC236}">
                <a16:creationId xmlns:a16="http://schemas.microsoft.com/office/drawing/2014/main" id="{B2C35729-E22E-4D33-9916-A200C05DB2BA}"/>
              </a:ext>
            </a:extLst>
          </p:cNvPr>
          <p:cNvSpPr/>
          <p:nvPr/>
        </p:nvSpPr>
        <p:spPr>
          <a:xfrm>
            <a:off x="774441" y="1166326"/>
            <a:ext cx="10786188" cy="4832092"/>
          </a:xfrm>
          <a:prstGeom prst="rect">
            <a:avLst/>
          </a:prstGeom>
        </p:spPr>
        <p:txBody>
          <a:bodyPr wrap="square">
            <a:spAutoFit/>
          </a:bodyPr>
          <a:lstStyle/>
          <a:p>
            <a:r>
              <a:rPr lang="en-US" sz="2800" i="1" dirty="0">
                <a:latin typeface="Times New Roman" panose="02020603050405020304" pitchFamily="18" charset="0"/>
                <a:cs typeface="Times New Roman" panose="02020603050405020304" pitchFamily="18" charset="0"/>
              </a:rPr>
              <a:t># An utility function to create dummy variable</a:t>
            </a:r>
          </a:p>
          <a:p>
            <a:r>
              <a:rPr lang="en-US" sz="2800" i="1" dirty="0">
                <a:latin typeface="Times New Roman" panose="02020603050405020304" pitchFamily="18" charset="0"/>
                <a:cs typeface="Times New Roman" panose="02020603050405020304" pitchFamily="18" charset="0"/>
              </a:rPr>
              <a:t>def </a:t>
            </a:r>
            <a:r>
              <a:rPr lang="en-US" sz="2800" i="1" dirty="0" err="1">
                <a:latin typeface="Times New Roman" panose="02020603050405020304" pitchFamily="18" charset="0"/>
                <a:cs typeface="Times New Roman" panose="02020603050405020304" pitchFamily="18" charset="0"/>
              </a:rPr>
              <a:t>create_dummies</a:t>
            </a:r>
            <a:r>
              <a:rPr lang="en-US" sz="2800" i="1" dirty="0">
                <a:latin typeface="Times New Roman" panose="02020603050405020304" pitchFamily="18" charset="0"/>
                <a:cs typeface="Times New Roman" panose="02020603050405020304" pitchFamily="18" charset="0"/>
              </a:rPr>
              <a:t>( df, </a:t>
            </a:r>
            <a:r>
              <a:rPr lang="en-US" sz="2800" i="1" dirty="0" err="1">
                <a:latin typeface="Times New Roman" panose="02020603050405020304" pitchFamily="18" charset="0"/>
                <a:cs typeface="Times New Roman" panose="02020603050405020304" pitchFamily="18" charset="0"/>
              </a:rPr>
              <a:t>colname</a:t>
            </a:r>
            <a:r>
              <a:rPr lang="en-US" sz="2800" i="1" dirty="0">
                <a:latin typeface="Times New Roman" panose="02020603050405020304" pitchFamily="18" charset="0"/>
                <a:cs typeface="Times New Roman" panose="02020603050405020304" pitchFamily="18" charset="0"/>
              </a:rPr>
              <a:t> ):</a:t>
            </a:r>
          </a:p>
          <a:p>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col_dummies</a:t>
            </a:r>
            <a:r>
              <a:rPr lang="en-US" sz="2800" i="1" dirty="0">
                <a:latin typeface="Times New Roman" panose="02020603050405020304" pitchFamily="18" charset="0"/>
                <a:cs typeface="Times New Roman" panose="02020603050405020304" pitchFamily="18" charset="0"/>
              </a:rPr>
              <a:t> = </a:t>
            </a:r>
            <a:r>
              <a:rPr lang="en-US" sz="2800" i="1" dirty="0" err="1">
                <a:latin typeface="Times New Roman" panose="02020603050405020304" pitchFamily="18" charset="0"/>
                <a:cs typeface="Times New Roman" panose="02020603050405020304" pitchFamily="18" charset="0"/>
              </a:rPr>
              <a:t>pd.get_dummies</a:t>
            </a:r>
            <a:r>
              <a:rPr lang="en-US" sz="2800" i="1" dirty="0">
                <a:latin typeface="Times New Roman" panose="02020603050405020304" pitchFamily="18" charset="0"/>
                <a:cs typeface="Times New Roman" panose="02020603050405020304" pitchFamily="18" charset="0"/>
              </a:rPr>
              <a:t>(df[</a:t>
            </a:r>
            <a:r>
              <a:rPr lang="en-US" sz="2800" i="1" dirty="0" err="1">
                <a:latin typeface="Times New Roman" panose="02020603050405020304" pitchFamily="18" charset="0"/>
                <a:cs typeface="Times New Roman" panose="02020603050405020304" pitchFamily="18" charset="0"/>
              </a:rPr>
              <a:t>colname</a:t>
            </a:r>
            <a:r>
              <a:rPr lang="en-US" sz="2800" i="1" dirty="0">
                <a:latin typeface="Times New Roman" panose="02020603050405020304" pitchFamily="18" charset="0"/>
                <a:cs typeface="Times New Roman" panose="02020603050405020304" pitchFamily="18" charset="0"/>
              </a:rPr>
              <a:t>], prefix=</a:t>
            </a:r>
            <a:r>
              <a:rPr lang="en-US" sz="2800" i="1" dirty="0" err="1">
                <a:latin typeface="Times New Roman" panose="02020603050405020304" pitchFamily="18" charset="0"/>
                <a:cs typeface="Times New Roman" panose="02020603050405020304" pitchFamily="18" charset="0"/>
              </a:rPr>
              <a:t>colname</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drop_first</a:t>
            </a:r>
            <a:r>
              <a:rPr lang="en-US" sz="2800" i="1" dirty="0">
                <a:latin typeface="Times New Roman" panose="02020603050405020304" pitchFamily="18" charset="0"/>
                <a:cs typeface="Times New Roman" panose="02020603050405020304" pitchFamily="18" charset="0"/>
              </a:rPr>
              <a:t>=True)</a:t>
            </a:r>
          </a:p>
          <a:p>
            <a:r>
              <a:rPr lang="en-US" sz="2800" i="1" dirty="0">
                <a:latin typeface="Times New Roman" panose="02020603050405020304" pitchFamily="18" charset="0"/>
                <a:cs typeface="Times New Roman" panose="02020603050405020304" pitchFamily="18" charset="0"/>
              </a:rPr>
              <a:t>    df = </a:t>
            </a:r>
            <a:r>
              <a:rPr lang="en-US" sz="2800" i="1" dirty="0" err="1">
                <a:latin typeface="Times New Roman" panose="02020603050405020304" pitchFamily="18" charset="0"/>
                <a:cs typeface="Times New Roman" panose="02020603050405020304" pitchFamily="18" charset="0"/>
              </a:rPr>
              <a:t>pd.concat</a:t>
            </a:r>
            <a:r>
              <a:rPr lang="en-US" sz="2800" i="1" dirty="0">
                <a:latin typeface="Times New Roman" panose="02020603050405020304" pitchFamily="18" charset="0"/>
                <a:cs typeface="Times New Roman" panose="02020603050405020304" pitchFamily="18" charset="0"/>
              </a:rPr>
              <a:t>([df, </a:t>
            </a:r>
            <a:r>
              <a:rPr lang="en-US" sz="2800" i="1" dirty="0" err="1">
                <a:latin typeface="Times New Roman" panose="02020603050405020304" pitchFamily="18" charset="0"/>
                <a:cs typeface="Times New Roman" panose="02020603050405020304" pitchFamily="18" charset="0"/>
              </a:rPr>
              <a:t>col_dummies</a:t>
            </a:r>
            <a:r>
              <a:rPr lang="en-US" sz="2800" i="1" dirty="0">
                <a:latin typeface="Times New Roman" panose="02020603050405020304" pitchFamily="18" charset="0"/>
                <a:cs typeface="Times New Roman" panose="02020603050405020304" pitchFamily="18" charset="0"/>
              </a:rPr>
              <a:t>], axis=1)</a:t>
            </a:r>
          </a:p>
          <a:p>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df.drop</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colname</a:t>
            </a:r>
            <a:r>
              <a:rPr lang="en-US" sz="2800" i="1" dirty="0">
                <a:latin typeface="Times New Roman" panose="02020603050405020304" pitchFamily="18" charset="0"/>
                <a:cs typeface="Times New Roman" panose="02020603050405020304" pitchFamily="18" charset="0"/>
              </a:rPr>
              <a:t>, axis = 1, </a:t>
            </a:r>
            <a:r>
              <a:rPr lang="en-US" sz="2800" i="1" dirty="0" err="1">
                <a:latin typeface="Times New Roman" panose="02020603050405020304" pitchFamily="18" charset="0"/>
                <a:cs typeface="Times New Roman" panose="02020603050405020304" pitchFamily="18" charset="0"/>
              </a:rPr>
              <a:t>inplace</a:t>
            </a:r>
            <a:r>
              <a:rPr lang="en-US" sz="2800" i="1" dirty="0">
                <a:latin typeface="Times New Roman" panose="02020603050405020304" pitchFamily="18" charset="0"/>
                <a:cs typeface="Times New Roman" panose="02020603050405020304" pitchFamily="18" charset="0"/>
              </a:rPr>
              <a:t> = True )</a:t>
            </a:r>
          </a:p>
          <a:p>
            <a:r>
              <a:rPr lang="en-US" sz="2800" i="1" dirty="0">
                <a:latin typeface="Times New Roman" panose="02020603050405020304" pitchFamily="18" charset="0"/>
                <a:cs typeface="Times New Roman" panose="02020603050405020304" pitchFamily="18" charset="0"/>
              </a:rPr>
              <a:t>    return df</a:t>
            </a:r>
          </a:p>
          <a:p>
            <a:endParaRPr lang="en-US" sz="2800" i="1" dirty="0">
              <a:latin typeface="Times New Roman" panose="02020603050405020304" pitchFamily="18" charset="0"/>
              <a:cs typeface="Times New Roman" panose="02020603050405020304" pitchFamily="18" charset="0"/>
            </a:endParaRPr>
          </a:p>
          <a:p>
            <a:r>
              <a:rPr lang="en-US" sz="2800" i="1" dirty="0">
                <a:latin typeface="Times New Roman" panose="02020603050405020304" pitchFamily="18" charset="0"/>
                <a:cs typeface="Times New Roman" panose="02020603050405020304" pitchFamily="18" charset="0"/>
              </a:rPr>
              <a:t>for </a:t>
            </a:r>
            <a:r>
              <a:rPr lang="en-US" sz="2800" i="1" dirty="0" err="1">
                <a:latin typeface="Times New Roman" panose="02020603050405020304" pitchFamily="18" charset="0"/>
                <a:cs typeface="Times New Roman" panose="02020603050405020304" pitchFamily="18" charset="0"/>
              </a:rPr>
              <a:t>c_feature</a:t>
            </a:r>
            <a:r>
              <a:rPr lang="en-US" sz="2800" i="1" dirty="0">
                <a:latin typeface="Times New Roman" panose="02020603050405020304" pitchFamily="18" charset="0"/>
                <a:cs typeface="Times New Roman" panose="02020603050405020304" pitchFamily="18" charset="0"/>
              </a:rPr>
              <a:t> in DataSet3_cat.columns:</a:t>
            </a:r>
          </a:p>
          <a:p>
            <a:r>
              <a:rPr lang="en-US" sz="2800" i="1" dirty="0">
                <a:latin typeface="Times New Roman" panose="02020603050405020304" pitchFamily="18" charset="0"/>
                <a:cs typeface="Times New Roman" panose="02020603050405020304" pitchFamily="18" charset="0"/>
              </a:rPr>
              <a:t>    DataSet3_cat[</a:t>
            </a:r>
            <a:r>
              <a:rPr lang="en-US" sz="2800" i="1" dirty="0" err="1">
                <a:latin typeface="Times New Roman" panose="02020603050405020304" pitchFamily="18" charset="0"/>
                <a:cs typeface="Times New Roman" panose="02020603050405020304" pitchFamily="18" charset="0"/>
              </a:rPr>
              <a:t>c_feature</a:t>
            </a:r>
            <a:r>
              <a:rPr lang="en-US" sz="2800" i="1" dirty="0">
                <a:latin typeface="Times New Roman" panose="02020603050405020304" pitchFamily="18" charset="0"/>
                <a:cs typeface="Times New Roman" panose="02020603050405020304" pitchFamily="18" charset="0"/>
              </a:rPr>
              <a:t>] = DataSet3_cat[</a:t>
            </a:r>
            <a:r>
              <a:rPr lang="en-US" sz="2800" i="1" dirty="0" err="1">
                <a:latin typeface="Times New Roman" panose="02020603050405020304" pitchFamily="18" charset="0"/>
                <a:cs typeface="Times New Roman" panose="02020603050405020304" pitchFamily="18" charset="0"/>
              </a:rPr>
              <a:t>c_feature</a:t>
            </a:r>
            <a:r>
              <a:rPr lang="en-US" sz="2800" i="1" dirty="0">
                <a:latin typeface="Times New Roman" panose="02020603050405020304" pitchFamily="18" charset="0"/>
                <a:cs typeface="Times New Roman" panose="02020603050405020304" pitchFamily="18" charset="0"/>
              </a:rPr>
              <a:t>].</a:t>
            </a:r>
            <a:r>
              <a:rPr lang="en-US" sz="2800" i="1" dirty="0" err="1">
                <a:latin typeface="Times New Roman" panose="02020603050405020304" pitchFamily="18" charset="0"/>
                <a:cs typeface="Times New Roman" panose="02020603050405020304" pitchFamily="18" charset="0"/>
              </a:rPr>
              <a:t>astype</a:t>
            </a:r>
            <a:r>
              <a:rPr lang="en-US" sz="2800" i="1" dirty="0">
                <a:latin typeface="Times New Roman" panose="02020603050405020304" pitchFamily="18" charset="0"/>
                <a:cs typeface="Times New Roman" panose="02020603050405020304" pitchFamily="18" charset="0"/>
              </a:rPr>
              <a:t>('category')</a:t>
            </a:r>
          </a:p>
          <a:p>
            <a:r>
              <a:rPr lang="en-US" sz="2800" i="1" dirty="0">
                <a:latin typeface="Times New Roman" panose="02020603050405020304" pitchFamily="18" charset="0"/>
                <a:cs typeface="Times New Roman" panose="02020603050405020304" pitchFamily="18" charset="0"/>
              </a:rPr>
              <a:t>    DataSet3_cat = </a:t>
            </a:r>
            <a:r>
              <a:rPr lang="en-US" sz="2800" i="1" dirty="0" err="1">
                <a:latin typeface="Times New Roman" panose="02020603050405020304" pitchFamily="18" charset="0"/>
                <a:cs typeface="Times New Roman" panose="02020603050405020304" pitchFamily="18" charset="0"/>
              </a:rPr>
              <a:t>create_dummies</a:t>
            </a:r>
            <a:r>
              <a:rPr lang="en-US" sz="2800" i="1" dirty="0">
                <a:latin typeface="Times New Roman" panose="02020603050405020304" pitchFamily="18" charset="0"/>
                <a:cs typeface="Times New Roman" panose="02020603050405020304" pitchFamily="18" charset="0"/>
              </a:rPr>
              <a:t>(DataSet3_cat , </a:t>
            </a:r>
            <a:r>
              <a:rPr lang="en-US" sz="2800" i="1" dirty="0" err="1">
                <a:latin typeface="Times New Roman" panose="02020603050405020304" pitchFamily="18" charset="0"/>
                <a:cs typeface="Times New Roman" panose="02020603050405020304" pitchFamily="18" charset="0"/>
              </a:rPr>
              <a:t>c_feature</a:t>
            </a:r>
            <a:r>
              <a:rPr lang="en-US" sz="2800" i="1" dirty="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3991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3B6B9C-B93D-4403-8D0E-806C967CDF94}"/>
              </a:ext>
            </a:extLst>
          </p:cNvPr>
          <p:cNvSpPr/>
          <p:nvPr/>
        </p:nvSpPr>
        <p:spPr>
          <a:xfrm>
            <a:off x="518160" y="914400"/>
            <a:ext cx="11267440" cy="2831544"/>
          </a:xfrm>
          <a:prstGeom prst="rect">
            <a:avLst/>
          </a:prstGeom>
        </p:spPr>
        <p:txBody>
          <a:bodyPr wrap="square">
            <a:spAutoFit/>
          </a:bodyPr>
          <a:lstStyle/>
          <a:p>
            <a:r>
              <a:rPr lang="en-US" sz="3200" b="1" dirty="0">
                <a:solidFill>
                  <a:srgbClr val="000000"/>
                </a:solidFill>
                <a:latin typeface="Times New Roman" panose="02020603050405020304" pitchFamily="18" charset="0"/>
                <a:cs typeface="Times New Roman" panose="02020603050405020304" pitchFamily="18" charset="0"/>
              </a:rPr>
              <a:t>				Multi collinearity</a:t>
            </a:r>
            <a:r>
              <a:rPr lang="en-US" dirty="0">
                <a:latin typeface="Times New Roman" panose="02020603050405020304" pitchFamily="18" charset="0"/>
                <a:cs typeface="Times New Roman" panose="02020603050405020304" pitchFamily="18" charset="0"/>
              </a:rPr>
              <a:t> </a:t>
            </a:r>
          </a:p>
          <a:p>
            <a:r>
              <a:rPr lang="en-US" sz="3200" dirty="0">
                <a:latin typeface="Times New Roman" panose="02020603050405020304" pitchFamily="18" charset="0"/>
                <a:cs typeface="Times New Roman" panose="02020603050405020304" pitchFamily="18" charset="0"/>
              </a:rPr>
              <a:t>X Variables which has VIR higher than 2 has moderate multi collinearity where as X variables having VIR higher than 5 suffers severe multi collinearity. Variables which has VIR less than 2 is considered as low multi collinearity variables.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6505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679E5CA-E613-4CA0-A378-E8F7FA065A93}"/>
              </a:ext>
            </a:extLst>
          </p:cNvPr>
          <p:cNvGraphicFramePr>
            <a:graphicFrameLocks noGrp="1"/>
          </p:cNvGraphicFramePr>
          <p:nvPr>
            <p:extLst>
              <p:ext uri="{D42A27DB-BD31-4B8C-83A1-F6EECF244321}">
                <p14:modId xmlns:p14="http://schemas.microsoft.com/office/powerpoint/2010/main" val="556069742"/>
              </p:ext>
            </p:extLst>
          </p:nvPr>
        </p:nvGraphicFramePr>
        <p:xfrm>
          <a:off x="160046" y="584775"/>
          <a:ext cx="11871908" cy="6331993"/>
        </p:xfrm>
        <a:graphic>
          <a:graphicData uri="http://schemas.openxmlformats.org/drawingml/2006/table">
            <a:tbl>
              <a:tblPr>
                <a:tableStyleId>{5C22544A-7EE6-4342-B048-85BDC9FD1C3A}</a:tableStyleId>
              </a:tblPr>
              <a:tblGrid>
                <a:gridCol w="2207234">
                  <a:extLst>
                    <a:ext uri="{9D8B030D-6E8A-4147-A177-3AD203B41FA5}">
                      <a16:colId xmlns:a16="http://schemas.microsoft.com/office/drawing/2014/main" val="4238321824"/>
                    </a:ext>
                  </a:extLst>
                </a:gridCol>
                <a:gridCol w="1706880">
                  <a:extLst>
                    <a:ext uri="{9D8B030D-6E8A-4147-A177-3AD203B41FA5}">
                      <a16:colId xmlns:a16="http://schemas.microsoft.com/office/drawing/2014/main" val="116160188"/>
                    </a:ext>
                  </a:extLst>
                </a:gridCol>
                <a:gridCol w="4457496">
                  <a:extLst>
                    <a:ext uri="{9D8B030D-6E8A-4147-A177-3AD203B41FA5}">
                      <a16:colId xmlns:a16="http://schemas.microsoft.com/office/drawing/2014/main" val="356491405"/>
                    </a:ext>
                  </a:extLst>
                </a:gridCol>
                <a:gridCol w="40640">
                  <a:extLst>
                    <a:ext uri="{9D8B030D-6E8A-4147-A177-3AD203B41FA5}">
                      <a16:colId xmlns:a16="http://schemas.microsoft.com/office/drawing/2014/main" val="2118853144"/>
                    </a:ext>
                  </a:extLst>
                </a:gridCol>
                <a:gridCol w="3233338">
                  <a:extLst>
                    <a:ext uri="{9D8B030D-6E8A-4147-A177-3AD203B41FA5}">
                      <a16:colId xmlns:a16="http://schemas.microsoft.com/office/drawing/2014/main" val="413806216"/>
                    </a:ext>
                  </a:extLst>
                </a:gridCol>
                <a:gridCol w="40640">
                  <a:extLst>
                    <a:ext uri="{9D8B030D-6E8A-4147-A177-3AD203B41FA5}">
                      <a16:colId xmlns:a16="http://schemas.microsoft.com/office/drawing/2014/main" val="3201702279"/>
                    </a:ext>
                  </a:extLst>
                </a:gridCol>
                <a:gridCol w="40640">
                  <a:extLst>
                    <a:ext uri="{9D8B030D-6E8A-4147-A177-3AD203B41FA5}">
                      <a16:colId xmlns:a16="http://schemas.microsoft.com/office/drawing/2014/main" val="1473489801"/>
                    </a:ext>
                  </a:extLst>
                </a:gridCol>
                <a:gridCol w="63760">
                  <a:extLst>
                    <a:ext uri="{9D8B030D-6E8A-4147-A177-3AD203B41FA5}">
                      <a16:colId xmlns:a16="http://schemas.microsoft.com/office/drawing/2014/main" val="968367771"/>
                    </a:ext>
                  </a:extLst>
                </a:gridCol>
                <a:gridCol w="40640">
                  <a:extLst>
                    <a:ext uri="{9D8B030D-6E8A-4147-A177-3AD203B41FA5}">
                      <a16:colId xmlns:a16="http://schemas.microsoft.com/office/drawing/2014/main" val="31688235"/>
                    </a:ext>
                  </a:extLst>
                </a:gridCol>
                <a:gridCol w="40640">
                  <a:extLst>
                    <a:ext uri="{9D8B030D-6E8A-4147-A177-3AD203B41FA5}">
                      <a16:colId xmlns:a16="http://schemas.microsoft.com/office/drawing/2014/main" val="1159908792"/>
                    </a:ext>
                  </a:extLst>
                </a:gridCol>
              </a:tblGrid>
              <a:tr h="971344">
                <a:tc>
                  <a:txBody>
                    <a:bodyPr/>
                    <a:lstStyle/>
                    <a:p>
                      <a:pPr algn="ctr" fontAlgn="b"/>
                      <a:r>
                        <a:rPr lang="en-US" sz="2000" u="none" strike="noStrike" dirty="0">
                          <a:effectLst/>
                          <a:latin typeface="Times New Roman" panose="02020603050405020304" pitchFamily="18" charset="0"/>
                          <a:cs typeface="Times New Roman" panose="02020603050405020304" pitchFamily="18" charset="0"/>
                        </a:rPr>
                        <a:t>Feature Engineering</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7">
                  <a:txBody>
                    <a:bodyPr/>
                    <a:lstStyle/>
                    <a:p>
                      <a:pPr algn="ctr" fontAlgn="b"/>
                      <a:r>
                        <a:rPr lang="en-US" sz="2000" b="0" i="0" u="none" strike="noStrike" dirty="0">
                          <a:solidFill>
                            <a:srgbClr val="000000"/>
                          </a:solidFill>
                          <a:effectLst/>
                          <a:latin typeface="Times New Roman" panose="02020603050405020304" pitchFamily="18" charset="0"/>
                          <a:cs typeface="Times New Roman" panose="02020603050405020304" pitchFamily="18" charset="0"/>
                        </a:rPr>
                        <a:t>New X variable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TotalSpend”is</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created by adding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cardspend</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and “ card2spend”.Y Variable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TotalSpend</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is transformed to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ln_TotalSpend</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X variable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custid</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is converted to numerical variable. X variable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birthmonth</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is converted to dummy variable.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pPr algn="l" fontAlgn="b"/>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hMerge="1">
                  <a:txBody>
                    <a:bodyPr/>
                    <a:lstStyle/>
                    <a:p>
                      <a:endParaRPr lang="en-US"/>
                    </a:p>
                  </a:txBody>
                  <a:tcPr/>
                </a:tc>
                <a:tc hMerge="1">
                  <a:txBody>
                    <a:bodyPr/>
                    <a:lstStyle/>
                    <a:p>
                      <a:pPr algn="l" fontAlgn="b"/>
                      <a:endParaRPr lang="en-US" sz="32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hMerge="1">
                  <a:txBody>
                    <a:bodyPr/>
                    <a:lstStyle/>
                    <a:p>
                      <a:pPr algn="l" fontAlgn="b"/>
                      <a:endParaRPr lang="en-US" sz="32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endParaRPr lang="en-US" sz="32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8822716"/>
                  </a:ext>
                </a:extLst>
              </a:tr>
              <a:tr h="521797">
                <a:tc>
                  <a:txBody>
                    <a:bodyPr/>
                    <a:lstStyle/>
                    <a:p>
                      <a:pPr algn="ctr" fontAlgn="b"/>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b"/>
                      <a:r>
                        <a:rPr lang="en-US" sz="2000" u="none" strike="noStrike" dirty="0">
                          <a:effectLst/>
                          <a:latin typeface="Times New Roman" panose="02020603050405020304" pitchFamily="18" charset="0"/>
                          <a:cs typeface="Times New Roman" panose="02020603050405020304" pitchFamily="18" charset="0"/>
                        </a:rPr>
                        <a:t>Variable reduction (Regression problem)</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algn="l" fontAlgn="b"/>
                      <a:endParaRPr lang="en-US"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l" fontAlgn="b"/>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pPr algn="l" fontAlgn="b"/>
                      <a:endParaRPr lang="en-US"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hMerge="1">
                  <a:txBody>
                    <a:bodyPr/>
                    <a:lstStyle/>
                    <a:p>
                      <a:pPr algn="l" fontAlgn="b"/>
                      <a:endParaRPr lang="en-US"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endParaRPr lang="en-US"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5771827"/>
                  </a:ext>
                </a:extLst>
              </a:tr>
              <a:tr h="521797">
                <a:tc>
                  <a:txBody>
                    <a:bodyPr/>
                    <a:lstStyle/>
                    <a:p>
                      <a:pPr algn="ctr" fontAlgn="b"/>
                      <a:r>
                        <a:rPr lang="en-US" sz="2000" b="0" i="0" u="none" strike="noStrike" dirty="0">
                          <a:solidFill>
                            <a:srgbClr val="000000"/>
                          </a:solidFill>
                          <a:effectLst/>
                          <a:latin typeface="Times New Roman" panose="02020603050405020304" pitchFamily="18" charset="0"/>
                          <a:cs typeface="Times New Roman" panose="02020603050405020304" pitchFamily="18" charset="0"/>
                        </a:rPr>
                        <a:t>Variable reduction</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latin typeface="Times New Roman" panose="02020603050405020304" pitchFamily="18" charset="0"/>
                          <a:cs typeface="Times New Roman" panose="02020603050405020304" pitchFamily="18" charset="0"/>
                        </a:rPr>
                        <a:t>131 variables</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6">
                  <a:txBody>
                    <a:bodyPr/>
                    <a:lstStyle/>
                    <a:p>
                      <a:pPr algn="ctr" fontAlgn="b"/>
                      <a:r>
                        <a:rPr lang="en-US" sz="2000" b="0" i="0" u="none" strike="noStrike" dirty="0">
                          <a:solidFill>
                            <a:srgbClr val="000000"/>
                          </a:solidFill>
                          <a:effectLst/>
                          <a:latin typeface="Times New Roman" panose="02020603050405020304" pitchFamily="18" charset="0"/>
                          <a:cs typeface="Times New Roman" panose="02020603050405020304" pitchFamily="18" charset="0"/>
                        </a:rPr>
                        <a:t>Two variables dropped</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pPr algn="l" fontAlgn="b"/>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hMerge="1">
                  <a:txBody>
                    <a:bodyPr/>
                    <a:lstStyle/>
                    <a:p>
                      <a:endParaRPr lang="en-US"/>
                    </a:p>
                  </a:txBody>
                  <a:tcPr/>
                </a:tc>
                <a:tc hMerge="1">
                  <a:txBody>
                    <a:bodyPr/>
                    <a:lstStyle/>
                    <a:p>
                      <a:pPr algn="l" fontAlgn="b"/>
                      <a:endParaRPr lang="en-US" sz="32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hMerge="1">
                  <a:txBody>
                    <a:bodyPr/>
                    <a:lstStyle/>
                    <a:p>
                      <a:pPr algn="l" fontAlgn="b"/>
                      <a:endParaRPr lang="en-US"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endParaRPr lang="en-US" sz="32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2402344"/>
                  </a:ext>
                </a:extLst>
              </a:tr>
              <a:tr h="521797">
                <a:tc>
                  <a:txBody>
                    <a:bodyPr/>
                    <a:lstStyle/>
                    <a:p>
                      <a:pPr algn="ctr" fontAlgn="b"/>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Times New Roman" panose="02020603050405020304" pitchFamily="18" charset="0"/>
                          <a:cs typeface="Times New Roman" panose="02020603050405020304" pitchFamily="18" charset="0"/>
                        </a:rPr>
                        <a:t>129 variables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6">
                  <a:txBody>
                    <a:bodyPr/>
                    <a:lstStyle/>
                    <a:p>
                      <a:pPr algn="ctr" fontAlgn="b"/>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pPr algn="l" fontAlgn="b"/>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hMerge="1">
                  <a:txBody>
                    <a:bodyPr/>
                    <a:lstStyle/>
                    <a:p>
                      <a:endParaRPr lang="en-US"/>
                    </a:p>
                  </a:txBody>
                  <a:tcPr/>
                </a:tc>
                <a:tc hMerge="1">
                  <a:txBody>
                    <a:bodyPr/>
                    <a:lstStyle/>
                    <a:p>
                      <a:pPr algn="l" fontAlgn="b"/>
                      <a:endParaRPr lang="en-US" sz="32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hMerge="1">
                  <a:txBody>
                    <a:bodyPr/>
                    <a:lstStyle/>
                    <a:p>
                      <a:pPr algn="l" fontAlgn="b"/>
                      <a:endParaRPr lang="en-US"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endParaRPr lang="en-US"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0452802"/>
                  </a:ext>
                </a:extLst>
              </a:tr>
              <a:tr h="650239">
                <a:tc>
                  <a:txBody>
                    <a:bodyPr/>
                    <a:lstStyle/>
                    <a:p>
                      <a:pPr algn="ctr" fontAlgn="b"/>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Times New Roman" panose="02020603050405020304" pitchFamily="18" charset="0"/>
                          <a:cs typeface="Times New Roman" panose="02020603050405020304" pitchFamily="18" charset="0"/>
                        </a:rPr>
                        <a:t>199 variables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7">
                  <a:txBody>
                    <a:bodyPr/>
                    <a:lstStyle/>
                    <a:p>
                      <a:pPr algn="ctr" fontAlgn="b"/>
                      <a:r>
                        <a:rPr lang="en-US" sz="2000" b="0" i="0" u="none" strike="noStrike" dirty="0">
                          <a:solidFill>
                            <a:srgbClr val="000000"/>
                          </a:solidFill>
                          <a:effectLst/>
                          <a:latin typeface="Times New Roman" panose="02020603050405020304" pitchFamily="18" charset="0"/>
                          <a:cs typeface="Times New Roman" panose="02020603050405020304" pitchFamily="18" charset="0"/>
                        </a:rPr>
                        <a:t>After creating dummy variables for categorical variables.69 numerical variables and 130 categorical variables. Totally 199 variables.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l" fontAlgn="b"/>
                      <a:endParaRPr lang="en-US"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hMerge="1">
                  <a:txBody>
                    <a:bodyPr/>
                    <a:lstStyle/>
                    <a:p>
                      <a:pPr algn="l" fontAlgn="b"/>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endParaRPr lang="en-US"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2588213"/>
                  </a:ext>
                </a:extLst>
              </a:tr>
              <a:tr h="1260340">
                <a:tc>
                  <a:txBody>
                    <a:bodyPr/>
                    <a:lstStyle/>
                    <a:p>
                      <a:pPr algn="ctr" fontAlgn="b"/>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Times New Roman" panose="02020603050405020304" pitchFamily="18" charset="0"/>
                          <a:cs typeface="Times New Roman" panose="02020603050405020304" pitchFamily="18" charset="0"/>
                        </a:rPr>
                        <a:t>173 variables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173 variables are selected using PCA,ANOVA,</a:t>
                      </a:r>
                    </a:p>
                    <a:p>
                      <a:pPr algn="ctr" fontAlgn="b"/>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Kbest</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RFE (stepwise regression), F-regression(Univariate regression),</a:t>
                      </a:r>
                    </a:p>
                    <a:p>
                      <a:pPr algn="ctr" fontAlgn="b"/>
                      <a:r>
                        <a:rPr lang="en-US" sz="20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corr</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(Y, X),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PCA,categorical</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varibles</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selected using ANOVA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etc</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p>
                      <a:pPr algn="ctr" fontAlgn="b"/>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l" fontAlgn="b"/>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2581585385"/>
                  </a:ext>
                </a:extLst>
              </a:tr>
              <a:tr h="650239">
                <a:tc>
                  <a:txBody>
                    <a:bodyPr/>
                    <a:lstStyle/>
                    <a:p>
                      <a:pPr algn="ctr" fontAlgn="b"/>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Times New Roman" panose="02020603050405020304" pitchFamily="18" charset="0"/>
                          <a:cs typeface="Times New Roman" panose="02020603050405020304" pitchFamily="18" charset="0"/>
                        </a:rPr>
                        <a:t>147 variables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fontAlgn="b"/>
                      <a:r>
                        <a:rPr lang="en-US" sz="2000" u="none" strike="noStrike" dirty="0">
                          <a:effectLst/>
                          <a:latin typeface="Times New Roman" panose="02020603050405020304" pitchFamily="18" charset="0"/>
                          <a:cs typeface="Times New Roman" panose="02020603050405020304" pitchFamily="18" charset="0"/>
                        </a:rPr>
                        <a:t>147 variables selected using VIF. </a:t>
                      </a:r>
                      <a:endParaRPr lang="en-US"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pPr algn="l" fontAlgn="b"/>
                      <a:endParaRPr lang="en-US"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endParaRPr lang="en-US"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l" fontAlgn="b"/>
                      <a:endParaRPr lang="en-US"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pPr algn="l" fontAlgn="b"/>
                      <a:endParaRPr lang="en-US"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2956821384"/>
                  </a:ext>
                </a:extLst>
              </a:tr>
              <a:tr h="521797">
                <a:tc>
                  <a:txBody>
                    <a:bodyPr/>
                    <a:lstStyle/>
                    <a:p>
                      <a:pPr algn="ctr" fontAlgn="b"/>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Times New Roman" panose="02020603050405020304" pitchFamily="18" charset="0"/>
                          <a:cs typeface="Times New Roman" panose="02020603050405020304" pitchFamily="18" charset="0"/>
                        </a:rPr>
                        <a:t>215 variables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fontAlgn="b"/>
                      <a:r>
                        <a:rPr lang="en-US" sz="2000" b="1" i="0" u="none" strike="noStrike" dirty="0">
                          <a:solidFill>
                            <a:srgbClr val="000000"/>
                          </a:solidFill>
                          <a:effectLst/>
                          <a:latin typeface="Times New Roman" panose="02020603050405020304" pitchFamily="18" charset="0"/>
                          <a:cs typeface="Times New Roman" panose="02020603050405020304" pitchFamily="18" charset="0"/>
                        </a:rPr>
                        <a:t>69 “square transformed” numerical variables and 146 categorical (dummy) variables combined together to form “development data”</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l" fontAlgn="b"/>
                      <a:endParaRPr lang="en-US"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l" fontAlgn="b"/>
                      <a:endParaRPr lang="en-US"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59509952"/>
                  </a:ext>
                </a:extLst>
              </a:tr>
              <a:tr h="521797">
                <a:tc>
                  <a:txBody>
                    <a:bodyPr/>
                    <a:lstStyle/>
                    <a:p>
                      <a:pPr algn="ctr" fontAlgn="b"/>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Times New Roman" panose="02020603050405020304" pitchFamily="18" charset="0"/>
                          <a:cs typeface="Times New Roman" panose="02020603050405020304" pitchFamily="18" charset="0"/>
                        </a:rPr>
                        <a:t>23 variables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fontAlgn="b"/>
                      <a:r>
                        <a:rPr lang="en-US" sz="2000" b="1" u="none" strike="noStrike" dirty="0">
                          <a:effectLst/>
                          <a:latin typeface="Times New Roman" panose="02020603050405020304" pitchFamily="18" charset="0"/>
                          <a:cs typeface="Times New Roman" panose="02020603050405020304" pitchFamily="18" charset="0"/>
                        </a:rPr>
                        <a:t>144 variables are selected based on VIF. Finally</a:t>
                      </a:r>
                      <a:r>
                        <a:rPr lang="en-US" sz="2000" u="none" strike="noStrike" dirty="0">
                          <a:effectLst/>
                          <a:latin typeface="Times New Roman" panose="02020603050405020304" pitchFamily="18" charset="0"/>
                          <a:cs typeface="Times New Roman" panose="02020603050405020304" pitchFamily="18" charset="0"/>
                        </a:rPr>
                        <a:t> </a:t>
                      </a:r>
                      <a:r>
                        <a:rPr lang="en-US" sz="2000" b="1" u="none" strike="noStrike" dirty="0">
                          <a:effectLst/>
                          <a:latin typeface="Times New Roman" panose="02020603050405020304" pitchFamily="18" charset="0"/>
                          <a:cs typeface="Times New Roman" panose="02020603050405020304" pitchFamily="18" charset="0"/>
                        </a:rPr>
                        <a:t>23 Variables are selected using P-value of estimates.</a:t>
                      </a:r>
                      <a:endParaRPr lang="en-US"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l" fontAlgn="b"/>
                      <a:endParaRPr lang="en-US"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l" fontAlgn="b"/>
                      <a:endParaRPr lang="en-US"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94538798"/>
                  </a:ext>
                </a:extLst>
              </a:tr>
            </a:tbl>
          </a:graphicData>
        </a:graphic>
      </p:graphicFrame>
      <p:sp>
        <p:nvSpPr>
          <p:cNvPr id="3" name="Rectangle 2">
            <a:extLst>
              <a:ext uri="{FF2B5EF4-FFF2-40B4-BE49-F238E27FC236}">
                <a16:creationId xmlns:a16="http://schemas.microsoft.com/office/drawing/2014/main" id="{CA72773B-A545-4AEB-9F27-F1370A2A3904}"/>
              </a:ext>
            </a:extLst>
          </p:cNvPr>
          <p:cNvSpPr/>
          <p:nvPr/>
        </p:nvSpPr>
        <p:spPr>
          <a:xfrm>
            <a:off x="615820" y="0"/>
            <a:ext cx="10384972" cy="584775"/>
          </a:xfrm>
          <a:prstGeom prst="rect">
            <a:avLst/>
          </a:prstGeom>
        </p:spPr>
        <p:txBody>
          <a:bodyPr wrap="square">
            <a:spAutoFit/>
          </a:bodyPr>
          <a:lstStyle/>
          <a:p>
            <a:r>
              <a:rPr lang="en-US" sz="3200" b="1" dirty="0">
                <a:latin typeface="Times New Roman" panose="02020603050405020304" pitchFamily="18" charset="0"/>
                <a:cs typeface="Times New Roman" panose="02020603050405020304" pitchFamily="18" charset="0"/>
              </a:rPr>
              <a:t>				Feature Engineering</a:t>
            </a:r>
          </a:p>
        </p:txBody>
      </p:sp>
    </p:spTree>
    <p:extLst>
      <p:ext uri="{BB962C8B-B14F-4D97-AF65-F5344CB8AC3E}">
        <p14:creationId xmlns:p14="http://schemas.microsoft.com/office/powerpoint/2010/main" val="1462183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256164-EFFD-4956-99A8-3E18A36E4768}"/>
              </a:ext>
            </a:extLst>
          </p:cNvPr>
          <p:cNvSpPr/>
          <p:nvPr/>
        </p:nvSpPr>
        <p:spPr>
          <a:xfrm>
            <a:off x="494521" y="307910"/>
            <a:ext cx="11159413" cy="6032421"/>
          </a:xfrm>
          <a:prstGeom prst="rect">
            <a:avLst/>
          </a:prstGeom>
        </p:spPr>
        <p:txBody>
          <a:bodyPr wrap="square">
            <a:spAutoFit/>
          </a:bodyPr>
          <a:lstStyle/>
          <a:p>
            <a:r>
              <a:rPr lang="en-US" sz="3200" b="1" dirty="0">
                <a:solidFill>
                  <a:srgbClr val="000000"/>
                </a:solidFill>
                <a:latin typeface="Times New Roman" panose="02020603050405020304" pitchFamily="18" charset="0"/>
                <a:cs typeface="Times New Roman" panose="02020603050405020304" pitchFamily="18" charset="0"/>
              </a:rPr>
              <a:t>		Model pre-requisites/Model assumptions</a:t>
            </a:r>
            <a:endParaRPr lang="en-US" dirty="0">
              <a:solidFill>
                <a:srgbClr val="000000"/>
              </a:solidFill>
              <a:latin typeface="Times New Roman" panose="02020603050405020304" pitchFamily="18" charset="0"/>
              <a:cs typeface="Times New Roman" panose="02020603050405020304" pitchFamily="18" charset="0"/>
            </a:endParaRPr>
          </a:p>
          <a:p>
            <a:endParaRPr lang="en-US" dirty="0">
              <a:solidFill>
                <a:srgbClr val="000000"/>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sz="2400" dirty="0">
                <a:solidFill>
                  <a:srgbClr val="000000"/>
                </a:solidFill>
                <a:latin typeface="Times New Roman" panose="02020603050405020304" pitchFamily="18" charset="0"/>
                <a:cs typeface="Times New Roman" panose="02020603050405020304" pitchFamily="18" charset="0"/>
              </a:rPr>
              <a:t>Model pre-requisites </a:t>
            </a:r>
            <a:r>
              <a:rPr lang="en-US" sz="2400" dirty="0">
                <a:latin typeface="Times New Roman" panose="02020603050405020304" pitchFamily="18"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1.Y variable should follow normal distribution.</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2.There should be linear relationship between Y variable and x variables (or) linear relationship between features and target.</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3.Multicollinearity should not be present in the dataset.</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4.Missing values should not be above 25%.</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5.Variables with low variance should not be present in the dataset.</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6.Outliers should not be present in the dataset.</a:t>
            </a:r>
          </a:p>
        </p:txBody>
      </p:sp>
    </p:spTree>
    <p:extLst>
      <p:ext uri="{BB962C8B-B14F-4D97-AF65-F5344CB8AC3E}">
        <p14:creationId xmlns:p14="http://schemas.microsoft.com/office/powerpoint/2010/main" val="35660006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D27EFC-40E5-459E-B7FE-DAA376F7D6A2}"/>
              </a:ext>
            </a:extLst>
          </p:cNvPr>
          <p:cNvSpPr/>
          <p:nvPr/>
        </p:nvSpPr>
        <p:spPr>
          <a:xfrm>
            <a:off x="401217" y="251927"/>
            <a:ext cx="11084768" cy="5847755"/>
          </a:xfrm>
          <a:prstGeom prst="rect">
            <a:avLst/>
          </a:prstGeom>
        </p:spPr>
        <p:txBody>
          <a:bodyPr wrap="square">
            <a:spAutoFit/>
          </a:bodyPr>
          <a:lstStyle/>
          <a:p>
            <a:r>
              <a:rPr lang="en-US" sz="3200" b="1" dirty="0">
                <a:solidFill>
                  <a:srgbClr val="000000"/>
                </a:solidFill>
                <a:latin typeface="Times New Roman" panose="02020603050405020304" pitchFamily="18" charset="0"/>
                <a:cs typeface="Times New Roman" panose="02020603050405020304" pitchFamily="18" charset="0"/>
              </a:rPr>
              <a:t>				Define train &amp; test</a:t>
            </a:r>
            <a:r>
              <a:rPr lang="en-US" sz="3200" b="1" dirty="0">
                <a:latin typeface="Times New Roman" panose="02020603050405020304" pitchFamily="18" charset="0"/>
                <a:cs typeface="Times New Roman" panose="02020603050405020304" pitchFamily="18" charset="0"/>
              </a:rPr>
              <a:t> </a:t>
            </a:r>
          </a:p>
          <a:p>
            <a:endParaRPr lang="en-US" dirty="0">
              <a:solidFill>
                <a:srgbClr val="000000"/>
              </a:solidFill>
              <a:latin typeface="Times New Roman" panose="02020603050405020304" pitchFamily="18" charset="0"/>
              <a:cs typeface="Times New Roman" panose="02020603050405020304" pitchFamily="18" charset="0"/>
            </a:endParaRPr>
          </a:p>
          <a:p>
            <a:pPr algn="just"/>
            <a:r>
              <a:rPr lang="en-US" dirty="0">
                <a:solidFill>
                  <a:srgbClr val="000000"/>
                </a:solidFill>
                <a:latin typeface="Times New Roman" panose="02020603050405020304" pitchFamily="18" charset="0"/>
                <a:cs typeface="Times New Roman" panose="02020603050405020304" pitchFamily="18" charset="0"/>
              </a:rPr>
              <a:t>The reasons for splitting</a:t>
            </a:r>
          </a:p>
          <a:p>
            <a:pPr algn="just"/>
            <a:endParaRPr lang="en-US" dirty="0">
              <a:solidFill>
                <a:srgbClr val="000000"/>
              </a:solidFill>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training dataset</a:t>
            </a:r>
            <a:r>
              <a:rPr lang="en-US" dirty="0">
                <a:latin typeface="Times New Roman" panose="02020603050405020304" pitchFamily="18" charset="0"/>
                <a:cs typeface="Times New Roman" panose="02020603050405020304" pitchFamily="18" charset="0"/>
              </a:rPr>
              <a:t> (also called training set, learning set, or AI training data) is the initial dataset used to train an algorithm to understand how to apply technologies such as neural networks, to learn and produce complex results. It includes both input data and the corresponding expected output. The purpose of the training dataset is to provide your algorithm with “ground truth” data.</a:t>
            </a:r>
          </a:p>
          <a:p>
            <a:pPr algn="just"/>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test dataset</a:t>
            </a:r>
            <a:r>
              <a:rPr lang="en-US" dirty="0">
                <a:latin typeface="Times New Roman" panose="02020603050405020304" pitchFamily="18" charset="0"/>
                <a:cs typeface="Times New Roman" panose="02020603050405020304" pitchFamily="18" charset="0"/>
              </a:rPr>
              <a:t>, however, is used to assess how well your algorithm was trained with the training dataset. You can’t simply reuse the training dataset in the testing stage because the algorithm will already “know” the expected output, which defeats the purpose of testing the algorithm.</a:t>
            </a:r>
            <a:endParaRPr lang="en-US" dirty="0">
              <a:solidFill>
                <a:srgbClr val="000000"/>
              </a:solidFill>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pPr>
            <a:r>
              <a:rPr lang="en-US" altLang="en-US" dirty="0">
                <a:solidFill>
                  <a:srgbClr val="212121"/>
                </a:solidFill>
                <a:latin typeface="Times New Roman" panose="02020603050405020304" pitchFamily="18" charset="0"/>
                <a:cs typeface="Times New Roman" panose="02020603050405020304" pitchFamily="18" charset="0"/>
              </a:rPr>
              <a:t>Make sure that your test set meets the following two conditions: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FontTx/>
              <a:buChar char="•"/>
            </a:pPr>
            <a:r>
              <a:rPr lang="en-US" altLang="en-US" dirty="0">
                <a:solidFill>
                  <a:srgbClr val="212121"/>
                </a:solidFill>
                <a:latin typeface="Times New Roman" panose="02020603050405020304" pitchFamily="18" charset="0"/>
                <a:cs typeface="Times New Roman" panose="02020603050405020304" pitchFamily="18" charset="0"/>
              </a:rPr>
              <a:t>Is large enough to yield statistically meaningful results.</a:t>
            </a:r>
          </a:p>
          <a:p>
            <a:pPr lvl="0" algn="just" eaLnBrk="0" fontAlgn="base" hangingPunct="0">
              <a:spcBef>
                <a:spcPct val="0"/>
              </a:spcBef>
              <a:spcAft>
                <a:spcPct val="0"/>
              </a:spcAft>
              <a:buFontTx/>
              <a:buChar char="•"/>
            </a:pPr>
            <a:r>
              <a:rPr lang="en-US" altLang="en-US" dirty="0">
                <a:solidFill>
                  <a:srgbClr val="212121"/>
                </a:solidFill>
                <a:latin typeface="Times New Roman" panose="02020603050405020304" pitchFamily="18" charset="0"/>
                <a:cs typeface="Times New Roman" panose="02020603050405020304" pitchFamily="18" charset="0"/>
              </a:rPr>
              <a:t>Is representative of the data set as a whole. In other words, don't pick a test set with different characteristics than the training set.</a:t>
            </a:r>
          </a:p>
          <a:p>
            <a:pPr lvl="0" algn="just" eaLnBrk="0" fontAlgn="base" hangingPunct="0">
              <a:spcBef>
                <a:spcPct val="0"/>
              </a:spcBef>
              <a:spcAft>
                <a:spcPct val="0"/>
              </a:spcAft>
            </a:pPr>
            <a:r>
              <a:rPr lang="en-US" altLang="en-US" dirty="0">
                <a:solidFill>
                  <a:srgbClr val="212121"/>
                </a:solidFill>
                <a:latin typeface="Times New Roman" panose="02020603050405020304" pitchFamily="18" charset="0"/>
                <a:cs typeface="Times New Roman" panose="02020603050405020304" pitchFamily="18" charset="0"/>
              </a:rPr>
              <a:t>Assuming that your test set meets the preceding two conditions, your goal is to create a model that generalizes well to new data. Our test set serves as a proxy for new data. </a:t>
            </a:r>
          </a:p>
          <a:p>
            <a:pPr lvl="0" algn="just" eaLnBrk="0" fontAlgn="base" hangingPunct="0">
              <a:spcBef>
                <a:spcPct val="0"/>
              </a:spcBef>
              <a:spcAft>
                <a:spcPct val="0"/>
              </a:spcAft>
            </a:pPr>
            <a:r>
              <a:rPr lang="en-US" dirty="0">
                <a:latin typeface="Times New Roman" panose="02020603050405020304" pitchFamily="18" charset="0"/>
                <a:cs typeface="Times New Roman" panose="02020603050405020304" pitchFamily="18" charset="0"/>
              </a:rPr>
              <a:t>The algorithm will try to minimize the error within the training set. When training is done, the algorithm has seen all the data in training set. However, we want to know if the algorithm can be used for further forecasting, we want to know how the algorithm works when given the unseen data.</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7304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E8A1841-25A5-4E74-A4BB-3D4C718CF01E}"/>
              </a:ext>
            </a:extLst>
          </p:cNvPr>
          <p:cNvSpPr/>
          <p:nvPr/>
        </p:nvSpPr>
        <p:spPr>
          <a:xfrm>
            <a:off x="522514" y="326571"/>
            <a:ext cx="9507893" cy="584775"/>
          </a:xfrm>
          <a:prstGeom prst="rect">
            <a:avLst/>
          </a:prstGeom>
        </p:spPr>
        <p:txBody>
          <a:bodyPr wrap="square">
            <a:spAutoFit/>
          </a:bodyPr>
          <a:lstStyle/>
          <a:p>
            <a:pPr algn="just"/>
            <a:r>
              <a:rPr lang="en-US" sz="2400" b="1" dirty="0">
                <a:solidFill>
                  <a:srgbClr val="000000"/>
                </a:solidFill>
                <a:latin typeface="Times New Roman" panose="02020603050405020304" pitchFamily="18" charset="0"/>
                <a:cs typeface="Times New Roman" panose="02020603050405020304" pitchFamily="18" charset="0"/>
              </a:rPr>
              <a:t>				</a:t>
            </a:r>
            <a:r>
              <a:rPr lang="en-US" sz="3200" b="1" dirty="0">
                <a:solidFill>
                  <a:srgbClr val="000000"/>
                </a:solidFill>
                <a:latin typeface="Times New Roman" panose="02020603050405020304" pitchFamily="18" charset="0"/>
                <a:cs typeface="Times New Roman" panose="02020603050405020304" pitchFamily="18" charset="0"/>
              </a:rPr>
              <a:t>Business problem/objective</a:t>
            </a:r>
            <a:r>
              <a:rPr lang="en-US" sz="3200" b="1" dirty="0">
                <a:latin typeface="Times New Roman" panose="02020603050405020304" pitchFamily="18" charset="0"/>
                <a:cs typeface="Times New Roman" panose="02020603050405020304" pitchFamily="18" charset="0"/>
              </a:rPr>
              <a:t> </a:t>
            </a:r>
          </a:p>
        </p:txBody>
      </p:sp>
      <p:sp>
        <p:nvSpPr>
          <p:cNvPr id="3" name="Rectangle 2">
            <a:extLst>
              <a:ext uri="{FF2B5EF4-FFF2-40B4-BE49-F238E27FC236}">
                <a16:creationId xmlns:a16="http://schemas.microsoft.com/office/drawing/2014/main" id="{622515F6-C071-4414-A257-AA6EB94D039A}"/>
              </a:ext>
            </a:extLst>
          </p:cNvPr>
          <p:cNvSpPr/>
          <p:nvPr/>
        </p:nvSpPr>
        <p:spPr>
          <a:xfrm>
            <a:off x="522513" y="1184988"/>
            <a:ext cx="11168743" cy="4770537"/>
          </a:xfrm>
          <a:prstGeom prst="rect">
            <a:avLst/>
          </a:prstGeom>
        </p:spPr>
        <p:txBody>
          <a:bodyPr wrap="square">
            <a:spAutoFit/>
          </a:bodyPr>
          <a:lstStyle/>
          <a:p>
            <a:r>
              <a:rPr lang="en-US" sz="3200" b="1" dirty="0">
                <a:solidFill>
                  <a:srgbClr val="000000"/>
                </a:solidFill>
                <a:latin typeface="Times New Roman" panose="02020603050405020304" pitchFamily="18" charset="0"/>
                <a:cs typeface="Times New Roman" panose="02020603050405020304" pitchFamily="18" charset="0"/>
              </a:rPr>
              <a:t>Business Problem:</a:t>
            </a:r>
          </a:p>
          <a:p>
            <a:endParaRPr lang="en-US" sz="2400" b="1" dirty="0">
              <a:solidFill>
                <a:srgbClr val="000000"/>
              </a:solidFill>
              <a:latin typeface="Times New Roman" panose="02020603050405020304" pitchFamily="18" charset="0"/>
              <a:cs typeface="Times New Roman" panose="02020603050405020304" pitchFamily="18" charset="0"/>
            </a:endParaRPr>
          </a:p>
          <a:p>
            <a:r>
              <a:rPr lang="en-US" sz="2400" b="1" dirty="0">
                <a:solidFill>
                  <a:srgbClr val="000000"/>
                </a:solidFill>
                <a:latin typeface="Times New Roman" panose="02020603050405020304" pitchFamily="18" charset="0"/>
                <a:cs typeface="Times New Roman" panose="02020603050405020304" pitchFamily="18" charset="0"/>
              </a:rPr>
              <a:t> </a:t>
            </a:r>
            <a:endParaRPr lang="en-US" sz="2400" dirty="0">
              <a:solidFill>
                <a:srgbClr val="000000"/>
              </a:solidFill>
              <a:latin typeface="Times New Roman" panose="02020603050405020304" pitchFamily="18" charset="0"/>
              <a:cs typeface="Times New Roman" panose="02020603050405020304" pitchFamily="18" charset="0"/>
            </a:endParaRPr>
          </a:p>
          <a:p>
            <a:pPr algn="just"/>
            <a:r>
              <a:rPr lang="en-US" sz="3200" dirty="0">
                <a:solidFill>
                  <a:srgbClr val="000000"/>
                </a:solidFill>
                <a:latin typeface="Times New Roman" panose="02020603050405020304" pitchFamily="18" charset="0"/>
                <a:cs typeface="Times New Roman" panose="02020603050405020304" pitchFamily="18" charset="0"/>
              </a:rPr>
              <a:t>One of the global banks would like to understand what factors driving credit card spend are. The bank want use these insights to calculate credit limit. In order to solve the problem, the bank conducted survey of 5000 customers and collected data. </a:t>
            </a:r>
          </a:p>
          <a:p>
            <a:pPr algn="just"/>
            <a:r>
              <a:rPr lang="en-US" sz="3200" dirty="0">
                <a:solidFill>
                  <a:srgbClr val="000000"/>
                </a:solidFill>
                <a:latin typeface="Times New Roman" panose="02020603050405020304" pitchFamily="18" charset="0"/>
                <a:cs typeface="Times New Roman" panose="02020603050405020304" pitchFamily="18" charset="0"/>
              </a:rPr>
              <a:t>The objective of this case study is to understand what's driving the total spend (Primary Card + Secondary card). Given the factors, predict credit limit for the new applicants.</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98427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BCD54DB-73B4-441F-AB7F-2710D3F360A5}"/>
              </a:ext>
            </a:extLst>
          </p:cNvPr>
          <p:cNvSpPr/>
          <p:nvPr/>
        </p:nvSpPr>
        <p:spPr>
          <a:xfrm>
            <a:off x="755035" y="541176"/>
            <a:ext cx="8388965" cy="584775"/>
          </a:xfrm>
          <a:prstGeom prst="rect">
            <a:avLst/>
          </a:prstGeom>
        </p:spPr>
        <p:txBody>
          <a:bodyPr wrap="square">
            <a:spAutoFit/>
          </a:bodyPr>
          <a:lstStyle/>
          <a:p>
            <a:r>
              <a:rPr lang="en-US" sz="3200" b="1" dirty="0">
                <a:solidFill>
                  <a:srgbClr val="000000"/>
                </a:solidFill>
                <a:latin typeface="Times New Roman" panose="02020603050405020304" pitchFamily="18" charset="0"/>
                <a:cs typeface="Times New Roman" panose="02020603050405020304" pitchFamily="18" charset="0"/>
              </a:rPr>
              <a:t>				Y variable distribution</a:t>
            </a:r>
            <a:endParaRPr lang="en-US" dirty="0"/>
          </a:p>
        </p:txBody>
      </p:sp>
      <p:pic>
        <p:nvPicPr>
          <p:cNvPr id="3" name="Picture 2">
            <a:extLst>
              <a:ext uri="{FF2B5EF4-FFF2-40B4-BE49-F238E27FC236}">
                <a16:creationId xmlns:a16="http://schemas.microsoft.com/office/drawing/2014/main" id="{B062780C-26AC-4965-A231-F49DF72621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2720" y="1125951"/>
            <a:ext cx="9905999" cy="5190873"/>
          </a:xfrm>
          <a:prstGeom prst="rect">
            <a:avLst/>
          </a:prstGeom>
        </p:spPr>
      </p:pic>
    </p:spTree>
    <p:extLst>
      <p:ext uri="{BB962C8B-B14F-4D97-AF65-F5344CB8AC3E}">
        <p14:creationId xmlns:p14="http://schemas.microsoft.com/office/powerpoint/2010/main" val="18612392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42568D-8764-4FFC-A15A-0397BFECF1BE}"/>
              </a:ext>
            </a:extLst>
          </p:cNvPr>
          <p:cNvSpPr/>
          <p:nvPr/>
        </p:nvSpPr>
        <p:spPr>
          <a:xfrm>
            <a:off x="858416" y="121298"/>
            <a:ext cx="10907486" cy="2062103"/>
          </a:xfrm>
          <a:prstGeom prst="rect">
            <a:avLst/>
          </a:prstGeom>
        </p:spPr>
        <p:txBody>
          <a:bodyPr wrap="square">
            <a:spAutoFit/>
          </a:bodyPr>
          <a:lstStyle/>
          <a:p>
            <a:r>
              <a:rPr lang="en-US" b="1" dirty="0">
                <a:solidFill>
                  <a:srgbClr val="000000"/>
                </a:solidFill>
                <a:latin typeface="Times New Roman" panose="02020603050405020304" pitchFamily="18" charset="0"/>
                <a:cs typeface="Times New Roman" panose="02020603050405020304" pitchFamily="18" charset="0"/>
              </a:rPr>
              <a:t>			</a:t>
            </a:r>
            <a:r>
              <a:rPr lang="en-US" sz="3200" b="1" dirty="0">
                <a:solidFill>
                  <a:srgbClr val="000000"/>
                </a:solidFill>
                <a:latin typeface="Times New Roman" panose="02020603050405020304" pitchFamily="18" charset="0"/>
                <a:cs typeface="Times New Roman" panose="02020603050405020304" pitchFamily="18" charset="0"/>
              </a:rPr>
              <a:t>Observations distribution</a:t>
            </a:r>
          </a:p>
          <a:p>
            <a:endParaRPr lang="en-US" sz="3200" b="1" dirty="0">
              <a:solidFill>
                <a:srgbClr val="000000"/>
              </a:solidFill>
              <a:latin typeface="Times New Roman" panose="02020603050405020304" pitchFamily="18" charset="0"/>
              <a:cs typeface="Times New Roman" panose="02020603050405020304" pitchFamily="18" charset="0"/>
            </a:endParaRPr>
          </a:p>
          <a:p>
            <a:r>
              <a:rPr lang="en-US" sz="3200" b="1" dirty="0">
                <a:solidFill>
                  <a:srgbClr val="000000"/>
                </a:solidFill>
                <a:latin typeface="Times New Roman" panose="02020603050405020304" pitchFamily="18" charset="0"/>
                <a:cs typeface="Times New Roman" panose="02020603050405020304" pitchFamily="18" charset="0"/>
              </a:rPr>
              <a:t>Train is having 3500 observations and Test is having 1500 observations. Thus Observations are distributed.</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9909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CEDA765-A9D3-48C5-9289-001E1B79AF17}"/>
              </a:ext>
            </a:extLst>
          </p:cNvPr>
          <p:cNvSpPr/>
          <p:nvPr/>
        </p:nvSpPr>
        <p:spPr>
          <a:xfrm>
            <a:off x="1267631" y="0"/>
            <a:ext cx="8670662" cy="1415772"/>
          </a:xfrm>
          <a:prstGeom prst="rect">
            <a:avLst/>
          </a:prstGeom>
        </p:spPr>
        <p:txBody>
          <a:bodyPr wrap="square">
            <a:spAutoFit/>
          </a:bodyPr>
          <a:lstStyle/>
          <a:p>
            <a:r>
              <a:rPr lang="en-US" sz="3200" b="1" dirty="0">
                <a:solidFill>
                  <a:srgbClr val="000000"/>
                </a:solidFill>
                <a:latin typeface="Times New Roman" panose="02020603050405020304" pitchFamily="18" charset="0"/>
                <a:cs typeface="Times New Roman" panose="02020603050405020304" pitchFamily="18" charset="0"/>
              </a:rPr>
              <a:t>			Detailed model output</a:t>
            </a:r>
            <a:r>
              <a:rPr lang="en-US" dirty="0">
                <a:latin typeface="Times New Roman" panose="02020603050405020304" pitchFamily="18" charset="0"/>
                <a:cs typeface="Times New Roman" panose="02020603050405020304" pitchFamily="18" charset="0"/>
              </a:rPr>
              <a:t> (development data)</a:t>
            </a:r>
            <a:endParaRPr lang="en-US" dirty="0">
              <a:solidFill>
                <a:srgbClr val="000000"/>
              </a:solidFill>
              <a:latin typeface="Times New Roman" panose="02020603050405020304" pitchFamily="18" charset="0"/>
              <a:cs typeface="Times New Roman" panose="02020603050405020304" pitchFamily="18" charset="0"/>
            </a:endParaRPr>
          </a:p>
          <a:p>
            <a:r>
              <a:rPr lang="en-US" dirty="0">
                <a:solidFill>
                  <a:srgbClr val="000000"/>
                </a:solidFill>
                <a:latin typeface="Times New Roman" panose="02020603050405020304" pitchFamily="18" charset="0"/>
                <a:cs typeface="Times New Roman" panose="02020603050405020304" pitchFamily="18" charset="0"/>
              </a:rPr>
              <a:t>Model outputs from the tool </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F1BF8DAF-C991-401E-B2A8-B5077431C7AD}"/>
              </a:ext>
            </a:extLst>
          </p:cNvPr>
          <p:cNvSpPr/>
          <p:nvPr/>
        </p:nvSpPr>
        <p:spPr>
          <a:xfrm>
            <a:off x="660400" y="928718"/>
            <a:ext cx="11673840" cy="6001643"/>
          </a:xfrm>
          <a:prstGeom prst="rect">
            <a:avLst/>
          </a:prstGeom>
        </p:spPr>
        <p:txBody>
          <a:bodyPr wrap="square">
            <a:spAutoFit/>
          </a:bodyPr>
          <a:lstStyle/>
          <a:p>
            <a:r>
              <a:rPr lang="en-US" sz="800" dirty="0"/>
              <a:t>OLS Regression Results                            </a:t>
            </a:r>
          </a:p>
          <a:p>
            <a:r>
              <a:rPr lang="en-US" sz="800" dirty="0"/>
              <a:t>==============================================================================</a:t>
            </a:r>
          </a:p>
          <a:p>
            <a:r>
              <a:rPr lang="en-US" sz="800" dirty="0"/>
              <a:t>Dep. Variable:          </a:t>
            </a:r>
            <a:r>
              <a:rPr lang="en-US" sz="800" dirty="0" err="1"/>
              <a:t>ln_TotalSpend</a:t>
            </a:r>
            <a:r>
              <a:rPr lang="en-US" sz="800" dirty="0"/>
              <a:t>   R-squared:                       0.340</a:t>
            </a:r>
          </a:p>
          <a:p>
            <a:r>
              <a:rPr lang="en-US" sz="800" dirty="0"/>
              <a:t>Model:                            OLS   Adj. R-squared:                  0.336</a:t>
            </a:r>
          </a:p>
          <a:p>
            <a:r>
              <a:rPr lang="en-US" sz="800" dirty="0"/>
              <a:t>Method:                 Least Squares   F-statistic:                     81.36</a:t>
            </a:r>
          </a:p>
          <a:p>
            <a:r>
              <a:rPr lang="en-US" sz="800" dirty="0"/>
              <a:t>Date:                Wed, 27 Nov 2019   Prob (F-statistic):          4.43e-293</a:t>
            </a:r>
          </a:p>
          <a:p>
            <a:r>
              <a:rPr lang="en-US" sz="800" dirty="0"/>
              <a:t>Time:                        19:47:15   Log-Likelihood:                -11374.</a:t>
            </a:r>
          </a:p>
          <a:p>
            <a:r>
              <a:rPr lang="en-US" sz="800" dirty="0"/>
              <a:t>No. Observations:                3500   AIC:                         2.279e+04</a:t>
            </a:r>
          </a:p>
          <a:p>
            <a:r>
              <a:rPr lang="en-US" sz="800" dirty="0"/>
              <a:t>Df Residuals:                    3477   BIC:                         2.294e+04</a:t>
            </a:r>
          </a:p>
          <a:p>
            <a:r>
              <a:rPr lang="en-US" sz="800" dirty="0"/>
              <a:t>Df Model:                          22                                         </a:t>
            </a:r>
          </a:p>
          <a:p>
            <a:r>
              <a:rPr lang="en-US" sz="800" dirty="0"/>
              <a:t>Covariance Type:            </a:t>
            </a:r>
            <a:r>
              <a:rPr lang="en-US" sz="800" dirty="0" err="1"/>
              <a:t>nonrobust</a:t>
            </a:r>
            <a:r>
              <a:rPr lang="en-US" sz="800" dirty="0"/>
              <a:t>                                         </a:t>
            </a:r>
          </a:p>
          <a:p>
            <a:r>
              <a:rPr lang="en-US" sz="800" dirty="0"/>
              <a:t>=================================================================================</a:t>
            </a:r>
          </a:p>
          <a:p>
            <a:r>
              <a:rPr lang="en-US" sz="800" dirty="0"/>
              <a:t>                    </a:t>
            </a:r>
            <a:r>
              <a:rPr lang="en-US" sz="800" dirty="0" err="1"/>
              <a:t>coef</a:t>
            </a:r>
            <a:r>
              <a:rPr lang="en-US" sz="800" dirty="0"/>
              <a:t>    std err          t      P&gt;|t|      [0.025      0.975]</a:t>
            </a:r>
          </a:p>
          <a:p>
            <a:r>
              <a:rPr lang="en-US" sz="800" dirty="0"/>
              <a:t>---------------------------------------------------------------------------------</a:t>
            </a:r>
          </a:p>
          <a:p>
            <a:r>
              <a:rPr lang="en-US" sz="800" dirty="0"/>
              <a:t>Intercept        40.1952      0.734     54.727      0.000      38.755      41.635</a:t>
            </a:r>
          </a:p>
          <a:p>
            <a:r>
              <a:rPr lang="en-US" sz="800" dirty="0"/>
              <a:t>region_z5         0.6442      0.262      2.463      0.014       0.131       1.157</a:t>
            </a:r>
          </a:p>
          <a:p>
            <a:r>
              <a:rPr lang="en-US" sz="800" dirty="0" err="1"/>
              <a:t>gender_m</a:t>
            </a:r>
            <a:r>
              <a:rPr lang="en-US" sz="800" dirty="0"/>
              <a:t>          0.5190      0.213      2.436      0.015       0.101       0.937</a:t>
            </a:r>
          </a:p>
          <a:p>
            <a:r>
              <a:rPr lang="en-US" sz="800" dirty="0" err="1"/>
              <a:t>retire_y</a:t>
            </a:r>
            <a:r>
              <a:rPr lang="en-US" sz="800" dirty="0"/>
              <a:t>         -1.9355      0.329     -5.889      0.000      -2.580      -1.291</a:t>
            </a:r>
          </a:p>
          <a:p>
            <a:r>
              <a:rPr lang="en-US" sz="800" dirty="0"/>
              <a:t>inccat_ic3        1.2063      0.338      3.568      0.000       0.543       1.869</a:t>
            </a:r>
          </a:p>
          <a:p>
            <a:r>
              <a:rPr lang="en-US" sz="800" dirty="0" err="1"/>
              <a:t>carown_o</a:t>
            </a:r>
            <a:r>
              <a:rPr lang="en-US" sz="800" dirty="0"/>
              <a:t>          0.7871      0.319      2.465      0.014       0.161       1.413</a:t>
            </a:r>
          </a:p>
          <a:p>
            <a:r>
              <a:rPr lang="en-US" sz="800" dirty="0" err="1"/>
              <a:t>carcatvalue_l</a:t>
            </a:r>
            <a:r>
              <a:rPr lang="en-US" sz="800" dirty="0"/>
              <a:t>     3.1843      0.402      7.919      0.000       2.396       3.973</a:t>
            </a:r>
          </a:p>
          <a:p>
            <a:r>
              <a:rPr lang="en-US" sz="800" dirty="0" err="1"/>
              <a:t>carcatvalue_n</a:t>
            </a:r>
            <a:r>
              <a:rPr lang="en-US" sz="800" dirty="0"/>
              <a:t>     2.1375      0.456      4.689      0.000       1.244       3.031</a:t>
            </a:r>
          </a:p>
          <a:p>
            <a:r>
              <a:rPr lang="en-US" sz="800" dirty="0" err="1"/>
              <a:t>carcatvalue_s</a:t>
            </a:r>
            <a:r>
              <a:rPr lang="en-US" sz="800" dirty="0"/>
              <a:t>     1.5629      0.319      4.894      0.000       0.937       2.189</a:t>
            </a:r>
          </a:p>
          <a:p>
            <a:r>
              <a:rPr lang="en-US" sz="800" dirty="0"/>
              <a:t>reason_rea2       3.9694      0.500      7.943      0.000       2.990       4.949</a:t>
            </a:r>
          </a:p>
          <a:p>
            <a:r>
              <a:rPr lang="en-US" sz="800" dirty="0"/>
              <a:t>reason_rea9       1.1072      0.321      3.448      0.001       0.478       1.737</a:t>
            </a:r>
          </a:p>
          <a:p>
            <a:r>
              <a:rPr lang="en-US" sz="800" dirty="0"/>
              <a:t>polview_pol2      0.7000      0.321      2.181      0.029       0.071       1.329</a:t>
            </a:r>
          </a:p>
          <a:p>
            <a:r>
              <a:rPr lang="en-US" sz="800" dirty="0"/>
              <a:t>card_card2       -6.9140      0.337    -20.543      0.000      -7.574      -6.254</a:t>
            </a:r>
          </a:p>
          <a:p>
            <a:r>
              <a:rPr lang="en-US" sz="800" dirty="0"/>
              <a:t>card_card3       -7.2410      0.346    -20.919      0.000      -7.920      -6.562</a:t>
            </a:r>
          </a:p>
          <a:p>
            <a:r>
              <a:rPr lang="en-US" sz="800" dirty="0"/>
              <a:t>card_card4       -8.5083      0.354    -24.065      0.000      -9.201      -7.815</a:t>
            </a:r>
          </a:p>
          <a:p>
            <a:r>
              <a:rPr lang="en-US" sz="800" dirty="0"/>
              <a:t>card_card5       -6.3367      0.571    -11.093      0.000      -7.457      -5.217</a:t>
            </a:r>
          </a:p>
          <a:p>
            <a:r>
              <a:rPr lang="en-US" sz="800" dirty="0"/>
              <a:t>card2_d          -5.8291      0.377    -15.469      0.000      -6.568      -5.090</a:t>
            </a:r>
          </a:p>
          <a:p>
            <a:r>
              <a:rPr lang="en-US" sz="800" dirty="0"/>
              <a:t>card2_m          -4.9020      0.343    -14.276      0.000      -5.575      -4.229</a:t>
            </a:r>
          </a:p>
          <a:p>
            <a:r>
              <a:rPr lang="en-US" sz="800" dirty="0"/>
              <a:t>card2_o          -3.8818      0.503     -7.716      0.000      -4.868      -2.895</a:t>
            </a:r>
          </a:p>
          <a:p>
            <a:r>
              <a:rPr lang="en-US" sz="800" dirty="0"/>
              <a:t>card2_v          -4.9797      0.345    -14.429      0.000      -5.656      -4.303</a:t>
            </a:r>
          </a:p>
          <a:p>
            <a:r>
              <a:rPr lang="en-US" sz="800" dirty="0" err="1"/>
              <a:t>owndvd_y</a:t>
            </a:r>
            <a:r>
              <a:rPr lang="en-US" sz="800" dirty="0"/>
              <a:t>          1.6187      0.429      3.776      0.000       0.778       2.459</a:t>
            </a:r>
          </a:p>
          <a:p>
            <a:r>
              <a:rPr lang="en-US" sz="800" dirty="0" err="1"/>
              <a:t>owncd_y</a:t>
            </a:r>
            <a:r>
              <a:rPr lang="en-US" sz="800" dirty="0"/>
              <a:t>           1.3353      0.485      2.753      0.006       0.384       2.286</a:t>
            </a:r>
          </a:p>
          <a:p>
            <a:r>
              <a:rPr lang="en-US" sz="800" dirty="0"/>
              <a:t>income            0.0001   1.29e-05      8.879      0.000    8.93e-05       0.000</a:t>
            </a:r>
          </a:p>
          <a:p>
            <a:r>
              <a:rPr lang="en-US" sz="800" dirty="0"/>
              <a:t>==============================================================================</a:t>
            </a:r>
          </a:p>
          <a:p>
            <a:r>
              <a:rPr lang="en-US" sz="800" dirty="0"/>
              <a:t>Omnibus:                        3.266   Durbin-Watson:                   1.999</a:t>
            </a:r>
          </a:p>
          <a:p>
            <a:r>
              <a:rPr lang="en-US" sz="800" dirty="0"/>
              <a:t>Prob(Omnibus):                  0.195   </a:t>
            </a:r>
            <a:r>
              <a:rPr lang="en-US" sz="800" dirty="0" err="1"/>
              <a:t>Jarque-Bera</a:t>
            </a:r>
            <a:r>
              <a:rPr lang="en-US" sz="800" dirty="0"/>
              <a:t> (JB):                3.308</a:t>
            </a:r>
          </a:p>
          <a:p>
            <a:r>
              <a:rPr lang="en-US" sz="800" dirty="0"/>
              <a:t>Skew:                          -0.067   Prob(JB):                        0.191</a:t>
            </a:r>
          </a:p>
          <a:p>
            <a:r>
              <a:rPr lang="en-US" sz="800" dirty="0"/>
              <a:t>Kurtosis:                       2.930   Cond. No.                     1.04e+05</a:t>
            </a:r>
          </a:p>
          <a:p>
            <a:r>
              <a:rPr lang="en-US" sz="800" dirty="0"/>
              <a:t>==============================================================================</a:t>
            </a:r>
          </a:p>
          <a:p>
            <a:endParaRPr lang="en-US" sz="800" dirty="0"/>
          </a:p>
          <a:p>
            <a:r>
              <a:rPr lang="en-US" sz="800" dirty="0"/>
              <a:t>Warnings:</a:t>
            </a:r>
          </a:p>
          <a:p>
            <a:r>
              <a:rPr lang="en-US" sz="800" dirty="0"/>
              <a:t>[1] Standard Errors assume that the covariance matrix of the errors is correctly specified.</a:t>
            </a:r>
          </a:p>
          <a:p>
            <a:r>
              <a:rPr lang="en-US" sz="800" dirty="0"/>
              <a:t>[2] The condition number is large, 1.04e+05. This might indicate that there are</a:t>
            </a:r>
          </a:p>
          <a:p>
            <a:r>
              <a:rPr lang="en-US" sz="800" dirty="0"/>
              <a:t>strong multicollinearity or other numerical problems.</a:t>
            </a:r>
          </a:p>
        </p:txBody>
      </p:sp>
    </p:spTree>
    <p:extLst>
      <p:ext uri="{BB962C8B-B14F-4D97-AF65-F5344CB8AC3E}">
        <p14:creationId xmlns:p14="http://schemas.microsoft.com/office/powerpoint/2010/main" val="31687066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E138A45-BBFD-4E68-B601-6A6D7FE1600F}"/>
              </a:ext>
            </a:extLst>
          </p:cNvPr>
          <p:cNvSpPr/>
          <p:nvPr/>
        </p:nvSpPr>
        <p:spPr>
          <a:xfrm>
            <a:off x="989044" y="111968"/>
            <a:ext cx="9349273" cy="584775"/>
          </a:xfrm>
          <a:prstGeom prst="rect">
            <a:avLst/>
          </a:prstGeom>
        </p:spPr>
        <p:txBody>
          <a:bodyPr wrap="square">
            <a:spAutoFit/>
          </a:bodyPr>
          <a:lstStyle/>
          <a:p>
            <a:r>
              <a:rPr lang="en-US" b="1" dirty="0">
                <a:solidFill>
                  <a:srgbClr val="000000"/>
                </a:solidFill>
                <a:latin typeface="Times New Roman" panose="02020603050405020304" pitchFamily="18" charset="0"/>
                <a:cs typeface="Times New Roman" panose="02020603050405020304" pitchFamily="18" charset="0"/>
              </a:rPr>
              <a:t>	</a:t>
            </a:r>
            <a:r>
              <a:rPr lang="en-US" sz="3200" b="1" dirty="0">
                <a:solidFill>
                  <a:srgbClr val="000000"/>
                </a:solidFill>
                <a:latin typeface="Times New Roman" panose="02020603050405020304" pitchFamily="18" charset="0"/>
                <a:cs typeface="Times New Roman" panose="02020603050405020304" pitchFamily="18" charset="0"/>
              </a:rPr>
              <a:t>Detailed model output for validation data</a:t>
            </a:r>
            <a:r>
              <a:rPr lang="en-US" sz="3200" dirty="0">
                <a:latin typeface="Times New Roman" panose="02020603050405020304" pitchFamily="18" charset="0"/>
                <a:cs typeface="Times New Roman" panose="02020603050405020304" pitchFamily="18" charset="0"/>
              </a:rPr>
              <a:t> </a:t>
            </a:r>
            <a:endParaRPr lang="en-US" sz="3200" dirty="0"/>
          </a:p>
        </p:txBody>
      </p:sp>
      <p:sp>
        <p:nvSpPr>
          <p:cNvPr id="4" name="Rectangle 3">
            <a:extLst>
              <a:ext uri="{FF2B5EF4-FFF2-40B4-BE49-F238E27FC236}">
                <a16:creationId xmlns:a16="http://schemas.microsoft.com/office/drawing/2014/main" id="{1E7C3D22-1E45-42E6-847C-DA4B51F506AF}"/>
              </a:ext>
            </a:extLst>
          </p:cNvPr>
          <p:cNvSpPr/>
          <p:nvPr/>
        </p:nvSpPr>
        <p:spPr>
          <a:xfrm>
            <a:off x="426721" y="819636"/>
            <a:ext cx="11460480" cy="5755422"/>
          </a:xfrm>
          <a:prstGeom prst="rect">
            <a:avLst/>
          </a:prstGeom>
        </p:spPr>
        <p:txBody>
          <a:bodyPr wrap="square">
            <a:spAutoFit/>
          </a:bodyPr>
          <a:lstStyle/>
          <a:p>
            <a:r>
              <a:rPr lang="en-US" sz="800" dirty="0"/>
              <a:t>OLS Regression Results                            </a:t>
            </a:r>
          </a:p>
          <a:p>
            <a:r>
              <a:rPr lang="en-US" sz="800" dirty="0"/>
              <a:t>==============================================================================</a:t>
            </a:r>
          </a:p>
          <a:p>
            <a:r>
              <a:rPr lang="en-US" sz="800" dirty="0"/>
              <a:t>Dep. Variable:          </a:t>
            </a:r>
            <a:r>
              <a:rPr lang="en-US" sz="800" dirty="0" err="1"/>
              <a:t>ln_TotalSpend</a:t>
            </a:r>
            <a:r>
              <a:rPr lang="en-US" sz="800" dirty="0"/>
              <a:t>   R-squared:                       0.333</a:t>
            </a:r>
          </a:p>
          <a:p>
            <a:r>
              <a:rPr lang="en-US" sz="800" dirty="0"/>
              <a:t>Model:                            OLS   Adj. R-squared:                  0.330</a:t>
            </a:r>
          </a:p>
          <a:p>
            <a:r>
              <a:rPr lang="en-US" sz="800" dirty="0"/>
              <a:t>Method:                 Least Squares   F-statistic:                     112.9</a:t>
            </a:r>
          </a:p>
          <a:p>
            <a:r>
              <a:rPr lang="en-US" sz="800" dirty="0"/>
              <a:t>Date:                Wed, 27 Nov 2019   Prob (F-statistic):               0.00</a:t>
            </a:r>
          </a:p>
          <a:p>
            <a:r>
              <a:rPr lang="en-US" sz="800" dirty="0"/>
              <a:t>Time:                        17:29:47   Log-Likelihood:                -3889.5</a:t>
            </a:r>
          </a:p>
          <a:p>
            <a:r>
              <a:rPr lang="en-US" sz="800" dirty="0"/>
              <a:t>No. Observations:                5000   AIC:                             7825.</a:t>
            </a:r>
          </a:p>
          <a:p>
            <a:r>
              <a:rPr lang="en-US" sz="800" dirty="0"/>
              <a:t>Df Residuals:                    4977   BIC:                             7975.</a:t>
            </a:r>
          </a:p>
          <a:p>
            <a:r>
              <a:rPr lang="en-US" sz="800" dirty="0"/>
              <a:t>Df Model:                          22                                         </a:t>
            </a:r>
          </a:p>
          <a:p>
            <a:r>
              <a:rPr lang="en-US" sz="800" dirty="0"/>
              <a:t>Covariance Type:            </a:t>
            </a:r>
            <a:r>
              <a:rPr lang="en-US" sz="800" dirty="0" err="1"/>
              <a:t>nonrobust</a:t>
            </a:r>
            <a:r>
              <a:rPr lang="en-US" sz="800" dirty="0"/>
              <a:t>                                         </a:t>
            </a:r>
          </a:p>
          <a:p>
            <a:r>
              <a:rPr lang="en-US" sz="800" dirty="0"/>
              <a:t>=================================================================================</a:t>
            </a:r>
          </a:p>
          <a:p>
            <a:r>
              <a:rPr lang="en-US" sz="800" dirty="0"/>
              <a:t>                    </a:t>
            </a:r>
            <a:r>
              <a:rPr lang="en-US" sz="800" dirty="0" err="1"/>
              <a:t>coef</a:t>
            </a:r>
            <a:r>
              <a:rPr lang="en-US" sz="800" dirty="0"/>
              <a:t>    std err          t      P&gt;|t|      [0.025      0.975]</a:t>
            </a:r>
          </a:p>
          <a:p>
            <a:r>
              <a:rPr lang="en-US" sz="800" dirty="0"/>
              <a:t>---------------------------------------------------------------------------------</a:t>
            </a:r>
          </a:p>
          <a:p>
            <a:r>
              <a:rPr lang="en-US" sz="800" dirty="0"/>
              <a:t>Intercept         6.2573      0.052    120.854      0.000       6.156       6.359</a:t>
            </a:r>
          </a:p>
          <a:p>
            <a:r>
              <a:rPr lang="en-US" sz="800" dirty="0"/>
              <a:t>region_z5         0.0423      0.019      2.282      0.023       0.006       0.079</a:t>
            </a:r>
          </a:p>
          <a:p>
            <a:r>
              <a:rPr lang="en-US" sz="800" dirty="0" err="1"/>
              <a:t>gender_m</a:t>
            </a:r>
            <a:r>
              <a:rPr lang="en-US" sz="800" dirty="0"/>
              <a:t>          0.0526      0.015      3.497      0.000       0.023       0.082</a:t>
            </a:r>
          </a:p>
          <a:p>
            <a:r>
              <a:rPr lang="en-US" sz="800" dirty="0" err="1"/>
              <a:t>retire_y</a:t>
            </a:r>
            <a:r>
              <a:rPr lang="en-US" sz="800" dirty="0"/>
              <a:t>         -0.1613      0.023     -7.003      0.000      -0.206      -0.116</a:t>
            </a:r>
          </a:p>
          <a:p>
            <a:r>
              <a:rPr lang="en-US" sz="800" dirty="0"/>
              <a:t>inccat_ic3        0.0841      0.024      3.545      0.000       0.038       0.131</a:t>
            </a:r>
          </a:p>
          <a:p>
            <a:r>
              <a:rPr lang="en-US" sz="800" dirty="0" err="1"/>
              <a:t>carown_o</a:t>
            </a:r>
            <a:r>
              <a:rPr lang="en-US" sz="800" dirty="0"/>
              <a:t>          0.0491      0.022      2.188      0.029       0.005       0.093</a:t>
            </a:r>
          </a:p>
          <a:p>
            <a:r>
              <a:rPr lang="en-US" sz="800" dirty="0" err="1"/>
              <a:t>carcatvalue_l</a:t>
            </a:r>
            <a:r>
              <a:rPr lang="en-US" sz="800" dirty="0"/>
              <a:t>     0.1015      0.035      2.904      0.004       0.033       0.170</a:t>
            </a:r>
          </a:p>
          <a:p>
            <a:r>
              <a:rPr lang="en-US" sz="800" dirty="0" err="1"/>
              <a:t>carcatvalue_n</a:t>
            </a:r>
            <a:r>
              <a:rPr lang="en-US" sz="800" dirty="0"/>
              <a:t>     0.0905      0.032      2.786      0.005       0.027       0.154</a:t>
            </a:r>
          </a:p>
          <a:p>
            <a:r>
              <a:rPr lang="en-US" sz="800" dirty="0" err="1"/>
              <a:t>carcatvalue_s</a:t>
            </a:r>
            <a:r>
              <a:rPr lang="en-US" sz="800" dirty="0"/>
              <a:t>     0.0588      0.024      2.478      0.013       0.012       0.105</a:t>
            </a:r>
          </a:p>
          <a:p>
            <a:r>
              <a:rPr lang="en-US" sz="800" dirty="0"/>
              <a:t>reason_rea2       0.3633      0.036     10.065      0.000       0.292       0.434</a:t>
            </a:r>
          </a:p>
          <a:p>
            <a:r>
              <a:rPr lang="en-US" sz="800" dirty="0"/>
              <a:t>reason_rea9       0.1146      0.023      4.978      0.000       0.069       0.160</a:t>
            </a:r>
          </a:p>
          <a:p>
            <a:r>
              <a:rPr lang="en-US" sz="800" dirty="0"/>
              <a:t>polview_pol2      0.0398      0.023      1.757      0.079      -0.005       0.084</a:t>
            </a:r>
          </a:p>
          <a:p>
            <a:r>
              <a:rPr lang="en-US" sz="800" dirty="0"/>
              <a:t>card_card2       -0.5748      0.024    -23.927      0.000      -0.622      -0.528</a:t>
            </a:r>
          </a:p>
          <a:p>
            <a:r>
              <a:rPr lang="en-US" sz="800" dirty="0"/>
              <a:t>card_card3       -0.5962      0.024    -24.615      0.000      -0.644      -0.549</a:t>
            </a:r>
          </a:p>
          <a:p>
            <a:r>
              <a:rPr lang="en-US" sz="800" dirty="0"/>
              <a:t>card_card4       -0.6872      0.025    -27.552      0.000      -0.736      -0.638</a:t>
            </a:r>
          </a:p>
          <a:p>
            <a:r>
              <a:rPr lang="en-US" sz="800" dirty="0"/>
              <a:t>card_card5       -0.4814      0.040    -11.913      0.000      -0.561      -0.402</a:t>
            </a:r>
          </a:p>
          <a:p>
            <a:r>
              <a:rPr lang="en-US" sz="800" dirty="0"/>
              <a:t>card2_d          -0.4372      0.027    -16.271      0.000      -0.490      -0.385</a:t>
            </a:r>
          </a:p>
          <a:p>
            <a:r>
              <a:rPr lang="en-US" sz="800" dirty="0"/>
              <a:t>card2_m          -0.3932      0.025    -16.040      0.000      -0.441      -0.345</a:t>
            </a:r>
          </a:p>
          <a:p>
            <a:r>
              <a:rPr lang="en-US" sz="800" dirty="0"/>
              <a:t>card2_o          -0.2918      0.035     -8.280      0.000      -0.361      -0.223</a:t>
            </a:r>
          </a:p>
          <a:p>
            <a:r>
              <a:rPr lang="en-US" sz="800" dirty="0"/>
              <a:t>card2_v          -0.3989      0.025    -16.273      0.000      -0.447      -0.351</a:t>
            </a:r>
          </a:p>
          <a:p>
            <a:r>
              <a:rPr lang="en-US" sz="800" dirty="0" err="1"/>
              <a:t>owndvd_y</a:t>
            </a:r>
            <a:r>
              <a:rPr lang="en-US" sz="800" dirty="0"/>
              <a:t>          0.0952      0.031      3.118      0.002       0.035       0.155</a:t>
            </a:r>
          </a:p>
          <a:p>
            <a:r>
              <a:rPr lang="en-US" sz="800" dirty="0" err="1"/>
              <a:t>owncd_y</a:t>
            </a:r>
            <a:r>
              <a:rPr lang="en-US" sz="800" dirty="0"/>
              <a:t>           0.0881      0.034      2.593      0.010       0.021       0.155</a:t>
            </a:r>
          </a:p>
          <a:p>
            <a:r>
              <a:rPr lang="en-US" sz="800" dirty="0"/>
              <a:t>income            0.0033      0.000     12.353      0.000       0.003       0.004</a:t>
            </a:r>
          </a:p>
          <a:p>
            <a:r>
              <a:rPr lang="en-US" sz="800" dirty="0"/>
              <a:t>==============================================================================</a:t>
            </a:r>
          </a:p>
          <a:p>
            <a:r>
              <a:rPr lang="en-US" sz="800" dirty="0"/>
              <a:t>Omnibus:                      120.096   Durbin-Watson:                   2.013</a:t>
            </a:r>
          </a:p>
          <a:p>
            <a:r>
              <a:rPr lang="en-US" sz="800" dirty="0"/>
              <a:t>Prob(Omnibus):                  0.000   </a:t>
            </a:r>
            <a:r>
              <a:rPr lang="en-US" sz="800" dirty="0" err="1"/>
              <a:t>Jarque-Bera</a:t>
            </a:r>
            <a:r>
              <a:rPr lang="en-US" sz="800" dirty="0"/>
              <a:t> (JB):              129.251</a:t>
            </a:r>
          </a:p>
          <a:p>
            <a:r>
              <a:rPr lang="en-US" sz="800" dirty="0"/>
              <a:t>Skew:                          -0.374   Prob(JB):                     8.58e-29</a:t>
            </a:r>
          </a:p>
          <a:p>
            <a:r>
              <a:rPr lang="en-US" sz="800" dirty="0"/>
              <a:t>Kurtosis:                       3.244   Cond. No.                         620.</a:t>
            </a:r>
          </a:p>
          <a:p>
            <a:r>
              <a:rPr lang="en-US" sz="800" dirty="0"/>
              <a:t>==============================================================================</a:t>
            </a:r>
          </a:p>
          <a:p>
            <a:endParaRPr lang="en-US" sz="800" dirty="0"/>
          </a:p>
          <a:p>
            <a:r>
              <a:rPr lang="en-US" sz="800" dirty="0"/>
              <a:t>Warnings:</a:t>
            </a:r>
          </a:p>
          <a:p>
            <a:r>
              <a:rPr lang="en-US" sz="800" dirty="0"/>
              <a:t>[1] Standard Errors assume that the covariance matrix of the errors is correctly specified.</a:t>
            </a:r>
          </a:p>
        </p:txBody>
      </p:sp>
    </p:spTree>
    <p:extLst>
      <p:ext uri="{BB962C8B-B14F-4D97-AF65-F5344CB8AC3E}">
        <p14:creationId xmlns:p14="http://schemas.microsoft.com/office/powerpoint/2010/main" val="27025474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4AE597-BC0E-4532-AE8C-14BF87351477}"/>
              </a:ext>
            </a:extLst>
          </p:cNvPr>
          <p:cNvSpPr/>
          <p:nvPr/>
        </p:nvSpPr>
        <p:spPr>
          <a:xfrm>
            <a:off x="72736" y="305068"/>
            <a:ext cx="12011891" cy="7109639"/>
          </a:xfrm>
          <a:prstGeom prst="rect">
            <a:avLst/>
          </a:prstGeom>
        </p:spPr>
        <p:txBody>
          <a:bodyPr wrap="square">
            <a:spAutoFit/>
          </a:bodyPr>
          <a:lstStyle/>
          <a:p>
            <a:r>
              <a:rPr lang="en-US" sz="3200" b="1" dirty="0">
                <a:solidFill>
                  <a:srgbClr val="000000"/>
                </a:solidFill>
                <a:latin typeface="Times New Roman" panose="02020603050405020304" pitchFamily="18" charset="0"/>
                <a:cs typeface="Times New Roman" panose="02020603050405020304" pitchFamily="18" charset="0"/>
              </a:rPr>
              <a:t>			  Final mathematical equation</a:t>
            </a:r>
            <a:r>
              <a:rPr lang="en-US" sz="3200" b="1" dirty="0">
                <a:latin typeface="Times New Roman" panose="02020603050405020304" pitchFamily="18" charset="0"/>
                <a:cs typeface="Times New Roman" panose="02020603050405020304" pitchFamily="18" charset="0"/>
              </a:rPr>
              <a:t> </a:t>
            </a:r>
          </a:p>
          <a:p>
            <a:endParaRPr lang="en-US" dirty="0">
              <a:solidFill>
                <a:srgbClr val="000000"/>
              </a:solidFill>
              <a:latin typeface="Times New Roman" panose="02020603050405020304" pitchFamily="18" charset="0"/>
              <a:cs typeface="Times New Roman" panose="02020603050405020304" pitchFamily="18" charset="0"/>
            </a:endParaRPr>
          </a:p>
          <a:p>
            <a:r>
              <a:rPr lang="en-US" sz="4000" dirty="0">
                <a:solidFill>
                  <a:srgbClr val="000000"/>
                </a:solidFill>
                <a:latin typeface="Times New Roman" panose="02020603050405020304" pitchFamily="18" charset="0"/>
                <a:cs typeface="Times New Roman" panose="02020603050405020304" pitchFamily="18" charset="0"/>
              </a:rPr>
              <a:t>Final mathematical equation where ever applicable</a:t>
            </a:r>
            <a:r>
              <a:rPr lang="en-US" sz="4000" dirty="0">
                <a:latin typeface="Times New Roman" panose="02020603050405020304" pitchFamily="18" charset="0"/>
                <a:cs typeface="Times New Roman" panose="02020603050405020304" pitchFamily="18" charset="0"/>
              </a:rPr>
              <a:t> </a:t>
            </a:r>
          </a:p>
          <a:p>
            <a:r>
              <a:rPr lang="en-US" sz="4000" dirty="0">
                <a:latin typeface="Times New Roman" panose="02020603050405020304" pitchFamily="18" charset="0"/>
                <a:cs typeface="Times New Roman" panose="02020603050405020304" pitchFamily="18" charset="0"/>
              </a:rPr>
              <a:t>Y=</a:t>
            </a:r>
            <a:r>
              <a:rPr lang="el-GR" sz="4000" dirty="0">
                <a:latin typeface="Times New Roman" panose="02020603050405020304" pitchFamily="18" charset="0"/>
                <a:cs typeface="Times New Roman" panose="02020603050405020304" pitchFamily="18" charset="0"/>
              </a:rPr>
              <a:t> β</a:t>
            </a:r>
            <a:r>
              <a:rPr lang="en-US" sz="4000" dirty="0">
                <a:latin typeface="Times New Roman" panose="02020603050405020304" pitchFamily="18" charset="0"/>
                <a:cs typeface="Times New Roman" panose="02020603050405020304" pitchFamily="18" charset="0"/>
              </a:rPr>
              <a:t>1X1+ </a:t>
            </a:r>
            <a:r>
              <a:rPr lang="el-GR" sz="4000" dirty="0">
                <a:latin typeface="Times New Roman" panose="02020603050405020304" pitchFamily="18" charset="0"/>
                <a:cs typeface="Times New Roman" panose="02020603050405020304" pitchFamily="18" charset="0"/>
              </a:rPr>
              <a:t>β</a:t>
            </a:r>
            <a:r>
              <a:rPr lang="en-US" sz="4000" dirty="0">
                <a:latin typeface="Times New Roman" panose="02020603050405020304" pitchFamily="18" charset="0"/>
                <a:cs typeface="Times New Roman" panose="02020603050405020304" pitchFamily="18" charset="0"/>
              </a:rPr>
              <a:t>2X2+ </a:t>
            </a:r>
            <a:r>
              <a:rPr lang="el-GR" sz="4000" dirty="0">
                <a:latin typeface="Times New Roman" panose="02020603050405020304" pitchFamily="18" charset="0"/>
                <a:cs typeface="Times New Roman" panose="02020603050405020304" pitchFamily="18" charset="0"/>
              </a:rPr>
              <a:t>β</a:t>
            </a:r>
            <a:r>
              <a:rPr lang="en-US" sz="4000" dirty="0">
                <a:latin typeface="Times New Roman" panose="02020603050405020304" pitchFamily="18" charset="0"/>
                <a:cs typeface="Times New Roman" panose="02020603050405020304" pitchFamily="18" charset="0"/>
              </a:rPr>
              <a:t>3X3+ </a:t>
            </a:r>
            <a:r>
              <a:rPr lang="el-GR" sz="4000" dirty="0">
                <a:latin typeface="Times New Roman" panose="02020603050405020304" pitchFamily="18" charset="0"/>
                <a:cs typeface="Times New Roman" panose="02020603050405020304" pitchFamily="18" charset="0"/>
              </a:rPr>
              <a:t>β</a:t>
            </a:r>
            <a:r>
              <a:rPr lang="en-US" sz="4000" dirty="0">
                <a:latin typeface="Times New Roman" panose="02020603050405020304" pitchFamily="18" charset="0"/>
                <a:cs typeface="Times New Roman" panose="02020603050405020304" pitchFamily="18" charset="0"/>
              </a:rPr>
              <a:t>4X4+ </a:t>
            </a:r>
            <a:r>
              <a:rPr lang="el-GR" sz="4000" dirty="0">
                <a:latin typeface="Times New Roman" panose="02020603050405020304" pitchFamily="18" charset="0"/>
                <a:cs typeface="Times New Roman" panose="02020603050405020304" pitchFamily="18" charset="0"/>
              </a:rPr>
              <a:t>β</a:t>
            </a:r>
            <a:r>
              <a:rPr lang="en-US" sz="4000" dirty="0">
                <a:latin typeface="Times New Roman" panose="02020603050405020304" pitchFamily="18" charset="0"/>
                <a:cs typeface="Times New Roman" panose="02020603050405020304" pitchFamily="18" charset="0"/>
              </a:rPr>
              <a:t>5X5+……+ </a:t>
            </a:r>
            <a:r>
              <a:rPr lang="el-GR" sz="4000" dirty="0">
                <a:latin typeface="Times New Roman" panose="02020603050405020304" pitchFamily="18" charset="0"/>
                <a:cs typeface="Times New Roman" panose="02020603050405020304" pitchFamily="18" charset="0"/>
              </a:rPr>
              <a:t>β</a:t>
            </a:r>
            <a:r>
              <a:rPr lang="en-US" sz="4000" dirty="0" err="1">
                <a:latin typeface="Times New Roman" panose="02020603050405020304" pitchFamily="18" charset="0"/>
                <a:cs typeface="Times New Roman" panose="02020603050405020304" pitchFamily="18" charset="0"/>
              </a:rPr>
              <a:t>nXn</a:t>
            </a:r>
            <a:endParaRPr lang="en-US" sz="4000" dirty="0">
              <a:latin typeface="Times New Roman" panose="02020603050405020304" pitchFamily="18" charset="0"/>
              <a:cs typeface="Times New Roman" panose="02020603050405020304" pitchFamily="18" charset="0"/>
            </a:endParaRPr>
          </a:p>
          <a:p>
            <a:endParaRPr lang="en-US" sz="4000" dirty="0">
              <a:latin typeface="Times New Roman" panose="02020603050405020304" pitchFamily="18" charset="0"/>
              <a:cs typeface="Times New Roman" panose="02020603050405020304" pitchFamily="18" charset="0"/>
            </a:endParaRPr>
          </a:p>
          <a:p>
            <a:r>
              <a:rPr lang="en-US" sz="2800" b="1" dirty="0" err="1">
                <a:latin typeface="Times New Roman" panose="02020603050405020304" pitchFamily="18" charset="0"/>
                <a:cs typeface="Times New Roman" panose="02020603050405020304" pitchFamily="18" charset="0"/>
              </a:rPr>
              <a:t>ln_TotalSpend</a:t>
            </a:r>
            <a:r>
              <a:rPr lang="en-US" sz="2800" dirty="0">
                <a:latin typeface="Times New Roman" panose="02020603050405020304" pitchFamily="18" charset="0"/>
                <a:cs typeface="Times New Roman" panose="02020603050405020304" pitchFamily="18" charset="0"/>
              </a:rPr>
              <a:t>= 40.1952*</a:t>
            </a:r>
            <a:r>
              <a:rPr lang="en-US" sz="2800" b="1" dirty="0">
                <a:latin typeface="Times New Roman" panose="02020603050405020304" pitchFamily="18" charset="0"/>
                <a:cs typeface="Times New Roman" panose="02020603050405020304" pitchFamily="18" charset="0"/>
              </a:rPr>
              <a:t>intercept</a:t>
            </a:r>
            <a:r>
              <a:rPr lang="en-US" sz="2800" dirty="0">
                <a:latin typeface="Times New Roman" panose="02020603050405020304" pitchFamily="18" charset="0"/>
                <a:cs typeface="Times New Roman" panose="02020603050405020304" pitchFamily="18" charset="0"/>
              </a:rPr>
              <a:t>+ 0.6442*</a:t>
            </a:r>
            <a:r>
              <a:rPr lang="en-US" sz="2800" b="1" dirty="0">
                <a:latin typeface="Times New Roman" panose="02020603050405020304" pitchFamily="18" charset="0"/>
                <a:cs typeface="Times New Roman" panose="02020603050405020304" pitchFamily="18" charset="0"/>
              </a:rPr>
              <a:t>region_z5</a:t>
            </a:r>
            <a:r>
              <a:rPr lang="en-US" sz="2800" dirty="0">
                <a:latin typeface="Times New Roman" panose="02020603050405020304" pitchFamily="18" charset="0"/>
                <a:cs typeface="Times New Roman" panose="02020603050405020304" pitchFamily="18" charset="0"/>
              </a:rPr>
              <a:t>+0.5190*</a:t>
            </a:r>
            <a:r>
              <a:rPr lang="en-US" sz="2800" b="1" dirty="0">
                <a:latin typeface="Times New Roman" panose="02020603050405020304" pitchFamily="18" charset="0"/>
                <a:cs typeface="Times New Roman" panose="02020603050405020304" pitchFamily="18" charset="0"/>
              </a:rPr>
              <a:t>gender_m</a:t>
            </a:r>
            <a:r>
              <a:rPr lang="en-US" sz="2800" dirty="0">
                <a:latin typeface="Times New Roman" panose="02020603050405020304" pitchFamily="18" charset="0"/>
                <a:cs typeface="Times New Roman" panose="02020603050405020304" pitchFamily="18" charset="0"/>
              </a:rPr>
              <a:t>-1.9355*</a:t>
            </a:r>
            <a:r>
              <a:rPr lang="en-US" sz="2800" b="1" dirty="0">
                <a:latin typeface="Times New Roman" panose="02020603050405020304" pitchFamily="18" charset="0"/>
                <a:cs typeface="Times New Roman" panose="02020603050405020304" pitchFamily="18" charset="0"/>
              </a:rPr>
              <a:t>retire_y</a:t>
            </a:r>
            <a:r>
              <a:rPr lang="en-US" sz="2800" dirty="0">
                <a:latin typeface="Times New Roman" panose="02020603050405020304" pitchFamily="18" charset="0"/>
                <a:cs typeface="Times New Roman" panose="02020603050405020304" pitchFamily="18" charset="0"/>
              </a:rPr>
              <a:t>+1.2063*</a:t>
            </a:r>
            <a:r>
              <a:rPr lang="en-US" sz="2800" b="1" dirty="0">
                <a:latin typeface="Times New Roman" panose="02020603050405020304" pitchFamily="18" charset="0"/>
                <a:cs typeface="Times New Roman" panose="02020603050405020304" pitchFamily="18" charset="0"/>
              </a:rPr>
              <a:t>inccat_ic3</a:t>
            </a:r>
            <a:r>
              <a:rPr lang="en-US" sz="2800" dirty="0">
                <a:latin typeface="Times New Roman" panose="02020603050405020304" pitchFamily="18" charset="0"/>
                <a:cs typeface="Times New Roman" panose="02020603050405020304" pitchFamily="18" charset="0"/>
              </a:rPr>
              <a:t>+0.7871*</a:t>
            </a:r>
            <a:r>
              <a:rPr lang="en-US" sz="2800" b="1" dirty="0">
                <a:latin typeface="Times New Roman" panose="02020603050405020304" pitchFamily="18" charset="0"/>
                <a:cs typeface="Times New Roman" panose="02020603050405020304" pitchFamily="18" charset="0"/>
              </a:rPr>
              <a:t>carown_o</a:t>
            </a:r>
            <a:r>
              <a:rPr lang="en-US" sz="2800" dirty="0">
                <a:latin typeface="Times New Roman" panose="02020603050405020304" pitchFamily="18" charset="0"/>
                <a:cs typeface="Times New Roman" panose="02020603050405020304" pitchFamily="18" charset="0"/>
              </a:rPr>
              <a:t>+3.1843*</a:t>
            </a:r>
            <a:r>
              <a:rPr lang="en-US" sz="2800" b="1" dirty="0">
                <a:latin typeface="Times New Roman" panose="02020603050405020304" pitchFamily="18" charset="0"/>
                <a:cs typeface="Times New Roman" panose="02020603050405020304" pitchFamily="18" charset="0"/>
              </a:rPr>
              <a:t>carcatvalue_l</a:t>
            </a:r>
            <a:r>
              <a:rPr lang="en-US" sz="2800" dirty="0">
                <a:latin typeface="Times New Roman" panose="02020603050405020304" pitchFamily="18" charset="0"/>
                <a:cs typeface="Times New Roman" panose="02020603050405020304" pitchFamily="18" charset="0"/>
              </a:rPr>
              <a:t>+2.1375*</a:t>
            </a:r>
            <a:r>
              <a:rPr lang="en-US" sz="2800" b="1" dirty="0">
                <a:latin typeface="Times New Roman" panose="02020603050405020304" pitchFamily="18" charset="0"/>
                <a:cs typeface="Times New Roman" panose="02020603050405020304" pitchFamily="18" charset="0"/>
              </a:rPr>
              <a:t>carcatvalue_n</a:t>
            </a:r>
            <a:r>
              <a:rPr lang="en-US" sz="2800" dirty="0">
                <a:latin typeface="Times New Roman" panose="02020603050405020304" pitchFamily="18" charset="0"/>
                <a:cs typeface="Times New Roman" panose="02020603050405020304" pitchFamily="18" charset="0"/>
              </a:rPr>
              <a:t>+1.5629*</a:t>
            </a:r>
            <a:r>
              <a:rPr lang="en-US" sz="2800" b="1" dirty="0">
                <a:latin typeface="Times New Roman" panose="02020603050405020304" pitchFamily="18" charset="0"/>
                <a:cs typeface="Times New Roman" panose="02020603050405020304" pitchFamily="18" charset="0"/>
              </a:rPr>
              <a:t>carcatvalue_s</a:t>
            </a:r>
            <a:r>
              <a:rPr lang="en-US" sz="2800" dirty="0">
                <a:latin typeface="Times New Roman" panose="02020603050405020304" pitchFamily="18" charset="0"/>
                <a:cs typeface="Times New Roman" panose="02020603050405020304" pitchFamily="18" charset="0"/>
              </a:rPr>
              <a:t>+3.9694*</a:t>
            </a:r>
            <a:r>
              <a:rPr lang="en-US" sz="2800" b="1" dirty="0">
                <a:latin typeface="Times New Roman" panose="02020603050405020304" pitchFamily="18" charset="0"/>
                <a:cs typeface="Times New Roman" panose="02020603050405020304" pitchFamily="18" charset="0"/>
              </a:rPr>
              <a:t>reason_rea2</a:t>
            </a:r>
            <a:r>
              <a:rPr lang="en-US" sz="2800" dirty="0">
                <a:latin typeface="Times New Roman" panose="02020603050405020304" pitchFamily="18" charset="0"/>
                <a:cs typeface="Times New Roman" panose="02020603050405020304" pitchFamily="18" charset="0"/>
              </a:rPr>
              <a:t>+1.1072*</a:t>
            </a:r>
            <a:r>
              <a:rPr lang="en-US" sz="2800" b="1" dirty="0">
                <a:latin typeface="Times New Roman" panose="02020603050405020304" pitchFamily="18" charset="0"/>
                <a:cs typeface="Times New Roman" panose="02020603050405020304" pitchFamily="18" charset="0"/>
              </a:rPr>
              <a:t>reason_rea9</a:t>
            </a:r>
            <a:r>
              <a:rPr lang="en-US" sz="2800" dirty="0">
                <a:latin typeface="Times New Roman" panose="02020603050405020304" pitchFamily="18" charset="0"/>
                <a:cs typeface="Times New Roman" panose="02020603050405020304" pitchFamily="18" charset="0"/>
              </a:rPr>
              <a:t>+0.7000*</a:t>
            </a:r>
            <a:r>
              <a:rPr lang="en-US" sz="2800" b="1" dirty="0">
                <a:latin typeface="Times New Roman" panose="02020603050405020304" pitchFamily="18" charset="0"/>
                <a:cs typeface="Times New Roman" panose="02020603050405020304" pitchFamily="18" charset="0"/>
              </a:rPr>
              <a:t>polview_pol2</a:t>
            </a:r>
            <a:r>
              <a:rPr lang="en-US" sz="2800" dirty="0">
                <a:latin typeface="Times New Roman" panose="02020603050405020304" pitchFamily="18" charset="0"/>
                <a:cs typeface="Times New Roman" panose="02020603050405020304" pitchFamily="18" charset="0"/>
              </a:rPr>
              <a:t>-6.9140*</a:t>
            </a:r>
            <a:r>
              <a:rPr lang="en-US" sz="2800" b="1" dirty="0">
                <a:latin typeface="Times New Roman" panose="02020603050405020304" pitchFamily="18" charset="0"/>
                <a:cs typeface="Times New Roman" panose="02020603050405020304" pitchFamily="18" charset="0"/>
              </a:rPr>
              <a:t>card_card2</a:t>
            </a:r>
            <a:r>
              <a:rPr lang="en-US" sz="2800" dirty="0">
                <a:latin typeface="Times New Roman" panose="02020603050405020304" pitchFamily="18" charset="0"/>
                <a:cs typeface="Times New Roman" panose="02020603050405020304" pitchFamily="18" charset="0"/>
              </a:rPr>
              <a:t>-7.2410*</a:t>
            </a:r>
            <a:r>
              <a:rPr lang="en-US" sz="2800" b="1" dirty="0">
                <a:latin typeface="Times New Roman" panose="02020603050405020304" pitchFamily="18" charset="0"/>
                <a:cs typeface="Times New Roman" panose="02020603050405020304" pitchFamily="18" charset="0"/>
              </a:rPr>
              <a:t>card_card3</a:t>
            </a:r>
            <a:r>
              <a:rPr lang="en-US" sz="2800" dirty="0">
                <a:latin typeface="Times New Roman" panose="02020603050405020304" pitchFamily="18" charset="0"/>
                <a:cs typeface="Times New Roman" panose="02020603050405020304" pitchFamily="18" charset="0"/>
              </a:rPr>
              <a:t>-8.5083*</a:t>
            </a:r>
            <a:r>
              <a:rPr lang="en-US" sz="2800" b="1" dirty="0">
                <a:latin typeface="Times New Roman" panose="02020603050405020304" pitchFamily="18" charset="0"/>
                <a:cs typeface="Times New Roman" panose="02020603050405020304" pitchFamily="18" charset="0"/>
              </a:rPr>
              <a:t>card_card4</a:t>
            </a:r>
            <a:r>
              <a:rPr lang="en-US" sz="2800" dirty="0">
                <a:latin typeface="Times New Roman" panose="02020603050405020304" pitchFamily="18" charset="0"/>
                <a:cs typeface="Times New Roman" panose="02020603050405020304" pitchFamily="18" charset="0"/>
              </a:rPr>
              <a:t>-6.3367*</a:t>
            </a:r>
            <a:r>
              <a:rPr lang="en-US" sz="2800" b="1" dirty="0">
                <a:latin typeface="Times New Roman" panose="02020603050405020304" pitchFamily="18" charset="0"/>
                <a:cs typeface="Times New Roman" panose="02020603050405020304" pitchFamily="18" charset="0"/>
              </a:rPr>
              <a:t>card_card5</a:t>
            </a:r>
            <a:r>
              <a:rPr lang="en-US" sz="2800" dirty="0">
                <a:latin typeface="Times New Roman" panose="02020603050405020304" pitchFamily="18" charset="0"/>
                <a:cs typeface="Times New Roman" panose="02020603050405020304" pitchFamily="18" charset="0"/>
              </a:rPr>
              <a:t>-5.8291*</a:t>
            </a:r>
            <a:r>
              <a:rPr lang="en-US" sz="2800" b="1" dirty="0">
                <a:latin typeface="Times New Roman" panose="02020603050405020304" pitchFamily="18" charset="0"/>
                <a:cs typeface="Times New Roman" panose="02020603050405020304" pitchFamily="18" charset="0"/>
              </a:rPr>
              <a:t>card2_d</a:t>
            </a:r>
            <a:r>
              <a:rPr lang="en-US" sz="2800" dirty="0">
                <a:latin typeface="Times New Roman" panose="02020603050405020304" pitchFamily="18" charset="0"/>
                <a:cs typeface="Times New Roman" panose="02020603050405020304" pitchFamily="18" charset="0"/>
              </a:rPr>
              <a:t>-4.9020*</a:t>
            </a:r>
            <a:r>
              <a:rPr lang="en-US" sz="2800" b="1" dirty="0">
                <a:latin typeface="Times New Roman" panose="02020603050405020304" pitchFamily="18" charset="0"/>
                <a:cs typeface="Times New Roman" panose="02020603050405020304" pitchFamily="18" charset="0"/>
              </a:rPr>
              <a:t>card2_m</a:t>
            </a:r>
            <a:r>
              <a:rPr lang="en-US" sz="2800" dirty="0">
                <a:latin typeface="Times New Roman" panose="02020603050405020304" pitchFamily="18" charset="0"/>
                <a:cs typeface="Times New Roman" panose="02020603050405020304" pitchFamily="18" charset="0"/>
              </a:rPr>
              <a:t>-3.8818*</a:t>
            </a:r>
            <a:r>
              <a:rPr lang="en-US" sz="2800" b="1" dirty="0">
                <a:latin typeface="Times New Roman" panose="02020603050405020304" pitchFamily="18" charset="0"/>
                <a:cs typeface="Times New Roman" panose="02020603050405020304" pitchFamily="18" charset="0"/>
              </a:rPr>
              <a:t>card2_o-</a:t>
            </a:r>
            <a:r>
              <a:rPr lang="en-US" sz="2800" dirty="0">
                <a:latin typeface="Times New Roman" panose="02020603050405020304" pitchFamily="18" charset="0"/>
                <a:cs typeface="Times New Roman" panose="02020603050405020304" pitchFamily="18" charset="0"/>
              </a:rPr>
              <a:t>4.9797*</a:t>
            </a:r>
            <a:r>
              <a:rPr lang="en-US" sz="2800" b="1" dirty="0">
                <a:latin typeface="Times New Roman" panose="02020603050405020304" pitchFamily="18" charset="0"/>
                <a:cs typeface="Times New Roman" panose="02020603050405020304" pitchFamily="18" charset="0"/>
              </a:rPr>
              <a:t>card2_v</a:t>
            </a:r>
            <a:r>
              <a:rPr lang="en-US" sz="2800" dirty="0">
                <a:latin typeface="Times New Roman" panose="02020603050405020304" pitchFamily="18" charset="0"/>
                <a:cs typeface="Times New Roman" panose="02020603050405020304" pitchFamily="18" charset="0"/>
              </a:rPr>
              <a:t>+1.6187*</a:t>
            </a:r>
            <a:r>
              <a:rPr lang="en-US" sz="2800" b="1" dirty="0">
                <a:latin typeface="Times New Roman" panose="02020603050405020304" pitchFamily="18" charset="0"/>
                <a:cs typeface="Times New Roman" panose="02020603050405020304" pitchFamily="18" charset="0"/>
              </a:rPr>
              <a:t>owndvd_y</a:t>
            </a:r>
            <a:r>
              <a:rPr lang="en-US" sz="2800" dirty="0">
                <a:latin typeface="Times New Roman" panose="02020603050405020304" pitchFamily="18" charset="0"/>
                <a:cs typeface="Times New Roman" panose="02020603050405020304" pitchFamily="18" charset="0"/>
              </a:rPr>
              <a:t>+1.3353*</a:t>
            </a:r>
            <a:r>
              <a:rPr lang="en-US" sz="2800" b="1" dirty="0">
                <a:latin typeface="Times New Roman" panose="02020603050405020304" pitchFamily="18" charset="0"/>
                <a:cs typeface="Times New Roman" panose="02020603050405020304" pitchFamily="18" charset="0"/>
              </a:rPr>
              <a:t>owncd_y</a:t>
            </a:r>
            <a:r>
              <a:rPr lang="en-US" sz="2800" dirty="0">
                <a:latin typeface="Times New Roman" panose="02020603050405020304" pitchFamily="18" charset="0"/>
                <a:cs typeface="Times New Roman" panose="02020603050405020304" pitchFamily="18" charset="0"/>
              </a:rPr>
              <a:t>+0.0001*</a:t>
            </a:r>
            <a:r>
              <a:rPr lang="en-US" sz="2800" b="1" dirty="0">
                <a:latin typeface="Times New Roman" panose="02020603050405020304" pitchFamily="18" charset="0"/>
                <a:cs typeface="Times New Roman" panose="02020603050405020304" pitchFamily="18" charset="0"/>
              </a:rPr>
              <a:t>income</a:t>
            </a:r>
          </a:p>
          <a:p>
            <a:pPr lvl="0" eaLnBrk="0" fontAlgn="base" hangingPunct="0">
              <a:spcBef>
                <a:spcPct val="0"/>
              </a:spcBef>
              <a:spcAft>
                <a:spcPct val="0"/>
              </a:spcAft>
            </a:pPr>
            <a:endParaRPr lang="en-US" altLang="en-US"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altLang="en-US" dirty="0">
                <a:solidFill>
                  <a:srgbClr val="000000"/>
                </a:solidFill>
                <a:latin typeface="Courier New" panose="02070309020205020404" pitchFamily="49" charset="0"/>
                <a:cs typeface="Courier New" panose="02070309020205020404" pitchFamily="49" charset="0"/>
              </a:rPr>
              <a:t>		 	</a:t>
            </a:r>
          </a:p>
          <a:p>
            <a:pPr lvl="0" eaLnBrk="0" fontAlgn="base" hangingPunct="0">
              <a:spcBef>
                <a:spcPct val="0"/>
              </a:spcBef>
              <a:spcAft>
                <a:spcPct val="0"/>
              </a:spcAft>
            </a:pPr>
            <a:r>
              <a:rPr lang="en-US" altLang="en-US" dirty="0">
                <a:solidFill>
                  <a:srgbClr val="000000"/>
                </a:solidFill>
                <a:latin typeface="Courier New" panose="02070309020205020404" pitchFamily="49" charset="0"/>
                <a:cs typeface="Courier New" panose="02070309020205020404" pitchFamily="49" charset="0"/>
              </a:rPr>
              <a:t>				 	</a:t>
            </a:r>
          </a:p>
          <a:p>
            <a:pPr lvl="0" eaLnBrk="0" fontAlgn="base" hangingPunct="0">
              <a:spcBef>
                <a:spcPct val="0"/>
              </a:spcBef>
              <a:spcAft>
                <a:spcPct val="0"/>
              </a:spcAft>
            </a:pPr>
            <a:r>
              <a:rPr lang="en-US" altLang="en-US" dirty="0">
                <a:solidFill>
                  <a:srgbClr val="000000"/>
                </a:solidFill>
                <a:latin typeface="Courier New" panose="02070309020205020404" pitchFamily="49" charset="0"/>
                <a:cs typeface="Courier New" panose="02070309020205020404" pitchFamily="49" charset="0"/>
              </a:rPr>
              <a:t>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93706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93CA14F-DF7C-43A3-8D22-0479D057D802}"/>
              </a:ext>
            </a:extLst>
          </p:cNvPr>
          <p:cNvGraphicFramePr>
            <a:graphicFrameLocks noGrp="1"/>
          </p:cNvGraphicFramePr>
          <p:nvPr>
            <p:extLst>
              <p:ext uri="{D42A27DB-BD31-4B8C-83A1-F6EECF244321}">
                <p14:modId xmlns:p14="http://schemas.microsoft.com/office/powerpoint/2010/main" val="2714863523"/>
              </p:ext>
            </p:extLst>
          </p:nvPr>
        </p:nvGraphicFramePr>
        <p:xfrm>
          <a:off x="164582" y="573573"/>
          <a:ext cx="11862835" cy="5309943"/>
        </p:xfrm>
        <a:graphic>
          <a:graphicData uri="http://schemas.openxmlformats.org/drawingml/2006/table">
            <a:tbl>
              <a:tblPr>
                <a:tableStyleId>{5C22544A-7EE6-4342-B048-85BDC9FD1C3A}</a:tableStyleId>
              </a:tblPr>
              <a:tblGrid>
                <a:gridCol w="37561">
                  <a:extLst>
                    <a:ext uri="{9D8B030D-6E8A-4147-A177-3AD203B41FA5}">
                      <a16:colId xmlns:a16="http://schemas.microsoft.com/office/drawing/2014/main" val="382304346"/>
                    </a:ext>
                  </a:extLst>
                </a:gridCol>
                <a:gridCol w="2188081">
                  <a:extLst>
                    <a:ext uri="{9D8B030D-6E8A-4147-A177-3AD203B41FA5}">
                      <a16:colId xmlns:a16="http://schemas.microsoft.com/office/drawing/2014/main" val="999129454"/>
                    </a:ext>
                  </a:extLst>
                </a:gridCol>
                <a:gridCol w="1702234">
                  <a:extLst>
                    <a:ext uri="{9D8B030D-6E8A-4147-A177-3AD203B41FA5}">
                      <a16:colId xmlns:a16="http://schemas.microsoft.com/office/drawing/2014/main" val="437153253"/>
                    </a:ext>
                  </a:extLst>
                </a:gridCol>
                <a:gridCol w="1666240">
                  <a:extLst>
                    <a:ext uri="{9D8B030D-6E8A-4147-A177-3AD203B41FA5}">
                      <a16:colId xmlns:a16="http://schemas.microsoft.com/office/drawing/2014/main" val="1997955797"/>
                    </a:ext>
                  </a:extLst>
                </a:gridCol>
                <a:gridCol w="1564640">
                  <a:extLst>
                    <a:ext uri="{9D8B030D-6E8A-4147-A177-3AD203B41FA5}">
                      <a16:colId xmlns:a16="http://schemas.microsoft.com/office/drawing/2014/main" val="1860586900"/>
                    </a:ext>
                  </a:extLst>
                </a:gridCol>
                <a:gridCol w="702813">
                  <a:extLst>
                    <a:ext uri="{9D8B030D-6E8A-4147-A177-3AD203B41FA5}">
                      <a16:colId xmlns:a16="http://schemas.microsoft.com/office/drawing/2014/main" val="284895852"/>
                    </a:ext>
                  </a:extLst>
                </a:gridCol>
                <a:gridCol w="932947">
                  <a:extLst>
                    <a:ext uri="{9D8B030D-6E8A-4147-A177-3AD203B41FA5}">
                      <a16:colId xmlns:a16="http://schemas.microsoft.com/office/drawing/2014/main" val="2486563507"/>
                    </a:ext>
                  </a:extLst>
                </a:gridCol>
                <a:gridCol w="1595120">
                  <a:extLst>
                    <a:ext uri="{9D8B030D-6E8A-4147-A177-3AD203B41FA5}">
                      <a16:colId xmlns:a16="http://schemas.microsoft.com/office/drawing/2014/main" val="2654373370"/>
                    </a:ext>
                  </a:extLst>
                </a:gridCol>
                <a:gridCol w="139444">
                  <a:extLst>
                    <a:ext uri="{9D8B030D-6E8A-4147-A177-3AD203B41FA5}">
                      <a16:colId xmlns:a16="http://schemas.microsoft.com/office/drawing/2014/main" val="921378240"/>
                    </a:ext>
                  </a:extLst>
                </a:gridCol>
                <a:gridCol w="1333755">
                  <a:extLst>
                    <a:ext uri="{9D8B030D-6E8A-4147-A177-3AD203B41FA5}">
                      <a16:colId xmlns:a16="http://schemas.microsoft.com/office/drawing/2014/main" val="1240569474"/>
                    </a:ext>
                  </a:extLst>
                </a:gridCol>
              </a:tblGrid>
              <a:tr h="615147">
                <a:tc gridSpan="10">
                  <a:txBody>
                    <a:bodyPr/>
                    <a:lstStyle/>
                    <a:p>
                      <a:pPr algn="ctr" fontAlgn="b"/>
                      <a:r>
                        <a:rPr lang="en-US" sz="2800" b="1" u="none" strike="noStrike" dirty="0">
                          <a:solidFill>
                            <a:schemeClr val="tx1"/>
                          </a:solidFill>
                          <a:effectLst/>
                          <a:latin typeface="Times New Roman" panose="02020603050405020304" pitchFamily="18" charset="0"/>
                          <a:cs typeface="Times New Roman" panose="02020603050405020304" pitchFamily="18" charset="0"/>
                        </a:rPr>
                        <a:t>Compare all the metrics for all the models (at least 3 models)</a:t>
                      </a:r>
                      <a:endParaRPr lang="en-US" sz="28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pPr algn="l" fontAlgn="b"/>
                      <a:endParaRPr lang="en-US" sz="17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20" marR="5720" marT="50292" marB="5029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l" fontAlgn="b"/>
                      <a:endParaRPr lang="en-US" sz="1700" b="0" i="0" u="none" strike="noStrike">
                        <a:solidFill>
                          <a:srgbClr val="000000"/>
                        </a:solidFill>
                        <a:effectLst/>
                        <a:latin typeface="Times New Roman" panose="02020603050405020304" pitchFamily="18" charset="0"/>
                        <a:cs typeface="Times New Roman" panose="02020603050405020304" pitchFamily="18" charset="0"/>
                      </a:endParaRPr>
                    </a:p>
                  </a:txBody>
                  <a:tcPr marL="5720" marR="5720" marT="52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b"/>
                      <a:endParaRPr lang="en-US" sz="17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472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l" fontAlgn="b"/>
                      <a:endParaRPr lang="en-US" sz="1700" b="0" i="0" u="none" strike="noStrike">
                        <a:solidFill>
                          <a:srgbClr val="000000"/>
                        </a:solidFill>
                        <a:effectLst/>
                        <a:latin typeface="Times New Roman" panose="02020603050405020304" pitchFamily="18" charset="0"/>
                        <a:cs typeface="Times New Roman" panose="02020603050405020304" pitchFamily="18" charset="0"/>
                      </a:endParaRPr>
                    </a:p>
                  </a:txBody>
                  <a:tcPr marL="5720" marR="5720" marT="52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b"/>
                      <a:endParaRPr lang="en-US" sz="17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52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b"/>
                      <a:endParaRPr lang="en-US" sz="17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52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pPr algn="ctr" fontAlgn="b"/>
                      <a:endParaRPr lang="en-US" sz="17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52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9460745"/>
                  </a:ext>
                </a:extLst>
              </a:tr>
              <a:tr h="375920">
                <a:tc>
                  <a:txBody>
                    <a:bodyPr/>
                    <a:lstStyle/>
                    <a:p>
                      <a:pPr algn="l" fontAlgn="b"/>
                      <a:endParaRPr lang="en-US" sz="17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20" marR="5720" marT="52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fontAlgn="b"/>
                      <a:r>
                        <a:rPr lang="en-US" sz="2000" u="none" strike="noStrike" dirty="0">
                          <a:solidFill>
                            <a:schemeClr val="tx1"/>
                          </a:solidFill>
                          <a:effectLst/>
                          <a:latin typeface="Times New Roman" panose="02020603050405020304" pitchFamily="18" charset="0"/>
                          <a:cs typeface="Times New Roman" panose="02020603050405020304" pitchFamily="18" charset="0"/>
                        </a:rPr>
                        <a:t>Good of fit metrics</a:t>
                      </a:r>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41564" marB="4156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2">
                  <a:txBody>
                    <a:bodyPr/>
                    <a:lstStyle/>
                    <a:p>
                      <a:pPr algn="ctr" fontAlgn="b"/>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472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l" fontAlgn="b"/>
                      <a:endParaRPr lang="en-US" sz="17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20" marR="5720" marT="52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52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b"/>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52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b"/>
                      <a:endParaRPr lang="en-US" sz="17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52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7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52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6811070"/>
                  </a:ext>
                </a:extLst>
              </a:tr>
              <a:tr h="415543">
                <a:tc>
                  <a:txBody>
                    <a:bodyPr/>
                    <a:lstStyle/>
                    <a:p>
                      <a:pPr algn="l" fontAlgn="b"/>
                      <a:endParaRPr lang="en-US" sz="17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20" marR="5720" marT="52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solidFill>
                            <a:schemeClr val="tx1"/>
                          </a:solidFill>
                          <a:effectLst/>
                          <a:latin typeface="Times New Roman" panose="02020603050405020304" pitchFamily="18" charset="0"/>
                          <a:cs typeface="Times New Roman" panose="02020603050405020304" pitchFamily="18" charset="0"/>
                        </a:rPr>
                        <a:t> </a:t>
                      </a:r>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52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b"/>
                      <a:r>
                        <a:rPr lang="en-US" sz="2000" u="none" strike="noStrike" dirty="0">
                          <a:solidFill>
                            <a:schemeClr val="tx1"/>
                          </a:solidFill>
                          <a:effectLst/>
                          <a:latin typeface="Times New Roman" panose="02020603050405020304" pitchFamily="18" charset="0"/>
                          <a:cs typeface="Times New Roman" panose="02020603050405020304" pitchFamily="18" charset="0"/>
                        </a:rPr>
                        <a:t>M1(development data)</a:t>
                      </a:r>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41564" marB="4156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3">
                  <a:txBody>
                    <a:bodyPr/>
                    <a:lstStyle/>
                    <a:p>
                      <a:pPr algn="ctr" fontAlgn="b"/>
                      <a:r>
                        <a:rPr lang="en-US" sz="2000" u="none" strike="noStrike" dirty="0">
                          <a:solidFill>
                            <a:schemeClr val="tx1"/>
                          </a:solidFill>
                          <a:effectLst/>
                          <a:latin typeface="Times New Roman" panose="02020603050405020304" pitchFamily="18" charset="0"/>
                          <a:cs typeface="Times New Roman" panose="02020603050405020304" pitchFamily="18" charset="0"/>
                        </a:rPr>
                        <a:t>M2(Random Forest)</a:t>
                      </a:r>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41564" marB="4156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b"/>
                      <a:r>
                        <a:rPr lang="en-US" sz="2000" u="none" strike="noStrike" dirty="0">
                          <a:solidFill>
                            <a:schemeClr val="tx1"/>
                          </a:solidFill>
                          <a:effectLst/>
                          <a:latin typeface="Times New Roman" panose="02020603050405020304" pitchFamily="18" charset="0"/>
                          <a:cs typeface="Times New Roman" panose="02020603050405020304" pitchFamily="18" charset="0"/>
                        </a:rPr>
                        <a:t>M3(validation data)</a:t>
                      </a:r>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41564" marB="4156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23620790"/>
                  </a:ext>
                </a:extLst>
              </a:tr>
              <a:tr h="415543">
                <a:tc>
                  <a:txBody>
                    <a:bodyPr/>
                    <a:lstStyle/>
                    <a:p>
                      <a:pPr algn="l" fontAlgn="b"/>
                      <a:endParaRPr lang="en-US" sz="17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20" marR="5720" marT="52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solidFill>
                            <a:schemeClr val="tx1"/>
                          </a:solidFill>
                          <a:effectLst/>
                          <a:latin typeface="Times New Roman" panose="02020603050405020304" pitchFamily="18" charset="0"/>
                          <a:cs typeface="Times New Roman" panose="02020603050405020304" pitchFamily="18" charset="0"/>
                        </a:rPr>
                        <a:t> </a:t>
                      </a:r>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52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b"/>
                      <a:r>
                        <a:rPr lang="en-US" sz="2000" u="none" strike="noStrike" dirty="0">
                          <a:solidFill>
                            <a:schemeClr val="tx1"/>
                          </a:solidFill>
                          <a:effectLst/>
                          <a:latin typeface="Times New Roman" panose="02020603050405020304" pitchFamily="18" charset="0"/>
                          <a:cs typeface="Times New Roman" panose="02020603050405020304" pitchFamily="18" charset="0"/>
                        </a:rPr>
                        <a:t>Final tuning parameters</a:t>
                      </a:r>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41564" marB="4156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3">
                  <a:txBody>
                    <a:bodyPr/>
                    <a:lstStyle/>
                    <a:p>
                      <a:pPr algn="ctr" fontAlgn="b"/>
                      <a:r>
                        <a:rPr lang="en-US" sz="2000" u="none" strike="noStrike" dirty="0">
                          <a:solidFill>
                            <a:schemeClr val="tx1"/>
                          </a:solidFill>
                          <a:effectLst/>
                          <a:latin typeface="Times New Roman" panose="02020603050405020304" pitchFamily="18" charset="0"/>
                          <a:cs typeface="Times New Roman" panose="02020603050405020304" pitchFamily="18" charset="0"/>
                        </a:rPr>
                        <a:t>Final tuning parameters</a:t>
                      </a:r>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41564" marB="4156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b"/>
                      <a:r>
                        <a:rPr lang="en-US" sz="2000" u="none" strike="noStrike" dirty="0">
                          <a:solidFill>
                            <a:schemeClr val="tx1"/>
                          </a:solidFill>
                          <a:effectLst/>
                          <a:latin typeface="Times New Roman" panose="02020603050405020304" pitchFamily="18" charset="0"/>
                          <a:cs typeface="Times New Roman" panose="02020603050405020304" pitchFamily="18" charset="0"/>
                        </a:rPr>
                        <a:t>Final tuning parameters</a:t>
                      </a:r>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41564" marB="4156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67563046"/>
                  </a:ext>
                </a:extLst>
              </a:tr>
              <a:tr h="309660">
                <a:tc>
                  <a:txBody>
                    <a:bodyPr/>
                    <a:lstStyle/>
                    <a:p>
                      <a:pPr algn="l" fontAlgn="b"/>
                      <a:endParaRPr lang="en-US" sz="17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20" marR="5720" marT="52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solidFill>
                            <a:schemeClr val="tx1"/>
                          </a:solidFill>
                          <a:effectLst/>
                          <a:latin typeface="Times New Roman" panose="02020603050405020304" pitchFamily="18" charset="0"/>
                          <a:cs typeface="Times New Roman" panose="02020603050405020304" pitchFamily="18" charset="0"/>
                        </a:rPr>
                        <a:t> </a:t>
                      </a:r>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52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solidFill>
                            <a:schemeClr val="tx1"/>
                          </a:solidFill>
                          <a:effectLst/>
                          <a:latin typeface="Times New Roman" panose="02020603050405020304" pitchFamily="18" charset="0"/>
                          <a:cs typeface="Times New Roman" panose="02020603050405020304" pitchFamily="18" charset="0"/>
                        </a:rPr>
                        <a:t>Train</a:t>
                      </a:r>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472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solidFill>
                            <a:schemeClr val="tx1"/>
                          </a:solidFill>
                          <a:effectLst/>
                          <a:latin typeface="Times New Roman" panose="02020603050405020304" pitchFamily="18" charset="0"/>
                          <a:cs typeface="Times New Roman" panose="02020603050405020304" pitchFamily="18" charset="0"/>
                        </a:rPr>
                        <a:t>Test</a:t>
                      </a:r>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472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solidFill>
                            <a:schemeClr val="tx1"/>
                          </a:solidFill>
                          <a:effectLst/>
                          <a:latin typeface="Times New Roman" panose="02020603050405020304" pitchFamily="18" charset="0"/>
                          <a:cs typeface="Times New Roman" panose="02020603050405020304" pitchFamily="18" charset="0"/>
                        </a:rPr>
                        <a:t>Train</a:t>
                      </a:r>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52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b"/>
                      <a:r>
                        <a:rPr lang="en-US" sz="2000" u="none" strike="noStrike" dirty="0">
                          <a:solidFill>
                            <a:schemeClr val="tx1"/>
                          </a:solidFill>
                          <a:effectLst/>
                          <a:latin typeface="Times New Roman" panose="02020603050405020304" pitchFamily="18" charset="0"/>
                          <a:cs typeface="Times New Roman" panose="02020603050405020304" pitchFamily="18" charset="0"/>
                        </a:rPr>
                        <a:t>Test</a:t>
                      </a:r>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472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l" fontAlgn="b"/>
                      <a:r>
                        <a:rPr lang="en-US" sz="1700" u="none" strike="noStrike">
                          <a:effectLst/>
                          <a:latin typeface="Times New Roman" panose="02020603050405020304" pitchFamily="18" charset="0"/>
                          <a:cs typeface="Times New Roman" panose="02020603050405020304" pitchFamily="18" charset="0"/>
                        </a:rPr>
                        <a:t>Test</a:t>
                      </a:r>
                      <a:endParaRPr lang="en-US" sz="1700" b="0" i="0" u="none" strike="noStrike">
                        <a:solidFill>
                          <a:srgbClr val="000000"/>
                        </a:solidFill>
                        <a:effectLst/>
                        <a:latin typeface="Times New Roman" panose="02020603050405020304" pitchFamily="18" charset="0"/>
                        <a:cs typeface="Times New Roman" panose="02020603050405020304" pitchFamily="18" charset="0"/>
                      </a:endParaRPr>
                    </a:p>
                  </a:txBody>
                  <a:tcPr marL="5720" marR="5720" marT="52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solidFill>
                            <a:schemeClr val="tx1"/>
                          </a:solidFill>
                          <a:effectLst/>
                          <a:latin typeface="Times New Roman" panose="02020603050405020304" pitchFamily="18" charset="0"/>
                          <a:cs typeface="Times New Roman" panose="02020603050405020304" pitchFamily="18" charset="0"/>
                        </a:rPr>
                        <a:t>Train</a:t>
                      </a:r>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52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b"/>
                      <a:r>
                        <a:rPr lang="en-US" sz="2000" u="none" strike="noStrike" dirty="0">
                          <a:solidFill>
                            <a:schemeClr val="tx1"/>
                          </a:solidFill>
                          <a:effectLst/>
                          <a:latin typeface="Times New Roman" panose="02020603050405020304" pitchFamily="18" charset="0"/>
                          <a:cs typeface="Times New Roman" panose="02020603050405020304" pitchFamily="18" charset="0"/>
                        </a:rPr>
                        <a:t>Test</a:t>
                      </a:r>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52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b"/>
                      <a:r>
                        <a:rPr lang="en-US" sz="1700" u="none" strike="noStrike" dirty="0">
                          <a:solidFill>
                            <a:schemeClr val="tx1"/>
                          </a:solidFill>
                          <a:effectLst/>
                          <a:latin typeface="Times New Roman" panose="02020603050405020304" pitchFamily="18" charset="0"/>
                          <a:cs typeface="Times New Roman" panose="02020603050405020304" pitchFamily="18" charset="0"/>
                        </a:rPr>
                        <a:t>Test</a:t>
                      </a:r>
                      <a:endParaRPr lang="en-US" sz="17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52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3651175"/>
                  </a:ext>
                </a:extLst>
              </a:tr>
              <a:tr h="333905">
                <a:tc>
                  <a:txBody>
                    <a:bodyPr/>
                    <a:lstStyle/>
                    <a:p>
                      <a:pPr algn="l" fontAlgn="b"/>
                      <a:endParaRPr lang="en-US" sz="17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20" marR="5720" marT="52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solidFill>
                            <a:schemeClr val="tx1"/>
                          </a:solidFill>
                          <a:effectLst/>
                          <a:latin typeface="Times New Roman" panose="02020603050405020304" pitchFamily="18" charset="0"/>
                          <a:cs typeface="Times New Roman" panose="02020603050405020304" pitchFamily="18" charset="0"/>
                        </a:rPr>
                        <a:t>R-square (only for train)</a:t>
                      </a:r>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52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0.340</a:t>
                      </a:r>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472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a:solidFill>
                            <a:schemeClr val="tx1"/>
                          </a:solidFill>
                          <a:effectLst/>
                          <a:latin typeface="Times New Roman" panose="02020603050405020304" pitchFamily="18" charset="0"/>
                          <a:cs typeface="Times New Roman" panose="02020603050405020304" pitchFamily="18" charset="0"/>
                        </a:rPr>
                        <a:t> </a:t>
                      </a:r>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472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52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b"/>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472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l" fontAlgn="b"/>
                      <a:endParaRPr lang="en-US" sz="17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20" marR="5720" marT="52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dirty="0">
                          <a:latin typeface="Times New Roman" panose="02020603050405020304" pitchFamily="18" charset="0"/>
                          <a:cs typeface="Times New Roman" panose="02020603050405020304" pitchFamily="18" charset="0"/>
                        </a:rPr>
                        <a:t>0.333</a:t>
                      </a:r>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52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b"/>
                      <a:r>
                        <a:rPr lang="en-US" sz="2000" u="none" strike="noStrike" dirty="0">
                          <a:solidFill>
                            <a:schemeClr val="tx1"/>
                          </a:solidFill>
                          <a:effectLst/>
                          <a:latin typeface="Times New Roman" panose="02020603050405020304" pitchFamily="18" charset="0"/>
                          <a:cs typeface="Times New Roman" panose="02020603050405020304" pitchFamily="18" charset="0"/>
                        </a:rPr>
                        <a:t> </a:t>
                      </a:r>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52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b"/>
                      <a:r>
                        <a:rPr lang="en-US" sz="1700" u="none" strike="noStrike" dirty="0">
                          <a:solidFill>
                            <a:schemeClr val="tx1"/>
                          </a:solidFill>
                          <a:effectLst/>
                          <a:latin typeface="Times New Roman" panose="02020603050405020304" pitchFamily="18" charset="0"/>
                          <a:cs typeface="Times New Roman" panose="02020603050405020304" pitchFamily="18" charset="0"/>
                        </a:rPr>
                        <a:t> </a:t>
                      </a:r>
                      <a:endParaRPr lang="en-US" sz="17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52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4136753"/>
                  </a:ext>
                </a:extLst>
              </a:tr>
              <a:tr h="572732">
                <a:tc>
                  <a:txBody>
                    <a:bodyPr/>
                    <a:lstStyle/>
                    <a:p>
                      <a:pPr algn="l" fontAlgn="b"/>
                      <a:endParaRPr lang="en-US" sz="17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20" marR="5720" marT="52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solidFill>
                            <a:schemeClr val="tx1"/>
                          </a:solidFill>
                          <a:effectLst/>
                          <a:latin typeface="Times New Roman" panose="02020603050405020304" pitchFamily="18" charset="0"/>
                          <a:cs typeface="Times New Roman" panose="02020603050405020304" pitchFamily="18" charset="0"/>
                        </a:rPr>
                        <a:t>MAPE</a:t>
                      </a:r>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52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solidFill>
                            <a:schemeClr val="tx1"/>
                          </a:solidFill>
                          <a:effectLst/>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0.14861045266579237</a:t>
                      </a:r>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472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solidFill>
                            <a:schemeClr val="tx1"/>
                          </a:solidFill>
                          <a:effectLst/>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0.15139738337068678</a:t>
                      </a:r>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472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dirty="0">
                          <a:latin typeface="Times New Roman" panose="02020603050405020304" pitchFamily="18" charset="0"/>
                          <a:cs typeface="Times New Roman" panose="02020603050405020304" pitchFamily="18" charset="0"/>
                        </a:rPr>
                        <a:t>0.0985066970172377</a:t>
                      </a:r>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52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b"/>
                      <a:r>
                        <a:rPr lang="en-US" sz="2000" dirty="0">
                          <a:latin typeface="Times New Roman" panose="02020603050405020304" pitchFamily="18" charset="0"/>
                          <a:cs typeface="Times New Roman" panose="02020603050405020304" pitchFamily="18" charset="0"/>
                        </a:rPr>
                        <a:t>0.09271878717923233</a:t>
                      </a:r>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472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l" fontAlgn="b"/>
                      <a:r>
                        <a:rPr lang="en-US" sz="1700" dirty="0">
                          <a:latin typeface="Times New Roman" panose="02020603050405020304" pitchFamily="18" charset="0"/>
                          <a:cs typeface="Times New Roman" panose="02020603050405020304" pitchFamily="18" charset="0"/>
                        </a:rPr>
                        <a:t>0.040230029700630596</a:t>
                      </a:r>
                      <a:endParaRPr lang="en-US" sz="17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20" marR="5720" marT="52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solidFill>
                            <a:schemeClr val="tx1"/>
                          </a:solidFill>
                          <a:effectLst/>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0.07056470727694444</a:t>
                      </a:r>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52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b"/>
                      <a:r>
                        <a:rPr lang="en-US" sz="2000" u="none" strike="noStrike" dirty="0">
                          <a:solidFill>
                            <a:schemeClr val="tx1"/>
                          </a:solidFill>
                          <a:effectLst/>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0.07524839407968184</a:t>
                      </a:r>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52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b"/>
                      <a:r>
                        <a:rPr lang="en-US" sz="1700" u="none" strike="noStrike" dirty="0">
                          <a:solidFill>
                            <a:schemeClr val="tx1"/>
                          </a:solidFill>
                          <a:effectLst/>
                          <a:latin typeface="Times New Roman" panose="02020603050405020304" pitchFamily="18" charset="0"/>
                          <a:cs typeface="Times New Roman" panose="02020603050405020304" pitchFamily="18" charset="0"/>
                        </a:rPr>
                        <a:t> </a:t>
                      </a:r>
                      <a:r>
                        <a:rPr lang="en-US" sz="1700" dirty="0">
                          <a:solidFill>
                            <a:schemeClr val="tx1"/>
                          </a:solidFill>
                        </a:rPr>
                        <a:t>0.08302974460083098</a:t>
                      </a:r>
                      <a:endParaRPr lang="en-US" sz="17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52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720972"/>
                  </a:ext>
                </a:extLst>
              </a:tr>
              <a:tr h="572732">
                <a:tc>
                  <a:txBody>
                    <a:bodyPr/>
                    <a:lstStyle/>
                    <a:p>
                      <a:pPr algn="l" fontAlgn="b"/>
                      <a:endParaRPr lang="en-US" sz="1700" b="0" i="0" u="none" strike="noStrike">
                        <a:solidFill>
                          <a:srgbClr val="000000"/>
                        </a:solidFill>
                        <a:effectLst/>
                        <a:latin typeface="Times New Roman" panose="02020603050405020304" pitchFamily="18" charset="0"/>
                        <a:cs typeface="Times New Roman" panose="02020603050405020304" pitchFamily="18" charset="0"/>
                      </a:endParaRPr>
                    </a:p>
                  </a:txBody>
                  <a:tcPr marL="5720" marR="5720" marT="52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a:solidFill>
                            <a:schemeClr val="tx1"/>
                          </a:solidFill>
                          <a:effectLst/>
                          <a:latin typeface="Times New Roman" panose="02020603050405020304" pitchFamily="18" charset="0"/>
                          <a:cs typeface="Times New Roman" panose="02020603050405020304" pitchFamily="18" charset="0"/>
                        </a:rPr>
                        <a:t>RMSE</a:t>
                      </a:r>
                      <a:endParaRPr lang="en-US" sz="2000" b="0" i="0" u="none" strike="noStrike">
                        <a:solidFill>
                          <a:schemeClr val="tx1"/>
                        </a:solidFill>
                        <a:effectLst/>
                        <a:latin typeface="Times New Roman" panose="02020603050405020304" pitchFamily="18" charset="0"/>
                        <a:cs typeface="Times New Roman" panose="02020603050405020304" pitchFamily="18" charset="0"/>
                      </a:endParaRPr>
                    </a:p>
                  </a:txBody>
                  <a:tcPr marL="5720" marR="5720" marT="52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solidFill>
                            <a:schemeClr val="tx1"/>
                          </a:solidFill>
                          <a:effectLst/>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38.92726944419687</a:t>
                      </a:r>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472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dirty="0">
                          <a:latin typeface="Times New Roman" panose="02020603050405020304" pitchFamily="18" charset="0"/>
                          <a:cs typeface="Times New Roman" panose="02020603050405020304" pitchFamily="18" charset="0"/>
                        </a:rPr>
                        <a:t>39.17553542789681</a:t>
                      </a:r>
                      <a:r>
                        <a:rPr lang="en-US" sz="2000" u="none" strike="noStrike" dirty="0">
                          <a:solidFill>
                            <a:schemeClr val="tx1"/>
                          </a:solidFill>
                          <a:effectLst/>
                          <a:latin typeface="Times New Roman" panose="02020603050405020304" pitchFamily="18" charset="0"/>
                          <a:cs typeface="Times New Roman" panose="02020603050405020304" pitchFamily="18" charset="0"/>
                        </a:rPr>
                        <a:t> </a:t>
                      </a:r>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472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dirty="0">
                          <a:latin typeface="Times New Roman" panose="02020603050405020304" pitchFamily="18" charset="0"/>
                          <a:cs typeface="Times New Roman" panose="02020603050405020304" pitchFamily="18" charset="0"/>
                        </a:rPr>
                        <a:t>4.607427063673803</a:t>
                      </a:r>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52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b"/>
                      <a:r>
                        <a:rPr lang="en-US" sz="2000" dirty="0">
                          <a:latin typeface="Times New Roman" panose="02020603050405020304" pitchFamily="18" charset="0"/>
                          <a:cs typeface="Times New Roman" panose="02020603050405020304" pitchFamily="18" charset="0"/>
                        </a:rPr>
                        <a:t>4.352135666604347</a:t>
                      </a:r>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472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l" fontAlgn="b"/>
                      <a:r>
                        <a:rPr lang="en-US" sz="1700" dirty="0">
                          <a:latin typeface="Times New Roman" panose="02020603050405020304" pitchFamily="18" charset="0"/>
                          <a:cs typeface="Times New Roman" panose="02020603050405020304" pitchFamily="18" charset="0"/>
                        </a:rPr>
                        <a:t>0.015472655701971105</a:t>
                      </a:r>
                      <a:endParaRPr lang="en-US" sz="17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20" marR="5720" marT="52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dirty="0">
                          <a:latin typeface="Times New Roman" panose="02020603050405020304" pitchFamily="18" charset="0"/>
                          <a:cs typeface="Times New Roman" panose="02020603050405020304" pitchFamily="18" charset="0"/>
                        </a:rPr>
                        <a:t>0.2697244852893244</a:t>
                      </a:r>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52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b"/>
                      <a:r>
                        <a:rPr lang="en-US" sz="2000" dirty="0">
                          <a:latin typeface="Times New Roman" panose="02020603050405020304" pitchFamily="18" charset="0"/>
                          <a:cs typeface="Times New Roman" panose="02020603050405020304" pitchFamily="18" charset="0"/>
                        </a:rPr>
                        <a:t>0.29831285750575276</a:t>
                      </a:r>
                      <a:r>
                        <a:rPr lang="en-US" sz="2000" u="none" strike="noStrike" dirty="0">
                          <a:solidFill>
                            <a:schemeClr val="tx1"/>
                          </a:solidFill>
                          <a:effectLst/>
                          <a:latin typeface="Times New Roman" panose="02020603050405020304" pitchFamily="18" charset="0"/>
                          <a:cs typeface="Times New Roman" panose="02020603050405020304" pitchFamily="18" charset="0"/>
                        </a:rPr>
                        <a:t> </a:t>
                      </a:r>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52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b"/>
                      <a:r>
                        <a:rPr lang="en-US" sz="1700" dirty="0">
                          <a:solidFill>
                            <a:schemeClr val="tx1"/>
                          </a:solidFill>
                        </a:rPr>
                        <a:t>0.3644353422779062</a:t>
                      </a:r>
                      <a:r>
                        <a:rPr lang="en-US" sz="1700" u="none" strike="noStrike" dirty="0">
                          <a:solidFill>
                            <a:schemeClr val="tx1"/>
                          </a:solidFill>
                          <a:effectLst/>
                          <a:latin typeface="Times New Roman" panose="02020603050405020304" pitchFamily="18" charset="0"/>
                          <a:cs typeface="Times New Roman" panose="02020603050405020304" pitchFamily="18" charset="0"/>
                        </a:rPr>
                        <a:t> </a:t>
                      </a:r>
                      <a:endParaRPr lang="en-US" sz="17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52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1892184"/>
                  </a:ext>
                </a:extLst>
              </a:tr>
              <a:tr h="1321382">
                <a:tc>
                  <a:txBody>
                    <a:bodyPr/>
                    <a:lstStyle/>
                    <a:p>
                      <a:pPr algn="l" fontAlgn="b"/>
                      <a:endParaRPr lang="en-US" sz="17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20" marR="5720" marT="52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a:solidFill>
                            <a:schemeClr val="tx1"/>
                          </a:solidFill>
                          <a:effectLst/>
                          <a:latin typeface="Times New Roman" panose="02020603050405020304" pitchFamily="18" charset="0"/>
                          <a:cs typeface="Times New Roman" panose="02020603050405020304" pitchFamily="18" charset="0"/>
                        </a:rPr>
                        <a:t>Corr(actual, pred)</a:t>
                      </a:r>
                      <a:endParaRPr lang="en-US" sz="2000" b="0" i="0" u="none" strike="noStrike">
                        <a:solidFill>
                          <a:schemeClr val="tx1"/>
                        </a:solidFill>
                        <a:effectLst/>
                        <a:latin typeface="Times New Roman" panose="02020603050405020304" pitchFamily="18" charset="0"/>
                        <a:cs typeface="Times New Roman" panose="02020603050405020304" pitchFamily="18" charset="0"/>
                      </a:endParaRPr>
                    </a:p>
                  </a:txBody>
                  <a:tcPr marL="5720" marR="5720" marT="52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dirty="0">
                          <a:latin typeface="Times New Roman" panose="02020603050405020304" pitchFamily="18" charset="0"/>
                          <a:cs typeface="Times New Roman" panose="02020603050405020304" pitchFamily="18" charset="0"/>
                        </a:rPr>
                        <a:t>(0.5829479999098541, 8.78964e-318)</a:t>
                      </a:r>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472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dirty="0">
                          <a:latin typeface="Times New Roman" panose="02020603050405020304" pitchFamily="18" charset="0"/>
                          <a:cs typeface="Times New Roman" panose="02020603050405020304" pitchFamily="18" charset="0"/>
                        </a:rPr>
                        <a:t>(0.5624128949074115, 7.478597961465098e-126)</a:t>
                      </a:r>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472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dirty="0">
                          <a:solidFill>
                            <a:schemeClr val="tx1"/>
                          </a:solidFill>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0.8208477316623394, 0.0</a:t>
                      </a:r>
                      <a:r>
                        <a:rPr lang="en-US" sz="2000" dirty="0">
                          <a:solidFill>
                            <a:schemeClr val="tx1"/>
                          </a:solidFill>
                          <a:latin typeface="Times New Roman" panose="02020603050405020304" pitchFamily="18" charset="0"/>
                          <a:cs typeface="Times New Roman" panose="02020603050405020304" pitchFamily="18" charset="0"/>
                        </a:rPr>
                        <a:t>)</a:t>
                      </a:r>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52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b"/>
                      <a:r>
                        <a:rPr lang="en-US" sz="2000" kern="1200" dirty="0">
                          <a:solidFill>
                            <a:schemeClr val="tx1"/>
                          </a:solidFill>
                          <a:effectLst/>
                          <a:latin typeface="Times New Roman" panose="02020603050405020304" pitchFamily="18" charset="0"/>
                          <a:ea typeface="+mn-ea"/>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0.8306489841673207, 0.0</a:t>
                      </a:r>
                      <a:r>
                        <a:rPr lang="en-US" sz="2000" kern="1200" dirty="0">
                          <a:solidFill>
                            <a:schemeClr val="tx1"/>
                          </a:solidFill>
                          <a:effectLst/>
                          <a:latin typeface="Times New Roman" panose="02020603050405020304" pitchFamily="18" charset="0"/>
                          <a:ea typeface="+mn-ea"/>
                          <a:cs typeface="Times New Roman" panose="02020603050405020304" pitchFamily="18" charset="0"/>
                        </a:rPr>
                        <a:t>) </a:t>
                      </a:r>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472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r>
                        <a:rPr lang="en-US" sz="1900" kern="1200" dirty="0">
                          <a:solidFill>
                            <a:schemeClr val="dk1"/>
                          </a:solidFill>
                          <a:effectLst/>
                          <a:latin typeface="Times New Roman" panose="02020603050405020304" pitchFamily="18" charset="0"/>
                          <a:ea typeface="+mn-ea"/>
                          <a:cs typeface="Times New Roman" panose="02020603050405020304" pitchFamily="18" charset="0"/>
                        </a:rPr>
                        <a:t>(0.45064865327926307, 6.562311879706038e-76) </a:t>
                      </a:r>
                    </a:p>
                  </a:txBody>
                  <a:tcPr marL="5720" marR="5720" marT="52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dirty="0">
                          <a:latin typeface="Times New Roman" panose="02020603050405020304" pitchFamily="18" charset="0"/>
                          <a:cs typeface="Times New Roman" panose="02020603050405020304" pitchFamily="18" charset="0"/>
                        </a:rPr>
                        <a:t>(0.5748096854439966, 5.181231264747588e-307)</a:t>
                      </a:r>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52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b"/>
                      <a:r>
                        <a:rPr lang="en-US" sz="2000" dirty="0">
                          <a:latin typeface="Times New Roman" panose="02020603050405020304" pitchFamily="18" charset="0"/>
                          <a:cs typeface="Times New Roman" panose="02020603050405020304" pitchFamily="18" charset="0"/>
                        </a:rPr>
                        <a:t>(0.5778802545241315, 2.2933500946377794e-134)</a:t>
                      </a:r>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52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b"/>
                      <a:r>
                        <a:rPr lang="en-US" sz="1700" dirty="0">
                          <a:solidFill>
                            <a:schemeClr val="tx1"/>
                          </a:solidFill>
                        </a:rPr>
                        <a:t>(0.43174026260607934, 3.763280752580315e-69)</a:t>
                      </a:r>
                      <a:endParaRPr lang="en-US" sz="17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52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0848816"/>
                  </a:ext>
                </a:extLst>
              </a:tr>
            </a:tbl>
          </a:graphicData>
        </a:graphic>
      </p:graphicFrame>
    </p:spTree>
    <p:extLst>
      <p:ext uri="{BB962C8B-B14F-4D97-AF65-F5344CB8AC3E}">
        <p14:creationId xmlns:p14="http://schemas.microsoft.com/office/powerpoint/2010/main" val="36156648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BA9441-9EB1-454A-95FD-C22EE494C873}"/>
              </a:ext>
            </a:extLst>
          </p:cNvPr>
          <p:cNvSpPr/>
          <p:nvPr/>
        </p:nvSpPr>
        <p:spPr>
          <a:xfrm>
            <a:off x="1073020" y="0"/>
            <a:ext cx="10189029" cy="584775"/>
          </a:xfrm>
          <a:prstGeom prst="rect">
            <a:avLst/>
          </a:prstGeom>
        </p:spPr>
        <p:txBody>
          <a:bodyPr wrap="square">
            <a:spAutoFit/>
          </a:bodyPr>
          <a:lstStyle/>
          <a:p>
            <a:pPr fontAlgn="b"/>
            <a:r>
              <a:rPr lang="en-US" sz="3200" b="1" dirty="0">
                <a:latin typeface="Times New Roman" panose="02020603050405020304" pitchFamily="18" charset="0"/>
                <a:cs typeface="Times New Roman" panose="02020603050405020304" pitchFamily="18" charset="0"/>
              </a:rPr>
              <a:t>		Decile analysis for Train &amp; Test of  Model 1</a:t>
            </a:r>
            <a:endParaRPr lang="en-US" sz="3200" b="1" dirty="0">
              <a:solidFill>
                <a:srgbClr val="000000"/>
              </a:solidFill>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AA2CB178-F3E7-4DFE-99B5-291BCAA10D64}"/>
              </a:ext>
            </a:extLst>
          </p:cNvPr>
          <p:cNvGraphicFramePr>
            <a:graphicFrameLocks noGrp="1"/>
          </p:cNvGraphicFramePr>
          <p:nvPr>
            <p:extLst>
              <p:ext uri="{D42A27DB-BD31-4B8C-83A1-F6EECF244321}">
                <p14:modId xmlns:p14="http://schemas.microsoft.com/office/powerpoint/2010/main" val="1017389979"/>
              </p:ext>
            </p:extLst>
          </p:nvPr>
        </p:nvGraphicFramePr>
        <p:xfrm>
          <a:off x="883459" y="969799"/>
          <a:ext cx="4318461" cy="4653984"/>
        </p:xfrm>
        <a:graphic>
          <a:graphicData uri="http://schemas.openxmlformats.org/drawingml/2006/table">
            <a:tbl>
              <a:tblPr>
                <a:tableStyleId>{35758FB7-9AC5-4552-8A53-C91805E547FA}</a:tableStyleId>
              </a:tblPr>
              <a:tblGrid>
                <a:gridCol w="1229821">
                  <a:extLst>
                    <a:ext uri="{9D8B030D-6E8A-4147-A177-3AD203B41FA5}">
                      <a16:colId xmlns:a16="http://schemas.microsoft.com/office/drawing/2014/main" val="2194064440"/>
                    </a:ext>
                  </a:extLst>
                </a:gridCol>
                <a:gridCol w="1767840">
                  <a:extLst>
                    <a:ext uri="{9D8B030D-6E8A-4147-A177-3AD203B41FA5}">
                      <a16:colId xmlns:a16="http://schemas.microsoft.com/office/drawing/2014/main" val="3054100238"/>
                    </a:ext>
                  </a:extLst>
                </a:gridCol>
                <a:gridCol w="1320800">
                  <a:extLst>
                    <a:ext uri="{9D8B030D-6E8A-4147-A177-3AD203B41FA5}">
                      <a16:colId xmlns:a16="http://schemas.microsoft.com/office/drawing/2014/main" val="2171944589"/>
                    </a:ext>
                  </a:extLst>
                </a:gridCol>
              </a:tblGrid>
              <a:tr h="362611">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800" b="1" dirty="0">
                          <a:effectLst/>
                          <a:latin typeface="Times New Roman" panose="02020603050405020304" pitchFamily="18" charset="0"/>
                          <a:cs typeface="Times New Roman" panose="02020603050405020304" pitchFamily="18" charset="0"/>
                        </a:rPr>
                        <a:t>train</a:t>
                      </a:r>
                    </a:p>
                    <a:p>
                      <a:pPr algn="ctr" fontAlgn="ctr"/>
                      <a:endParaRPr lang="en-US" sz="1800" b="1" dirty="0">
                        <a:effectLst/>
                        <a:latin typeface="Times New Roman" panose="02020603050405020304" pitchFamily="18" charset="0"/>
                        <a:cs typeface="Times New Roman" panose="02020603050405020304" pitchFamily="18" charset="0"/>
                      </a:endParaRP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800" dirty="0" err="1">
                          <a:effectLst/>
                          <a:latin typeface="Times New Roman" panose="02020603050405020304" pitchFamily="18" charset="0"/>
                          <a:cs typeface="Times New Roman" panose="02020603050405020304" pitchFamily="18" charset="0"/>
                        </a:rPr>
                        <a:t>ln_TotalSpend</a:t>
                      </a:r>
                      <a:endParaRPr lang="en-US" sz="1800" dirty="0">
                        <a:effectLst/>
                        <a:latin typeface="Times New Roman" panose="02020603050405020304" pitchFamily="18" charset="0"/>
                        <a:cs typeface="Times New Roman" panose="02020603050405020304" pitchFamily="18" charset="0"/>
                      </a:endParaRPr>
                    </a:p>
                    <a:p>
                      <a:pPr algn="ctr" fontAlgn="ctr"/>
                      <a:endParaRPr lang="en-US" sz="1800" b="1" dirty="0">
                        <a:effectLst/>
                        <a:latin typeface="Times New Roman" panose="02020603050405020304" pitchFamily="18" charset="0"/>
                        <a:cs typeface="Times New Roman" panose="02020603050405020304" pitchFamily="18" charset="0"/>
                      </a:endParaRP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err="1">
                          <a:effectLst/>
                          <a:latin typeface="Times New Roman" panose="02020603050405020304" pitchFamily="18" charset="0"/>
                          <a:cs typeface="Times New Roman" panose="02020603050405020304" pitchFamily="18" charset="0"/>
                        </a:rPr>
                        <a:t>pred</a:t>
                      </a:r>
                      <a:endParaRPr lang="en-US" sz="1800" dirty="0">
                        <a:effectLst/>
                        <a:latin typeface="Times New Roman" panose="02020603050405020304" pitchFamily="18" charset="0"/>
                        <a:cs typeface="Times New Roman" panose="02020603050405020304" pitchFamily="18" charset="0"/>
                      </a:endParaRPr>
                    </a:p>
                    <a:p>
                      <a:pPr algn="ctr"/>
                      <a:endParaRPr lang="en-US" sz="1800" dirty="0">
                        <a:latin typeface="Times New Roman" panose="02020603050405020304" pitchFamily="18" charset="0"/>
                        <a:cs typeface="Times New Roman" panose="02020603050405020304" pitchFamily="18" charset="0"/>
                      </a:endParaRPr>
                    </a:p>
                  </a:txBody>
                  <a:tcPr marL="90653" marR="90653" marT="45326" marB="453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9081690"/>
                  </a:ext>
                </a:extLst>
              </a:tr>
              <a:tr h="362611">
                <a:tc>
                  <a:txBody>
                    <a:bodyPr/>
                    <a:lstStyle/>
                    <a:p>
                      <a:pPr algn="ctr" fontAlgn="ctr"/>
                      <a:r>
                        <a:rPr lang="en-US" sz="1800" dirty="0">
                          <a:effectLst/>
                          <a:latin typeface="Times New Roman" panose="02020603050405020304" pitchFamily="18" charset="0"/>
                          <a:cs typeface="Times New Roman" panose="02020603050405020304" pitchFamily="18" charset="0"/>
                        </a:rPr>
                        <a:t>Deciles</a:t>
                      </a:r>
                      <a:endParaRPr lang="en-US" sz="1800" b="1" dirty="0">
                        <a:effectLst/>
                        <a:latin typeface="Times New Roman" panose="02020603050405020304" pitchFamily="18" charset="0"/>
                        <a:cs typeface="Times New Roman" panose="02020603050405020304" pitchFamily="18" charset="0"/>
                      </a:endParaRP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800" b="1" dirty="0">
                        <a:effectLst/>
                        <a:latin typeface="Times New Roman" panose="02020603050405020304" pitchFamily="18" charset="0"/>
                        <a:cs typeface="Times New Roman" panose="02020603050405020304" pitchFamily="18" charset="0"/>
                      </a:endParaRP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800" b="1" dirty="0">
                        <a:effectLst/>
                        <a:latin typeface="Times New Roman" panose="02020603050405020304" pitchFamily="18" charset="0"/>
                        <a:cs typeface="Times New Roman" panose="02020603050405020304" pitchFamily="18" charset="0"/>
                      </a:endParaRP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1014403"/>
                  </a:ext>
                </a:extLst>
              </a:tr>
              <a:tr h="362611">
                <a:tc>
                  <a:txBody>
                    <a:bodyPr/>
                    <a:lstStyle/>
                    <a:p>
                      <a:pPr algn="ctr" fontAlgn="ctr"/>
                      <a:r>
                        <a:rPr lang="en-US" sz="1800" dirty="0">
                          <a:effectLst/>
                          <a:latin typeface="Times New Roman" panose="02020603050405020304" pitchFamily="18" charset="0"/>
                          <a:cs typeface="Times New Roman" panose="02020603050405020304" pitchFamily="18" charset="0"/>
                        </a:rPr>
                        <a:t>9</a:t>
                      </a:r>
                      <a:endParaRPr lang="en-US" sz="1800" b="1" dirty="0">
                        <a:effectLst/>
                        <a:latin typeface="Times New Roman" panose="02020603050405020304" pitchFamily="18" charset="0"/>
                        <a:cs typeface="Times New Roman" panose="02020603050405020304" pitchFamily="18" charset="0"/>
                      </a:endParaRP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dirty="0">
                          <a:effectLst/>
                          <a:latin typeface="Times New Roman" panose="02020603050405020304" pitchFamily="18" charset="0"/>
                          <a:cs typeface="Times New Roman" panose="02020603050405020304" pitchFamily="18" charset="0"/>
                        </a:rPr>
                        <a:t>45.185112</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dirty="0">
                          <a:effectLst/>
                          <a:latin typeface="Times New Roman" panose="02020603050405020304" pitchFamily="18" charset="0"/>
                          <a:cs typeface="Times New Roman" panose="02020603050405020304" pitchFamily="18" charset="0"/>
                        </a:rPr>
                        <a:t>45.022952</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8547973"/>
                  </a:ext>
                </a:extLst>
              </a:tr>
              <a:tr h="362611">
                <a:tc>
                  <a:txBody>
                    <a:bodyPr/>
                    <a:lstStyle/>
                    <a:p>
                      <a:pPr algn="ctr" fontAlgn="ctr"/>
                      <a:r>
                        <a:rPr lang="en-US" sz="1800">
                          <a:effectLst/>
                          <a:latin typeface="Times New Roman" panose="02020603050405020304" pitchFamily="18" charset="0"/>
                          <a:cs typeface="Times New Roman" panose="02020603050405020304" pitchFamily="18" charset="0"/>
                        </a:rPr>
                        <a:t>8</a:t>
                      </a:r>
                      <a:endParaRPr lang="en-US" sz="1800" b="1">
                        <a:effectLst/>
                        <a:latin typeface="Times New Roman" panose="02020603050405020304" pitchFamily="18" charset="0"/>
                        <a:cs typeface="Times New Roman" panose="02020603050405020304" pitchFamily="18" charset="0"/>
                      </a:endParaRP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dirty="0">
                          <a:effectLst/>
                          <a:latin typeface="Times New Roman" panose="02020603050405020304" pitchFamily="18" charset="0"/>
                          <a:cs typeface="Times New Roman" panose="02020603050405020304" pitchFamily="18" charset="0"/>
                        </a:rPr>
                        <a:t>41.425989</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dirty="0">
                          <a:effectLst/>
                          <a:latin typeface="Times New Roman" panose="02020603050405020304" pitchFamily="18" charset="0"/>
                          <a:cs typeface="Times New Roman" panose="02020603050405020304" pitchFamily="18" charset="0"/>
                        </a:rPr>
                        <a:t>41.624053</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27757422"/>
                  </a:ext>
                </a:extLst>
              </a:tr>
              <a:tr h="362611">
                <a:tc>
                  <a:txBody>
                    <a:bodyPr/>
                    <a:lstStyle/>
                    <a:p>
                      <a:pPr algn="ctr" fontAlgn="ctr"/>
                      <a:r>
                        <a:rPr lang="en-US" sz="1800">
                          <a:effectLst/>
                          <a:latin typeface="Times New Roman" panose="02020603050405020304" pitchFamily="18" charset="0"/>
                          <a:cs typeface="Times New Roman" panose="02020603050405020304" pitchFamily="18" charset="0"/>
                        </a:rPr>
                        <a:t>7</a:t>
                      </a:r>
                      <a:endParaRPr lang="en-US" sz="1800" b="1">
                        <a:effectLst/>
                        <a:latin typeface="Times New Roman" panose="02020603050405020304" pitchFamily="18" charset="0"/>
                        <a:cs typeface="Times New Roman" panose="02020603050405020304" pitchFamily="18" charset="0"/>
                      </a:endParaRP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dirty="0">
                          <a:effectLst/>
                          <a:latin typeface="Times New Roman" panose="02020603050405020304" pitchFamily="18" charset="0"/>
                          <a:cs typeface="Times New Roman" panose="02020603050405020304" pitchFamily="18" charset="0"/>
                        </a:rPr>
                        <a:t>39.513474</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dirty="0">
                          <a:effectLst/>
                          <a:latin typeface="Times New Roman" panose="02020603050405020304" pitchFamily="18" charset="0"/>
                          <a:cs typeface="Times New Roman" panose="02020603050405020304" pitchFamily="18" charset="0"/>
                        </a:rPr>
                        <a:t>39.698542</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408341"/>
                  </a:ext>
                </a:extLst>
              </a:tr>
              <a:tr h="362611">
                <a:tc>
                  <a:txBody>
                    <a:bodyPr/>
                    <a:lstStyle/>
                    <a:p>
                      <a:pPr algn="ctr" fontAlgn="ctr"/>
                      <a:r>
                        <a:rPr lang="en-US" sz="1800">
                          <a:effectLst/>
                          <a:latin typeface="Times New Roman" panose="02020603050405020304" pitchFamily="18" charset="0"/>
                          <a:cs typeface="Times New Roman" panose="02020603050405020304" pitchFamily="18" charset="0"/>
                        </a:rPr>
                        <a:t>6</a:t>
                      </a:r>
                      <a:endParaRPr lang="en-US" sz="1800" b="1">
                        <a:effectLst/>
                        <a:latin typeface="Times New Roman" panose="02020603050405020304" pitchFamily="18" charset="0"/>
                        <a:cs typeface="Times New Roman" panose="02020603050405020304" pitchFamily="18" charset="0"/>
                      </a:endParaRP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dirty="0">
                          <a:effectLst/>
                          <a:latin typeface="Times New Roman" panose="02020603050405020304" pitchFamily="18" charset="0"/>
                          <a:cs typeface="Times New Roman" panose="02020603050405020304" pitchFamily="18" charset="0"/>
                        </a:rPr>
                        <a:t>38.166781</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dirty="0">
                          <a:effectLst/>
                          <a:latin typeface="Times New Roman" panose="02020603050405020304" pitchFamily="18" charset="0"/>
                          <a:cs typeface="Times New Roman" panose="02020603050405020304" pitchFamily="18" charset="0"/>
                        </a:rPr>
                        <a:t>38.021263</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9334242"/>
                  </a:ext>
                </a:extLst>
              </a:tr>
              <a:tr h="362611">
                <a:tc>
                  <a:txBody>
                    <a:bodyPr/>
                    <a:lstStyle/>
                    <a:p>
                      <a:pPr algn="ctr" fontAlgn="ctr"/>
                      <a:r>
                        <a:rPr lang="en-US" sz="1800">
                          <a:effectLst/>
                          <a:latin typeface="Times New Roman" panose="02020603050405020304" pitchFamily="18" charset="0"/>
                          <a:cs typeface="Times New Roman" panose="02020603050405020304" pitchFamily="18" charset="0"/>
                        </a:rPr>
                        <a:t>5</a:t>
                      </a:r>
                      <a:endParaRPr lang="en-US" sz="1800" b="1">
                        <a:effectLst/>
                        <a:latin typeface="Times New Roman" panose="02020603050405020304" pitchFamily="18" charset="0"/>
                        <a:cs typeface="Times New Roman" panose="02020603050405020304" pitchFamily="18" charset="0"/>
                      </a:endParaRP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a:effectLst/>
                          <a:latin typeface="Times New Roman" panose="02020603050405020304" pitchFamily="18" charset="0"/>
                          <a:cs typeface="Times New Roman" panose="02020603050405020304" pitchFamily="18" charset="0"/>
                        </a:rPr>
                        <a:t>36.780105</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dirty="0">
                          <a:effectLst/>
                          <a:latin typeface="Times New Roman" panose="02020603050405020304" pitchFamily="18" charset="0"/>
                          <a:cs typeface="Times New Roman" panose="02020603050405020304" pitchFamily="18" charset="0"/>
                        </a:rPr>
                        <a:t>36.590953</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1051377"/>
                  </a:ext>
                </a:extLst>
              </a:tr>
              <a:tr h="362611">
                <a:tc>
                  <a:txBody>
                    <a:bodyPr/>
                    <a:lstStyle/>
                    <a:p>
                      <a:pPr algn="ctr" fontAlgn="ctr"/>
                      <a:r>
                        <a:rPr lang="en-US" sz="1800">
                          <a:effectLst/>
                          <a:latin typeface="Times New Roman" panose="02020603050405020304" pitchFamily="18" charset="0"/>
                          <a:cs typeface="Times New Roman" panose="02020603050405020304" pitchFamily="18" charset="0"/>
                        </a:rPr>
                        <a:t>4</a:t>
                      </a:r>
                      <a:endParaRPr lang="en-US" sz="1800" b="1">
                        <a:effectLst/>
                        <a:latin typeface="Times New Roman" panose="02020603050405020304" pitchFamily="18" charset="0"/>
                        <a:cs typeface="Times New Roman" panose="02020603050405020304" pitchFamily="18" charset="0"/>
                      </a:endParaRP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a:effectLst/>
                          <a:latin typeface="Times New Roman" panose="02020603050405020304" pitchFamily="18" charset="0"/>
                          <a:cs typeface="Times New Roman" panose="02020603050405020304" pitchFamily="18" charset="0"/>
                        </a:rPr>
                        <a:t>35.411148</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dirty="0">
                          <a:effectLst/>
                          <a:latin typeface="Times New Roman" panose="02020603050405020304" pitchFamily="18" charset="0"/>
                          <a:cs typeface="Times New Roman" panose="02020603050405020304" pitchFamily="18" charset="0"/>
                        </a:rPr>
                        <a:t>35.308807</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4446884"/>
                  </a:ext>
                </a:extLst>
              </a:tr>
              <a:tr h="362611">
                <a:tc>
                  <a:txBody>
                    <a:bodyPr/>
                    <a:lstStyle/>
                    <a:p>
                      <a:pPr algn="ctr" fontAlgn="ctr"/>
                      <a:r>
                        <a:rPr lang="en-US" sz="1800">
                          <a:effectLst/>
                          <a:latin typeface="Times New Roman" panose="02020603050405020304" pitchFamily="18" charset="0"/>
                          <a:cs typeface="Times New Roman" panose="02020603050405020304" pitchFamily="18" charset="0"/>
                        </a:rPr>
                        <a:t>3</a:t>
                      </a:r>
                      <a:endParaRPr lang="en-US" sz="1800" b="1">
                        <a:effectLst/>
                        <a:latin typeface="Times New Roman" panose="02020603050405020304" pitchFamily="18" charset="0"/>
                        <a:cs typeface="Times New Roman" panose="02020603050405020304" pitchFamily="18" charset="0"/>
                      </a:endParaRP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a:effectLst/>
                          <a:latin typeface="Times New Roman" panose="02020603050405020304" pitchFamily="18" charset="0"/>
                          <a:cs typeface="Times New Roman" panose="02020603050405020304" pitchFamily="18" charset="0"/>
                        </a:rPr>
                        <a:t>34.195974</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dirty="0">
                          <a:effectLst/>
                          <a:latin typeface="Times New Roman" panose="02020603050405020304" pitchFamily="18" charset="0"/>
                          <a:cs typeface="Times New Roman" panose="02020603050405020304" pitchFamily="18" charset="0"/>
                        </a:rPr>
                        <a:t>34.175824</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5950231"/>
                  </a:ext>
                </a:extLst>
              </a:tr>
              <a:tr h="362611">
                <a:tc>
                  <a:txBody>
                    <a:bodyPr/>
                    <a:lstStyle/>
                    <a:p>
                      <a:pPr algn="ctr" fontAlgn="ctr"/>
                      <a:r>
                        <a:rPr lang="en-US" sz="1800">
                          <a:effectLst/>
                          <a:latin typeface="Times New Roman" panose="02020603050405020304" pitchFamily="18" charset="0"/>
                          <a:cs typeface="Times New Roman" panose="02020603050405020304" pitchFamily="18" charset="0"/>
                        </a:rPr>
                        <a:t>2</a:t>
                      </a:r>
                      <a:endParaRPr lang="en-US" sz="1800" b="1">
                        <a:effectLst/>
                        <a:latin typeface="Times New Roman" panose="02020603050405020304" pitchFamily="18" charset="0"/>
                        <a:cs typeface="Times New Roman" panose="02020603050405020304" pitchFamily="18" charset="0"/>
                      </a:endParaRP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a:effectLst/>
                          <a:latin typeface="Times New Roman" panose="02020603050405020304" pitchFamily="18" charset="0"/>
                          <a:cs typeface="Times New Roman" panose="02020603050405020304" pitchFamily="18" charset="0"/>
                        </a:rPr>
                        <a:t>32.864551</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dirty="0">
                          <a:effectLst/>
                          <a:latin typeface="Times New Roman" panose="02020603050405020304" pitchFamily="18" charset="0"/>
                          <a:cs typeface="Times New Roman" panose="02020603050405020304" pitchFamily="18" charset="0"/>
                        </a:rPr>
                        <a:t>33.194492</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6282322"/>
                  </a:ext>
                </a:extLst>
              </a:tr>
              <a:tr h="362611">
                <a:tc>
                  <a:txBody>
                    <a:bodyPr/>
                    <a:lstStyle/>
                    <a:p>
                      <a:pPr algn="ctr" fontAlgn="ctr"/>
                      <a:r>
                        <a:rPr lang="en-US" sz="1800">
                          <a:effectLst/>
                          <a:latin typeface="Times New Roman" panose="02020603050405020304" pitchFamily="18" charset="0"/>
                          <a:cs typeface="Times New Roman" panose="02020603050405020304" pitchFamily="18" charset="0"/>
                        </a:rPr>
                        <a:t>1</a:t>
                      </a:r>
                      <a:endParaRPr lang="en-US" sz="1800" b="1">
                        <a:effectLst/>
                        <a:latin typeface="Times New Roman" panose="02020603050405020304" pitchFamily="18" charset="0"/>
                        <a:cs typeface="Times New Roman" panose="02020603050405020304" pitchFamily="18" charset="0"/>
                      </a:endParaRP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a:effectLst/>
                          <a:latin typeface="Times New Roman" panose="02020603050405020304" pitchFamily="18" charset="0"/>
                          <a:cs typeface="Times New Roman" panose="02020603050405020304" pitchFamily="18" charset="0"/>
                        </a:rPr>
                        <a:t>32.556388</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dirty="0">
                          <a:effectLst/>
                          <a:latin typeface="Times New Roman" panose="02020603050405020304" pitchFamily="18" charset="0"/>
                          <a:cs typeface="Times New Roman" panose="02020603050405020304" pitchFamily="18" charset="0"/>
                        </a:rPr>
                        <a:t>32.036412</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6229347"/>
                  </a:ext>
                </a:extLst>
              </a:tr>
              <a:tr h="362611">
                <a:tc>
                  <a:txBody>
                    <a:bodyPr/>
                    <a:lstStyle/>
                    <a:p>
                      <a:pPr algn="ctr" fontAlgn="ctr"/>
                      <a:r>
                        <a:rPr lang="en-US" sz="1800">
                          <a:effectLst/>
                          <a:latin typeface="Times New Roman" panose="02020603050405020304" pitchFamily="18" charset="0"/>
                          <a:cs typeface="Times New Roman" panose="02020603050405020304" pitchFamily="18" charset="0"/>
                        </a:rPr>
                        <a:t>0</a:t>
                      </a:r>
                      <a:endParaRPr lang="en-US" sz="1800" b="1">
                        <a:effectLst/>
                        <a:latin typeface="Times New Roman" panose="02020603050405020304" pitchFamily="18" charset="0"/>
                        <a:cs typeface="Times New Roman" panose="02020603050405020304" pitchFamily="18" charset="0"/>
                      </a:endParaRP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dirty="0">
                          <a:effectLst/>
                          <a:latin typeface="Times New Roman" panose="02020603050405020304" pitchFamily="18" charset="0"/>
                          <a:cs typeface="Times New Roman" panose="02020603050405020304" pitchFamily="18" charset="0"/>
                        </a:rPr>
                        <a:t>29.495974</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dirty="0">
                          <a:effectLst/>
                          <a:latin typeface="Times New Roman" panose="02020603050405020304" pitchFamily="18" charset="0"/>
                          <a:cs typeface="Times New Roman" panose="02020603050405020304" pitchFamily="18" charset="0"/>
                        </a:rPr>
                        <a:t>29.921168</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20658615"/>
                  </a:ext>
                </a:extLst>
              </a:tr>
            </a:tbl>
          </a:graphicData>
        </a:graphic>
      </p:graphicFrame>
      <p:graphicFrame>
        <p:nvGraphicFramePr>
          <p:cNvPr id="7" name="Table 6">
            <a:extLst>
              <a:ext uri="{FF2B5EF4-FFF2-40B4-BE49-F238E27FC236}">
                <a16:creationId xmlns:a16="http://schemas.microsoft.com/office/drawing/2014/main" id="{C489A3AC-F720-4F40-A4E7-AD7DE085B7E6}"/>
              </a:ext>
            </a:extLst>
          </p:cNvPr>
          <p:cNvGraphicFramePr>
            <a:graphicFrameLocks noGrp="1"/>
          </p:cNvGraphicFramePr>
          <p:nvPr>
            <p:extLst>
              <p:ext uri="{D42A27DB-BD31-4B8C-83A1-F6EECF244321}">
                <p14:modId xmlns:p14="http://schemas.microsoft.com/office/powerpoint/2010/main" val="997238134"/>
              </p:ext>
            </p:extLst>
          </p:nvPr>
        </p:nvGraphicFramePr>
        <p:xfrm>
          <a:off x="6516868" y="969799"/>
          <a:ext cx="4745181" cy="4653984"/>
        </p:xfrm>
        <a:graphic>
          <a:graphicData uri="http://schemas.openxmlformats.org/drawingml/2006/table">
            <a:tbl>
              <a:tblPr>
                <a:tableStyleId>{35758FB7-9AC5-4552-8A53-C91805E547FA}</a:tableStyleId>
              </a:tblPr>
              <a:tblGrid>
                <a:gridCol w="1581727">
                  <a:extLst>
                    <a:ext uri="{9D8B030D-6E8A-4147-A177-3AD203B41FA5}">
                      <a16:colId xmlns:a16="http://schemas.microsoft.com/office/drawing/2014/main" val="3670211728"/>
                    </a:ext>
                  </a:extLst>
                </a:gridCol>
                <a:gridCol w="1581727">
                  <a:extLst>
                    <a:ext uri="{9D8B030D-6E8A-4147-A177-3AD203B41FA5}">
                      <a16:colId xmlns:a16="http://schemas.microsoft.com/office/drawing/2014/main" val="599163073"/>
                    </a:ext>
                  </a:extLst>
                </a:gridCol>
                <a:gridCol w="1581727">
                  <a:extLst>
                    <a:ext uri="{9D8B030D-6E8A-4147-A177-3AD203B41FA5}">
                      <a16:colId xmlns:a16="http://schemas.microsoft.com/office/drawing/2014/main" val="505183205"/>
                    </a:ext>
                  </a:extLst>
                </a:gridCol>
              </a:tblGrid>
              <a:tr h="362611">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800" b="1" dirty="0">
                          <a:effectLst/>
                          <a:latin typeface="Times New Roman" panose="02020603050405020304" pitchFamily="18" charset="0"/>
                          <a:cs typeface="Times New Roman" panose="02020603050405020304" pitchFamily="18" charset="0"/>
                        </a:rPr>
                        <a:t>test</a:t>
                      </a:r>
                    </a:p>
                    <a:p>
                      <a:pPr algn="ctr" fontAlgn="ctr"/>
                      <a:endParaRPr lang="en-US" sz="1800" b="1" dirty="0">
                        <a:effectLst/>
                        <a:latin typeface="Times New Roman" panose="02020603050405020304" pitchFamily="18" charset="0"/>
                        <a:cs typeface="Times New Roman" panose="02020603050405020304" pitchFamily="18" charset="0"/>
                      </a:endParaRP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800" dirty="0" err="1">
                          <a:effectLst/>
                          <a:latin typeface="Times New Roman" panose="02020603050405020304" pitchFamily="18" charset="0"/>
                          <a:cs typeface="Times New Roman" panose="02020603050405020304" pitchFamily="18" charset="0"/>
                        </a:rPr>
                        <a:t>ln_TotalSpend</a:t>
                      </a:r>
                      <a:endParaRPr lang="en-US" sz="1800" b="1" dirty="0">
                        <a:effectLst/>
                        <a:latin typeface="Times New Roman" panose="02020603050405020304" pitchFamily="18" charset="0"/>
                        <a:cs typeface="Times New Roman" panose="02020603050405020304" pitchFamily="18" charset="0"/>
                      </a:endParaRPr>
                    </a:p>
                    <a:p>
                      <a:pPr algn="ctr" fontAlgn="ctr"/>
                      <a:endParaRPr lang="en-US" sz="1800" b="1" dirty="0">
                        <a:effectLst/>
                        <a:latin typeface="Times New Roman" panose="02020603050405020304" pitchFamily="18" charset="0"/>
                        <a:cs typeface="Times New Roman" panose="02020603050405020304" pitchFamily="18" charset="0"/>
                      </a:endParaRP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err="1">
                          <a:effectLst/>
                          <a:latin typeface="Times New Roman" panose="02020603050405020304" pitchFamily="18" charset="0"/>
                          <a:cs typeface="Times New Roman" panose="02020603050405020304" pitchFamily="18" charset="0"/>
                        </a:rPr>
                        <a:t>pred</a:t>
                      </a:r>
                      <a:endParaRPr lang="en-US" sz="1800" b="1" dirty="0">
                        <a:effectLst/>
                        <a:latin typeface="Times New Roman" panose="02020603050405020304" pitchFamily="18" charset="0"/>
                        <a:cs typeface="Times New Roman" panose="02020603050405020304" pitchFamily="18" charset="0"/>
                      </a:endParaRPr>
                    </a:p>
                    <a:p>
                      <a:pPr algn="ctr"/>
                      <a:endParaRPr lang="en-US" sz="1800" dirty="0">
                        <a:latin typeface="Times New Roman" panose="02020603050405020304" pitchFamily="18" charset="0"/>
                        <a:cs typeface="Times New Roman" panose="02020603050405020304" pitchFamily="18" charset="0"/>
                      </a:endParaRPr>
                    </a:p>
                  </a:txBody>
                  <a:tcPr marL="90653" marR="90653" marT="45326" marB="453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5941935"/>
                  </a:ext>
                </a:extLst>
              </a:tr>
              <a:tr h="320565">
                <a:tc>
                  <a:txBody>
                    <a:bodyPr/>
                    <a:lstStyle/>
                    <a:p>
                      <a:pPr algn="ctr" fontAlgn="ctr"/>
                      <a:r>
                        <a:rPr lang="en-US" sz="1800" dirty="0">
                          <a:effectLst/>
                          <a:latin typeface="Times New Roman" panose="02020603050405020304" pitchFamily="18" charset="0"/>
                          <a:cs typeface="Times New Roman" panose="02020603050405020304" pitchFamily="18" charset="0"/>
                        </a:rPr>
                        <a:t>Deciles</a:t>
                      </a:r>
                      <a:endParaRPr lang="en-US" sz="1800" b="1" dirty="0">
                        <a:effectLst/>
                        <a:latin typeface="Times New Roman" panose="02020603050405020304" pitchFamily="18" charset="0"/>
                        <a:cs typeface="Times New Roman" panose="02020603050405020304" pitchFamily="18" charset="0"/>
                      </a:endParaRP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800" b="1" dirty="0">
                        <a:effectLst/>
                        <a:latin typeface="Times New Roman" panose="02020603050405020304" pitchFamily="18" charset="0"/>
                        <a:cs typeface="Times New Roman" panose="02020603050405020304" pitchFamily="18" charset="0"/>
                      </a:endParaRP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800" b="1">
                        <a:effectLst/>
                        <a:latin typeface="Times New Roman" panose="02020603050405020304" pitchFamily="18" charset="0"/>
                        <a:cs typeface="Times New Roman" panose="02020603050405020304" pitchFamily="18" charset="0"/>
                      </a:endParaRP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89801036"/>
                  </a:ext>
                </a:extLst>
              </a:tr>
              <a:tr h="362611">
                <a:tc>
                  <a:txBody>
                    <a:bodyPr/>
                    <a:lstStyle/>
                    <a:p>
                      <a:pPr algn="ctr" fontAlgn="ctr"/>
                      <a:r>
                        <a:rPr lang="en-US" sz="1800">
                          <a:effectLst/>
                          <a:latin typeface="Times New Roman" panose="02020603050405020304" pitchFamily="18" charset="0"/>
                          <a:cs typeface="Times New Roman" panose="02020603050405020304" pitchFamily="18" charset="0"/>
                        </a:rPr>
                        <a:t>9</a:t>
                      </a:r>
                      <a:endParaRPr lang="en-US" sz="1800" b="1">
                        <a:effectLst/>
                        <a:latin typeface="Times New Roman" panose="02020603050405020304" pitchFamily="18" charset="0"/>
                        <a:cs typeface="Times New Roman" panose="02020603050405020304" pitchFamily="18" charset="0"/>
                      </a:endParaRP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dirty="0">
                          <a:effectLst/>
                          <a:latin typeface="Times New Roman" panose="02020603050405020304" pitchFamily="18" charset="0"/>
                          <a:cs typeface="Times New Roman" panose="02020603050405020304" pitchFamily="18" charset="0"/>
                        </a:rPr>
                        <a:t>44.925730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dirty="0">
                          <a:effectLst/>
                          <a:latin typeface="Times New Roman" panose="02020603050405020304" pitchFamily="18" charset="0"/>
                          <a:cs typeface="Times New Roman" panose="02020603050405020304" pitchFamily="18" charset="0"/>
                        </a:rPr>
                        <a:t>44.893015</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2681402"/>
                  </a:ext>
                </a:extLst>
              </a:tr>
              <a:tr h="362611">
                <a:tc>
                  <a:txBody>
                    <a:bodyPr/>
                    <a:lstStyle/>
                    <a:p>
                      <a:pPr algn="ctr" fontAlgn="ctr"/>
                      <a:r>
                        <a:rPr lang="en-US" sz="1800">
                          <a:effectLst/>
                          <a:latin typeface="Times New Roman" panose="02020603050405020304" pitchFamily="18" charset="0"/>
                          <a:cs typeface="Times New Roman" panose="02020603050405020304" pitchFamily="18" charset="0"/>
                        </a:rPr>
                        <a:t>8</a:t>
                      </a:r>
                      <a:endParaRPr lang="en-US" sz="1800" b="1">
                        <a:effectLst/>
                        <a:latin typeface="Times New Roman" panose="02020603050405020304" pitchFamily="18" charset="0"/>
                        <a:cs typeface="Times New Roman" panose="02020603050405020304" pitchFamily="18" charset="0"/>
                      </a:endParaRP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dirty="0">
                          <a:effectLst/>
                          <a:latin typeface="Times New Roman" panose="02020603050405020304" pitchFamily="18" charset="0"/>
                          <a:cs typeface="Times New Roman" panose="02020603050405020304" pitchFamily="18" charset="0"/>
                        </a:rPr>
                        <a:t>40.370780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dirty="0">
                          <a:effectLst/>
                          <a:latin typeface="Times New Roman" panose="02020603050405020304" pitchFamily="18" charset="0"/>
                          <a:cs typeface="Times New Roman" panose="02020603050405020304" pitchFamily="18" charset="0"/>
                        </a:rPr>
                        <a:t>41.544886</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7525856"/>
                  </a:ext>
                </a:extLst>
              </a:tr>
              <a:tr h="362611">
                <a:tc>
                  <a:txBody>
                    <a:bodyPr/>
                    <a:lstStyle/>
                    <a:p>
                      <a:pPr algn="ctr" fontAlgn="ctr"/>
                      <a:r>
                        <a:rPr lang="en-US" sz="1800">
                          <a:effectLst/>
                          <a:latin typeface="Times New Roman" panose="02020603050405020304" pitchFamily="18" charset="0"/>
                          <a:cs typeface="Times New Roman" panose="02020603050405020304" pitchFamily="18" charset="0"/>
                        </a:rPr>
                        <a:t>7</a:t>
                      </a:r>
                      <a:endParaRPr lang="en-US" sz="1800" b="1">
                        <a:effectLst/>
                        <a:latin typeface="Times New Roman" panose="02020603050405020304" pitchFamily="18" charset="0"/>
                        <a:cs typeface="Times New Roman" panose="02020603050405020304" pitchFamily="18" charset="0"/>
                      </a:endParaRP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dirty="0">
                          <a:effectLst/>
                          <a:latin typeface="Times New Roman" panose="02020603050405020304" pitchFamily="18" charset="0"/>
                          <a:cs typeface="Times New Roman" panose="02020603050405020304" pitchFamily="18" charset="0"/>
                        </a:rPr>
                        <a:t>39.899607</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dirty="0">
                          <a:effectLst/>
                          <a:latin typeface="Times New Roman" panose="02020603050405020304" pitchFamily="18" charset="0"/>
                          <a:cs typeface="Times New Roman" panose="02020603050405020304" pitchFamily="18" charset="0"/>
                        </a:rPr>
                        <a:t>39.486440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5937975"/>
                  </a:ext>
                </a:extLst>
              </a:tr>
              <a:tr h="362611">
                <a:tc>
                  <a:txBody>
                    <a:bodyPr/>
                    <a:lstStyle/>
                    <a:p>
                      <a:pPr algn="ctr" fontAlgn="ctr"/>
                      <a:r>
                        <a:rPr lang="en-US" sz="1800">
                          <a:effectLst/>
                          <a:latin typeface="Times New Roman" panose="02020603050405020304" pitchFamily="18" charset="0"/>
                          <a:cs typeface="Times New Roman" panose="02020603050405020304" pitchFamily="18" charset="0"/>
                        </a:rPr>
                        <a:t>6</a:t>
                      </a:r>
                      <a:endParaRPr lang="en-US" sz="1800" b="1">
                        <a:effectLst/>
                        <a:latin typeface="Times New Roman" panose="02020603050405020304" pitchFamily="18" charset="0"/>
                        <a:cs typeface="Times New Roman" panose="02020603050405020304" pitchFamily="18" charset="0"/>
                      </a:endParaRP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a:effectLst/>
                          <a:latin typeface="Times New Roman" panose="02020603050405020304" pitchFamily="18" charset="0"/>
                          <a:cs typeface="Times New Roman" panose="02020603050405020304" pitchFamily="18" charset="0"/>
                        </a:rPr>
                        <a:t>37.654644</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dirty="0">
                          <a:effectLst/>
                          <a:latin typeface="Times New Roman" panose="02020603050405020304" pitchFamily="18" charset="0"/>
                          <a:cs typeface="Times New Roman" panose="02020603050405020304" pitchFamily="18" charset="0"/>
                        </a:rPr>
                        <a:t>37.756381</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69860252"/>
                  </a:ext>
                </a:extLst>
              </a:tr>
              <a:tr h="362611">
                <a:tc>
                  <a:txBody>
                    <a:bodyPr/>
                    <a:lstStyle/>
                    <a:p>
                      <a:pPr algn="ctr" fontAlgn="ctr"/>
                      <a:r>
                        <a:rPr lang="en-US" sz="1800">
                          <a:effectLst/>
                          <a:latin typeface="Times New Roman" panose="02020603050405020304" pitchFamily="18" charset="0"/>
                          <a:cs typeface="Times New Roman" panose="02020603050405020304" pitchFamily="18" charset="0"/>
                        </a:rPr>
                        <a:t>5</a:t>
                      </a:r>
                      <a:endParaRPr lang="en-US" sz="1800" b="1">
                        <a:effectLst/>
                        <a:latin typeface="Times New Roman" panose="02020603050405020304" pitchFamily="18" charset="0"/>
                        <a:cs typeface="Times New Roman" panose="02020603050405020304" pitchFamily="18" charset="0"/>
                      </a:endParaRP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a:effectLst/>
                          <a:latin typeface="Times New Roman" panose="02020603050405020304" pitchFamily="18" charset="0"/>
                          <a:cs typeface="Times New Roman" panose="02020603050405020304" pitchFamily="18" charset="0"/>
                        </a:rPr>
                        <a:t>35.911342</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dirty="0">
                          <a:effectLst/>
                          <a:latin typeface="Times New Roman" panose="02020603050405020304" pitchFamily="18" charset="0"/>
                          <a:cs typeface="Times New Roman" panose="02020603050405020304" pitchFamily="18" charset="0"/>
                        </a:rPr>
                        <a:t>36.318954</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43880342"/>
                  </a:ext>
                </a:extLst>
              </a:tr>
              <a:tr h="362611">
                <a:tc>
                  <a:txBody>
                    <a:bodyPr/>
                    <a:lstStyle/>
                    <a:p>
                      <a:pPr algn="ctr" fontAlgn="ctr"/>
                      <a:r>
                        <a:rPr lang="en-US" sz="1800">
                          <a:effectLst/>
                          <a:latin typeface="Times New Roman" panose="02020603050405020304" pitchFamily="18" charset="0"/>
                          <a:cs typeface="Times New Roman" panose="02020603050405020304" pitchFamily="18" charset="0"/>
                        </a:rPr>
                        <a:t>4</a:t>
                      </a:r>
                      <a:endParaRPr lang="en-US" sz="1800" b="1">
                        <a:effectLst/>
                        <a:latin typeface="Times New Roman" panose="02020603050405020304" pitchFamily="18" charset="0"/>
                        <a:cs typeface="Times New Roman" panose="02020603050405020304" pitchFamily="18" charset="0"/>
                      </a:endParaRP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a:effectLst/>
                          <a:latin typeface="Times New Roman" panose="02020603050405020304" pitchFamily="18" charset="0"/>
                          <a:cs typeface="Times New Roman" panose="02020603050405020304" pitchFamily="18" charset="0"/>
                        </a:rPr>
                        <a:t>35.033839</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dirty="0">
                          <a:effectLst/>
                          <a:latin typeface="Times New Roman" panose="02020603050405020304" pitchFamily="18" charset="0"/>
                          <a:cs typeface="Times New Roman" panose="02020603050405020304" pitchFamily="18" charset="0"/>
                        </a:rPr>
                        <a:t>35.035729</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9258682"/>
                  </a:ext>
                </a:extLst>
              </a:tr>
              <a:tr h="362611">
                <a:tc>
                  <a:txBody>
                    <a:bodyPr/>
                    <a:lstStyle/>
                    <a:p>
                      <a:pPr algn="ctr" fontAlgn="ctr"/>
                      <a:r>
                        <a:rPr lang="en-US" sz="1800">
                          <a:effectLst/>
                          <a:latin typeface="Times New Roman" panose="02020603050405020304" pitchFamily="18" charset="0"/>
                          <a:cs typeface="Times New Roman" panose="02020603050405020304" pitchFamily="18" charset="0"/>
                        </a:rPr>
                        <a:t>3</a:t>
                      </a:r>
                      <a:endParaRPr lang="en-US" sz="1800" b="1">
                        <a:effectLst/>
                        <a:latin typeface="Times New Roman" panose="02020603050405020304" pitchFamily="18" charset="0"/>
                        <a:cs typeface="Times New Roman" panose="02020603050405020304" pitchFamily="18" charset="0"/>
                      </a:endParaRP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a:effectLst/>
                          <a:latin typeface="Times New Roman" panose="02020603050405020304" pitchFamily="18" charset="0"/>
                          <a:cs typeface="Times New Roman" panose="02020603050405020304" pitchFamily="18" charset="0"/>
                        </a:rPr>
                        <a:t>33.350314</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dirty="0">
                          <a:effectLst/>
                          <a:latin typeface="Times New Roman" panose="02020603050405020304" pitchFamily="18" charset="0"/>
                          <a:cs typeface="Times New Roman" panose="02020603050405020304" pitchFamily="18" charset="0"/>
                        </a:rPr>
                        <a:t>33.947257</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984068"/>
                  </a:ext>
                </a:extLst>
              </a:tr>
              <a:tr h="362611">
                <a:tc>
                  <a:txBody>
                    <a:bodyPr/>
                    <a:lstStyle/>
                    <a:p>
                      <a:pPr algn="ctr" fontAlgn="ctr"/>
                      <a:r>
                        <a:rPr lang="en-US" sz="1800">
                          <a:effectLst/>
                          <a:latin typeface="Times New Roman" panose="02020603050405020304" pitchFamily="18" charset="0"/>
                          <a:cs typeface="Times New Roman" panose="02020603050405020304" pitchFamily="18" charset="0"/>
                        </a:rPr>
                        <a:t>2</a:t>
                      </a:r>
                      <a:endParaRPr lang="en-US" sz="1800" b="1">
                        <a:effectLst/>
                        <a:latin typeface="Times New Roman" panose="02020603050405020304" pitchFamily="18" charset="0"/>
                        <a:cs typeface="Times New Roman" panose="02020603050405020304" pitchFamily="18" charset="0"/>
                      </a:endParaRP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a:effectLst/>
                          <a:latin typeface="Times New Roman" panose="02020603050405020304" pitchFamily="18" charset="0"/>
                          <a:cs typeface="Times New Roman" panose="02020603050405020304" pitchFamily="18" charset="0"/>
                        </a:rPr>
                        <a:t>32.529753</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dirty="0">
                          <a:effectLst/>
                          <a:latin typeface="Times New Roman" panose="02020603050405020304" pitchFamily="18" charset="0"/>
                          <a:cs typeface="Times New Roman" panose="02020603050405020304" pitchFamily="18" charset="0"/>
                        </a:rPr>
                        <a:t>32.994798</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5147566"/>
                  </a:ext>
                </a:extLst>
              </a:tr>
              <a:tr h="362611">
                <a:tc>
                  <a:txBody>
                    <a:bodyPr/>
                    <a:lstStyle/>
                    <a:p>
                      <a:pPr algn="ctr" fontAlgn="ctr"/>
                      <a:r>
                        <a:rPr lang="en-US" sz="1800">
                          <a:effectLst/>
                          <a:latin typeface="Times New Roman" panose="02020603050405020304" pitchFamily="18" charset="0"/>
                          <a:cs typeface="Times New Roman" panose="02020603050405020304" pitchFamily="18" charset="0"/>
                        </a:rPr>
                        <a:t>1</a:t>
                      </a:r>
                      <a:endParaRPr lang="en-US" sz="1800" b="1">
                        <a:effectLst/>
                        <a:latin typeface="Times New Roman" panose="02020603050405020304" pitchFamily="18" charset="0"/>
                        <a:cs typeface="Times New Roman" panose="02020603050405020304" pitchFamily="18" charset="0"/>
                      </a:endParaRP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a:effectLst/>
                          <a:latin typeface="Times New Roman" panose="02020603050405020304" pitchFamily="18" charset="0"/>
                          <a:cs typeface="Times New Roman" panose="02020603050405020304" pitchFamily="18" charset="0"/>
                        </a:rPr>
                        <a:t>32.311243</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dirty="0">
                          <a:effectLst/>
                          <a:latin typeface="Times New Roman" panose="02020603050405020304" pitchFamily="18" charset="0"/>
                          <a:cs typeface="Times New Roman" panose="02020603050405020304" pitchFamily="18" charset="0"/>
                        </a:rPr>
                        <a:t>31.848664</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8372986"/>
                  </a:ext>
                </a:extLst>
              </a:tr>
              <a:tr h="362611">
                <a:tc>
                  <a:txBody>
                    <a:bodyPr/>
                    <a:lstStyle/>
                    <a:p>
                      <a:pPr algn="ctr" fontAlgn="ctr"/>
                      <a:r>
                        <a:rPr lang="en-US" sz="1800">
                          <a:effectLst/>
                          <a:latin typeface="Times New Roman" panose="02020603050405020304" pitchFamily="18" charset="0"/>
                          <a:cs typeface="Times New Roman" panose="02020603050405020304" pitchFamily="18" charset="0"/>
                        </a:rPr>
                        <a:t>0</a:t>
                      </a:r>
                      <a:endParaRPr lang="en-US" sz="1800" b="1">
                        <a:effectLst/>
                        <a:latin typeface="Times New Roman" panose="02020603050405020304" pitchFamily="18" charset="0"/>
                        <a:cs typeface="Times New Roman" panose="02020603050405020304" pitchFamily="18" charset="0"/>
                      </a:endParaRP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a:effectLst/>
                          <a:latin typeface="Times New Roman" panose="02020603050405020304" pitchFamily="18" charset="0"/>
                          <a:cs typeface="Times New Roman" panose="02020603050405020304" pitchFamily="18" charset="0"/>
                        </a:rPr>
                        <a:t>30.736630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dirty="0">
                          <a:effectLst/>
                          <a:latin typeface="Times New Roman" panose="02020603050405020304" pitchFamily="18" charset="0"/>
                          <a:cs typeface="Times New Roman" panose="02020603050405020304" pitchFamily="18" charset="0"/>
                        </a:rPr>
                        <a:t>29.811766</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1639479"/>
                  </a:ext>
                </a:extLst>
              </a:tr>
            </a:tbl>
          </a:graphicData>
        </a:graphic>
      </p:graphicFrame>
    </p:spTree>
    <p:extLst>
      <p:ext uri="{BB962C8B-B14F-4D97-AF65-F5344CB8AC3E}">
        <p14:creationId xmlns:p14="http://schemas.microsoft.com/office/powerpoint/2010/main" val="2449259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CB3864-02E7-486E-878C-6DC21A070F4D}"/>
              </a:ext>
            </a:extLst>
          </p:cNvPr>
          <p:cNvSpPr/>
          <p:nvPr/>
        </p:nvSpPr>
        <p:spPr>
          <a:xfrm>
            <a:off x="2453952" y="195943"/>
            <a:ext cx="7791060" cy="584775"/>
          </a:xfrm>
          <a:prstGeom prst="rect">
            <a:avLst/>
          </a:prstGeom>
        </p:spPr>
        <p:txBody>
          <a:bodyPr wrap="square">
            <a:spAutoFit/>
          </a:bodyPr>
          <a:lstStyle/>
          <a:p>
            <a:r>
              <a:rPr lang="en-US" sz="3200" b="1" dirty="0">
                <a:latin typeface="Times New Roman" panose="02020603050405020304" pitchFamily="18" charset="0"/>
                <a:cs typeface="Times New Roman" panose="02020603050405020304" pitchFamily="18" charset="0"/>
              </a:rPr>
              <a:t>Decile analysis for Train &amp; Test of Model 2</a:t>
            </a:r>
            <a:endParaRPr lang="en-US" sz="3200" dirty="0"/>
          </a:p>
        </p:txBody>
      </p:sp>
      <p:graphicFrame>
        <p:nvGraphicFramePr>
          <p:cNvPr id="5" name="Table 4">
            <a:extLst>
              <a:ext uri="{FF2B5EF4-FFF2-40B4-BE49-F238E27FC236}">
                <a16:creationId xmlns:a16="http://schemas.microsoft.com/office/drawing/2014/main" id="{E6D928B7-FF31-499A-9BDA-4F41FF8FFB06}"/>
              </a:ext>
            </a:extLst>
          </p:cNvPr>
          <p:cNvGraphicFramePr>
            <a:graphicFrameLocks noGrp="1"/>
          </p:cNvGraphicFramePr>
          <p:nvPr>
            <p:extLst>
              <p:ext uri="{D42A27DB-BD31-4B8C-83A1-F6EECF244321}">
                <p14:modId xmlns:p14="http://schemas.microsoft.com/office/powerpoint/2010/main" val="3428326031"/>
              </p:ext>
            </p:extLst>
          </p:nvPr>
        </p:nvGraphicFramePr>
        <p:xfrm>
          <a:off x="680720" y="964848"/>
          <a:ext cx="4878416" cy="4928304"/>
        </p:xfrm>
        <a:graphic>
          <a:graphicData uri="http://schemas.openxmlformats.org/drawingml/2006/table">
            <a:tbl>
              <a:tblPr>
                <a:tableStyleId>{775DCB02-9BB8-47FD-8907-85C794F793BA}</a:tableStyleId>
              </a:tblPr>
              <a:tblGrid>
                <a:gridCol w="1640360">
                  <a:extLst>
                    <a:ext uri="{9D8B030D-6E8A-4147-A177-3AD203B41FA5}">
                      <a16:colId xmlns:a16="http://schemas.microsoft.com/office/drawing/2014/main" val="2411249142"/>
                    </a:ext>
                  </a:extLst>
                </a:gridCol>
                <a:gridCol w="1619028">
                  <a:extLst>
                    <a:ext uri="{9D8B030D-6E8A-4147-A177-3AD203B41FA5}">
                      <a16:colId xmlns:a16="http://schemas.microsoft.com/office/drawing/2014/main" val="4294848406"/>
                    </a:ext>
                  </a:extLst>
                </a:gridCol>
                <a:gridCol w="1619028">
                  <a:extLst>
                    <a:ext uri="{9D8B030D-6E8A-4147-A177-3AD203B41FA5}">
                      <a16:colId xmlns:a16="http://schemas.microsoft.com/office/drawing/2014/main" val="4290895578"/>
                    </a:ext>
                  </a:extLst>
                </a:gridCol>
              </a:tblGrid>
              <a:tr h="319777">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2000" b="1" dirty="0">
                          <a:effectLst/>
                          <a:latin typeface="Times New Roman" panose="02020603050405020304" pitchFamily="18" charset="0"/>
                          <a:cs typeface="Times New Roman" panose="02020603050405020304" pitchFamily="18" charset="0"/>
                        </a:rPr>
                        <a:t>train</a:t>
                      </a:r>
                    </a:p>
                    <a:p>
                      <a:pPr algn="ctr" fontAlgn="ctr"/>
                      <a:endParaRPr lang="en-US" sz="1800" b="1" dirty="0">
                        <a:effectLst/>
                        <a:latin typeface="Times New Roman" panose="02020603050405020304" pitchFamily="18" charset="0"/>
                        <a:cs typeface="Times New Roman" panose="02020603050405020304" pitchFamily="18" charset="0"/>
                      </a:endParaRP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dirty="0" err="1">
                          <a:effectLst/>
                          <a:latin typeface="Times New Roman" panose="02020603050405020304" pitchFamily="18" charset="0"/>
                          <a:cs typeface="Times New Roman" panose="02020603050405020304" pitchFamily="18" charset="0"/>
                        </a:rPr>
                        <a:t>ln_TotalSpend</a:t>
                      </a:r>
                      <a:endParaRPr lang="en-US" sz="1800" b="1" dirty="0">
                        <a:effectLst/>
                        <a:latin typeface="Times New Roman" panose="02020603050405020304" pitchFamily="18" charset="0"/>
                        <a:cs typeface="Times New Roman" panose="02020603050405020304" pitchFamily="18" charset="0"/>
                      </a:endParaRP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err="1">
                          <a:effectLst/>
                          <a:latin typeface="Times New Roman" panose="02020603050405020304" pitchFamily="18" charset="0"/>
                          <a:cs typeface="Times New Roman" panose="02020603050405020304" pitchFamily="18" charset="0"/>
                        </a:rPr>
                        <a:t>pred</a:t>
                      </a:r>
                      <a:endParaRPr lang="en-US" sz="1800" b="1" dirty="0">
                        <a:effectLst/>
                        <a:latin typeface="Times New Roman" panose="02020603050405020304" pitchFamily="18" charset="0"/>
                        <a:cs typeface="Times New Roman" panose="02020603050405020304" pitchFamily="18" charset="0"/>
                      </a:endParaRPr>
                    </a:p>
                    <a:p>
                      <a:pPr algn="ctr"/>
                      <a:endParaRPr lang="en-US" sz="1800" dirty="0">
                        <a:latin typeface="Times New Roman" panose="02020603050405020304" pitchFamily="18" charset="0"/>
                        <a:cs typeface="Times New Roman" panose="02020603050405020304" pitchFamily="18" charset="0"/>
                      </a:endParaRPr>
                    </a:p>
                  </a:txBody>
                  <a:tcPr marL="90653" marR="90653" marT="45326" marB="453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8307604"/>
                  </a:ext>
                </a:extLst>
              </a:tr>
              <a:tr h="362611">
                <a:tc>
                  <a:txBody>
                    <a:bodyPr/>
                    <a:lstStyle/>
                    <a:p>
                      <a:pPr algn="ctr" fontAlgn="ctr"/>
                      <a:r>
                        <a:rPr lang="en-US" sz="1800" dirty="0">
                          <a:effectLst/>
                          <a:latin typeface="Times New Roman" panose="02020603050405020304" pitchFamily="18" charset="0"/>
                          <a:cs typeface="Times New Roman" panose="02020603050405020304" pitchFamily="18" charset="0"/>
                        </a:rPr>
                        <a:t>Deciles</a:t>
                      </a:r>
                      <a:endParaRPr lang="en-US" sz="1800" b="1" dirty="0">
                        <a:effectLst/>
                        <a:latin typeface="Times New Roman" panose="02020603050405020304" pitchFamily="18" charset="0"/>
                        <a:cs typeface="Times New Roman" panose="02020603050405020304" pitchFamily="18" charset="0"/>
                      </a:endParaRP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800" b="1" dirty="0">
                        <a:effectLst/>
                        <a:latin typeface="Times New Roman" panose="02020603050405020304" pitchFamily="18" charset="0"/>
                        <a:cs typeface="Times New Roman" panose="02020603050405020304" pitchFamily="18" charset="0"/>
                      </a:endParaRP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800" b="1">
                        <a:effectLst/>
                        <a:latin typeface="Times New Roman" panose="02020603050405020304" pitchFamily="18" charset="0"/>
                        <a:cs typeface="Times New Roman" panose="02020603050405020304" pitchFamily="18" charset="0"/>
                      </a:endParaRP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380362"/>
                  </a:ext>
                </a:extLst>
              </a:tr>
              <a:tr h="362611">
                <a:tc>
                  <a:txBody>
                    <a:bodyPr/>
                    <a:lstStyle/>
                    <a:p>
                      <a:pPr algn="ctr" fontAlgn="ctr"/>
                      <a:r>
                        <a:rPr lang="en-US" sz="1800">
                          <a:effectLst/>
                          <a:latin typeface="Times New Roman" panose="02020603050405020304" pitchFamily="18" charset="0"/>
                          <a:cs typeface="Times New Roman" panose="02020603050405020304" pitchFamily="18" charset="0"/>
                        </a:rPr>
                        <a:t>9</a:t>
                      </a:r>
                      <a:endParaRPr lang="en-US" sz="1800" b="1">
                        <a:effectLst/>
                        <a:latin typeface="Times New Roman" panose="02020603050405020304" pitchFamily="18" charset="0"/>
                        <a:cs typeface="Times New Roman" panose="02020603050405020304" pitchFamily="18" charset="0"/>
                      </a:endParaRP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dirty="0">
                          <a:effectLst/>
                          <a:latin typeface="Times New Roman" panose="02020603050405020304" pitchFamily="18" charset="0"/>
                          <a:cs typeface="Times New Roman" panose="02020603050405020304" pitchFamily="18" charset="0"/>
                        </a:rPr>
                        <a:t>6.704277</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dirty="0">
                          <a:effectLst/>
                          <a:latin typeface="Times New Roman" panose="02020603050405020304" pitchFamily="18" charset="0"/>
                          <a:cs typeface="Times New Roman" panose="02020603050405020304" pitchFamily="18" charset="0"/>
                        </a:rPr>
                        <a:t>6.708852</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221833"/>
                  </a:ext>
                </a:extLst>
              </a:tr>
              <a:tr h="362611">
                <a:tc>
                  <a:txBody>
                    <a:bodyPr/>
                    <a:lstStyle/>
                    <a:p>
                      <a:pPr algn="ctr" fontAlgn="ctr"/>
                      <a:r>
                        <a:rPr lang="en-US" sz="1800">
                          <a:effectLst/>
                          <a:latin typeface="Times New Roman" panose="02020603050405020304" pitchFamily="18" charset="0"/>
                          <a:cs typeface="Times New Roman" panose="02020603050405020304" pitchFamily="18" charset="0"/>
                        </a:rPr>
                        <a:t>8</a:t>
                      </a:r>
                      <a:endParaRPr lang="en-US" sz="1800" b="1">
                        <a:effectLst/>
                        <a:latin typeface="Times New Roman" panose="02020603050405020304" pitchFamily="18" charset="0"/>
                        <a:cs typeface="Times New Roman" panose="02020603050405020304" pitchFamily="18" charset="0"/>
                      </a:endParaRP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dirty="0">
                          <a:effectLst/>
                          <a:latin typeface="Times New Roman" panose="02020603050405020304" pitchFamily="18" charset="0"/>
                          <a:cs typeface="Times New Roman" panose="02020603050405020304" pitchFamily="18" charset="0"/>
                        </a:rPr>
                        <a:t>6.445081</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dirty="0">
                          <a:effectLst/>
                          <a:latin typeface="Times New Roman" panose="02020603050405020304" pitchFamily="18" charset="0"/>
                          <a:cs typeface="Times New Roman" panose="02020603050405020304" pitchFamily="18" charset="0"/>
                        </a:rPr>
                        <a:t>6.423121</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7502825"/>
                  </a:ext>
                </a:extLst>
              </a:tr>
              <a:tr h="362611">
                <a:tc>
                  <a:txBody>
                    <a:bodyPr/>
                    <a:lstStyle/>
                    <a:p>
                      <a:pPr algn="ctr" fontAlgn="ctr"/>
                      <a:r>
                        <a:rPr lang="en-US" sz="1800">
                          <a:effectLst/>
                          <a:latin typeface="Times New Roman" panose="02020603050405020304" pitchFamily="18" charset="0"/>
                          <a:cs typeface="Times New Roman" panose="02020603050405020304" pitchFamily="18" charset="0"/>
                        </a:rPr>
                        <a:t>7</a:t>
                      </a:r>
                      <a:endParaRPr lang="en-US" sz="1800" b="1">
                        <a:effectLst/>
                        <a:latin typeface="Times New Roman" panose="02020603050405020304" pitchFamily="18" charset="0"/>
                        <a:cs typeface="Times New Roman" panose="02020603050405020304" pitchFamily="18" charset="0"/>
                      </a:endParaRP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dirty="0">
                          <a:effectLst/>
                          <a:latin typeface="Times New Roman" panose="02020603050405020304" pitchFamily="18" charset="0"/>
                          <a:cs typeface="Times New Roman" panose="02020603050405020304" pitchFamily="18" charset="0"/>
                        </a:rPr>
                        <a:t>6.276177</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dirty="0">
                          <a:effectLst/>
                          <a:latin typeface="Times New Roman" panose="02020603050405020304" pitchFamily="18" charset="0"/>
                          <a:cs typeface="Times New Roman" panose="02020603050405020304" pitchFamily="18" charset="0"/>
                        </a:rPr>
                        <a:t>6.276616</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4036035"/>
                  </a:ext>
                </a:extLst>
              </a:tr>
              <a:tr h="362611">
                <a:tc>
                  <a:txBody>
                    <a:bodyPr/>
                    <a:lstStyle/>
                    <a:p>
                      <a:pPr algn="ctr" fontAlgn="ctr"/>
                      <a:r>
                        <a:rPr lang="en-US" sz="1800">
                          <a:effectLst/>
                          <a:latin typeface="Times New Roman" panose="02020603050405020304" pitchFamily="18" charset="0"/>
                          <a:cs typeface="Times New Roman" panose="02020603050405020304" pitchFamily="18" charset="0"/>
                        </a:rPr>
                        <a:t>6</a:t>
                      </a:r>
                      <a:endParaRPr lang="en-US" sz="1800" b="1">
                        <a:effectLst/>
                        <a:latin typeface="Times New Roman" panose="02020603050405020304" pitchFamily="18" charset="0"/>
                        <a:cs typeface="Times New Roman" panose="02020603050405020304" pitchFamily="18" charset="0"/>
                      </a:endParaRP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dirty="0">
                          <a:effectLst/>
                          <a:latin typeface="Times New Roman" panose="02020603050405020304" pitchFamily="18" charset="0"/>
                          <a:cs typeface="Times New Roman" panose="02020603050405020304" pitchFamily="18" charset="0"/>
                        </a:rPr>
                        <a:t>6.098725</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dirty="0">
                          <a:effectLst/>
                          <a:latin typeface="Times New Roman" panose="02020603050405020304" pitchFamily="18" charset="0"/>
                          <a:cs typeface="Times New Roman" panose="02020603050405020304" pitchFamily="18" charset="0"/>
                        </a:rPr>
                        <a:t>6.137049</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5012065"/>
                  </a:ext>
                </a:extLst>
              </a:tr>
              <a:tr h="362611">
                <a:tc>
                  <a:txBody>
                    <a:bodyPr/>
                    <a:lstStyle/>
                    <a:p>
                      <a:pPr algn="ctr" fontAlgn="ctr"/>
                      <a:r>
                        <a:rPr lang="en-US" sz="1800">
                          <a:effectLst/>
                          <a:latin typeface="Times New Roman" panose="02020603050405020304" pitchFamily="18" charset="0"/>
                          <a:cs typeface="Times New Roman" panose="02020603050405020304" pitchFamily="18" charset="0"/>
                        </a:rPr>
                        <a:t>5</a:t>
                      </a:r>
                      <a:endParaRPr lang="en-US" sz="1800" b="1">
                        <a:effectLst/>
                        <a:latin typeface="Times New Roman" panose="02020603050405020304" pitchFamily="18" charset="0"/>
                        <a:cs typeface="Times New Roman" panose="02020603050405020304" pitchFamily="18" charset="0"/>
                      </a:endParaRP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dirty="0">
                          <a:effectLst/>
                          <a:latin typeface="Times New Roman" panose="02020603050405020304" pitchFamily="18" charset="0"/>
                          <a:cs typeface="Times New Roman" panose="02020603050405020304" pitchFamily="18" charset="0"/>
                        </a:rPr>
                        <a:t>6.037995</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dirty="0">
                          <a:effectLst/>
                          <a:latin typeface="Times New Roman" panose="02020603050405020304" pitchFamily="18" charset="0"/>
                          <a:cs typeface="Times New Roman" panose="02020603050405020304" pitchFamily="18" charset="0"/>
                        </a:rPr>
                        <a:t>6.024437</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2533755"/>
                  </a:ext>
                </a:extLst>
              </a:tr>
              <a:tr h="362611">
                <a:tc>
                  <a:txBody>
                    <a:bodyPr/>
                    <a:lstStyle/>
                    <a:p>
                      <a:pPr algn="ctr" fontAlgn="ctr"/>
                      <a:r>
                        <a:rPr lang="en-US" sz="1800">
                          <a:effectLst/>
                          <a:latin typeface="Times New Roman" panose="02020603050405020304" pitchFamily="18" charset="0"/>
                          <a:cs typeface="Times New Roman" panose="02020603050405020304" pitchFamily="18" charset="0"/>
                        </a:rPr>
                        <a:t>4</a:t>
                      </a:r>
                      <a:endParaRPr lang="en-US" sz="1800" b="1">
                        <a:effectLst/>
                        <a:latin typeface="Times New Roman" panose="02020603050405020304" pitchFamily="18" charset="0"/>
                        <a:cs typeface="Times New Roman" panose="02020603050405020304" pitchFamily="18" charset="0"/>
                      </a:endParaRP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a:effectLst/>
                          <a:latin typeface="Times New Roman" panose="02020603050405020304" pitchFamily="18" charset="0"/>
                          <a:cs typeface="Times New Roman" panose="02020603050405020304" pitchFamily="18" charset="0"/>
                        </a:rPr>
                        <a:t>5.972831</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dirty="0">
                          <a:effectLst/>
                          <a:latin typeface="Times New Roman" panose="02020603050405020304" pitchFamily="18" charset="0"/>
                          <a:cs typeface="Times New Roman" panose="02020603050405020304" pitchFamily="18" charset="0"/>
                        </a:rPr>
                        <a:t>5.917245</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6886398"/>
                  </a:ext>
                </a:extLst>
              </a:tr>
              <a:tr h="362611">
                <a:tc>
                  <a:txBody>
                    <a:bodyPr/>
                    <a:lstStyle/>
                    <a:p>
                      <a:pPr algn="ctr" fontAlgn="ctr"/>
                      <a:r>
                        <a:rPr lang="en-US" sz="1800">
                          <a:effectLst/>
                          <a:latin typeface="Times New Roman" panose="02020603050405020304" pitchFamily="18" charset="0"/>
                          <a:cs typeface="Times New Roman" panose="02020603050405020304" pitchFamily="18" charset="0"/>
                        </a:rPr>
                        <a:t>3</a:t>
                      </a:r>
                      <a:endParaRPr lang="en-US" sz="1800" b="1">
                        <a:effectLst/>
                        <a:latin typeface="Times New Roman" panose="02020603050405020304" pitchFamily="18" charset="0"/>
                        <a:cs typeface="Times New Roman" panose="02020603050405020304" pitchFamily="18" charset="0"/>
                      </a:endParaRP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a:effectLst/>
                          <a:latin typeface="Times New Roman" panose="02020603050405020304" pitchFamily="18" charset="0"/>
                          <a:cs typeface="Times New Roman" panose="02020603050405020304" pitchFamily="18" charset="0"/>
                        </a:rPr>
                        <a:t>5.823176</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dirty="0">
                          <a:effectLst/>
                          <a:latin typeface="Times New Roman" panose="02020603050405020304" pitchFamily="18" charset="0"/>
                          <a:cs typeface="Times New Roman" panose="02020603050405020304" pitchFamily="18" charset="0"/>
                        </a:rPr>
                        <a:t>5.824113</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2275342"/>
                  </a:ext>
                </a:extLst>
              </a:tr>
              <a:tr h="362611">
                <a:tc>
                  <a:txBody>
                    <a:bodyPr/>
                    <a:lstStyle/>
                    <a:p>
                      <a:pPr algn="ctr" fontAlgn="ctr"/>
                      <a:r>
                        <a:rPr lang="en-US" sz="1800">
                          <a:effectLst/>
                          <a:latin typeface="Times New Roman" panose="02020603050405020304" pitchFamily="18" charset="0"/>
                          <a:cs typeface="Times New Roman" panose="02020603050405020304" pitchFamily="18" charset="0"/>
                        </a:rPr>
                        <a:t>2</a:t>
                      </a:r>
                      <a:endParaRPr lang="en-US" sz="1800" b="1">
                        <a:effectLst/>
                        <a:latin typeface="Times New Roman" panose="02020603050405020304" pitchFamily="18" charset="0"/>
                        <a:cs typeface="Times New Roman" panose="02020603050405020304" pitchFamily="18" charset="0"/>
                      </a:endParaRP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a:effectLst/>
                          <a:latin typeface="Times New Roman" panose="02020603050405020304" pitchFamily="18" charset="0"/>
                          <a:cs typeface="Times New Roman" panose="02020603050405020304" pitchFamily="18" charset="0"/>
                        </a:rPr>
                        <a:t>5.710070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dirty="0">
                          <a:effectLst/>
                          <a:latin typeface="Times New Roman" panose="02020603050405020304" pitchFamily="18" charset="0"/>
                          <a:cs typeface="Times New Roman" panose="02020603050405020304" pitchFamily="18" charset="0"/>
                        </a:rPr>
                        <a:t>5.745166</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0304038"/>
                  </a:ext>
                </a:extLst>
              </a:tr>
              <a:tr h="362611">
                <a:tc>
                  <a:txBody>
                    <a:bodyPr/>
                    <a:lstStyle/>
                    <a:p>
                      <a:pPr algn="ctr" fontAlgn="ctr"/>
                      <a:r>
                        <a:rPr lang="en-US" sz="1800">
                          <a:effectLst/>
                          <a:latin typeface="Times New Roman" panose="02020603050405020304" pitchFamily="18" charset="0"/>
                          <a:cs typeface="Times New Roman" panose="02020603050405020304" pitchFamily="18" charset="0"/>
                        </a:rPr>
                        <a:t>1</a:t>
                      </a:r>
                      <a:endParaRPr lang="en-US" sz="1800" b="1">
                        <a:effectLst/>
                        <a:latin typeface="Times New Roman" panose="02020603050405020304" pitchFamily="18" charset="0"/>
                        <a:cs typeface="Times New Roman" panose="02020603050405020304" pitchFamily="18" charset="0"/>
                      </a:endParaRP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a:effectLst/>
                          <a:latin typeface="Times New Roman" panose="02020603050405020304" pitchFamily="18" charset="0"/>
                          <a:cs typeface="Times New Roman" panose="02020603050405020304" pitchFamily="18" charset="0"/>
                        </a:rPr>
                        <a:t>5.638025</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dirty="0">
                          <a:effectLst/>
                          <a:latin typeface="Times New Roman" panose="02020603050405020304" pitchFamily="18" charset="0"/>
                          <a:cs typeface="Times New Roman" panose="02020603050405020304" pitchFamily="18" charset="0"/>
                        </a:rPr>
                        <a:t>5.648262</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3172396"/>
                  </a:ext>
                </a:extLst>
              </a:tr>
              <a:tr h="362611">
                <a:tc>
                  <a:txBody>
                    <a:bodyPr/>
                    <a:lstStyle/>
                    <a:p>
                      <a:pPr algn="ctr" fontAlgn="ctr"/>
                      <a:r>
                        <a:rPr lang="en-US" sz="1800">
                          <a:effectLst/>
                          <a:latin typeface="Times New Roman" panose="02020603050405020304" pitchFamily="18" charset="0"/>
                          <a:cs typeface="Times New Roman" panose="02020603050405020304" pitchFamily="18" charset="0"/>
                        </a:rPr>
                        <a:t>0</a:t>
                      </a:r>
                      <a:endParaRPr lang="en-US" sz="1800" b="1">
                        <a:effectLst/>
                        <a:latin typeface="Times New Roman" panose="02020603050405020304" pitchFamily="18" charset="0"/>
                        <a:cs typeface="Times New Roman" panose="02020603050405020304" pitchFamily="18" charset="0"/>
                      </a:endParaRP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a:effectLst/>
                          <a:latin typeface="Times New Roman" panose="02020603050405020304" pitchFamily="18" charset="0"/>
                          <a:cs typeface="Times New Roman" panose="02020603050405020304" pitchFamily="18" charset="0"/>
                        </a:rPr>
                        <a:t>5.471093</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dirty="0">
                          <a:effectLst/>
                          <a:latin typeface="Times New Roman" panose="02020603050405020304" pitchFamily="18" charset="0"/>
                          <a:cs typeface="Times New Roman" panose="02020603050405020304" pitchFamily="18" charset="0"/>
                        </a:rPr>
                        <a:t>5.472590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94090354"/>
                  </a:ext>
                </a:extLst>
              </a:tr>
            </a:tbl>
          </a:graphicData>
        </a:graphic>
      </p:graphicFrame>
      <p:graphicFrame>
        <p:nvGraphicFramePr>
          <p:cNvPr id="6" name="Table 5">
            <a:extLst>
              <a:ext uri="{FF2B5EF4-FFF2-40B4-BE49-F238E27FC236}">
                <a16:creationId xmlns:a16="http://schemas.microsoft.com/office/drawing/2014/main" id="{2DE40ACD-2A36-4C59-B836-B88D25A790D1}"/>
              </a:ext>
            </a:extLst>
          </p:cNvPr>
          <p:cNvGraphicFramePr>
            <a:graphicFrameLocks noGrp="1"/>
          </p:cNvGraphicFramePr>
          <p:nvPr>
            <p:extLst>
              <p:ext uri="{D42A27DB-BD31-4B8C-83A1-F6EECF244321}">
                <p14:modId xmlns:p14="http://schemas.microsoft.com/office/powerpoint/2010/main" val="2950365890"/>
              </p:ext>
            </p:extLst>
          </p:nvPr>
        </p:nvGraphicFramePr>
        <p:xfrm>
          <a:off x="6349482" y="964848"/>
          <a:ext cx="5212539" cy="4943726"/>
        </p:xfrm>
        <a:graphic>
          <a:graphicData uri="http://schemas.openxmlformats.org/drawingml/2006/table">
            <a:tbl>
              <a:tblPr>
                <a:tableStyleId>{775DCB02-9BB8-47FD-8907-85C794F793BA}</a:tableStyleId>
              </a:tblPr>
              <a:tblGrid>
                <a:gridCol w="1737513">
                  <a:extLst>
                    <a:ext uri="{9D8B030D-6E8A-4147-A177-3AD203B41FA5}">
                      <a16:colId xmlns:a16="http://schemas.microsoft.com/office/drawing/2014/main" val="2015490896"/>
                    </a:ext>
                  </a:extLst>
                </a:gridCol>
                <a:gridCol w="1737513">
                  <a:extLst>
                    <a:ext uri="{9D8B030D-6E8A-4147-A177-3AD203B41FA5}">
                      <a16:colId xmlns:a16="http://schemas.microsoft.com/office/drawing/2014/main" val="1545820043"/>
                    </a:ext>
                  </a:extLst>
                </a:gridCol>
                <a:gridCol w="1737513">
                  <a:extLst>
                    <a:ext uri="{9D8B030D-6E8A-4147-A177-3AD203B41FA5}">
                      <a16:colId xmlns:a16="http://schemas.microsoft.com/office/drawing/2014/main" val="2555891158"/>
                    </a:ext>
                  </a:extLst>
                </a:gridCol>
              </a:tblGrid>
              <a:tr h="898193">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800" b="1" dirty="0">
                          <a:effectLst/>
                          <a:latin typeface="Times New Roman" panose="02020603050405020304" pitchFamily="18" charset="0"/>
                          <a:cs typeface="Times New Roman" panose="02020603050405020304" pitchFamily="18" charset="0"/>
                        </a:rPr>
                        <a:t>test</a:t>
                      </a:r>
                    </a:p>
                    <a:p>
                      <a:pPr algn="ctr" fontAlgn="ctr"/>
                      <a:endParaRPr lang="en-US" sz="1800" b="1" dirty="0">
                        <a:effectLst/>
                        <a:latin typeface="Times New Roman" panose="02020603050405020304" pitchFamily="18" charset="0"/>
                        <a:cs typeface="Times New Roman" panose="02020603050405020304" pitchFamily="18" charset="0"/>
                      </a:endParaRP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800" dirty="0" err="1">
                          <a:effectLst/>
                          <a:latin typeface="Times New Roman" panose="02020603050405020304" pitchFamily="18" charset="0"/>
                          <a:cs typeface="Times New Roman" panose="02020603050405020304" pitchFamily="18" charset="0"/>
                        </a:rPr>
                        <a:t>ln_TotalSpend</a:t>
                      </a:r>
                      <a:endParaRPr lang="en-US" sz="1800" b="1" dirty="0">
                        <a:effectLst/>
                        <a:latin typeface="Times New Roman" panose="02020603050405020304" pitchFamily="18" charset="0"/>
                        <a:cs typeface="Times New Roman" panose="02020603050405020304" pitchFamily="18" charset="0"/>
                      </a:endParaRP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err="1">
                          <a:effectLst/>
                          <a:latin typeface="Times New Roman" panose="02020603050405020304" pitchFamily="18" charset="0"/>
                          <a:cs typeface="Times New Roman" panose="02020603050405020304" pitchFamily="18" charset="0"/>
                        </a:rPr>
                        <a:t>pred</a:t>
                      </a:r>
                      <a:endParaRPr lang="en-US" sz="1800" b="1" dirty="0">
                        <a:effectLst/>
                        <a:latin typeface="Times New Roman" panose="02020603050405020304" pitchFamily="18" charset="0"/>
                        <a:cs typeface="Times New Roman" panose="02020603050405020304" pitchFamily="18" charset="0"/>
                      </a:endParaRPr>
                    </a:p>
                    <a:p>
                      <a:pPr algn="ctr"/>
                      <a:endParaRPr lang="en-US" sz="1800" dirty="0">
                        <a:latin typeface="Times New Roman" panose="02020603050405020304" pitchFamily="18" charset="0"/>
                        <a:cs typeface="Times New Roman" panose="02020603050405020304" pitchFamily="18" charset="0"/>
                      </a:endParaRPr>
                    </a:p>
                  </a:txBody>
                  <a:tcPr marL="90653" marR="90653" marT="45326" marB="453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8017588"/>
                  </a:ext>
                </a:extLst>
              </a:tr>
              <a:tr h="366374">
                <a:tc>
                  <a:txBody>
                    <a:bodyPr/>
                    <a:lstStyle/>
                    <a:p>
                      <a:pPr algn="ctr" fontAlgn="ctr"/>
                      <a:r>
                        <a:rPr lang="en-US" sz="1800" dirty="0">
                          <a:effectLst/>
                          <a:latin typeface="Times New Roman" panose="02020603050405020304" pitchFamily="18" charset="0"/>
                          <a:cs typeface="Times New Roman" panose="02020603050405020304" pitchFamily="18" charset="0"/>
                        </a:rPr>
                        <a:t>Deciles</a:t>
                      </a:r>
                      <a:endParaRPr lang="en-US" sz="1800" b="1" dirty="0">
                        <a:effectLst/>
                        <a:latin typeface="Times New Roman" panose="02020603050405020304" pitchFamily="18" charset="0"/>
                        <a:cs typeface="Times New Roman" panose="02020603050405020304" pitchFamily="18" charset="0"/>
                      </a:endParaRP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800" b="1" dirty="0">
                        <a:effectLst/>
                        <a:latin typeface="Times New Roman" panose="02020603050405020304" pitchFamily="18" charset="0"/>
                        <a:cs typeface="Times New Roman" panose="02020603050405020304" pitchFamily="18" charset="0"/>
                      </a:endParaRP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800" b="1">
                        <a:effectLst/>
                        <a:latin typeface="Times New Roman" panose="02020603050405020304" pitchFamily="18" charset="0"/>
                        <a:cs typeface="Times New Roman" panose="02020603050405020304" pitchFamily="18" charset="0"/>
                      </a:endParaRP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2482706"/>
                  </a:ext>
                </a:extLst>
              </a:tr>
              <a:tr h="366374">
                <a:tc>
                  <a:txBody>
                    <a:bodyPr/>
                    <a:lstStyle/>
                    <a:p>
                      <a:pPr algn="ctr" fontAlgn="ctr"/>
                      <a:r>
                        <a:rPr lang="en-US" sz="1800">
                          <a:effectLst/>
                          <a:latin typeface="Times New Roman" panose="02020603050405020304" pitchFamily="18" charset="0"/>
                          <a:cs typeface="Times New Roman" panose="02020603050405020304" pitchFamily="18" charset="0"/>
                        </a:rPr>
                        <a:t>9</a:t>
                      </a:r>
                      <a:endParaRPr lang="en-US" sz="1800" b="1">
                        <a:effectLst/>
                        <a:latin typeface="Times New Roman" panose="02020603050405020304" pitchFamily="18" charset="0"/>
                        <a:cs typeface="Times New Roman" panose="02020603050405020304" pitchFamily="18" charset="0"/>
                      </a:endParaRP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dirty="0">
                          <a:effectLst/>
                          <a:latin typeface="Times New Roman" panose="02020603050405020304" pitchFamily="18" charset="0"/>
                          <a:cs typeface="Times New Roman" panose="02020603050405020304" pitchFamily="18" charset="0"/>
                        </a:rPr>
                        <a:t>6.656303</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dirty="0">
                          <a:effectLst/>
                          <a:latin typeface="Times New Roman" panose="02020603050405020304" pitchFamily="18" charset="0"/>
                          <a:cs typeface="Times New Roman" panose="02020603050405020304" pitchFamily="18" charset="0"/>
                        </a:rPr>
                        <a:t>6.738464</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8582000"/>
                  </a:ext>
                </a:extLst>
              </a:tr>
              <a:tr h="366374">
                <a:tc>
                  <a:txBody>
                    <a:bodyPr/>
                    <a:lstStyle/>
                    <a:p>
                      <a:pPr algn="ctr" fontAlgn="ctr"/>
                      <a:r>
                        <a:rPr lang="en-US" sz="1800">
                          <a:effectLst/>
                          <a:latin typeface="Times New Roman" panose="02020603050405020304" pitchFamily="18" charset="0"/>
                          <a:cs typeface="Times New Roman" panose="02020603050405020304" pitchFamily="18" charset="0"/>
                        </a:rPr>
                        <a:t>8</a:t>
                      </a:r>
                      <a:endParaRPr lang="en-US" sz="1800" b="1">
                        <a:effectLst/>
                        <a:latin typeface="Times New Roman" panose="02020603050405020304" pitchFamily="18" charset="0"/>
                        <a:cs typeface="Times New Roman" panose="02020603050405020304" pitchFamily="18" charset="0"/>
                      </a:endParaRP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dirty="0">
                          <a:effectLst/>
                          <a:latin typeface="Times New Roman" panose="02020603050405020304" pitchFamily="18" charset="0"/>
                          <a:cs typeface="Times New Roman" panose="02020603050405020304" pitchFamily="18" charset="0"/>
                        </a:rPr>
                        <a:t>6.453773</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dirty="0">
                          <a:effectLst/>
                          <a:latin typeface="Times New Roman" panose="02020603050405020304" pitchFamily="18" charset="0"/>
                          <a:cs typeface="Times New Roman" panose="02020603050405020304" pitchFamily="18" charset="0"/>
                        </a:rPr>
                        <a:t>6.438907</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3594052"/>
                  </a:ext>
                </a:extLst>
              </a:tr>
              <a:tr h="366374">
                <a:tc>
                  <a:txBody>
                    <a:bodyPr/>
                    <a:lstStyle/>
                    <a:p>
                      <a:pPr algn="ctr" fontAlgn="ctr"/>
                      <a:r>
                        <a:rPr lang="en-US" sz="1800">
                          <a:effectLst/>
                          <a:latin typeface="Times New Roman" panose="02020603050405020304" pitchFamily="18" charset="0"/>
                          <a:cs typeface="Times New Roman" panose="02020603050405020304" pitchFamily="18" charset="0"/>
                        </a:rPr>
                        <a:t>7</a:t>
                      </a:r>
                      <a:endParaRPr lang="en-US" sz="1800" b="1">
                        <a:effectLst/>
                        <a:latin typeface="Times New Roman" panose="02020603050405020304" pitchFamily="18" charset="0"/>
                        <a:cs typeface="Times New Roman" panose="02020603050405020304" pitchFamily="18" charset="0"/>
                      </a:endParaRP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dirty="0">
                          <a:effectLst/>
                          <a:latin typeface="Times New Roman" panose="02020603050405020304" pitchFamily="18" charset="0"/>
                          <a:cs typeface="Times New Roman" panose="02020603050405020304" pitchFamily="18" charset="0"/>
                        </a:rPr>
                        <a:t>6.218142</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dirty="0">
                          <a:effectLst/>
                          <a:latin typeface="Times New Roman" panose="02020603050405020304" pitchFamily="18" charset="0"/>
                          <a:cs typeface="Times New Roman" panose="02020603050405020304" pitchFamily="18" charset="0"/>
                        </a:rPr>
                        <a:t>6.265992</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7309442"/>
                  </a:ext>
                </a:extLst>
              </a:tr>
              <a:tr h="366374">
                <a:tc>
                  <a:txBody>
                    <a:bodyPr/>
                    <a:lstStyle/>
                    <a:p>
                      <a:pPr algn="ctr" fontAlgn="ctr"/>
                      <a:r>
                        <a:rPr lang="en-US" sz="1800" dirty="0">
                          <a:effectLst/>
                          <a:latin typeface="Times New Roman" panose="02020603050405020304" pitchFamily="18" charset="0"/>
                          <a:cs typeface="Times New Roman" panose="02020603050405020304" pitchFamily="18" charset="0"/>
                        </a:rPr>
                        <a:t>6</a:t>
                      </a:r>
                      <a:endParaRPr lang="en-US" sz="1800" b="1" dirty="0">
                        <a:effectLst/>
                        <a:latin typeface="Times New Roman" panose="02020603050405020304" pitchFamily="18" charset="0"/>
                        <a:cs typeface="Times New Roman" panose="02020603050405020304" pitchFamily="18" charset="0"/>
                      </a:endParaRP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dirty="0">
                          <a:effectLst/>
                          <a:latin typeface="Times New Roman" panose="02020603050405020304" pitchFamily="18" charset="0"/>
                          <a:cs typeface="Times New Roman" panose="02020603050405020304" pitchFamily="18" charset="0"/>
                        </a:rPr>
                        <a:t>6.142002</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dirty="0">
                          <a:effectLst/>
                          <a:latin typeface="Times New Roman" panose="02020603050405020304" pitchFamily="18" charset="0"/>
                          <a:cs typeface="Times New Roman" panose="02020603050405020304" pitchFamily="18" charset="0"/>
                        </a:rPr>
                        <a:t>6.106024</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66371098"/>
                  </a:ext>
                </a:extLst>
              </a:tr>
              <a:tr h="366374">
                <a:tc>
                  <a:txBody>
                    <a:bodyPr/>
                    <a:lstStyle/>
                    <a:p>
                      <a:pPr algn="ctr" fontAlgn="ctr"/>
                      <a:r>
                        <a:rPr lang="en-US" sz="1800">
                          <a:effectLst/>
                          <a:latin typeface="Times New Roman" panose="02020603050405020304" pitchFamily="18" charset="0"/>
                          <a:cs typeface="Times New Roman" panose="02020603050405020304" pitchFamily="18" charset="0"/>
                        </a:rPr>
                        <a:t>5</a:t>
                      </a:r>
                      <a:endParaRPr lang="en-US" sz="1800" b="1">
                        <a:effectLst/>
                        <a:latin typeface="Times New Roman" panose="02020603050405020304" pitchFamily="18" charset="0"/>
                        <a:cs typeface="Times New Roman" panose="02020603050405020304" pitchFamily="18" charset="0"/>
                      </a:endParaRP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dirty="0">
                          <a:effectLst/>
                          <a:latin typeface="Times New Roman" panose="02020603050405020304" pitchFamily="18" charset="0"/>
                          <a:cs typeface="Times New Roman" panose="02020603050405020304" pitchFamily="18" charset="0"/>
                        </a:rPr>
                        <a:t>5.963140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dirty="0">
                          <a:effectLst/>
                          <a:latin typeface="Times New Roman" panose="02020603050405020304" pitchFamily="18" charset="0"/>
                          <a:cs typeface="Times New Roman" panose="02020603050405020304" pitchFamily="18" charset="0"/>
                        </a:rPr>
                        <a:t>6.002432</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9546974"/>
                  </a:ext>
                </a:extLst>
              </a:tr>
              <a:tr h="366374">
                <a:tc>
                  <a:txBody>
                    <a:bodyPr/>
                    <a:lstStyle/>
                    <a:p>
                      <a:pPr algn="ctr" fontAlgn="ctr"/>
                      <a:r>
                        <a:rPr lang="en-US" sz="1800">
                          <a:effectLst/>
                          <a:latin typeface="Times New Roman" panose="02020603050405020304" pitchFamily="18" charset="0"/>
                          <a:cs typeface="Times New Roman" panose="02020603050405020304" pitchFamily="18" charset="0"/>
                        </a:rPr>
                        <a:t>4</a:t>
                      </a:r>
                      <a:endParaRPr lang="en-US" sz="1800" b="1">
                        <a:effectLst/>
                        <a:latin typeface="Times New Roman" panose="02020603050405020304" pitchFamily="18" charset="0"/>
                        <a:cs typeface="Times New Roman" panose="02020603050405020304" pitchFamily="18" charset="0"/>
                      </a:endParaRP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dirty="0">
                          <a:effectLst/>
                          <a:latin typeface="Times New Roman" panose="02020603050405020304" pitchFamily="18" charset="0"/>
                          <a:cs typeface="Times New Roman" panose="02020603050405020304" pitchFamily="18" charset="0"/>
                        </a:rPr>
                        <a:t>5.917763</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dirty="0">
                          <a:effectLst/>
                          <a:latin typeface="Times New Roman" panose="02020603050405020304" pitchFamily="18" charset="0"/>
                          <a:cs typeface="Times New Roman" panose="02020603050405020304" pitchFamily="18" charset="0"/>
                        </a:rPr>
                        <a:t>5.899786</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8994991"/>
                  </a:ext>
                </a:extLst>
              </a:tr>
              <a:tr h="366374">
                <a:tc>
                  <a:txBody>
                    <a:bodyPr/>
                    <a:lstStyle/>
                    <a:p>
                      <a:pPr algn="ctr" fontAlgn="ctr"/>
                      <a:r>
                        <a:rPr lang="en-US" sz="1800">
                          <a:effectLst/>
                          <a:latin typeface="Times New Roman" panose="02020603050405020304" pitchFamily="18" charset="0"/>
                          <a:cs typeface="Times New Roman" panose="02020603050405020304" pitchFamily="18" charset="0"/>
                        </a:rPr>
                        <a:t>3</a:t>
                      </a:r>
                      <a:endParaRPr lang="en-US" sz="1800" b="1">
                        <a:effectLst/>
                        <a:latin typeface="Times New Roman" panose="02020603050405020304" pitchFamily="18" charset="0"/>
                        <a:cs typeface="Times New Roman" panose="02020603050405020304" pitchFamily="18" charset="0"/>
                      </a:endParaRP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a:effectLst/>
                          <a:latin typeface="Times New Roman" panose="02020603050405020304" pitchFamily="18" charset="0"/>
                          <a:cs typeface="Times New Roman" panose="02020603050405020304" pitchFamily="18" charset="0"/>
                        </a:rPr>
                        <a:t>5.816233</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dirty="0">
                          <a:effectLst/>
                          <a:latin typeface="Times New Roman" panose="02020603050405020304" pitchFamily="18" charset="0"/>
                          <a:cs typeface="Times New Roman" panose="02020603050405020304" pitchFamily="18" charset="0"/>
                        </a:rPr>
                        <a:t>5.813779</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230151"/>
                  </a:ext>
                </a:extLst>
              </a:tr>
              <a:tr h="366374">
                <a:tc>
                  <a:txBody>
                    <a:bodyPr/>
                    <a:lstStyle/>
                    <a:p>
                      <a:pPr algn="ctr" fontAlgn="ctr"/>
                      <a:r>
                        <a:rPr lang="en-US" sz="1800">
                          <a:effectLst/>
                          <a:latin typeface="Times New Roman" panose="02020603050405020304" pitchFamily="18" charset="0"/>
                          <a:cs typeface="Times New Roman" panose="02020603050405020304" pitchFamily="18" charset="0"/>
                        </a:rPr>
                        <a:t>2</a:t>
                      </a:r>
                      <a:endParaRPr lang="en-US" sz="1800" b="1">
                        <a:effectLst/>
                        <a:latin typeface="Times New Roman" panose="02020603050405020304" pitchFamily="18" charset="0"/>
                        <a:cs typeface="Times New Roman" panose="02020603050405020304" pitchFamily="18" charset="0"/>
                      </a:endParaRP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a:effectLst/>
                          <a:latin typeface="Times New Roman" panose="02020603050405020304" pitchFamily="18" charset="0"/>
                          <a:cs typeface="Times New Roman" panose="02020603050405020304" pitchFamily="18" charset="0"/>
                        </a:rPr>
                        <a:t>5.652589</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dirty="0">
                          <a:effectLst/>
                          <a:latin typeface="Times New Roman" panose="02020603050405020304" pitchFamily="18" charset="0"/>
                          <a:cs typeface="Times New Roman" panose="02020603050405020304" pitchFamily="18" charset="0"/>
                        </a:rPr>
                        <a:t>5.746104</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2278666"/>
                  </a:ext>
                </a:extLst>
              </a:tr>
              <a:tr h="366374">
                <a:tc>
                  <a:txBody>
                    <a:bodyPr/>
                    <a:lstStyle/>
                    <a:p>
                      <a:pPr algn="ctr" fontAlgn="ctr"/>
                      <a:r>
                        <a:rPr lang="en-US" sz="1800">
                          <a:effectLst/>
                          <a:latin typeface="Times New Roman" panose="02020603050405020304" pitchFamily="18" charset="0"/>
                          <a:cs typeface="Times New Roman" panose="02020603050405020304" pitchFamily="18" charset="0"/>
                        </a:rPr>
                        <a:t>1</a:t>
                      </a:r>
                      <a:endParaRPr lang="en-US" sz="1800" b="1">
                        <a:effectLst/>
                        <a:latin typeface="Times New Roman" panose="02020603050405020304" pitchFamily="18" charset="0"/>
                        <a:cs typeface="Times New Roman" panose="02020603050405020304" pitchFamily="18" charset="0"/>
                      </a:endParaRP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a:effectLst/>
                          <a:latin typeface="Times New Roman" panose="02020603050405020304" pitchFamily="18" charset="0"/>
                          <a:cs typeface="Times New Roman" panose="02020603050405020304" pitchFamily="18" charset="0"/>
                        </a:rPr>
                        <a:t>5.590302</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dirty="0">
                          <a:effectLst/>
                          <a:latin typeface="Times New Roman" panose="02020603050405020304" pitchFamily="18" charset="0"/>
                          <a:cs typeface="Times New Roman" panose="02020603050405020304" pitchFamily="18" charset="0"/>
                        </a:rPr>
                        <a:t>5.653110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6693944"/>
                  </a:ext>
                </a:extLst>
              </a:tr>
              <a:tr h="366374">
                <a:tc>
                  <a:txBody>
                    <a:bodyPr/>
                    <a:lstStyle/>
                    <a:p>
                      <a:pPr algn="ctr" fontAlgn="ctr"/>
                      <a:r>
                        <a:rPr lang="en-US" sz="1800">
                          <a:effectLst/>
                          <a:latin typeface="Times New Roman" panose="02020603050405020304" pitchFamily="18" charset="0"/>
                          <a:cs typeface="Times New Roman" panose="02020603050405020304" pitchFamily="18" charset="0"/>
                        </a:rPr>
                        <a:t>0</a:t>
                      </a:r>
                      <a:endParaRPr lang="en-US" sz="1800" b="1">
                        <a:effectLst/>
                        <a:latin typeface="Times New Roman" panose="02020603050405020304" pitchFamily="18" charset="0"/>
                        <a:cs typeface="Times New Roman" panose="02020603050405020304" pitchFamily="18" charset="0"/>
                      </a:endParaRP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a:effectLst/>
                          <a:latin typeface="Times New Roman" panose="02020603050405020304" pitchFamily="18" charset="0"/>
                          <a:cs typeface="Times New Roman" panose="02020603050405020304" pitchFamily="18" charset="0"/>
                        </a:rPr>
                        <a:t>5.334827</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dirty="0">
                          <a:effectLst/>
                          <a:latin typeface="Times New Roman" panose="02020603050405020304" pitchFamily="18" charset="0"/>
                          <a:cs typeface="Times New Roman" panose="02020603050405020304" pitchFamily="18" charset="0"/>
                        </a:rPr>
                        <a:t>5.481299</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7654501"/>
                  </a:ext>
                </a:extLst>
              </a:tr>
            </a:tbl>
          </a:graphicData>
        </a:graphic>
      </p:graphicFrame>
    </p:spTree>
    <p:extLst>
      <p:ext uri="{BB962C8B-B14F-4D97-AF65-F5344CB8AC3E}">
        <p14:creationId xmlns:p14="http://schemas.microsoft.com/office/powerpoint/2010/main" val="4576248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4C81E02-0A95-42DF-BED8-A26302DD0C5E}"/>
              </a:ext>
            </a:extLst>
          </p:cNvPr>
          <p:cNvSpPr/>
          <p:nvPr/>
        </p:nvSpPr>
        <p:spPr>
          <a:xfrm>
            <a:off x="824204" y="0"/>
            <a:ext cx="10543592" cy="584775"/>
          </a:xfrm>
          <a:prstGeom prst="rect">
            <a:avLst/>
          </a:prstGeom>
        </p:spPr>
        <p:txBody>
          <a:bodyPr wrap="square">
            <a:spAutoFit/>
          </a:bodyPr>
          <a:lstStyle/>
          <a:p>
            <a:r>
              <a:rPr lang="en-US" sz="3200" b="1" dirty="0">
                <a:solidFill>
                  <a:schemeClr val="tx1">
                    <a:lumMod val="75000"/>
                    <a:lumOff val="25000"/>
                  </a:schemeClr>
                </a:solidFill>
                <a:latin typeface="Times New Roman" panose="02020603050405020304" pitchFamily="18" charset="0"/>
                <a:cs typeface="Times New Roman" panose="02020603050405020304" pitchFamily="18" charset="0"/>
              </a:rPr>
              <a:t>				Residual Analysis</a:t>
            </a:r>
            <a:endParaRPr lang="en-US" sz="3200" dirty="0"/>
          </a:p>
        </p:txBody>
      </p:sp>
      <p:sp>
        <p:nvSpPr>
          <p:cNvPr id="4" name="Rectangle 3">
            <a:extLst>
              <a:ext uri="{FF2B5EF4-FFF2-40B4-BE49-F238E27FC236}">
                <a16:creationId xmlns:a16="http://schemas.microsoft.com/office/drawing/2014/main" id="{4D2DB1DD-71E0-413F-A81B-F6F08705012F}"/>
              </a:ext>
            </a:extLst>
          </p:cNvPr>
          <p:cNvSpPr/>
          <p:nvPr/>
        </p:nvSpPr>
        <p:spPr>
          <a:xfrm>
            <a:off x="824204" y="584775"/>
            <a:ext cx="10920756" cy="646331"/>
          </a:xfrm>
          <a:prstGeom prst="rect">
            <a:avLst/>
          </a:prstGeom>
        </p:spPr>
        <p:txBody>
          <a:bodyPr wrap="square">
            <a:spAutoFit/>
          </a:bodyPr>
          <a:lstStyle/>
          <a:p>
            <a:r>
              <a:rPr lang="en-US" dirty="0" err="1">
                <a:latin typeface="Times New Roman" panose="02020603050405020304" pitchFamily="18" charset="0"/>
                <a:cs typeface="Times New Roman" panose="02020603050405020304" pitchFamily="18" charset="0"/>
              </a:rPr>
              <a:t>resid</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model.resid</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resid.hist</a:t>
            </a:r>
            <a:r>
              <a:rPr lang="en-US" dirty="0">
                <a:latin typeface="Times New Roman" panose="02020603050405020304" pitchFamily="18" charset="0"/>
                <a:cs typeface="Times New Roman" panose="02020603050405020304" pitchFamily="18" charset="0"/>
              </a:rPr>
              <a:t>()</a:t>
            </a:r>
          </a:p>
        </p:txBody>
      </p:sp>
      <p:pic>
        <p:nvPicPr>
          <p:cNvPr id="5" name="Picture 4">
            <a:extLst>
              <a:ext uri="{FF2B5EF4-FFF2-40B4-BE49-F238E27FC236}">
                <a16:creationId xmlns:a16="http://schemas.microsoft.com/office/drawing/2014/main" id="{C33C3251-790E-4187-89B7-F0953CC524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720" y="1432560"/>
            <a:ext cx="9987280" cy="4724400"/>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635996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97C1A72-6216-4162-A6E1-8F7AEF35D11C}"/>
              </a:ext>
            </a:extLst>
          </p:cNvPr>
          <p:cNvSpPr/>
          <p:nvPr/>
        </p:nvSpPr>
        <p:spPr>
          <a:xfrm>
            <a:off x="3383280" y="21406"/>
            <a:ext cx="6573520" cy="584775"/>
          </a:xfrm>
          <a:prstGeom prst="rect">
            <a:avLst/>
          </a:prstGeom>
        </p:spPr>
        <p:txBody>
          <a:bodyPr wrap="square">
            <a:spAutoFit/>
          </a:bodyPr>
          <a:lstStyle/>
          <a:p>
            <a:r>
              <a:rPr lang="en-US" sz="3200" b="1" dirty="0">
                <a:solidFill>
                  <a:schemeClr val="tx1">
                    <a:lumMod val="75000"/>
                    <a:lumOff val="25000"/>
                  </a:schemeClr>
                </a:solidFill>
                <a:latin typeface="Times New Roman" panose="02020603050405020304" pitchFamily="18" charset="0"/>
                <a:cs typeface="Times New Roman" panose="02020603050405020304" pitchFamily="18" charset="0"/>
              </a:rPr>
              <a:t>   	Residual Analysis</a:t>
            </a:r>
            <a:endParaRPr lang="en-US" sz="3200" dirty="0"/>
          </a:p>
        </p:txBody>
      </p:sp>
      <p:sp>
        <p:nvSpPr>
          <p:cNvPr id="3" name="Rectangle 2">
            <a:extLst>
              <a:ext uri="{FF2B5EF4-FFF2-40B4-BE49-F238E27FC236}">
                <a16:creationId xmlns:a16="http://schemas.microsoft.com/office/drawing/2014/main" id="{A52083A5-9BDC-4B0F-9B79-A2BEDDDBD5F0}"/>
              </a:ext>
            </a:extLst>
          </p:cNvPr>
          <p:cNvSpPr/>
          <p:nvPr/>
        </p:nvSpPr>
        <p:spPr>
          <a:xfrm>
            <a:off x="944880" y="436235"/>
            <a:ext cx="10525760" cy="646331"/>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import seaborn as </a:t>
            </a:r>
            <a:r>
              <a:rPr lang="en-US" dirty="0" err="1">
                <a:latin typeface="Times New Roman" panose="02020603050405020304" pitchFamily="18" charset="0"/>
                <a:cs typeface="Times New Roman" panose="02020603050405020304" pitchFamily="18" charset="0"/>
              </a:rPr>
              <a:t>sns</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sns.distplot</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resid</a:t>
            </a:r>
            <a:r>
              <a:rPr lang="en-US" dirty="0">
                <a:latin typeface="Times New Roman" panose="02020603050405020304" pitchFamily="18" charset="0"/>
                <a:cs typeface="Times New Roman" panose="02020603050405020304" pitchFamily="18" charset="0"/>
              </a:rPr>
              <a:t>)</a:t>
            </a:r>
          </a:p>
        </p:txBody>
      </p:sp>
      <p:pic>
        <p:nvPicPr>
          <p:cNvPr id="5" name="Picture 4">
            <a:extLst>
              <a:ext uri="{FF2B5EF4-FFF2-40B4-BE49-F238E27FC236}">
                <a16:creationId xmlns:a16="http://schemas.microsoft.com/office/drawing/2014/main" id="{DCE9AB55-0DC1-4084-88C0-CFBA6B3FAA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840" y="1482681"/>
            <a:ext cx="10830560" cy="5222885"/>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629237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3E4C211-D676-43AE-AF2B-1087A4E85916}"/>
              </a:ext>
            </a:extLst>
          </p:cNvPr>
          <p:cNvSpPr/>
          <p:nvPr/>
        </p:nvSpPr>
        <p:spPr>
          <a:xfrm>
            <a:off x="755780" y="3105150"/>
            <a:ext cx="8388220" cy="2031325"/>
          </a:xfrm>
          <a:prstGeom prst="rect">
            <a:avLst/>
          </a:prstGeom>
        </p:spPr>
        <p:txBody>
          <a:bodyPr wrap="square">
            <a:spAutoFit/>
          </a:bodyPr>
          <a:lstStyle/>
          <a:p>
            <a:endParaRPr lang="en-US" dirty="0">
              <a:latin typeface="Times New Roman" panose="02020603050405020304" pitchFamily="18" charset="0"/>
              <a:cs typeface="Times New Roman" panose="02020603050405020304" pitchFamily="18" charset="0"/>
            </a:endParaRPr>
          </a:p>
          <a:p>
            <a:endParaRPr lang="en-US" dirty="0">
              <a:solidFill>
                <a:srgbClr val="000000"/>
              </a:solidFill>
              <a:latin typeface="Times New Roman" panose="02020603050405020304" pitchFamily="18" charset="0"/>
              <a:cs typeface="Times New Roman" panose="02020603050405020304" pitchFamily="18" charset="0"/>
            </a:endParaRPr>
          </a:p>
          <a:p>
            <a:r>
              <a:rPr lang="en-US" dirty="0">
                <a:solidFill>
                  <a:srgbClr val="000000"/>
                </a:solidFill>
                <a:latin typeface="Times New Roman" panose="02020603050405020304" pitchFamily="18" charset="0"/>
                <a:cs typeface="Times New Roman" panose="02020603050405020304" pitchFamily="18" charset="0"/>
              </a:rPr>
              <a:t>Algorithms : Linear Regression, Decision trees, Random forest, XG Boost, KNN, SVM</a:t>
            </a:r>
          </a:p>
          <a:p>
            <a:endParaRPr lang="en-US" dirty="0">
              <a:solidFill>
                <a:srgbClr val="000000"/>
              </a:solidFill>
              <a:latin typeface="Times New Roman" panose="02020603050405020304" pitchFamily="18" charset="0"/>
              <a:cs typeface="Times New Roman" panose="02020603050405020304" pitchFamily="18" charset="0"/>
            </a:endParaRPr>
          </a:p>
          <a:p>
            <a:endParaRPr lang="en-US" dirty="0">
              <a:solidFill>
                <a:srgbClr val="000000"/>
              </a:solidFill>
              <a:latin typeface="Times New Roman" panose="02020603050405020304" pitchFamily="18" charset="0"/>
              <a:cs typeface="Times New Roman" panose="02020603050405020304" pitchFamily="18" charset="0"/>
            </a:endParaRPr>
          </a:p>
          <a:p>
            <a:endParaRPr lang="en-US" dirty="0">
              <a:solidFill>
                <a:srgbClr val="000000"/>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a:solidFill>
                  <a:srgbClr val="000000"/>
                </a:solidFill>
                <a:latin typeface="Times New Roman" panose="02020603050405020304" pitchFamily="18" charset="0"/>
                <a:cs typeface="Times New Roman" panose="02020603050405020304" pitchFamily="18" charset="0"/>
              </a:rPr>
              <a:t>Mechanism to validate :</a:t>
            </a:r>
            <a:r>
              <a:rPr lang="en-US" dirty="0">
                <a:latin typeface="Times New Roman" panose="02020603050405020304" pitchFamily="18" charset="0"/>
                <a:cs typeface="Times New Roman" panose="02020603050405020304" pitchFamily="18" charset="0"/>
              </a:rPr>
              <a:t> MAPE, RMSE, correlation metrics, Decile analysis</a:t>
            </a:r>
          </a:p>
        </p:txBody>
      </p:sp>
      <p:sp>
        <p:nvSpPr>
          <p:cNvPr id="4" name="Rectangle 3">
            <a:extLst>
              <a:ext uri="{FF2B5EF4-FFF2-40B4-BE49-F238E27FC236}">
                <a16:creationId xmlns:a16="http://schemas.microsoft.com/office/drawing/2014/main" id="{7B7AEDD9-79FC-432D-B574-8142D1CBCC26}"/>
              </a:ext>
            </a:extLst>
          </p:cNvPr>
          <p:cNvSpPr/>
          <p:nvPr/>
        </p:nvSpPr>
        <p:spPr>
          <a:xfrm>
            <a:off x="569168" y="188911"/>
            <a:ext cx="10916816" cy="584775"/>
          </a:xfrm>
          <a:prstGeom prst="rect">
            <a:avLst/>
          </a:prstGeom>
        </p:spPr>
        <p:txBody>
          <a:bodyPr wrap="square">
            <a:spAutoFit/>
          </a:bodyPr>
          <a:lstStyle/>
          <a:p>
            <a:pPr lvl="8"/>
            <a:r>
              <a:rPr lang="en-US" sz="3200" b="1" dirty="0">
                <a:solidFill>
                  <a:srgbClr val="000000"/>
                </a:solidFill>
                <a:latin typeface="Times New Roman" panose="02020603050405020304" pitchFamily="18" charset="0"/>
                <a:cs typeface="Times New Roman" panose="02020603050405020304" pitchFamily="18" charset="0"/>
              </a:rPr>
              <a:t>Approach for the problem</a:t>
            </a:r>
            <a:endParaRPr lang="en-US" sz="3200" b="1" dirty="0"/>
          </a:p>
        </p:txBody>
      </p:sp>
      <p:sp>
        <p:nvSpPr>
          <p:cNvPr id="5" name="Rectangle 4">
            <a:extLst>
              <a:ext uri="{FF2B5EF4-FFF2-40B4-BE49-F238E27FC236}">
                <a16:creationId xmlns:a16="http://schemas.microsoft.com/office/drawing/2014/main" id="{B8C4B076-4131-4BF8-B9BB-45B4F5C51BBC}"/>
              </a:ext>
            </a:extLst>
          </p:cNvPr>
          <p:cNvSpPr/>
          <p:nvPr/>
        </p:nvSpPr>
        <p:spPr>
          <a:xfrm>
            <a:off x="755780" y="1371599"/>
            <a:ext cx="10384971" cy="369332"/>
          </a:xfrm>
          <a:prstGeom prst="rect">
            <a:avLst/>
          </a:prstGeom>
        </p:spPr>
        <p:txBody>
          <a:bodyPr wrap="square">
            <a:spAutoFit/>
          </a:bodyPr>
          <a:lstStyle/>
          <a:p>
            <a:r>
              <a:rPr lang="en-US" dirty="0">
                <a:solidFill>
                  <a:srgbClr val="000000"/>
                </a:solidFill>
                <a:latin typeface="Times New Roman" panose="02020603050405020304" pitchFamily="18" charset="0"/>
                <a:cs typeface="Times New Roman" panose="02020603050405020304" pitchFamily="18" charset="0"/>
              </a:rPr>
              <a:t>Type of problem : Linear Regression</a:t>
            </a:r>
            <a:endParaRPr lang="en-US" dirty="0"/>
          </a:p>
        </p:txBody>
      </p:sp>
      <p:sp>
        <p:nvSpPr>
          <p:cNvPr id="6" name="Rectangle 5">
            <a:extLst>
              <a:ext uri="{FF2B5EF4-FFF2-40B4-BE49-F238E27FC236}">
                <a16:creationId xmlns:a16="http://schemas.microsoft.com/office/drawing/2014/main" id="{8BC5FCD4-5902-432D-9B3D-D6597027A26E}"/>
              </a:ext>
            </a:extLst>
          </p:cNvPr>
          <p:cNvSpPr/>
          <p:nvPr/>
        </p:nvSpPr>
        <p:spPr>
          <a:xfrm>
            <a:off x="569168" y="1812488"/>
            <a:ext cx="11124992" cy="1754326"/>
          </a:xfrm>
          <a:prstGeom prst="rect">
            <a:avLst/>
          </a:prstGeom>
        </p:spPr>
        <p:txBody>
          <a:bodyPr wrap="square">
            <a:spAutoFit/>
          </a:bodyPr>
          <a:lstStyle/>
          <a:p>
            <a:pPr fontAlgn="ctr"/>
            <a:r>
              <a:rPr lang="en-US" dirty="0">
                <a:solidFill>
                  <a:srgbClr val="000000"/>
                </a:solidFill>
                <a:latin typeface="Times New Roman" panose="02020603050405020304" pitchFamily="18" charset="0"/>
                <a:cs typeface="Times New Roman" panose="02020603050405020304" pitchFamily="18" charset="0"/>
              </a:rPr>
              <a:t>X:region_z5,gender_m,retire_y,inccat_ic3,carown_o,carcatvalue_l,carcatvalue_n,carcatvalue_s,reason_rea2,reason_rea9,polview_pol2,card_card2,card_card3,card_card4,card_card5,card2_d,card2_m,card2_o,card2_v,owndvd_y,owncd_y,income</a:t>
            </a:r>
            <a:endParaRPr lang="en-US" dirty="0">
              <a:latin typeface="Times New Roman" panose="02020603050405020304" pitchFamily="18" charset="0"/>
              <a:cs typeface="Times New Roman" panose="02020603050405020304" pitchFamily="18" charset="0"/>
            </a:endParaRPr>
          </a:p>
          <a:p>
            <a:pPr fontAlgn="ctr"/>
            <a:endParaRPr lang="en-US" dirty="0">
              <a:latin typeface="Times New Roman" panose="02020603050405020304" pitchFamily="18" charset="0"/>
              <a:cs typeface="Times New Roman" panose="02020603050405020304" pitchFamily="18" charset="0"/>
            </a:endParaRPr>
          </a:p>
          <a:p>
            <a:pPr fontAlgn="ctr"/>
            <a:r>
              <a:rPr lang="en-US" dirty="0">
                <a:latin typeface="Times New Roman" panose="02020603050405020304" pitchFamily="18" charset="0"/>
                <a:cs typeface="Times New Roman" panose="02020603050405020304" pitchFamily="18" charset="0"/>
              </a:rPr>
              <a:t>Y : </a:t>
            </a:r>
            <a:r>
              <a:rPr lang="en-US" dirty="0" err="1">
                <a:latin typeface="Times New Roman" panose="02020603050405020304" pitchFamily="18" charset="0"/>
                <a:cs typeface="Times New Roman" panose="02020603050405020304" pitchFamily="18" charset="0"/>
              </a:rPr>
              <a:t>ln_TotalSpend</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272373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FDF1A833-E31F-4AB8-94B5-8FE5B249B925}"/>
              </a:ext>
            </a:extLst>
          </p:cNvPr>
          <p:cNvGraphicFramePr>
            <a:graphicFrameLocks noGrp="1"/>
          </p:cNvGraphicFramePr>
          <p:nvPr>
            <p:extLst>
              <p:ext uri="{D42A27DB-BD31-4B8C-83A1-F6EECF244321}">
                <p14:modId xmlns:p14="http://schemas.microsoft.com/office/powerpoint/2010/main" val="2906650787"/>
              </p:ext>
            </p:extLst>
          </p:nvPr>
        </p:nvGraphicFramePr>
        <p:xfrm>
          <a:off x="552450" y="1188124"/>
          <a:ext cx="11087100" cy="5058850"/>
        </p:xfrm>
        <a:graphic>
          <a:graphicData uri="http://schemas.openxmlformats.org/drawingml/2006/table">
            <a:tbl>
              <a:tblPr firstRow="1" bandRow="1">
                <a:tableStyleId>{5C22544A-7EE6-4342-B048-85BDC9FD1C3A}</a:tableStyleId>
              </a:tblPr>
              <a:tblGrid>
                <a:gridCol w="5455227">
                  <a:extLst>
                    <a:ext uri="{9D8B030D-6E8A-4147-A177-3AD203B41FA5}">
                      <a16:colId xmlns:a16="http://schemas.microsoft.com/office/drawing/2014/main" val="1289228589"/>
                    </a:ext>
                  </a:extLst>
                </a:gridCol>
                <a:gridCol w="5631873">
                  <a:extLst>
                    <a:ext uri="{9D8B030D-6E8A-4147-A177-3AD203B41FA5}">
                      <a16:colId xmlns:a16="http://schemas.microsoft.com/office/drawing/2014/main" val="2307853101"/>
                    </a:ext>
                  </a:extLst>
                </a:gridCol>
              </a:tblGrid>
              <a:tr h="353225">
                <a:tc>
                  <a:txBody>
                    <a:bodyPr/>
                    <a:lstStyle/>
                    <a:p>
                      <a:pPr algn="ctr"/>
                      <a:r>
                        <a:rPr lang="en-US" sz="1600" b="1" dirty="0">
                          <a:solidFill>
                            <a:srgbClr val="000000"/>
                          </a:solidFill>
                          <a:latin typeface="Times New Roman" panose="02020603050405020304" pitchFamily="18" charset="0"/>
                          <a:cs typeface="Times New Roman" panose="02020603050405020304" pitchFamily="18" charset="0"/>
                        </a:rPr>
                        <a:t>Positive Driver </a:t>
                      </a:r>
                      <a:endParaRPr lang="en-US" sz="1600" dirty="0"/>
                    </a:p>
                  </a:txBody>
                  <a:tcPr marT="41564" marB="41564"/>
                </a:tc>
                <a:tc>
                  <a:txBody>
                    <a:bodyPr/>
                    <a:lstStyle/>
                    <a:p>
                      <a:pPr algn="ctr"/>
                      <a:r>
                        <a:rPr lang="en-US" sz="1600" b="1" dirty="0">
                          <a:solidFill>
                            <a:srgbClr val="000000"/>
                          </a:solidFill>
                          <a:latin typeface="Times New Roman" panose="02020603050405020304" pitchFamily="18" charset="0"/>
                          <a:cs typeface="Times New Roman" panose="02020603050405020304" pitchFamily="18" charset="0"/>
                        </a:rPr>
                        <a:t>Negative Driver </a:t>
                      </a:r>
                      <a:endParaRPr lang="en-US" sz="1600" dirty="0"/>
                    </a:p>
                  </a:txBody>
                  <a:tcPr marT="41564" marB="41564"/>
                </a:tc>
                <a:extLst>
                  <a:ext uri="{0D108BD9-81ED-4DB2-BD59-A6C34878D82A}">
                    <a16:rowId xmlns:a16="http://schemas.microsoft.com/office/drawing/2014/main" val="2827344211"/>
                  </a:ext>
                </a:extLst>
              </a:tr>
              <a:tr h="361714">
                <a:tc>
                  <a:txBody>
                    <a:bodyPr/>
                    <a:lstStyle/>
                    <a:p>
                      <a:pPr algn="ctr"/>
                      <a:r>
                        <a:rPr lang="en-US" sz="1600" b="1" dirty="0">
                          <a:solidFill>
                            <a:srgbClr val="000000"/>
                          </a:solidFill>
                          <a:latin typeface="Times New Roman" panose="02020603050405020304" pitchFamily="18" charset="0"/>
                          <a:cs typeface="Times New Roman" panose="02020603050405020304" pitchFamily="18" charset="0"/>
                        </a:rPr>
                        <a:t>Positive Driver </a:t>
                      </a:r>
                      <a:r>
                        <a:rPr lang="en-US" sz="1600" dirty="0">
                          <a:latin typeface="Times New Roman" panose="02020603050405020304" pitchFamily="18" charset="0"/>
                          <a:cs typeface="Times New Roman" panose="02020603050405020304" pitchFamily="18" charset="0"/>
                        </a:rPr>
                        <a:t>=intercept= 40.1952</a:t>
                      </a:r>
                    </a:p>
                  </a:txBody>
                  <a:tcPr marT="41564" marB="41564"/>
                </a:tc>
                <a:tc>
                  <a:txBody>
                    <a:bodyPr/>
                    <a:lstStyle/>
                    <a:p>
                      <a:pPr algn="ctr"/>
                      <a:r>
                        <a:rPr lang="en-US" sz="1600" b="1" dirty="0">
                          <a:solidFill>
                            <a:srgbClr val="000000"/>
                          </a:solidFill>
                          <a:latin typeface="Times New Roman" panose="02020603050405020304" pitchFamily="18" charset="0"/>
                          <a:cs typeface="Times New Roman" panose="02020603050405020304" pitchFamily="18" charset="0"/>
                        </a:rPr>
                        <a:t>Negative Driver </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retire_y</a:t>
                      </a:r>
                      <a:r>
                        <a:rPr lang="en-US" sz="1600" dirty="0">
                          <a:latin typeface="Times New Roman" panose="02020603050405020304" pitchFamily="18" charset="0"/>
                          <a:cs typeface="Times New Roman" panose="02020603050405020304" pitchFamily="18" charset="0"/>
                        </a:rPr>
                        <a:t>= -1.9355</a:t>
                      </a:r>
                      <a:endParaRPr lang="en-US" sz="1600" dirty="0"/>
                    </a:p>
                  </a:txBody>
                  <a:tcPr marT="41564" marB="41564"/>
                </a:tc>
                <a:extLst>
                  <a:ext uri="{0D108BD9-81ED-4DB2-BD59-A6C34878D82A}">
                    <a16:rowId xmlns:a16="http://schemas.microsoft.com/office/drawing/2014/main" val="1501298443"/>
                  </a:ext>
                </a:extLst>
              </a:tr>
              <a:tr h="332509">
                <a:tc>
                  <a:txBody>
                    <a:bodyPr/>
                    <a:lstStyle/>
                    <a:p>
                      <a:pPr algn="ctr"/>
                      <a:r>
                        <a:rPr lang="en-US" sz="1600" b="1" dirty="0">
                          <a:solidFill>
                            <a:srgbClr val="000000"/>
                          </a:solidFill>
                          <a:latin typeface="Times New Roman" panose="02020603050405020304" pitchFamily="18" charset="0"/>
                          <a:cs typeface="Times New Roman" panose="02020603050405020304" pitchFamily="18" charset="0"/>
                        </a:rPr>
                        <a:t>Positive Driver </a:t>
                      </a:r>
                      <a:r>
                        <a:rPr lang="en-US" sz="1600" dirty="0">
                          <a:latin typeface="Times New Roman" panose="02020603050405020304" pitchFamily="18" charset="0"/>
                          <a:cs typeface="Times New Roman" panose="02020603050405020304" pitchFamily="18" charset="0"/>
                        </a:rPr>
                        <a:t>=region_z5= + 0.6442</a:t>
                      </a:r>
                    </a:p>
                  </a:txBody>
                  <a:tcPr marT="41564" marB="41564"/>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srgbClr val="000000"/>
                          </a:solidFill>
                          <a:latin typeface="Times New Roman" panose="02020603050405020304" pitchFamily="18" charset="0"/>
                          <a:cs typeface="Times New Roman" panose="02020603050405020304" pitchFamily="18" charset="0"/>
                        </a:rPr>
                        <a:t>Negative Driver </a:t>
                      </a:r>
                      <a:r>
                        <a:rPr lang="en-US" sz="1600" dirty="0">
                          <a:latin typeface="Times New Roman" panose="02020603050405020304" pitchFamily="18" charset="0"/>
                          <a:cs typeface="Times New Roman" panose="02020603050405020304" pitchFamily="18" charset="0"/>
                        </a:rPr>
                        <a:t>=card_card2= -6.9140</a:t>
                      </a:r>
                    </a:p>
                  </a:txBody>
                  <a:tcPr marT="41564" marB="41564"/>
                </a:tc>
                <a:extLst>
                  <a:ext uri="{0D108BD9-81ED-4DB2-BD59-A6C34878D82A}">
                    <a16:rowId xmlns:a16="http://schemas.microsoft.com/office/drawing/2014/main" val="3137952320"/>
                  </a:ext>
                </a:extLst>
              </a:tr>
              <a:tr h="332509">
                <a:tc>
                  <a:txBody>
                    <a:bodyPr/>
                    <a:lstStyle/>
                    <a:p>
                      <a:pPr algn="ctr"/>
                      <a:r>
                        <a:rPr lang="en-US" sz="1600" b="1" dirty="0">
                          <a:solidFill>
                            <a:srgbClr val="000000"/>
                          </a:solidFill>
                          <a:latin typeface="Times New Roman" panose="02020603050405020304" pitchFamily="18" charset="0"/>
                          <a:cs typeface="Times New Roman" panose="02020603050405020304" pitchFamily="18" charset="0"/>
                        </a:rPr>
                        <a:t>Positive Driver </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gender_m</a:t>
                      </a:r>
                      <a:r>
                        <a:rPr lang="en-US" sz="1600" dirty="0">
                          <a:latin typeface="Times New Roman" panose="02020603050405020304" pitchFamily="18" charset="0"/>
                          <a:cs typeface="Times New Roman" panose="02020603050405020304" pitchFamily="18" charset="0"/>
                        </a:rPr>
                        <a:t>= +0.5190</a:t>
                      </a:r>
                    </a:p>
                  </a:txBody>
                  <a:tcPr marT="41564" marB="41564"/>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srgbClr val="000000"/>
                          </a:solidFill>
                          <a:latin typeface="Times New Roman" panose="02020603050405020304" pitchFamily="18" charset="0"/>
                          <a:cs typeface="Times New Roman" panose="02020603050405020304" pitchFamily="18" charset="0"/>
                        </a:rPr>
                        <a:t>Negative Driver </a:t>
                      </a:r>
                      <a:r>
                        <a:rPr lang="en-US" sz="1600" dirty="0">
                          <a:latin typeface="Times New Roman" panose="02020603050405020304" pitchFamily="18" charset="0"/>
                          <a:cs typeface="Times New Roman" panose="02020603050405020304" pitchFamily="18" charset="0"/>
                        </a:rPr>
                        <a:t>=card_card3= -7.2410</a:t>
                      </a:r>
                    </a:p>
                  </a:txBody>
                  <a:tcPr marT="41564" marB="41564"/>
                </a:tc>
                <a:extLst>
                  <a:ext uri="{0D108BD9-81ED-4DB2-BD59-A6C34878D82A}">
                    <a16:rowId xmlns:a16="http://schemas.microsoft.com/office/drawing/2014/main" val="329293313"/>
                  </a:ext>
                </a:extLst>
              </a:tr>
              <a:tr h="332509">
                <a:tc>
                  <a:txBody>
                    <a:bodyPr/>
                    <a:lstStyle/>
                    <a:p>
                      <a:pPr algn="ctr"/>
                      <a:r>
                        <a:rPr lang="en-US" sz="1600" b="1" dirty="0">
                          <a:solidFill>
                            <a:srgbClr val="000000"/>
                          </a:solidFill>
                          <a:latin typeface="Times New Roman" panose="02020603050405020304" pitchFamily="18" charset="0"/>
                          <a:cs typeface="Times New Roman" panose="02020603050405020304" pitchFamily="18" charset="0"/>
                        </a:rPr>
                        <a:t>Positive Driver </a:t>
                      </a:r>
                      <a:r>
                        <a:rPr lang="en-US" sz="1600" dirty="0">
                          <a:latin typeface="Times New Roman" panose="02020603050405020304" pitchFamily="18" charset="0"/>
                          <a:cs typeface="Times New Roman" panose="02020603050405020304" pitchFamily="18" charset="0"/>
                        </a:rPr>
                        <a:t>=inccat_ic3= +1.2063</a:t>
                      </a:r>
                    </a:p>
                  </a:txBody>
                  <a:tcPr marT="41564" marB="41564"/>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srgbClr val="000000"/>
                          </a:solidFill>
                          <a:latin typeface="Times New Roman" panose="02020603050405020304" pitchFamily="18" charset="0"/>
                          <a:cs typeface="Times New Roman" panose="02020603050405020304" pitchFamily="18" charset="0"/>
                        </a:rPr>
                        <a:t>Negative Driver </a:t>
                      </a:r>
                      <a:r>
                        <a:rPr lang="en-US" sz="1600" dirty="0">
                          <a:latin typeface="Times New Roman" panose="02020603050405020304" pitchFamily="18" charset="0"/>
                          <a:cs typeface="Times New Roman" panose="02020603050405020304" pitchFamily="18" charset="0"/>
                        </a:rPr>
                        <a:t>=card_card4= -8.5083</a:t>
                      </a:r>
                    </a:p>
                  </a:txBody>
                  <a:tcPr marT="41564" marB="41564"/>
                </a:tc>
                <a:extLst>
                  <a:ext uri="{0D108BD9-81ED-4DB2-BD59-A6C34878D82A}">
                    <a16:rowId xmlns:a16="http://schemas.microsoft.com/office/drawing/2014/main" val="1764203452"/>
                  </a:ext>
                </a:extLst>
              </a:tr>
              <a:tr h="332509">
                <a:tc>
                  <a:txBody>
                    <a:bodyPr/>
                    <a:lstStyle/>
                    <a:p>
                      <a:pPr algn="ctr"/>
                      <a:r>
                        <a:rPr lang="en-US" sz="1600" b="1" dirty="0">
                          <a:solidFill>
                            <a:srgbClr val="000000"/>
                          </a:solidFill>
                          <a:latin typeface="Times New Roman" panose="02020603050405020304" pitchFamily="18" charset="0"/>
                          <a:cs typeface="Times New Roman" panose="02020603050405020304" pitchFamily="18" charset="0"/>
                        </a:rPr>
                        <a:t>Positive Driver </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carown_o</a:t>
                      </a:r>
                      <a:r>
                        <a:rPr lang="en-US" sz="1600" dirty="0">
                          <a:latin typeface="Times New Roman" panose="02020603050405020304" pitchFamily="18" charset="0"/>
                          <a:cs typeface="Times New Roman" panose="02020603050405020304" pitchFamily="18" charset="0"/>
                        </a:rPr>
                        <a:t>= +0.7871</a:t>
                      </a:r>
                    </a:p>
                  </a:txBody>
                  <a:tcPr marT="41564" marB="41564"/>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srgbClr val="000000"/>
                          </a:solidFill>
                          <a:latin typeface="Times New Roman" panose="02020603050405020304" pitchFamily="18" charset="0"/>
                          <a:cs typeface="Times New Roman" panose="02020603050405020304" pitchFamily="18" charset="0"/>
                        </a:rPr>
                        <a:t>Negative Driver </a:t>
                      </a:r>
                      <a:r>
                        <a:rPr lang="en-US" sz="1600" dirty="0">
                          <a:latin typeface="Times New Roman" panose="02020603050405020304" pitchFamily="18" charset="0"/>
                          <a:cs typeface="Times New Roman" panose="02020603050405020304" pitchFamily="18" charset="0"/>
                        </a:rPr>
                        <a:t>=card_card5= -6.3367</a:t>
                      </a:r>
                    </a:p>
                  </a:txBody>
                  <a:tcPr marT="41564" marB="41564"/>
                </a:tc>
                <a:extLst>
                  <a:ext uri="{0D108BD9-81ED-4DB2-BD59-A6C34878D82A}">
                    <a16:rowId xmlns:a16="http://schemas.microsoft.com/office/drawing/2014/main" val="1519072227"/>
                  </a:ext>
                </a:extLst>
              </a:tr>
              <a:tr h="332509">
                <a:tc>
                  <a:txBody>
                    <a:bodyPr/>
                    <a:lstStyle/>
                    <a:p>
                      <a:pPr algn="ctr"/>
                      <a:r>
                        <a:rPr lang="en-US" sz="1600" b="1" dirty="0">
                          <a:solidFill>
                            <a:srgbClr val="000000"/>
                          </a:solidFill>
                          <a:latin typeface="Times New Roman" panose="02020603050405020304" pitchFamily="18" charset="0"/>
                          <a:cs typeface="Times New Roman" panose="02020603050405020304" pitchFamily="18" charset="0"/>
                        </a:rPr>
                        <a:t>Positive Driver </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carcatvalue_l</a:t>
                      </a:r>
                      <a:r>
                        <a:rPr lang="en-US" sz="1600" dirty="0">
                          <a:latin typeface="Times New Roman" panose="02020603050405020304" pitchFamily="18" charset="0"/>
                          <a:cs typeface="Times New Roman" panose="02020603050405020304" pitchFamily="18" charset="0"/>
                        </a:rPr>
                        <a:t>= +3.1843</a:t>
                      </a:r>
                    </a:p>
                  </a:txBody>
                  <a:tcPr marT="41564" marB="41564"/>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srgbClr val="000000"/>
                          </a:solidFill>
                          <a:latin typeface="Times New Roman" panose="02020603050405020304" pitchFamily="18" charset="0"/>
                          <a:cs typeface="Times New Roman" panose="02020603050405020304" pitchFamily="18" charset="0"/>
                        </a:rPr>
                        <a:t>Negative Driver </a:t>
                      </a:r>
                      <a:r>
                        <a:rPr lang="en-US" sz="1600" dirty="0">
                          <a:latin typeface="Times New Roman" panose="02020603050405020304" pitchFamily="18" charset="0"/>
                          <a:cs typeface="Times New Roman" panose="02020603050405020304" pitchFamily="18" charset="0"/>
                        </a:rPr>
                        <a:t>=card2_d= -5.8291</a:t>
                      </a:r>
                    </a:p>
                  </a:txBody>
                  <a:tcPr marT="41564" marB="41564"/>
                </a:tc>
                <a:extLst>
                  <a:ext uri="{0D108BD9-81ED-4DB2-BD59-A6C34878D82A}">
                    <a16:rowId xmlns:a16="http://schemas.microsoft.com/office/drawing/2014/main" val="1629279675"/>
                  </a:ext>
                </a:extLst>
              </a:tr>
              <a:tr h="332509">
                <a:tc>
                  <a:txBody>
                    <a:bodyPr/>
                    <a:lstStyle/>
                    <a:p>
                      <a:pPr algn="ctr"/>
                      <a:r>
                        <a:rPr lang="en-US" sz="1600" b="1" dirty="0">
                          <a:solidFill>
                            <a:srgbClr val="000000"/>
                          </a:solidFill>
                          <a:latin typeface="Times New Roman" panose="02020603050405020304" pitchFamily="18" charset="0"/>
                          <a:cs typeface="Times New Roman" panose="02020603050405020304" pitchFamily="18" charset="0"/>
                        </a:rPr>
                        <a:t>Positive Driver </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carcatvalue_n</a:t>
                      </a:r>
                      <a:r>
                        <a:rPr lang="en-US" sz="1600" dirty="0">
                          <a:latin typeface="Times New Roman" panose="02020603050405020304" pitchFamily="18" charset="0"/>
                          <a:cs typeface="Times New Roman" panose="02020603050405020304" pitchFamily="18" charset="0"/>
                        </a:rPr>
                        <a:t>= +2.1375</a:t>
                      </a:r>
                    </a:p>
                  </a:txBody>
                  <a:tcPr marT="41564" marB="41564"/>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srgbClr val="000000"/>
                          </a:solidFill>
                          <a:latin typeface="Times New Roman" panose="02020603050405020304" pitchFamily="18" charset="0"/>
                          <a:cs typeface="Times New Roman" panose="02020603050405020304" pitchFamily="18" charset="0"/>
                        </a:rPr>
                        <a:t>Negative Driver </a:t>
                      </a:r>
                      <a:r>
                        <a:rPr lang="en-US" sz="1600" dirty="0">
                          <a:latin typeface="Times New Roman" panose="02020603050405020304" pitchFamily="18" charset="0"/>
                          <a:cs typeface="Times New Roman" panose="02020603050405020304" pitchFamily="18" charset="0"/>
                        </a:rPr>
                        <a:t>=card2_m= -4.9020</a:t>
                      </a:r>
                    </a:p>
                  </a:txBody>
                  <a:tcPr marT="41564" marB="41564"/>
                </a:tc>
                <a:extLst>
                  <a:ext uri="{0D108BD9-81ED-4DB2-BD59-A6C34878D82A}">
                    <a16:rowId xmlns:a16="http://schemas.microsoft.com/office/drawing/2014/main" val="1658303950"/>
                  </a:ext>
                </a:extLst>
              </a:tr>
              <a:tr h="332509">
                <a:tc>
                  <a:txBody>
                    <a:bodyPr/>
                    <a:lstStyle/>
                    <a:p>
                      <a:pPr algn="ctr"/>
                      <a:r>
                        <a:rPr lang="en-US" sz="1600" b="1" dirty="0">
                          <a:solidFill>
                            <a:srgbClr val="000000"/>
                          </a:solidFill>
                          <a:latin typeface="Times New Roman" panose="02020603050405020304" pitchFamily="18" charset="0"/>
                          <a:cs typeface="Times New Roman" panose="02020603050405020304" pitchFamily="18" charset="0"/>
                        </a:rPr>
                        <a:t>Positive Driver </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carcatvalue_s</a:t>
                      </a:r>
                      <a:r>
                        <a:rPr lang="en-US" sz="1600" dirty="0">
                          <a:latin typeface="Times New Roman" panose="02020603050405020304" pitchFamily="18" charset="0"/>
                          <a:cs typeface="Times New Roman" panose="02020603050405020304" pitchFamily="18" charset="0"/>
                        </a:rPr>
                        <a:t>= +1.5629</a:t>
                      </a:r>
                    </a:p>
                  </a:txBody>
                  <a:tcPr marT="41564" marB="41564"/>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srgbClr val="000000"/>
                          </a:solidFill>
                          <a:latin typeface="Times New Roman" panose="02020603050405020304" pitchFamily="18" charset="0"/>
                          <a:cs typeface="Times New Roman" panose="02020603050405020304" pitchFamily="18" charset="0"/>
                        </a:rPr>
                        <a:t>Negative Driver </a:t>
                      </a:r>
                      <a:r>
                        <a:rPr lang="en-US" sz="1600" dirty="0">
                          <a:latin typeface="Times New Roman" panose="02020603050405020304" pitchFamily="18" charset="0"/>
                          <a:cs typeface="Times New Roman" panose="02020603050405020304" pitchFamily="18" charset="0"/>
                        </a:rPr>
                        <a:t>=card2_o= -3.8818</a:t>
                      </a:r>
                    </a:p>
                  </a:txBody>
                  <a:tcPr marT="41564" marB="41564"/>
                </a:tc>
                <a:extLst>
                  <a:ext uri="{0D108BD9-81ED-4DB2-BD59-A6C34878D82A}">
                    <a16:rowId xmlns:a16="http://schemas.microsoft.com/office/drawing/2014/main" val="2716272412"/>
                  </a:ext>
                </a:extLst>
              </a:tr>
              <a:tr h="332509">
                <a:tc>
                  <a:txBody>
                    <a:bodyPr/>
                    <a:lstStyle/>
                    <a:p>
                      <a:pPr algn="ctr"/>
                      <a:r>
                        <a:rPr lang="en-US" sz="1600" b="1" dirty="0">
                          <a:solidFill>
                            <a:srgbClr val="000000"/>
                          </a:solidFill>
                          <a:latin typeface="Times New Roman" panose="02020603050405020304" pitchFamily="18" charset="0"/>
                          <a:cs typeface="Times New Roman" panose="02020603050405020304" pitchFamily="18" charset="0"/>
                        </a:rPr>
                        <a:t>Positive Driver </a:t>
                      </a:r>
                      <a:r>
                        <a:rPr lang="en-US" sz="1600" dirty="0">
                          <a:latin typeface="Times New Roman" panose="02020603050405020304" pitchFamily="18" charset="0"/>
                          <a:cs typeface="Times New Roman" panose="02020603050405020304" pitchFamily="18" charset="0"/>
                        </a:rPr>
                        <a:t>=reason_rea2= +3.9694</a:t>
                      </a:r>
                    </a:p>
                  </a:txBody>
                  <a:tcPr marT="41564" marB="41564"/>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srgbClr val="000000"/>
                          </a:solidFill>
                          <a:latin typeface="Times New Roman" panose="02020603050405020304" pitchFamily="18" charset="0"/>
                          <a:cs typeface="Times New Roman" panose="02020603050405020304" pitchFamily="18" charset="0"/>
                        </a:rPr>
                        <a:t>Negative Driver </a:t>
                      </a:r>
                      <a:r>
                        <a:rPr lang="en-US" sz="1600" dirty="0">
                          <a:latin typeface="Times New Roman" panose="02020603050405020304" pitchFamily="18" charset="0"/>
                          <a:cs typeface="Times New Roman" panose="02020603050405020304" pitchFamily="18" charset="0"/>
                        </a:rPr>
                        <a:t>=card2_v= -4.9797</a:t>
                      </a:r>
                    </a:p>
                  </a:txBody>
                  <a:tcPr marT="41564" marB="41564"/>
                </a:tc>
                <a:extLst>
                  <a:ext uri="{0D108BD9-81ED-4DB2-BD59-A6C34878D82A}">
                    <a16:rowId xmlns:a16="http://schemas.microsoft.com/office/drawing/2014/main" val="3816306253"/>
                  </a:ext>
                </a:extLst>
              </a:tr>
              <a:tr h="332509">
                <a:tc>
                  <a:txBody>
                    <a:bodyPr/>
                    <a:lstStyle/>
                    <a:p>
                      <a:pPr algn="ctr"/>
                      <a:r>
                        <a:rPr lang="en-US" sz="1600" b="1" dirty="0">
                          <a:solidFill>
                            <a:srgbClr val="000000"/>
                          </a:solidFill>
                          <a:latin typeface="Times New Roman" panose="02020603050405020304" pitchFamily="18" charset="0"/>
                          <a:cs typeface="Times New Roman" panose="02020603050405020304" pitchFamily="18" charset="0"/>
                        </a:rPr>
                        <a:t>Positive Driver </a:t>
                      </a:r>
                      <a:r>
                        <a:rPr lang="en-US" sz="1600" dirty="0">
                          <a:latin typeface="Times New Roman" panose="02020603050405020304" pitchFamily="18" charset="0"/>
                          <a:cs typeface="Times New Roman" panose="02020603050405020304" pitchFamily="18" charset="0"/>
                        </a:rPr>
                        <a:t>=reason_rea9= +1.1072</a:t>
                      </a:r>
                    </a:p>
                  </a:txBody>
                  <a:tcPr marT="41564" marB="41564"/>
                </a:tc>
                <a:tc>
                  <a:txBody>
                    <a:bodyPr/>
                    <a:lstStyle/>
                    <a:p>
                      <a:pPr algn="ctr"/>
                      <a:endParaRPr lang="en-US" sz="1600" dirty="0"/>
                    </a:p>
                  </a:txBody>
                  <a:tcPr marT="41564" marB="41564"/>
                </a:tc>
                <a:extLst>
                  <a:ext uri="{0D108BD9-81ED-4DB2-BD59-A6C34878D82A}">
                    <a16:rowId xmlns:a16="http://schemas.microsoft.com/office/drawing/2014/main" val="3847832988"/>
                  </a:ext>
                </a:extLst>
              </a:tr>
              <a:tr h="332509">
                <a:tc>
                  <a:txBody>
                    <a:bodyPr/>
                    <a:lstStyle/>
                    <a:p>
                      <a:pPr algn="ctr"/>
                      <a:r>
                        <a:rPr lang="en-US" sz="1600" b="1" dirty="0">
                          <a:solidFill>
                            <a:srgbClr val="000000"/>
                          </a:solidFill>
                          <a:latin typeface="Times New Roman" panose="02020603050405020304" pitchFamily="18" charset="0"/>
                          <a:cs typeface="Times New Roman" panose="02020603050405020304" pitchFamily="18" charset="0"/>
                        </a:rPr>
                        <a:t>Positive Driver </a:t>
                      </a:r>
                      <a:r>
                        <a:rPr lang="en-US" sz="1600" dirty="0">
                          <a:latin typeface="Times New Roman" panose="02020603050405020304" pitchFamily="18" charset="0"/>
                          <a:cs typeface="Times New Roman" panose="02020603050405020304" pitchFamily="18" charset="0"/>
                        </a:rPr>
                        <a:t>=polview_pol2= +0.7000</a:t>
                      </a:r>
                    </a:p>
                  </a:txBody>
                  <a:tcPr marT="41564" marB="41564"/>
                </a:tc>
                <a:tc>
                  <a:txBody>
                    <a:bodyPr/>
                    <a:lstStyle/>
                    <a:p>
                      <a:pPr algn="ctr"/>
                      <a:endParaRPr lang="en-US" sz="1600" dirty="0"/>
                    </a:p>
                  </a:txBody>
                  <a:tcPr marT="41564" marB="41564"/>
                </a:tc>
                <a:extLst>
                  <a:ext uri="{0D108BD9-81ED-4DB2-BD59-A6C34878D82A}">
                    <a16:rowId xmlns:a16="http://schemas.microsoft.com/office/drawing/2014/main" val="2203906013"/>
                  </a:ext>
                </a:extLst>
              </a:tr>
              <a:tr h="332509">
                <a:tc>
                  <a:txBody>
                    <a:bodyPr/>
                    <a:lstStyle/>
                    <a:p>
                      <a:pPr algn="ctr"/>
                      <a:r>
                        <a:rPr lang="en-US" sz="1600" b="1" dirty="0">
                          <a:solidFill>
                            <a:srgbClr val="000000"/>
                          </a:solidFill>
                          <a:latin typeface="Times New Roman" panose="02020603050405020304" pitchFamily="18" charset="0"/>
                          <a:cs typeface="Times New Roman" panose="02020603050405020304" pitchFamily="18" charset="0"/>
                        </a:rPr>
                        <a:t>Positive Driver </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owndvd_y</a:t>
                      </a:r>
                      <a:r>
                        <a:rPr lang="en-US" sz="1600" dirty="0">
                          <a:latin typeface="Times New Roman" panose="02020603050405020304" pitchFamily="18" charset="0"/>
                          <a:cs typeface="Times New Roman" panose="02020603050405020304" pitchFamily="18" charset="0"/>
                        </a:rPr>
                        <a:t>= +1.6187</a:t>
                      </a:r>
                    </a:p>
                  </a:txBody>
                  <a:tcPr marT="41564" marB="41564"/>
                </a:tc>
                <a:tc>
                  <a:txBody>
                    <a:bodyPr/>
                    <a:lstStyle/>
                    <a:p>
                      <a:pPr algn="ctr"/>
                      <a:endParaRPr lang="en-US" sz="1600" dirty="0"/>
                    </a:p>
                  </a:txBody>
                  <a:tcPr marT="41564" marB="41564"/>
                </a:tc>
                <a:extLst>
                  <a:ext uri="{0D108BD9-81ED-4DB2-BD59-A6C34878D82A}">
                    <a16:rowId xmlns:a16="http://schemas.microsoft.com/office/drawing/2014/main" val="1106621195"/>
                  </a:ext>
                </a:extLst>
              </a:tr>
              <a:tr h="332509">
                <a:tc>
                  <a:txBody>
                    <a:bodyPr/>
                    <a:lstStyle/>
                    <a:p>
                      <a:pPr algn="ctr"/>
                      <a:r>
                        <a:rPr lang="en-US" sz="1600" b="1" dirty="0">
                          <a:solidFill>
                            <a:srgbClr val="000000"/>
                          </a:solidFill>
                          <a:latin typeface="Times New Roman" panose="02020603050405020304" pitchFamily="18" charset="0"/>
                          <a:cs typeface="Times New Roman" panose="02020603050405020304" pitchFamily="18" charset="0"/>
                        </a:rPr>
                        <a:t>Positive Driver </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owncd_y</a:t>
                      </a:r>
                      <a:r>
                        <a:rPr lang="en-US" sz="1600" dirty="0">
                          <a:latin typeface="Times New Roman" panose="02020603050405020304" pitchFamily="18" charset="0"/>
                          <a:cs typeface="Times New Roman" panose="02020603050405020304" pitchFamily="18" charset="0"/>
                        </a:rPr>
                        <a:t>= +1.3353</a:t>
                      </a:r>
                    </a:p>
                  </a:txBody>
                  <a:tcPr marT="41564" marB="41564"/>
                </a:tc>
                <a:tc>
                  <a:txBody>
                    <a:bodyPr/>
                    <a:lstStyle/>
                    <a:p>
                      <a:pPr algn="ctr"/>
                      <a:endParaRPr lang="en-US" sz="1600" dirty="0"/>
                    </a:p>
                  </a:txBody>
                  <a:tcPr marT="41564" marB="41564"/>
                </a:tc>
                <a:extLst>
                  <a:ext uri="{0D108BD9-81ED-4DB2-BD59-A6C34878D82A}">
                    <a16:rowId xmlns:a16="http://schemas.microsoft.com/office/drawing/2014/main" val="1619641096"/>
                  </a:ext>
                </a:extLst>
              </a:tr>
              <a:tr h="35380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srgbClr val="000000"/>
                          </a:solidFill>
                          <a:latin typeface="Times New Roman" panose="02020603050405020304" pitchFamily="18" charset="0"/>
                          <a:cs typeface="Times New Roman" panose="02020603050405020304" pitchFamily="18" charset="0"/>
                        </a:rPr>
                        <a:t>Positive Driver </a:t>
                      </a:r>
                      <a:r>
                        <a:rPr lang="en-US" sz="1600" dirty="0">
                          <a:latin typeface="Times New Roman" panose="02020603050405020304" pitchFamily="18" charset="0"/>
                          <a:cs typeface="Times New Roman" panose="02020603050405020304" pitchFamily="18" charset="0"/>
                        </a:rPr>
                        <a:t>=income= +0.0001</a:t>
                      </a:r>
                    </a:p>
                  </a:txBody>
                  <a:tcPr marT="41564" marB="41564"/>
                </a:tc>
                <a:tc>
                  <a:txBody>
                    <a:bodyPr/>
                    <a:lstStyle/>
                    <a:p>
                      <a:pPr algn="ctr"/>
                      <a:endParaRPr lang="en-US" sz="1600" dirty="0"/>
                    </a:p>
                  </a:txBody>
                  <a:tcPr marT="41564" marB="41564"/>
                </a:tc>
                <a:extLst>
                  <a:ext uri="{0D108BD9-81ED-4DB2-BD59-A6C34878D82A}">
                    <a16:rowId xmlns:a16="http://schemas.microsoft.com/office/drawing/2014/main" val="2952076765"/>
                  </a:ext>
                </a:extLst>
              </a:tr>
            </a:tbl>
          </a:graphicData>
        </a:graphic>
      </p:graphicFrame>
      <p:sp>
        <p:nvSpPr>
          <p:cNvPr id="8" name="Rectangle 7">
            <a:extLst>
              <a:ext uri="{FF2B5EF4-FFF2-40B4-BE49-F238E27FC236}">
                <a16:creationId xmlns:a16="http://schemas.microsoft.com/office/drawing/2014/main" id="{A0D5373B-0001-4A96-A08E-ABB9157462D3}"/>
              </a:ext>
            </a:extLst>
          </p:cNvPr>
          <p:cNvSpPr/>
          <p:nvPr/>
        </p:nvSpPr>
        <p:spPr>
          <a:xfrm>
            <a:off x="446809" y="-134359"/>
            <a:ext cx="13227627" cy="984885"/>
          </a:xfrm>
          <a:prstGeom prst="rect">
            <a:avLst/>
          </a:prstGeom>
        </p:spPr>
        <p:txBody>
          <a:bodyPr wrap="square">
            <a:spAutoFit/>
          </a:bodyPr>
          <a:lstStyle/>
          <a:p>
            <a:r>
              <a:rPr lang="en-US" sz="4000" b="1" dirty="0">
                <a:solidFill>
                  <a:srgbClr val="000000"/>
                </a:solidFill>
                <a:latin typeface="Times New Roman" panose="02020603050405020304" pitchFamily="18" charset="0"/>
                <a:cs typeface="Times New Roman" panose="02020603050405020304" pitchFamily="18" charset="0"/>
              </a:rPr>
              <a:t>					Key Drivers</a:t>
            </a:r>
            <a:r>
              <a:rPr lang="en-US" sz="4000" b="1" dirty="0">
                <a:latin typeface="Times New Roman" panose="02020603050405020304" pitchFamily="18" charset="0"/>
                <a:cs typeface="Times New Roman" panose="02020603050405020304" pitchFamily="18" charset="0"/>
              </a:rPr>
              <a:t> </a:t>
            </a:r>
            <a:endParaRPr lang="en-US" dirty="0">
              <a:solidFill>
                <a:srgbClr val="000000"/>
              </a:solidFill>
              <a:latin typeface="Times New Roman" panose="02020603050405020304" pitchFamily="18" charset="0"/>
              <a:cs typeface="Times New Roman" panose="02020603050405020304" pitchFamily="18" charset="0"/>
            </a:endParaRPr>
          </a:p>
          <a:p>
            <a:r>
              <a:rPr lang="en-US" b="1" dirty="0">
                <a:solidFill>
                  <a:srgbClr val="000000"/>
                </a:solidFill>
                <a:latin typeface="Times New Roman" panose="02020603050405020304" pitchFamily="18" charset="0"/>
                <a:cs typeface="Times New Roman" panose="02020603050405020304" pitchFamily="18" charset="0"/>
              </a:rPr>
              <a:t>Positive/negative</a:t>
            </a:r>
            <a:r>
              <a:rPr lang="en-US" b="1" dirty="0">
                <a:latin typeface="Times New Roman" panose="02020603050405020304" pitchFamily="18" charset="0"/>
                <a:cs typeface="Times New Roman" panose="02020603050405020304" pitchFamily="18" charset="0"/>
              </a:rPr>
              <a:t> </a:t>
            </a:r>
            <a:r>
              <a:rPr lang="en-US" b="1" dirty="0">
                <a:solidFill>
                  <a:srgbClr val="000000"/>
                </a:solidFill>
                <a:latin typeface="Times New Roman" panose="02020603050405020304" pitchFamily="18" charset="0"/>
                <a:cs typeface="Times New Roman" panose="02020603050405020304" pitchFamily="18" charset="0"/>
              </a:rPr>
              <a:t>Relative importance/variable importance</a:t>
            </a:r>
            <a:r>
              <a:rPr lang="en-US" b="1" dirty="0">
                <a:latin typeface="Times New Roman" panose="02020603050405020304" pitchFamily="18" charset="0"/>
                <a:cs typeface="Times New Roman" panose="02020603050405020304" pitchFamily="18" charset="0"/>
              </a:rPr>
              <a:t> </a:t>
            </a:r>
            <a:r>
              <a:rPr lang="en-US" b="1" dirty="0">
                <a:solidFill>
                  <a:srgbClr val="000000"/>
                </a:solidFill>
                <a:latin typeface="Times New Roman" panose="02020603050405020304" pitchFamily="18" charset="0"/>
                <a:cs typeface="Times New Roman" panose="02020603050405020304" pitchFamily="18" charset="0"/>
              </a:rPr>
              <a:t>Business interpretation</a:t>
            </a:r>
            <a:r>
              <a:rPr lang="en-US"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9056236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1465B4E-BC2B-47B4-9DCD-8DCA52E60A69}"/>
              </a:ext>
            </a:extLst>
          </p:cNvPr>
          <p:cNvSpPr/>
          <p:nvPr/>
        </p:nvSpPr>
        <p:spPr>
          <a:xfrm>
            <a:off x="438539" y="317241"/>
            <a:ext cx="10664889" cy="584775"/>
          </a:xfrm>
          <a:prstGeom prst="rect">
            <a:avLst/>
          </a:prstGeom>
        </p:spPr>
        <p:txBody>
          <a:bodyPr wrap="square">
            <a:spAutoFit/>
          </a:bodyPr>
          <a:lstStyle/>
          <a:p>
            <a:r>
              <a:rPr lang="en-US" sz="3200" dirty="0">
                <a:solidFill>
                  <a:srgbClr val="000000"/>
                </a:solidFill>
                <a:latin typeface="Times New Roman" panose="02020603050405020304" pitchFamily="18" charset="0"/>
                <a:cs typeface="Times New Roman" panose="02020603050405020304" pitchFamily="18" charset="0"/>
              </a:rPr>
              <a:t>			</a:t>
            </a:r>
            <a:r>
              <a:rPr lang="en-US" sz="3200" b="1" dirty="0">
                <a:solidFill>
                  <a:srgbClr val="000000"/>
                </a:solidFill>
                <a:latin typeface="Times New Roman" panose="02020603050405020304" pitchFamily="18" charset="0"/>
                <a:cs typeface="Times New Roman" panose="02020603050405020304" pitchFamily="18" charset="0"/>
              </a:rPr>
              <a:t>Pros &amp; cons of the models</a:t>
            </a:r>
            <a:r>
              <a:rPr lang="en-US" sz="3200" b="1" dirty="0">
                <a:latin typeface="Times New Roman" panose="02020603050405020304" pitchFamily="18" charset="0"/>
                <a:cs typeface="Times New Roman" panose="02020603050405020304" pitchFamily="18" charset="0"/>
              </a:rPr>
              <a:t> </a:t>
            </a:r>
          </a:p>
        </p:txBody>
      </p:sp>
      <p:sp>
        <p:nvSpPr>
          <p:cNvPr id="3" name="Rectangle 2">
            <a:extLst>
              <a:ext uri="{FF2B5EF4-FFF2-40B4-BE49-F238E27FC236}">
                <a16:creationId xmlns:a16="http://schemas.microsoft.com/office/drawing/2014/main" id="{8B058137-178E-4449-B36A-958E73068AF8}"/>
              </a:ext>
            </a:extLst>
          </p:cNvPr>
          <p:cNvSpPr/>
          <p:nvPr/>
        </p:nvSpPr>
        <p:spPr>
          <a:xfrm>
            <a:off x="193040" y="774343"/>
            <a:ext cx="11379200" cy="5909310"/>
          </a:xfrm>
          <a:prstGeom prst="rect">
            <a:avLst/>
          </a:prstGeom>
        </p:spPr>
        <p:txBody>
          <a:bodyPr wrap="square">
            <a:spAutoFit/>
          </a:bodyPr>
          <a:lstStyle/>
          <a:p>
            <a:pPr algn="just"/>
            <a:r>
              <a:rPr lang="en-US" b="1" dirty="0">
                <a:solidFill>
                  <a:srgbClr val="333333"/>
                </a:solidFill>
                <a:latin typeface="Times New Roman" panose="02020603050405020304" pitchFamily="18" charset="0"/>
                <a:cs typeface="Times New Roman" panose="02020603050405020304" pitchFamily="18" charset="0"/>
              </a:rPr>
              <a:t>Advantage:</a:t>
            </a:r>
            <a:endParaRPr lang="en-US" dirty="0">
              <a:solidFill>
                <a:srgbClr val="333333"/>
              </a:solidFill>
              <a:latin typeface="Times New Roman" panose="02020603050405020304" pitchFamily="18" charset="0"/>
              <a:cs typeface="Times New Roman" panose="02020603050405020304" pitchFamily="18" charset="0"/>
            </a:endParaRPr>
          </a:p>
          <a:p>
            <a:pPr algn="just"/>
            <a:r>
              <a:rPr lang="en-US" dirty="0">
                <a:solidFill>
                  <a:srgbClr val="333333"/>
                </a:solidFill>
                <a:latin typeface="Times New Roman" panose="02020603050405020304" pitchFamily="18" charset="0"/>
                <a:cs typeface="Times New Roman" panose="02020603050405020304" pitchFamily="18" charset="0"/>
              </a:rPr>
              <a:t>	It works in most of the cases. Even when it doesn’t fit the data exactly, we can use it to find the nature of the relationship between the two variables. </a:t>
            </a:r>
            <a:r>
              <a:rPr lang="en-US" dirty="0">
                <a:latin typeface="Times New Roman" panose="02020603050405020304" pitchFamily="18" charset="0"/>
                <a:cs typeface="Times New Roman" panose="02020603050405020304" pitchFamily="18" charset="0"/>
              </a:rPr>
              <a:t>Main advantage is , the best fit line is the line with minimum error from all the points ,it has high efficiency.1.Space complexity is very low it just needs to save the weights at the end of training. hence it's a high latency algorithm.2.Its very simple to understand.3.Good interpretability.4.Feature importance is generated at the time model building. With the help of hyperparameter </a:t>
            </a:r>
            <a:r>
              <a:rPr lang="en-US" dirty="0" err="1">
                <a:latin typeface="Times New Roman" panose="02020603050405020304" pitchFamily="18" charset="0"/>
                <a:cs typeface="Times New Roman" panose="02020603050405020304" pitchFamily="18" charset="0"/>
              </a:rPr>
              <a:t>lamba</a:t>
            </a:r>
            <a:r>
              <a:rPr lang="en-US" dirty="0">
                <a:latin typeface="Times New Roman" panose="02020603050405020304" pitchFamily="18" charset="0"/>
                <a:cs typeface="Times New Roman" panose="02020603050405020304" pitchFamily="18" charset="0"/>
              </a:rPr>
              <a:t>, you can handle features selection hence we can achieve dimensionality reduction.5.Another advantage is the ability to identify outliers, or anomalies. </a:t>
            </a:r>
            <a:br>
              <a:rPr lang="en-US" dirty="0">
                <a:latin typeface="Times New Roman" panose="02020603050405020304" pitchFamily="18" charset="0"/>
                <a:cs typeface="Times New Roman" panose="02020603050405020304" pitchFamily="18" charset="0"/>
                <a:hlinkClick r:id="rId2"/>
              </a:rPr>
            </a:br>
            <a:endParaRPr lang="en-US" dirty="0">
              <a:latin typeface="Times New Roman" panose="02020603050405020304" pitchFamily="18" charset="0"/>
              <a:cs typeface="Times New Roman" panose="02020603050405020304" pitchFamily="18" charset="0"/>
            </a:endParaRPr>
          </a:p>
          <a:p>
            <a:pPr algn="just"/>
            <a:r>
              <a:rPr lang="en-US" b="1" dirty="0">
                <a:solidFill>
                  <a:srgbClr val="333333"/>
                </a:solidFill>
                <a:latin typeface="Times New Roman" panose="02020603050405020304" pitchFamily="18" charset="0"/>
                <a:cs typeface="Times New Roman" panose="02020603050405020304" pitchFamily="18" charset="0"/>
              </a:rPr>
              <a:t>Disadvantage:</a:t>
            </a:r>
            <a:endParaRPr lang="en-US" dirty="0">
              <a:solidFill>
                <a:srgbClr val="333333"/>
              </a:solidFill>
              <a:latin typeface="Times New Roman" panose="02020603050405020304" pitchFamily="18" charset="0"/>
              <a:cs typeface="Times New Roman" panose="02020603050405020304" pitchFamily="18" charset="0"/>
            </a:endParaRPr>
          </a:p>
          <a:p>
            <a:pPr algn="just">
              <a:buFont typeface="+mj-lt"/>
              <a:buAutoNum type="arabicPeriod"/>
            </a:pPr>
            <a:r>
              <a:rPr lang="en-US" dirty="0">
                <a:solidFill>
                  <a:srgbClr val="333333"/>
                </a:solidFill>
                <a:latin typeface="Times New Roman" panose="02020603050405020304" pitchFamily="18" charset="0"/>
                <a:cs typeface="Times New Roman" panose="02020603050405020304" pitchFamily="18" charset="0"/>
              </a:rPr>
              <a:t>By its definition, linear regression only models relationships between dependent and independent variables that are linear. It assumes there is a straight-line relationship between them which is incorrect sometimes. Linear regression is very sensitive to the anomalies in the data (or outliers).</a:t>
            </a:r>
          </a:p>
          <a:p>
            <a:pPr algn="just">
              <a:buFont typeface="+mj-lt"/>
              <a:buAutoNum type="arabicPeriod"/>
            </a:pPr>
            <a:r>
              <a:rPr lang="en-US" dirty="0">
                <a:solidFill>
                  <a:srgbClr val="333333"/>
                </a:solidFill>
                <a:latin typeface="Times New Roman" panose="02020603050405020304" pitchFamily="18" charset="0"/>
                <a:cs typeface="Times New Roman" panose="02020603050405020304" pitchFamily="18" charset="0"/>
              </a:rPr>
              <a:t>Take for example most of your data lies in the range 0-10. If due to any reason only one of the data item comes out of the range, say for example 15, this significantly influences the regression coefficients.</a:t>
            </a:r>
          </a:p>
          <a:p>
            <a:pPr algn="just">
              <a:buFont typeface="+mj-lt"/>
              <a:buAutoNum type="arabicPeriod"/>
            </a:pPr>
            <a:r>
              <a:rPr lang="en-US" dirty="0">
                <a:solidFill>
                  <a:srgbClr val="333333"/>
                </a:solidFill>
                <a:latin typeface="Times New Roman" panose="02020603050405020304" pitchFamily="18" charset="0"/>
                <a:cs typeface="Times New Roman" panose="02020603050405020304" pitchFamily="18" charset="0"/>
              </a:rPr>
              <a:t>Another disadvantage is that if we have a number of parameters than the number of samples available then the model starts to model the noise rather than the relationship between the </a:t>
            </a:r>
            <a:r>
              <a:rPr lang="en-US" dirty="0" err="1">
                <a:solidFill>
                  <a:srgbClr val="333333"/>
                </a:solidFill>
                <a:latin typeface="Times New Roman" panose="02020603050405020304" pitchFamily="18" charset="0"/>
                <a:cs typeface="Times New Roman" panose="02020603050405020304" pitchFamily="18" charset="0"/>
              </a:rPr>
              <a:t>variables.</a:t>
            </a:r>
            <a:r>
              <a:rPr lang="en-US" dirty="0" err="1">
                <a:latin typeface="Times New Roman" panose="02020603050405020304" pitchFamily="18" charset="0"/>
                <a:cs typeface="Times New Roman" panose="02020603050405020304" pitchFamily="18" charset="0"/>
              </a:rPr>
              <a:t>Sometimes</a:t>
            </a:r>
            <a:r>
              <a:rPr lang="en-US" dirty="0">
                <a:latin typeface="Times New Roman" panose="02020603050405020304" pitchFamily="18" charset="0"/>
                <a:cs typeface="Times New Roman" panose="02020603050405020304" pitchFamily="18" charset="0"/>
              </a:rPr>
              <a:t> this high efficiency created disadvantage which is prone to overfitting of the data (</a:t>
            </a:r>
            <a:r>
              <a:rPr lang="en-US" dirty="0" err="1">
                <a:latin typeface="Times New Roman" panose="02020603050405020304" pitchFamily="18" charset="0"/>
                <a:cs typeface="Times New Roman" panose="02020603050405020304" pitchFamily="18" charset="0"/>
              </a:rPr>
              <a:t>i.e</a:t>
            </a:r>
            <a:r>
              <a:rPr lang="en-US" dirty="0">
                <a:latin typeface="Times New Roman" panose="02020603050405020304" pitchFamily="18" charset="0"/>
                <a:cs typeface="Times New Roman" panose="02020603050405020304" pitchFamily="18" charset="0"/>
              </a:rPr>
              <a:t> some noisy data also considered as useful data), and also it cant be used when the relation between dependent and independent variable is not linear. The algorithm assumes data is normally distributed in real they are </a:t>
            </a:r>
            <a:r>
              <a:rPr lang="en-US" dirty="0" err="1">
                <a:latin typeface="Times New Roman" panose="02020603050405020304" pitchFamily="18" charset="0"/>
                <a:cs typeface="Times New Roman" panose="02020603050405020304" pitchFamily="18" charset="0"/>
              </a:rPr>
              <a:t>not.Before</a:t>
            </a:r>
            <a:r>
              <a:rPr lang="en-US" dirty="0">
                <a:latin typeface="Times New Roman" panose="02020603050405020304" pitchFamily="18" charset="0"/>
                <a:cs typeface="Times New Roman" panose="02020603050405020304" pitchFamily="18" charset="0"/>
              </a:rPr>
              <a:t> building model multicollinearity should be </a:t>
            </a:r>
            <a:r>
              <a:rPr lang="en-US" dirty="0" err="1">
                <a:latin typeface="Times New Roman" panose="02020603050405020304" pitchFamily="18" charset="0"/>
                <a:cs typeface="Times New Roman" panose="02020603050405020304" pitchFamily="18" charset="0"/>
              </a:rPr>
              <a:t>avoided.prone</a:t>
            </a:r>
            <a:r>
              <a:rPr lang="en-US" dirty="0">
                <a:latin typeface="Times New Roman" panose="02020603050405020304" pitchFamily="18" charset="0"/>
                <a:cs typeface="Times New Roman" panose="02020603050405020304" pitchFamily="18" charset="0"/>
              </a:rPr>
              <a:t> to outliers</a:t>
            </a:r>
          </a:p>
          <a:p>
            <a:pPr algn="just">
              <a:buFont typeface="+mj-lt"/>
              <a:buAutoNum type="arabicPeriod"/>
            </a:pPr>
            <a:endParaRPr lang="en-US" dirty="0">
              <a:solidFill>
                <a:srgbClr val="333333"/>
              </a:solidFill>
              <a:latin typeface="Times New Roman" panose="02020603050405020304" pitchFamily="18" charset="0"/>
              <a:cs typeface="Times New Roman" panose="02020603050405020304" pitchFamily="18" charset="0"/>
            </a:endParaRPr>
          </a:p>
          <a:p>
            <a:pPr>
              <a:buFont typeface="+mj-lt"/>
              <a:buAutoNum type="arabicPeriod"/>
            </a:pPr>
            <a:endParaRPr lang="en-US" b="0" i="0"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3291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B5E681-4B0C-4696-9310-260F0C8199D8}"/>
              </a:ext>
            </a:extLst>
          </p:cNvPr>
          <p:cNvSpPr/>
          <p:nvPr/>
        </p:nvSpPr>
        <p:spPr>
          <a:xfrm>
            <a:off x="391886" y="326571"/>
            <a:ext cx="10273004" cy="1354217"/>
          </a:xfrm>
          <a:prstGeom prst="rect">
            <a:avLst/>
          </a:prstGeom>
        </p:spPr>
        <p:txBody>
          <a:bodyPr wrap="square">
            <a:spAutoFit/>
          </a:bodyPr>
          <a:lstStyle/>
          <a:p>
            <a:r>
              <a:rPr lang="en-US" sz="3200" b="1" dirty="0">
                <a:solidFill>
                  <a:srgbClr val="000000"/>
                </a:solidFill>
                <a:latin typeface="Times New Roman" panose="02020603050405020304" pitchFamily="18" charset="0"/>
                <a:cs typeface="Times New Roman" panose="02020603050405020304" pitchFamily="18" charset="0"/>
              </a:rPr>
              <a:t>			Recommendations &amp; next steps</a:t>
            </a:r>
          </a:p>
          <a:p>
            <a:r>
              <a:rPr lang="en-US" sz="3200" b="1" dirty="0">
                <a:solidFill>
                  <a:srgbClr val="000000"/>
                </a:solidFill>
                <a:latin typeface="Times New Roman" panose="02020603050405020304" pitchFamily="18" charset="0"/>
                <a:cs typeface="Times New Roman" panose="02020603050405020304" pitchFamily="18" charset="0"/>
              </a:rPr>
              <a:t>	</a:t>
            </a:r>
            <a:r>
              <a:rPr lang="en-US" b="1" dirty="0">
                <a:solidFill>
                  <a:srgbClr val="000000"/>
                </a:solidFill>
                <a:latin typeface="Times New Roman" panose="02020603050405020304" pitchFamily="18" charset="0"/>
                <a:cs typeface="Times New Roman" panose="02020603050405020304" pitchFamily="18" charset="0"/>
              </a:rPr>
              <a:t>Machine learning can be used to avoid overfitting and underfitting problems. So that higher accuracy in the results can be obtained.</a:t>
            </a:r>
            <a:r>
              <a:rPr lang="en-US"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9762659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92FC5A9-59C4-4B63-8EC3-42F096CB5DF8}"/>
              </a:ext>
            </a:extLst>
          </p:cNvPr>
          <p:cNvSpPr/>
          <p:nvPr/>
        </p:nvSpPr>
        <p:spPr>
          <a:xfrm>
            <a:off x="690880" y="0"/>
            <a:ext cx="10952480" cy="1077218"/>
          </a:xfrm>
          <a:prstGeom prst="rect">
            <a:avLst/>
          </a:prstGeom>
        </p:spPr>
        <p:txBody>
          <a:bodyPr wrap="square">
            <a:spAutoFit/>
          </a:bodyPr>
          <a:lstStyle/>
          <a:p>
            <a:pPr algn="ctr"/>
            <a:r>
              <a:rPr lang="en-US" sz="3200" b="1" dirty="0">
                <a:solidFill>
                  <a:srgbClr val="000000"/>
                </a:solidFill>
                <a:latin typeface="Times New Roman" panose="02020603050405020304" pitchFamily="18" charset="0"/>
                <a:cs typeface="Times New Roman" panose="02020603050405020304" pitchFamily="18" charset="0"/>
              </a:rPr>
              <a:t>	Implementation tool (if applicable) based on final model chosen</a:t>
            </a:r>
            <a:r>
              <a:rPr lang="en-US" dirty="0"/>
              <a:t> </a:t>
            </a:r>
            <a:r>
              <a:rPr lang="en-US" sz="3200" b="1" dirty="0">
                <a:latin typeface="Times New Roman" panose="02020603050405020304" pitchFamily="18" charset="0"/>
                <a:cs typeface="Times New Roman" panose="02020603050405020304" pitchFamily="18" charset="0"/>
              </a:rPr>
              <a:t>(validation data)</a:t>
            </a:r>
          </a:p>
        </p:txBody>
      </p:sp>
      <p:graphicFrame>
        <p:nvGraphicFramePr>
          <p:cNvPr id="4" name="Table 3">
            <a:extLst>
              <a:ext uri="{FF2B5EF4-FFF2-40B4-BE49-F238E27FC236}">
                <a16:creationId xmlns:a16="http://schemas.microsoft.com/office/drawing/2014/main" id="{BC0CA8B5-C945-44F3-A2C7-9F20184B0F5B}"/>
              </a:ext>
            </a:extLst>
          </p:cNvPr>
          <p:cNvGraphicFramePr>
            <a:graphicFrameLocks noGrp="1"/>
          </p:cNvGraphicFramePr>
          <p:nvPr>
            <p:extLst>
              <p:ext uri="{D42A27DB-BD31-4B8C-83A1-F6EECF244321}">
                <p14:modId xmlns:p14="http://schemas.microsoft.com/office/powerpoint/2010/main" val="1101685418"/>
              </p:ext>
            </p:extLst>
          </p:nvPr>
        </p:nvGraphicFramePr>
        <p:xfrm>
          <a:off x="311727" y="1205345"/>
          <a:ext cx="10824294" cy="5397677"/>
        </p:xfrm>
        <a:graphic>
          <a:graphicData uri="http://schemas.openxmlformats.org/drawingml/2006/table">
            <a:tbl>
              <a:tblPr>
                <a:tableStyleId>{5C22544A-7EE6-4342-B048-85BDC9FD1C3A}</a:tableStyleId>
              </a:tblPr>
              <a:tblGrid>
                <a:gridCol w="7181167">
                  <a:extLst>
                    <a:ext uri="{9D8B030D-6E8A-4147-A177-3AD203B41FA5}">
                      <a16:colId xmlns:a16="http://schemas.microsoft.com/office/drawing/2014/main" val="230534942"/>
                    </a:ext>
                  </a:extLst>
                </a:gridCol>
                <a:gridCol w="3643127">
                  <a:extLst>
                    <a:ext uri="{9D8B030D-6E8A-4147-A177-3AD203B41FA5}">
                      <a16:colId xmlns:a16="http://schemas.microsoft.com/office/drawing/2014/main" val="1684845198"/>
                    </a:ext>
                  </a:extLst>
                </a:gridCol>
              </a:tblGrid>
              <a:tr h="275081">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u="none" strike="noStrike" dirty="0">
                          <a:effectLst/>
                          <a:latin typeface="Times New Roman" panose="02020603050405020304" pitchFamily="18" charset="0"/>
                          <a:cs typeface="Times New Roman" panose="02020603050405020304" pitchFamily="18" charset="0"/>
                        </a:rPr>
                        <a:t>Total Spend Calculation (</a:t>
                      </a:r>
                      <a:r>
                        <a:rPr lang="en-US" sz="1800" b="1" dirty="0">
                          <a:latin typeface="Times New Roman" panose="02020603050405020304" pitchFamily="18" charset="0"/>
                          <a:cs typeface="Times New Roman" panose="02020603050405020304" pitchFamily="18" charset="0"/>
                        </a:rPr>
                        <a:t>validation data</a:t>
                      </a:r>
                      <a:r>
                        <a:rPr lang="en-US" sz="1800" b="1" u="none" strike="noStrike" dirty="0">
                          <a:effectLst/>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079696268"/>
                  </a:ext>
                </a:extLst>
              </a:tr>
              <a:tr h="201280">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region_z5</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19" marR="5419" marT="54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1</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19" marR="5419" marT="54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8048563"/>
                  </a:ext>
                </a:extLst>
              </a:tr>
              <a:tr h="201280">
                <a:tc>
                  <a:txBody>
                    <a:bodyPr/>
                    <a:lstStyle/>
                    <a:p>
                      <a:pPr algn="ctr" fontAlgn="ctr"/>
                      <a:r>
                        <a:rPr lang="en-US" sz="1400" u="none" strike="noStrike" dirty="0" err="1">
                          <a:effectLst/>
                          <a:latin typeface="Times New Roman" panose="02020603050405020304" pitchFamily="18" charset="0"/>
                          <a:cs typeface="Times New Roman" panose="02020603050405020304" pitchFamily="18" charset="0"/>
                        </a:rPr>
                        <a:t>gender_m</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19" marR="5419" marT="54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1</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19" marR="5419" marT="54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0136180"/>
                  </a:ext>
                </a:extLst>
              </a:tr>
              <a:tr h="201280">
                <a:tc>
                  <a:txBody>
                    <a:bodyPr/>
                    <a:lstStyle/>
                    <a:p>
                      <a:pPr algn="ctr" fontAlgn="ctr"/>
                      <a:r>
                        <a:rPr lang="en-US" sz="1400" u="none" strike="noStrike" dirty="0" err="1">
                          <a:effectLst/>
                          <a:latin typeface="Times New Roman" panose="02020603050405020304" pitchFamily="18" charset="0"/>
                          <a:cs typeface="Times New Roman" panose="02020603050405020304" pitchFamily="18" charset="0"/>
                        </a:rPr>
                        <a:t>retire_y</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19" marR="5419" marT="54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0</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19" marR="5419" marT="54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3044992"/>
                  </a:ext>
                </a:extLst>
              </a:tr>
              <a:tr h="201280">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inccat_ic3</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19" marR="5419" marT="54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1</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19" marR="5419" marT="54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89864097"/>
                  </a:ext>
                </a:extLst>
              </a:tr>
              <a:tr h="201280">
                <a:tc>
                  <a:txBody>
                    <a:bodyPr/>
                    <a:lstStyle/>
                    <a:p>
                      <a:pPr algn="ctr" fontAlgn="ctr"/>
                      <a:r>
                        <a:rPr lang="en-US" sz="1400" u="none" strike="noStrike" dirty="0" err="1">
                          <a:effectLst/>
                          <a:latin typeface="Times New Roman" panose="02020603050405020304" pitchFamily="18" charset="0"/>
                          <a:cs typeface="Times New Roman" panose="02020603050405020304" pitchFamily="18" charset="0"/>
                        </a:rPr>
                        <a:t>carown_o</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19" marR="5419" marT="54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0</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19" marR="5419" marT="54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84580425"/>
                  </a:ext>
                </a:extLst>
              </a:tr>
              <a:tr h="201280">
                <a:tc>
                  <a:txBody>
                    <a:bodyPr/>
                    <a:lstStyle/>
                    <a:p>
                      <a:pPr algn="ctr" fontAlgn="ctr"/>
                      <a:r>
                        <a:rPr lang="en-US" sz="1400" u="none" strike="noStrike" dirty="0" err="1">
                          <a:effectLst/>
                          <a:latin typeface="Times New Roman" panose="02020603050405020304" pitchFamily="18" charset="0"/>
                          <a:cs typeface="Times New Roman" panose="02020603050405020304" pitchFamily="18" charset="0"/>
                        </a:rPr>
                        <a:t>carcatvalue_l</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19" marR="5419" marT="54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1</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19" marR="5419" marT="54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4310668"/>
                  </a:ext>
                </a:extLst>
              </a:tr>
              <a:tr h="201280">
                <a:tc>
                  <a:txBody>
                    <a:bodyPr/>
                    <a:lstStyle/>
                    <a:p>
                      <a:pPr algn="ctr" fontAlgn="ctr"/>
                      <a:r>
                        <a:rPr lang="en-US" sz="1400" u="none" strike="noStrike" dirty="0" err="1">
                          <a:effectLst/>
                          <a:latin typeface="Times New Roman" panose="02020603050405020304" pitchFamily="18" charset="0"/>
                          <a:cs typeface="Times New Roman" panose="02020603050405020304" pitchFamily="18" charset="0"/>
                        </a:rPr>
                        <a:t>carcatvalue_n</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19" marR="5419" marT="54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1</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19" marR="5419" marT="54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857849"/>
                  </a:ext>
                </a:extLst>
              </a:tr>
              <a:tr h="201280">
                <a:tc>
                  <a:txBody>
                    <a:bodyPr/>
                    <a:lstStyle/>
                    <a:p>
                      <a:pPr algn="ctr" fontAlgn="ctr"/>
                      <a:r>
                        <a:rPr lang="en-US" sz="1400" u="none" strike="noStrike" dirty="0" err="1">
                          <a:effectLst/>
                          <a:latin typeface="Times New Roman" panose="02020603050405020304" pitchFamily="18" charset="0"/>
                          <a:cs typeface="Times New Roman" panose="02020603050405020304" pitchFamily="18" charset="0"/>
                        </a:rPr>
                        <a:t>carcatvalue_s</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19" marR="5419" marT="54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1</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19" marR="5419" marT="54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4996309"/>
                  </a:ext>
                </a:extLst>
              </a:tr>
              <a:tr h="201280">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reason_rea2</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19" marR="5419" marT="54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1</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19" marR="5419" marT="54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3160519"/>
                  </a:ext>
                </a:extLst>
              </a:tr>
              <a:tr h="201280">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reason_rea9</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19" marR="5419" marT="54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0</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19" marR="5419" marT="54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964390"/>
                  </a:ext>
                </a:extLst>
              </a:tr>
              <a:tr h="201280">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polview_pol2</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19" marR="5419" marT="54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0</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19" marR="5419" marT="54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034740"/>
                  </a:ext>
                </a:extLst>
              </a:tr>
              <a:tr h="201280">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card_card2</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5419" marR="5419" marT="54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0</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19" marR="5419" marT="54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6774155"/>
                  </a:ext>
                </a:extLst>
              </a:tr>
              <a:tr h="201280">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card_card3</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5419" marR="5419" marT="54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1</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19" marR="5419" marT="54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3380830"/>
                  </a:ext>
                </a:extLst>
              </a:tr>
              <a:tr h="201280">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card_card4</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5419" marR="5419" marT="54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1</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19" marR="5419" marT="54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015873"/>
                  </a:ext>
                </a:extLst>
              </a:tr>
              <a:tr h="201280">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card_card5</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5419" marR="5419" marT="54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0</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19" marR="5419" marT="54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8628429"/>
                  </a:ext>
                </a:extLst>
              </a:tr>
              <a:tr h="201280">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card2_d</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5419" marR="5419" marT="54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0</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19" marR="5419" marT="54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4517649"/>
                  </a:ext>
                </a:extLst>
              </a:tr>
              <a:tr h="201280">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card2_m</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5419" marR="5419" marT="54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0</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19" marR="5419" marT="54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3483895"/>
                  </a:ext>
                </a:extLst>
              </a:tr>
              <a:tr h="201280">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card2_o</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5419" marR="5419" marT="54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0</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19" marR="5419" marT="54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29831959"/>
                  </a:ext>
                </a:extLst>
              </a:tr>
              <a:tr h="201280">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card2_v</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5419" marR="5419" marT="54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1</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19" marR="5419" marT="54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1451752"/>
                  </a:ext>
                </a:extLst>
              </a:tr>
              <a:tr h="201280">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owndvd_y</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5419" marR="5419" marT="54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1</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19" marR="5419" marT="54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4589952"/>
                  </a:ext>
                </a:extLst>
              </a:tr>
              <a:tr h="201280">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owncd_y</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5419" marR="5419" marT="54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1</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19" marR="5419" marT="54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2851488"/>
                  </a:ext>
                </a:extLst>
              </a:tr>
              <a:tr h="201280">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income</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5419" marR="5419" marT="54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961</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19" marR="5419" marT="54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7015289"/>
                  </a:ext>
                </a:extLst>
              </a:tr>
              <a:tr h="201280">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Total Spend</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19" marR="5419" marT="54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8046.560403</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19" marR="5419" marT="54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8401642"/>
                  </a:ext>
                </a:extLst>
              </a:tr>
            </a:tbl>
          </a:graphicData>
        </a:graphic>
      </p:graphicFrame>
    </p:spTree>
    <p:extLst>
      <p:ext uri="{BB962C8B-B14F-4D97-AF65-F5344CB8AC3E}">
        <p14:creationId xmlns:p14="http://schemas.microsoft.com/office/powerpoint/2010/main" val="9217936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CA2C40F-C61A-4C82-B232-CA80043046D8}"/>
              </a:ext>
            </a:extLst>
          </p:cNvPr>
          <p:cNvSpPr/>
          <p:nvPr/>
        </p:nvSpPr>
        <p:spPr>
          <a:xfrm>
            <a:off x="731520" y="264160"/>
            <a:ext cx="10962640" cy="1077218"/>
          </a:xfrm>
          <a:prstGeom prst="rect">
            <a:avLst/>
          </a:prstGeom>
        </p:spPr>
        <p:txBody>
          <a:bodyPr wrap="square">
            <a:spAutoFit/>
          </a:bodyPr>
          <a:lstStyle/>
          <a:p>
            <a:pPr algn="ctr"/>
            <a:r>
              <a:rPr lang="en-US" sz="3200" b="1" dirty="0">
                <a:solidFill>
                  <a:srgbClr val="000000"/>
                </a:solidFill>
                <a:latin typeface="Times New Roman" panose="02020603050405020304" pitchFamily="18" charset="0"/>
                <a:cs typeface="Times New Roman" panose="02020603050405020304" pitchFamily="18" charset="0"/>
              </a:rPr>
              <a:t>Implementation tool (if applicable) based on final model chosen</a:t>
            </a:r>
            <a:r>
              <a:rPr lang="en-US" sz="3200" dirty="0"/>
              <a:t> </a:t>
            </a:r>
            <a:r>
              <a:rPr lang="en-US" sz="3200" b="1" dirty="0">
                <a:latin typeface="Times New Roman" panose="02020603050405020304" pitchFamily="18" charset="0"/>
                <a:cs typeface="Times New Roman" panose="02020603050405020304" pitchFamily="18" charset="0"/>
              </a:rPr>
              <a:t>(Development Data)</a:t>
            </a:r>
            <a:endParaRPr lang="en-US" sz="3200" dirty="0"/>
          </a:p>
        </p:txBody>
      </p:sp>
      <p:graphicFrame>
        <p:nvGraphicFramePr>
          <p:cNvPr id="4" name="Table 3">
            <a:extLst>
              <a:ext uri="{FF2B5EF4-FFF2-40B4-BE49-F238E27FC236}">
                <a16:creationId xmlns:a16="http://schemas.microsoft.com/office/drawing/2014/main" id="{C697D128-9297-4E20-953F-70760371EF71}"/>
              </a:ext>
            </a:extLst>
          </p:cNvPr>
          <p:cNvGraphicFramePr>
            <a:graphicFrameLocks noGrp="1"/>
          </p:cNvGraphicFramePr>
          <p:nvPr>
            <p:extLst>
              <p:ext uri="{D42A27DB-BD31-4B8C-83A1-F6EECF244321}">
                <p14:modId xmlns:p14="http://schemas.microsoft.com/office/powerpoint/2010/main" val="1203394395"/>
              </p:ext>
            </p:extLst>
          </p:nvPr>
        </p:nvGraphicFramePr>
        <p:xfrm>
          <a:off x="353292" y="1254125"/>
          <a:ext cx="11201400" cy="5327126"/>
        </p:xfrm>
        <a:graphic>
          <a:graphicData uri="http://schemas.openxmlformats.org/drawingml/2006/table">
            <a:tbl>
              <a:tblPr>
                <a:tableStyleId>{5C22544A-7EE6-4342-B048-85BDC9FD1C3A}</a:tableStyleId>
              </a:tblPr>
              <a:tblGrid>
                <a:gridCol w="4667249">
                  <a:extLst>
                    <a:ext uri="{9D8B030D-6E8A-4147-A177-3AD203B41FA5}">
                      <a16:colId xmlns:a16="http://schemas.microsoft.com/office/drawing/2014/main" val="28042538"/>
                    </a:ext>
                  </a:extLst>
                </a:gridCol>
                <a:gridCol w="6534151">
                  <a:extLst>
                    <a:ext uri="{9D8B030D-6E8A-4147-A177-3AD203B41FA5}">
                      <a16:colId xmlns:a16="http://schemas.microsoft.com/office/drawing/2014/main" val="1759550841"/>
                    </a:ext>
                  </a:extLst>
                </a:gridCol>
              </a:tblGrid>
              <a:tr h="205063">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u="none" strike="noStrike" dirty="0">
                          <a:effectLst/>
                          <a:latin typeface="Times New Roman" panose="02020603050405020304" pitchFamily="18" charset="0"/>
                          <a:cs typeface="Times New Roman" panose="02020603050405020304" pitchFamily="18" charset="0"/>
                        </a:rPr>
                        <a:t>Total Spend Calculation (</a:t>
                      </a:r>
                      <a:r>
                        <a:rPr lang="en-US" sz="1400" b="1" dirty="0">
                          <a:latin typeface="Times New Roman" panose="02020603050405020304" pitchFamily="18" charset="0"/>
                          <a:cs typeface="Times New Roman" panose="02020603050405020304" pitchFamily="18" charset="0"/>
                        </a:rPr>
                        <a:t>Development Data</a:t>
                      </a:r>
                      <a:r>
                        <a:rPr lang="en-US" sz="1400" b="1" u="none" strike="noStrike" dirty="0">
                          <a:effectLst/>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9920557"/>
                  </a:ext>
                </a:extLst>
              </a:tr>
              <a:tr h="175054">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region_z5</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002" marR="5002" marT="50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0</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002" marR="5002" marT="50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2308548"/>
                  </a:ext>
                </a:extLst>
              </a:tr>
              <a:tr h="175054">
                <a:tc>
                  <a:txBody>
                    <a:bodyPr/>
                    <a:lstStyle/>
                    <a:p>
                      <a:pPr algn="ctr" fontAlgn="b"/>
                      <a:r>
                        <a:rPr lang="en-US" sz="1400" u="none" strike="noStrike" dirty="0" err="1">
                          <a:effectLst/>
                          <a:latin typeface="Times New Roman" panose="02020603050405020304" pitchFamily="18" charset="0"/>
                          <a:cs typeface="Times New Roman" panose="02020603050405020304" pitchFamily="18" charset="0"/>
                        </a:rPr>
                        <a:t>gender_m</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002" marR="5002" marT="50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0</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5002" marR="5002" marT="50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6066346"/>
                  </a:ext>
                </a:extLst>
              </a:tr>
              <a:tr h="175054">
                <a:tc>
                  <a:txBody>
                    <a:bodyPr/>
                    <a:lstStyle/>
                    <a:p>
                      <a:pPr algn="ctr" fontAlgn="b"/>
                      <a:r>
                        <a:rPr lang="en-US" sz="1400" u="none" strike="noStrike" dirty="0" err="1">
                          <a:effectLst/>
                          <a:latin typeface="Times New Roman" panose="02020603050405020304" pitchFamily="18" charset="0"/>
                          <a:cs typeface="Times New Roman" panose="02020603050405020304" pitchFamily="18" charset="0"/>
                        </a:rPr>
                        <a:t>retire_y</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002" marR="5002" marT="50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0</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5002" marR="5002" marT="50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003648"/>
                  </a:ext>
                </a:extLst>
              </a:tr>
              <a:tr h="175054">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inccat_ic3</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002" marR="5002" marT="50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1</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5002" marR="5002" marT="50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84475679"/>
                  </a:ext>
                </a:extLst>
              </a:tr>
              <a:tr h="175054">
                <a:tc>
                  <a:txBody>
                    <a:bodyPr/>
                    <a:lstStyle/>
                    <a:p>
                      <a:pPr algn="ctr" fontAlgn="b"/>
                      <a:r>
                        <a:rPr lang="en-US" sz="1400" u="none" strike="noStrike" dirty="0" err="1">
                          <a:effectLst/>
                          <a:latin typeface="Times New Roman" panose="02020603050405020304" pitchFamily="18" charset="0"/>
                          <a:cs typeface="Times New Roman" panose="02020603050405020304" pitchFamily="18" charset="0"/>
                        </a:rPr>
                        <a:t>carown_o</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002" marR="5002" marT="50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0</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5002" marR="5002" marT="50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6687301"/>
                  </a:ext>
                </a:extLst>
              </a:tr>
              <a:tr h="175054">
                <a:tc>
                  <a:txBody>
                    <a:bodyPr/>
                    <a:lstStyle/>
                    <a:p>
                      <a:pPr algn="ctr" fontAlgn="b"/>
                      <a:r>
                        <a:rPr lang="en-US" sz="1400" u="none" strike="noStrike" dirty="0" err="1">
                          <a:effectLst/>
                          <a:latin typeface="Times New Roman" panose="02020603050405020304" pitchFamily="18" charset="0"/>
                          <a:cs typeface="Times New Roman" panose="02020603050405020304" pitchFamily="18" charset="0"/>
                        </a:rPr>
                        <a:t>carcatvalue_l</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002" marR="5002" marT="50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0</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5002" marR="5002" marT="50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0118280"/>
                  </a:ext>
                </a:extLst>
              </a:tr>
              <a:tr h="175054">
                <a:tc>
                  <a:txBody>
                    <a:bodyPr/>
                    <a:lstStyle/>
                    <a:p>
                      <a:pPr algn="ctr" fontAlgn="b"/>
                      <a:r>
                        <a:rPr lang="en-US" sz="1400" u="none" strike="noStrike" dirty="0" err="1">
                          <a:effectLst/>
                          <a:latin typeface="Times New Roman" panose="02020603050405020304" pitchFamily="18" charset="0"/>
                          <a:cs typeface="Times New Roman" panose="02020603050405020304" pitchFamily="18" charset="0"/>
                        </a:rPr>
                        <a:t>carcatvalue_n</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002" marR="5002" marT="50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0</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002" marR="5002" marT="50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3133184"/>
                  </a:ext>
                </a:extLst>
              </a:tr>
              <a:tr h="175054">
                <a:tc>
                  <a:txBody>
                    <a:bodyPr/>
                    <a:lstStyle/>
                    <a:p>
                      <a:pPr algn="ctr" fontAlgn="b"/>
                      <a:r>
                        <a:rPr lang="en-US" sz="1400" u="none" strike="noStrike" dirty="0" err="1">
                          <a:effectLst/>
                          <a:latin typeface="Times New Roman" panose="02020603050405020304" pitchFamily="18" charset="0"/>
                          <a:cs typeface="Times New Roman" panose="02020603050405020304" pitchFamily="18" charset="0"/>
                        </a:rPr>
                        <a:t>carcatvalue_s</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002" marR="5002" marT="50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0</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002" marR="5002" marT="50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0614041"/>
                  </a:ext>
                </a:extLst>
              </a:tr>
              <a:tr h="175054">
                <a:tc>
                  <a:txBody>
                    <a:bodyPr/>
                    <a:lstStyle/>
                    <a:p>
                      <a:pPr algn="ctr" fontAlgn="b"/>
                      <a:r>
                        <a:rPr lang="en-US" sz="1400" u="none" strike="noStrike">
                          <a:effectLst/>
                          <a:latin typeface="Times New Roman" panose="02020603050405020304" pitchFamily="18" charset="0"/>
                          <a:cs typeface="Times New Roman" panose="02020603050405020304" pitchFamily="18" charset="0"/>
                        </a:rPr>
                        <a:t>reason_rea2</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5002" marR="5002" marT="50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0</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002" marR="5002" marT="50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9218716"/>
                  </a:ext>
                </a:extLst>
              </a:tr>
              <a:tr h="175054">
                <a:tc>
                  <a:txBody>
                    <a:bodyPr/>
                    <a:lstStyle/>
                    <a:p>
                      <a:pPr algn="ctr" fontAlgn="b"/>
                      <a:r>
                        <a:rPr lang="en-US" sz="1400" u="none" strike="noStrike">
                          <a:effectLst/>
                          <a:latin typeface="Times New Roman" panose="02020603050405020304" pitchFamily="18" charset="0"/>
                          <a:cs typeface="Times New Roman" panose="02020603050405020304" pitchFamily="18" charset="0"/>
                        </a:rPr>
                        <a:t>reason_rea9</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5002" marR="5002" marT="50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0</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002" marR="5002" marT="50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0417946"/>
                  </a:ext>
                </a:extLst>
              </a:tr>
              <a:tr h="175054">
                <a:tc>
                  <a:txBody>
                    <a:bodyPr/>
                    <a:lstStyle/>
                    <a:p>
                      <a:pPr algn="ctr" fontAlgn="b"/>
                      <a:r>
                        <a:rPr lang="en-US" sz="1400" u="none" strike="noStrike">
                          <a:effectLst/>
                          <a:latin typeface="Times New Roman" panose="02020603050405020304" pitchFamily="18" charset="0"/>
                          <a:cs typeface="Times New Roman" panose="02020603050405020304" pitchFamily="18" charset="0"/>
                        </a:rPr>
                        <a:t>polview_pol2</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5002" marR="5002" marT="50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1</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002" marR="5002" marT="50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1409323"/>
                  </a:ext>
                </a:extLst>
              </a:tr>
              <a:tr h="175054">
                <a:tc>
                  <a:txBody>
                    <a:bodyPr/>
                    <a:lstStyle/>
                    <a:p>
                      <a:pPr algn="ctr" fontAlgn="b"/>
                      <a:r>
                        <a:rPr lang="en-US" sz="1400" u="none" strike="noStrike">
                          <a:effectLst/>
                          <a:latin typeface="Times New Roman" panose="02020603050405020304" pitchFamily="18" charset="0"/>
                          <a:cs typeface="Times New Roman" panose="02020603050405020304" pitchFamily="18" charset="0"/>
                        </a:rPr>
                        <a:t>card_card2</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5002" marR="5002" marT="50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1</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002" marR="5002" marT="50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7190059"/>
                  </a:ext>
                </a:extLst>
              </a:tr>
              <a:tr h="175054">
                <a:tc>
                  <a:txBody>
                    <a:bodyPr/>
                    <a:lstStyle/>
                    <a:p>
                      <a:pPr algn="ctr" fontAlgn="b"/>
                      <a:r>
                        <a:rPr lang="en-US" sz="1400" u="none" strike="noStrike">
                          <a:effectLst/>
                          <a:latin typeface="Times New Roman" panose="02020603050405020304" pitchFamily="18" charset="0"/>
                          <a:cs typeface="Times New Roman" panose="02020603050405020304" pitchFamily="18" charset="0"/>
                        </a:rPr>
                        <a:t>card_card3</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5002" marR="5002" marT="50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0</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002" marR="5002" marT="50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09556370"/>
                  </a:ext>
                </a:extLst>
              </a:tr>
              <a:tr h="175054">
                <a:tc>
                  <a:txBody>
                    <a:bodyPr/>
                    <a:lstStyle/>
                    <a:p>
                      <a:pPr algn="ctr" fontAlgn="b"/>
                      <a:r>
                        <a:rPr lang="en-US" sz="1400" u="none" strike="noStrike">
                          <a:effectLst/>
                          <a:latin typeface="Times New Roman" panose="02020603050405020304" pitchFamily="18" charset="0"/>
                          <a:cs typeface="Times New Roman" panose="02020603050405020304" pitchFamily="18" charset="0"/>
                        </a:rPr>
                        <a:t>card_card4</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5002" marR="5002" marT="50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1</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002" marR="5002" marT="50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63553314"/>
                  </a:ext>
                </a:extLst>
              </a:tr>
              <a:tr h="175054">
                <a:tc>
                  <a:txBody>
                    <a:bodyPr/>
                    <a:lstStyle/>
                    <a:p>
                      <a:pPr algn="ctr" fontAlgn="b"/>
                      <a:r>
                        <a:rPr lang="en-US" sz="1400" u="none" strike="noStrike">
                          <a:effectLst/>
                          <a:latin typeface="Times New Roman" panose="02020603050405020304" pitchFamily="18" charset="0"/>
                          <a:cs typeface="Times New Roman" panose="02020603050405020304" pitchFamily="18" charset="0"/>
                        </a:rPr>
                        <a:t>card_card5</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5002" marR="5002" marT="50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1</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002" marR="5002" marT="50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4011630"/>
                  </a:ext>
                </a:extLst>
              </a:tr>
              <a:tr h="175054">
                <a:tc>
                  <a:txBody>
                    <a:bodyPr/>
                    <a:lstStyle/>
                    <a:p>
                      <a:pPr algn="ctr" fontAlgn="b"/>
                      <a:r>
                        <a:rPr lang="en-US" sz="1400" u="none" strike="noStrike">
                          <a:effectLst/>
                          <a:latin typeface="Times New Roman" panose="02020603050405020304" pitchFamily="18" charset="0"/>
                          <a:cs typeface="Times New Roman" panose="02020603050405020304" pitchFamily="18" charset="0"/>
                        </a:rPr>
                        <a:t>card2_d</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5002" marR="5002" marT="50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1</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002" marR="5002" marT="50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8164412"/>
                  </a:ext>
                </a:extLst>
              </a:tr>
              <a:tr h="175054">
                <a:tc>
                  <a:txBody>
                    <a:bodyPr/>
                    <a:lstStyle/>
                    <a:p>
                      <a:pPr algn="ctr" fontAlgn="b"/>
                      <a:r>
                        <a:rPr lang="en-US" sz="1400" u="none" strike="noStrike">
                          <a:effectLst/>
                          <a:latin typeface="Times New Roman" panose="02020603050405020304" pitchFamily="18" charset="0"/>
                          <a:cs typeface="Times New Roman" panose="02020603050405020304" pitchFamily="18" charset="0"/>
                        </a:rPr>
                        <a:t>card2_m</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5002" marR="5002" marT="50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0</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002" marR="5002" marT="50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5239997"/>
                  </a:ext>
                </a:extLst>
              </a:tr>
              <a:tr h="175054">
                <a:tc>
                  <a:txBody>
                    <a:bodyPr/>
                    <a:lstStyle/>
                    <a:p>
                      <a:pPr algn="ctr" fontAlgn="b"/>
                      <a:r>
                        <a:rPr lang="en-US" sz="1400" u="none" strike="noStrike">
                          <a:effectLst/>
                          <a:latin typeface="Times New Roman" panose="02020603050405020304" pitchFamily="18" charset="0"/>
                          <a:cs typeface="Times New Roman" panose="02020603050405020304" pitchFamily="18" charset="0"/>
                        </a:rPr>
                        <a:t>card2_o</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5002" marR="5002" marT="50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0</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002" marR="5002" marT="50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960465"/>
                  </a:ext>
                </a:extLst>
              </a:tr>
              <a:tr h="175054">
                <a:tc>
                  <a:txBody>
                    <a:bodyPr/>
                    <a:lstStyle/>
                    <a:p>
                      <a:pPr algn="ctr" fontAlgn="b"/>
                      <a:r>
                        <a:rPr lang="en-US" sz="1400" u="none" strike="noStrike">
                          <a:effectLst/>
                          <a:latin typeface="Times New Roman" panose="02020603050405020304" pitchFamily="18" charset="0"/>
                          <a:cs typeface="Times New Roman" panose="02020603050405020304" pitchFamily="18" charset="0"/>
                        </a:rPr>
                        <a:t>card2_v</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5002" marR="5002" marT="50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0</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002" marR="5002" marT="50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7070156"/>
                  </a:ext>
                </a:extLst>
              </a:tr>
              <a:tr h="175054">
                <a:tc>
                  <a:txBody>
                    <a:bodyPr/>
                    <a:lstStyle/>
                    <a:p>
                      <a:pPr algn="ctr" fontAlgn="b"/>
                      <a:r>
                        <a:rPr lang="en-US" sz="1400" u="none" strike="noStrike">
                          <a:effectLst/>
                          <a:latin typeface="Times New Roman" panose="02020603050405020304" pitchFamily="18" charset="0"/>
                          <a:cs typeface="Times New Roman" panose="02020603050405020304" pitchFamily="18" charset="0"/>
                        </a:rPr>
                        <a:t>owndvd_y</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5002" marR="5002" marT="50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0</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002" marR="5002" marT="50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11911512"/>
                  </a:ext>
                </a:extLst>
              </a:tr>
              <a:tr h="175054">
                <a:tc>
                  <a:txBody>
                    <a:bodyPr/>
                    <a:lstStyle/>
                    <a:p>
                      <a:pPr algn="ctr" fontAlgn="b"/>
                      <a:r>
                        <a:rPr lang="en-US" sz="1400" u="none" strike="noStrike">
                          <a:effectLst/>
                          <a:latin typeface="Times New Roman" panose="02020603050405020304" pitchFamily="18" charset="0"/>
                          <a:cs typeface="Times New Roman" panose="02020603050405020304" pitchFamily="18" charset="0"/>
                        </a:rPr>
                        <a:t>owncd_y</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5002" marR="5002" marT="50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1</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002" marR="5002" marT="50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9355411"/>
                  </a:ext>
                </a:extLst>
              </a:tr>
              <a:tr h="175054">
                <a:tc>
                  <a:txBody>
                    <a:bodyPr/>
                    <a:lstStyle/>
                    <a:p>
                      <a:pPr algn="ctr" fontAlgn="b"/>
                      <a:r>
                        <a:rPr lang="en-US" sz="1400" u="none" strike="noStrike">
                          <a:effectLst/>
                          <a:latin typeface="Times New Roman" panose="02020603050405020304" pitchFamily="18" charset="0"/>
                          <a:cs typeface="Times New Roman" panose="02020603050405020304" pitchFamily="18" charset="0"/>
                        </a:rPr>
                        <a:t>income</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5002" marR="5002" marT="50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1225</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002" marR="5002" marT="50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2478167"/>
                  </a:ext>
                </a:extLst>
              </a:tr>
              <a:tr h="175054">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Total Spend</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002" marR="5002" marT="50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8633840.66</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002" marR="5002" marT="50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8184486"/>
                  </a:ext>
                </a:extLst>
              </a:tr>
            </a:tbl>
          </a:graphicData>
        </a:graphic>
      </p:graphicFrame>
    </p:spTree>
    <p:extLst>
      <p:ext uri="{BB962C8B-B14F-4D97-AF65-F5344CB8AC3E}">
        <p14:creationId xmlns:p14="http://schemas.microsoft.com/office/powerpoint/2010/main" val="22063728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4BB32C7-B589-442D-8A13-CBAC41E783D8}"/>
              </a:ext>
            </a:extLst>
          </p:cNvPr>
          <p:cNvSpPr/>
          <p:nvPr/>
        </p:nvSpPr>
        <p:spPr>
          <a:xfrm>
            <a:off x="856861" y="139959"/>
            <a:ext cx="10478277" cy="1077218"/>
          </a:xfrm>
          <a:prstGeom prst="rect">
            <a:avLst/>
          </a:prstGeom>
        </p:spPr>
        <p:txBody>
          <a:bodyPr wrap="square">
            <a:spAutoFit/>
          </a:bodyPr>
          <a:lstStyle/>
          <a:p>
            <a:pPr fontAlgn="b"/>
            <a:r>
              <a:rPr lang="en-US" sz="3200" b="1" dirty="0">
                <a:solidFill>
                  <a:schemeClr val="tx1">
                    <a:lumMod val="75000"/>
                    <a:lumOff val="25000"/>
                  </a:schemeClr>
                </a:solidFill>
                <a:latin typeface="Times New Roman" panose="02020603050405020304" pitchFamily="18" charset="0"/>
                <a:cs typeface="Times New Roman" panose="02020603050405020304" pitchFamily="18" charset="0"/>
              </a:rPr>
              <a:t>	Implementation code for new data based on final 					model chosen</a:t>
            </a:r>
          </a:p>
        </p:txBody>
      </p:sp>
      <p:sp>
        <p:nvSpPr>
          <p:cNvPr id="4" name="Rectangle 3">
            <a:extLst>
              <a:ext uri="{FF2B5EF4-FFF2-40B4-BE49-F238E27FC236}">
                <a16:creationId xmlns:a16="http://schemas.microsoft.com/office/drawing/2014/main" id="{03DE8BA2-737B-4A8D-ADCF-7B1F6D1BC229}"/>
              </a:ext>
            </a:extLst>
          </p:cNvPr>
          <p:cNvSpPr/>
          <p:nvPr/>
        </p:nvSpPr>
        <p:spPr>
          <a:xfrm>
            <a:off x="653143" y="1334278"/>
            <a:ext cx="10767526" cy="4524315"/>
          </a:xfrm>
          <a:prstGeom prst="rect">
            <a:avLst/>
          </a:prstGeom>
        </p:spPr>
        <p:txBody>
          <a:bodyPr wrap="square">
            <a:spAutoFit/>
          </a:bodyPr>
          <a:lstStyle/>
          <a:p>
            <a:r>
              <a:rPr lang="en-US" sz="3200" b="1" dirty="0">
                <a:latin typeface="Times New Roman" panose="02020603050405020304" pitchFamily="18" charset="0"/>
                <a:cs typeface="Times New Roman" panose="02020603050405020304" pitchFamily="18" charset="0"/>
              </a:rPr>
              <a:t># Saving as pickle object</a:t>
            </a:r>
          </a:p>
          <a:p>
            <a:r>
              <a:rPr lang="en-US" sz="3200" b="1" dirty="0">
                <a:latin typeface="Times New Roman" panose="02020603050405020304" pitchFamily="18" charset="0"/>
                <a:cs typeface="Times New Roman" panose="02020603050405020304" pitchFamily="18" charset="0"/>
              </a:rPr>
              <a:t># Lets save everything in metrics df to pickle object</a:t>
            </a:r>
          </a:p>
          <a:p>
            <a:r>
              <a:rPr lang="en-US" sz="3200" dirty="0">
                <a:latin typeface="Times New Roman" panose="02020603050405020304" pitchFamily="18" charset="0"/>
                <a:cs typeface="Times New Roman" panose="02020603050405020304" pitchFamily="18" charset="0"/>
              </a:rPr>
              <a:t>import pickle</a:t>
            </a:r>
          </a:p>
          <a:p>
            <a:r>
              <a:rPr lang="en-US" sz="3200" b="1" dirty="0">
                <a:latin typeface="Times New Roman" panose="02020603050405020304" pitchFamily="18" charset="0"/>
                <a:cs typeface="Times New Roman" panose="02020603050405020304" pitchFamily="18" charset="0"/>
              </a:rPr>
              <a:t># Now you can save it to a file</a:t>
            </a:r>
          </a:p>
          <a:p>
            <a:r>
              <a:rPr lang="en-US" sz="3200" dirty="0">
                <a:latin typeface="Times New Roman" panose="02020603050405020304" pitchFamily="18" charset="0"/>
                <a:cs typeface="Times New Roman" panose="02020603050405020304" pitchFamily="18" charset="0"/>
              </a:rPr>
              <a:t>with open('model.</a:t>
            </a:r>
            <a:r>
              <a:rPr lang="en-US" sz="3200" dirty="0" err="1">
                <a:latin typeface="Times New Roman" panose="02020603050405020304" pitchFamily="18" charset="0"/>
                <a:cs typeface="Times New Roman" panose="02020603050405020304" pitchFamily="18" charset="0"/>
              </a:rPr>
              <a:t>pkl</a:t>
            </a:r>
            <a:r>
              <a:rPr lang="en-US" sz="3200" dirty="0">
                <a:latin typeface="Times New Roman" panose="02020603050405020304" pitchFamily="18" charset="0"/>
                <a:cs typeface="Times New Roman" panose="02020603050405020304" pitchFamily="18" charset="0"/>
              </a:rPr>
              <a:t>','</a:t>
            </a:r>
            <a:r>
              <a:rPr lang="en-US" sz="3200" dirty="0" err="1">
                <a:latin typeface="Times New Roman" panose="02020603050405020304" pitchFamily="18" charset="0"/>
                <a:cs typeface="Times New Roman" panose="02020603050405020304" pitchFamily="18" charset="0"/>
              </a:rPr>
              <a:t>wb</a:t>
            </a:r>
            <a:r>
              <a:rPr lang="en-US" sz="3200" dirty="0">
                <a:latin typeface="Times New Roman" panose="02020603050405020304" pitchFamily="18" charset="0"/>
                <a:cs typeface="Times New Roman" panose="02020603050405020304" pitchFamily="18" charset="0"/>
              </a:rPr>
              <a:t>') as f:</a:t>
            </a:r>
          </a:p>
          <a:p>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pickle.dump</a:t>
            </a:r>
            <a:r>
              <a:rPr lang="en-US" sz="3200" dirty="0">
                <a:latin typeface="Times New Roman" panose="02020603050405020304" pitchFamily="18" charset="0"/>
                <a:cs typeface="Times New Roman" panose="02020603050405020304" pitchFamily="18" charset="0"/>
              </a:rPr>
              <a:t>(model, f)</a:t>
            </a:r>
          </a:p>
          <a:p>
            <a:r>
              <a:rPr lang="en-US" sz="3200" b="1" dirty="0">
                <a:latin typeface="Times New Roman" panose="02020603050405020304" pitchFamily="18" charset="0"/>
                <a:cs typeface="Times New Roman" panose="02020603050405020304" pitchFamily="18" charset="0"/>
              </a:rPr>
              <a:t># And later you can load it</a:t>
            </a:r>
          </a:p>
          <a:p>
            <a:r>
              <a:rPr lang="en-US" sz="3200" dirty="0">
                <a:latin typeface="Times New Roman" panose="02020603050405020304" pitchFamily="18" charset="0"/>
                <a:cs typeface="Times New Roman" panose="02020603050405020304" pitchFamily="18" charset="0"/>
              </a:rPr>
              <a:t>with open('model.</a:t>
            </a:r>
            <a:r>
              <a:rPr lang="en-US" sz="3200" dirty="0" err="1">
                <a:latin typeface="Times New Roman" panose="02020603050405020304" pitchFamily="18" charset="0"/>
                <a:cs typeface="Times New Roman" panose="02020603050405020304" pitchFamily="18" charset="0"/>
              </a:rPr>
              <a:t>pkl</a:t>
            </a:r>
            <a:r>
              <a:rPr lang="en-US" sz="3200" dirty="0">
                <a:latin typeface="Times New Roman" panose="02020603050405020304" pitchFamily="18" charset="0"/>
                <a:cs typeface="Times New Roman" panose="02020603050405020304" pitchFamily="18" charset="0"/>
              </a:rPr>
              <a:t>','</a:t>
            </a:r>
            <a:r>
              <a:rPr lang="en-US" sz="3200" dirty="0" err="1">
                <a:latin typeface="Times New Roman" panose="02020603050405020304" pitchFamily="18" charset="0"/>
                <a:cs typeface="Times New Roman" panose="02020603050405020304" pitchFamily="18" charset="0"/>
              </a:rPr>
              <a:t>rb</a:t>
            </a:r>
            <a:r>
              <a:rPr lang="en-US" sz="3200" dirty="0">
                <a:latin typeface="Times New Roman" panose="02020603050405020304" pitchFamily="18" charset="0"/>
                <a:cs typeface="Times New Roman" panose="02020603050405020304" pitchFamily="18" charset="0"/>
              </a:rPr>
              <a:t>') as f:</a:t>
            </a:r>
          </a:p>
          <a:p>
            <a:r>
              <a:rPr lang="en-US" sz="3200" dirty="0">
                <a:latin typeface="Times New Roman" panose="02020603050405020304" pitchFamily="18" charset="0"/>
                <a:cs typeface="Times New Roman" panose="02020603050405020304" pitchFamily="18" charset="0"/>
              </a:rPr>
              <a:t>    model = </a:t>
            </a:r>
            <a:r>
              <a:rPr lang="en-US" sz="3200" dirty="0" err="1">
                <a:latin typeface="Times New Roman" panose="02020603050405020304" pitchFamily="18" charset="0"/>
                <a:cs typeface="Times New Roman" panose="02020603050405020304" pitchFamily="18" charset="0"/>
              </a:rPr>
              <a:t>pickle.load</a:t>
            </a:r>
            <a:r>
              <a:rPr lang="en-US" sz="3200" dirty="0">
                <a:latin typeface="Times New Roman" panose="02020603050405020304" pitchFamily="18" charset="0"/>
                <a:cs typeface="Times New Roman" panose="02020603050405020304" pitchFamily="18" charset="0"/>
              </a:rPr>
              <a:t>(f)</a:t>
            </a:r>
          </a:p>
        </p:txBody>
      </p:sp>
    </p:spTree>
    <p:extLst>
      <p:ext uri="{BB962C8B-B14F-4D97-AF65-F5344CB8AC3E}">
        <p14:creationId xmlns:p14="http://schemas.microsoft.com/office/powerpoint/2010/main" val="3427688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B98BC88-0A9A-4C20-96C0-FDE81EA1D77F}"/>
              </a:ext>
            </a:extLst>
          </p:cNvPr>
          <p:cNvGraphicFramePr>
            <a:graphicFrameLocks noGrp="1"/>
          </p:cNvGraphicFramePr>
          <p:nvPr>
            <p:extLst>
              <p:ext uri="{D42A27DB-BD31-4B8C-83A1-F6EECF244321}">
                <p14:modId xmlns:p14="http://schemas.microsoft.com/office/powerpoint/2010/main" val="1239140142"/>
              </p:ext>
            </p:extLst>
          </p:nvPr>
        </p:nvGraphicFramePr>
        <p:xfrm>
          <a:off x="662474" y="1296954"/>
          <a:ext cx="11011366" cy="3810000"/>
        </p:xfrm>
        <a:graphic>
          <a:graphicData uri="http://schemas.openxmlformats.org/drawingml/2006/table">
            <a:tbl>
              <a:tblPr/>
              <a:tblGrid>
                <a:gridCol w="5514806">
                  <a:extLst>
                    <a:ext uri="{9D8B030D-6E8A-4147-A177-3AD203B41FA5}">
                      <a16:colId xmlns:a16="http://schemas.microsoft.com/office/drawing/2014/main" val="2328888351"/>
                    </a:ext>
                  </a:extLst>
                </a:gridCol>
                <a:gridCol w="5496560">
                  <a:extLst>
                    <a:ext uri="{9D8B030D-6E8A-4147-A177-3AD203B41FA5}">
                      <a16:colId xmlns:a16="http://schemas.microsoft.com/office/drawing/2014/main" val="355541859"/>
                    </a:ext>
                  </a:extLst>
                </a:gridCol>
              </a:tblGrid>
              <a:tr h="573271">
                <a:tc>
                  <a:txBody>
                    <a:bodyPr/>
                    <a:lstStyle/>
                    <a:p>
                      <a:pPr algn="ctr" fontAlgn="ctr"/>
                      <a:r>
                        <a:rPr lang="en-US" sz="4400" b="1" dirty="0">
                          <a:solidFill>
                            <a:srgbClr val="555555"/>
                          </a:solidFill>
                          <a:effectLst/>
                          <a:latin typeface="Times New Roman" panose="02020603050405020304" pitchFamily="18" charset="0"/>
                          <a:cs typeface="Times New Roman" panose="02020603050405020304" pitchFamily="18" charset="0"/>
                        </a:rPr>
                        <a:t>Numeric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4400" dirty="0">
                          <a:solidFill>
                            <a:srgbClr val="555555"/>
                          </a:solidFill>
                          <a:effectLst/>
                          <a:latin typeface="Times New Roman" panose="02020603050405020304" pitchFamily="18" charset="0"/>
                          <a:cs typeface="Times New Roman" panose="02020603050405020304" pitchFamily="18" charset="0"/>
                        </a:rPr>
                        <a:t>69</a:t>
                      </a:r>
                    </a:p>
                  </a:txBody>
                  <a:tcPr marL="7620" marR="7620" marT="7620" marB="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42395754"/>
                  </a:ext>
                </a:extLst>
              </a:tr>
              <a:tr h="573271">
                <a:tc>
                  <a:txBody>
                    <a:bodyPr/>
                    <a:lstStyle/>
                    <a:p>
                      <a:pPr algn="ctr" fontAlgn="ctr"/>
                      <a:r>
                        <a:rPr lang="en-US" sz="4400" b="1" dirty="0">
                          <a:solidFill>
                            <a:srgbClr val="555555"/>
                          </a:solidFill>
                          <a:effectLst/>
                          <a:latin typeface="Times New Roman" panose="02020603050405020304" pitchFamily="18" charset="0"/>
                          <a:cs typeface="Times New Roman" panose="02020603050405020304" pitchFamily="18" charset="0"/>
                        </a:rPr>
                        <a:t>Categorical (dummy)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4400" dirty="0">
                          <a:solidFill>
                            <a:srgbClr val="555555"/>
                          </a:solidFill>
                          <a:effectLst/>
                          <a:latin typeface="Times New Roman" panose="02020603050405020304" pitchFamily="18" charset="0"/>
                          <a:cs typeface="Times New Roman" panose="02020603050405020304" pitchFamily="18" charset="0"/>
                        </a:rPr>
                        <a:t>130</a:t>
                      </a:r>
                    </a:p>
                  </a:txBody>
                  <a:tcPr marL="7620" marR="7620" marT="7620" marB="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139809629"/>
                  </a:ext>
                </a:extLst>
              </a:tr>
              <a:tr h="573271">
                <a:tc>
                  <a:txBody>
                    <a:bodyPr/>
                    <a:lstStyle/>
                    <a:p>
                      <a:pPr algn="ctr" fontAlgn="ctr"/>
                      <a:r>
                        <a:rPr lang="en-US" sz="4400" b="1" dirty="0">
                          <a:solidFill>
                            <a:srgbClr val="555555"/>
                          </a:solidFill>
                          <a:effectLst/>
                          <a:latin typeface="Times New Roman" panose="02020603050405020304" pitchFamily="18" charset="0"/>
                          <a:cs typeface="Times New Roman" panose="02020603050405020304" pitchFamily="18" charset="0"/>
                        </a:rPr>
                        <a:t>Boolean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4400" dirty="0">
                          <a:solidFill>
                            <a:srgbClr val="555555"/>
                          </a:solidFill>
                          <a:effectLst/>
                          <a:latin typeface="Times New Roman" panose="02020603050405020304" pitchFamily="18" charset="0"/>
                          <a:cs typeface="Times New Roman" panose="02020603050405020304" pitchFamily="18" charset="0"/>
                        </a:rPr>
                        <a:t>0</a:t>
                      </a:r>
                    </a:p>
                  </a:txBody>
                  <a:tcPr marL="7620" marR="7620" marT="7620" marB="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827875633"/>
                  </a:ext>
                </a:extLst>
              </a:tr>
              <a:tr h="573271">
                <a:tc>
                  <a:txBody>
                    <a:bodyPr/>
                    <a:lstStyle/>
                    <a:p>
                      <a:pPr algn="ctr" fontAlgn="ctr"/>
                      <a:r>
                        <a:rPr lang="en-US" sz="4400" b="1" dirty="0">
                          <a:solidFill>
                            <a:srgbClr val="555555"/>
                          </a:solidFill>
                          <a:effectLst/>
                          <a:latin typeface="Times New Roman" panose="02020603050405020304" pitchFamily="18" charset="0"/>
                          <a:cs typeface="Times New Roman" panose="02020603050405020304" pitchFamily="18" charset="0"/>
                        </a:rPr>
                        <a:t>Date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4400" dirty="0">
                          <a:solidFill>
                            <a:srgbClr val="555555"/>
                          </a:solidFill>
                          <a:effectLst/>
                          <a:latin typeface="Times New Roman" panose="02020603050405020304" pitchFamily="18" charset="0"/>
                          <a:cs typeface="Times New Roman" panose="02020603050405020304" pitchFamily="18" charset="0"/>
                        </a:rPr>
                        <a:t>0</a:t>
                      </a:r>
                    </a:p>
                  </a:txBody>
                  <a:tcPr marL="7620" marR="7620" marT="7620" marB="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511391671"/>
                  </a:ext>
                </a:extLst>
              </a:tr>
              <a:tr h="573271">
                <a:tc>
                  <a:txBody>
                    <a:bodyPr/>
                    <a:lstStyle/>
                    <a:p>
                      <a:pPr algn="ctr" fontAlgn="ctr"/>
                      <a:r>
                        <a:rPr lang="en-US" sz="4400" b="1" dirty="0">
                          <a:solidFill>
                            <a:srgbClr val="555555"/>
                          </a:solidFill>
                          <a:effectLst/>
                          <a:latin typeface="Times New Roman" panose="02020603050405020304" pitchFamily="18" charset="0"/>
                          <a:cs typeface="Times New Roman" panose="02020603050405020304" pitchFamily="18" charset="0"/>
                        </a:rPr>
                        <a:t>Text (Unique)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4400" dirty="0">
                          <a:solidFill>
                            <a:srgbClr val="555555"/>
                          </a:solidFill>
                          <a:effectLst/>
                          <a:latin typeface="Times New Roman" panose="02020603050405020304" pitchFamily="18" charset="0"/>
                          <a:cs typeface="Times New Roman" panose="02020603050405020304" pitchFamily="18" charset="0"/>
                        </a:rPr>
                        <a:t>0</a:t>
                      </a:r>
                    </a:p>
                  </a:txBody>
                  <a:tcPr marL="7620" marR="7620" marT="7620" marB="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3685833309"/>
                  </a:ext>
                </a:extLst>
              </a:tr>
            </a:tbl>
          </a:graphicData>
        </a:graphic>
      </p:graphicFrame>
      <p:sp>
        <p:nvSpPr>
          <p:cNvPr id="4" name="Rectangle 3">
            <a:extLst>
              <a:ext uri="{FF2B5EF4-FFF2-40B4-BE49-F238E27FC236}">
                <a16:creationId xmlns:a16="http://schemas.microsoft.com/office/drawing/2014/main" id="{654A017E-06A9-4C99-8EDE-C0372438260D}"/>
              </a:ext>
            </a:extLst>
          </p:cNvPr>
          <p:cNvSpPr/>
          <p:nvPr/>
        </p:nvSpPr>
        <p:spPr>
          <a:xfrm>
            <a:off x="2640563" y="149290"/>
            <a:ext cx="6279502" cy="1846659"/>
          </a:xfrm>
          <a:prstGeom prst="rect">
            <a:avLst/>
          </a:prstGeom>
        </p:spPr>
        <p:txBody>
          <a:bodyPr wrap="square">
            <a:spAutoFit/>
          </a:bodyPr>
          <a:lstStyle/>
          <a:p>
            <a:r>
              <a:rPr lang="en-US" sz="3200" b="1" dirty="0">
                <a:solidFill>
                  <a:srgbClr val="000000"/>
                </a:solidFill>
                <a:latin typeface="Times New Roman" panose="02020603050405020304" pitchFamily="18" charset="0"/>
                <a:cs typeface="Times New Roman" panose="02020603050405020304" pitchFamily="18" charset="0"/>
              </a:rPr>
              <a:t>            Data understanding</a:t>
            </a:r>
            <a:r>
              <a:rPr lang="en-US" sz="3200" b="1" dirty="0">
                <a:latin typeface="Times New Roman" panose="02020603050405020304" pitchFamily="18" charset="0"/>
                <a:cs typeface="Times New Roman" panose="02020603050405020304" pitchFamily="18" charset="0"/>
              </a:rPr>
              <a:t> </a:t>
            </a:r>
          </a:p>
          <a:p>
            <a:r>
              <a:rPr lang="en-US" altLang="en-US" sz="3200" dirty="0">
                <a:solidFill>
                  <a:srgbClr val="000000"/>
                </a:solidFill>
                <a:latin typeface="Times New Roman" panose="02020603050405020304" pitchFamily="18" charset="0"/>
                <a:cs typeface="Times New Roman" panose="02020603050405020304" pitchFamily="18" charset="0"/>
              </a:rPr>
              <a:t>		</a:t>
            </a:r>
            <a:r>
              <a:rPr lang="en-US" altLang="en-US" sz="3200" b="1" dirty="0">
                <a:solidFill>
                  <a:srgbClr val="000000"/>
                </a:solidFill>
                <a:latin typeface="Times New Roman" panose="02020603050405020304" pitchFamily="18" charset="0"/>
                <a:cs typeface="Times New Roman" panose="02020603050405020304" pitchFamily="18" charset="0"/>
              </a:rPr>
              <a:t>Variables types</a:t>
            </a:r>
          </a:p>
          <a:p>
            <a:endParaRPr lang="en-US" sz="3200" b="1" dirty="0">
              <a:solidFill>
                <a:srgbClr val="000000"/>
              </a:solidFill>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3116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DDDF3C8-48A4-4DC8-B1E2-1A0B195438BD}"/>
              </a:ext>
            </a:extLst>
          </p:cNvPr>
          <p:cNvSpPr/>
          <p:nvPr/>
        </p:nvSpPr>
        <p:spPr>
          <a:xfrm>
            <a:off x="632926" y="0"/>
            <a:ext cx="10926147" cy="7694414"/>
          </a:xfrm>
          <a:prstGeom prst="rect">
            <a:avLst/>
          </a:prstGeom>
        </p:spPr>
        <p:txBody>
          <a:bodyPr wrap="square">
            <a:spAutoFit/>
          </a:bodyPr>
          <a:lstStyle/>
          <a:p>
            <a:pPr lvl="8" algn="just"/>
            <a:r>
              <a:rPr lang="en-US" sz="3200" b="1" dirty="0">
                <a:solidFill>
                  <a:srgbClr val="000000"/>
                </a:solidFill>
                <a:latin typeface="Times New Roman" panose="02020603050405020304" pitchFamily="18" charset="0"/>
                <a:cs typeface="Times New Roman" panose="02020603050405020304" pitchFamily="18" charset="0"/>
              </a:rPr>
              <a:t>Data understanding</a:t>
            </a:r>
            <a:r>
              <a:rPr lang="en-US" sz="3200" b="1" dirty="0">
                <a:latin typeface="Times New Roman" panose="02020603050405020304" pitchFamily="18" charset="0"/>
                <a:cs typeface="Times New Roman" panose="02020603050405020304" pitchFamily="18" charset="0"/>
              </a:rPr>
              <a:t> </a:t>
            </a:r>
            <a:endParaRPr lang="en-US" dirty="0">
              <a:solidFill>
                <a:srgbClr val="000000"/>
              </a:solidFill>
              <a:latin typeface="Calibri" panose="020F0502020204030204" pitchFamily="34" charset="0"/>
            </a:endParaRPr>
          </a:p>
          <a:p>
            <a:r>
              <a:rPr lang="en-US" sz="2400" b="1" dirty="0">
                <a:solidFill>
                  <a:srgbClr val="000000"/>
                </a:solidFill>
                <a:latin typeface="Times New Roman" panose="02020603050405020304" pitchFamily="18" charset="0"/>
                <a:cs typeface="Times New Roman" panose="02020603050405020304" pitchFamily="18" charset="0"/>
              </a:rPr>
              <a:t>Distributions</a:t>
            </a:r>
            <a:r>
              <a:rPr lang="en-US" sz="2400" dirty="0">
                <a:latin typeface="Times New Roman" panose="02020603050405020304" pitchFamily="18" charset="0"/>
                <a:cs typeface="Times New Roman" panose="02020603050405020304" pitchFamily="18" charset="0"/>
              </a:rPr>
              <a:t> : Y variable or target variable follows normal distribution after undergoing log transformation i.e. log Y follows normal distribution.</a:t>
            </a:r>
            <a:endParaRPr lang="en-US" sz="2400" dirty="0">
              <a:solidFill>
                <a:srgbClr val="000000"/>
              </a:solidFill>
              <a:latin typeface="Times New Roman" panose="02020603050405020304" pitchFamily="18" charset="0"/>
              <a:cs typeface="Times New Roman" panose="02020603050405020304" pitchFamily="18" charset="0"/>
            </a:endParaRPr>
          </a:p>
          <a:p>
            <a:r>
              <a:rPr lang="en-US" sz="2400" b="1" dirty="0">
                <a:solidFill>
                  <a:srgbClr val="000000"/>
                </a:solidFill>
                <a:latin typeface="Times New Roman" panose="02020603050405020304" pitchFamily="18" charset="0"/>
                <a:cs typeface="Times New Roman" panose="02020603050405020304" pitchFamily="18" charset="0"/>
              </a:rPr>
              <a:t>Univariate analysis</a:t>
            </a:r>
            <a:r>
              <a:rPr lang="en-US" sz="2400" dirty="0">
                <a:latin typeface="Times New Roman" panose="02020603050405020304" pitchFamily="18" charset="0"/>
                <a:cs typeface="Times New Roman" panose="02020603050405020304" pitchFamily="18" charset="0"/>
              </a:rPr>
              <a:t> : If Y variable is dependent on a single independent variable or a feature then it is known as Univariate analysis. </a:t>
            </a:r>
          </a:p>
          <a:p>
            <a:r>
              <a:rPr lang="en-US" sz="2400" dirty="0">
                <a:latin typeface="Times New Roman" panose="02020603050405020304" pitchFamily="18" charset="0"/>
                <a:cs typeface="Times New Roman" panose="02020603050405020304" pitchFamily="18" charset="0"/>
              </a:rPr>
              <a:t>Once we load data we are good to go for the first type of EDA called as univariate analysis. “Uni” means one and “Variate” means variable hence univariate analysis means analysis of one variable or one feature. Univariate basically tells us how data in each feature is distributed and also tells us about central tendencies like mean, median, and mode.</a:t>
            </a:r>
          </a:p>
          <a:p>
            <a:r>
              <a:rPr lang="en-US" sz="2400" b="1" dirty="0">
                <a:latin typeface="Times New Roman" panose="02020603050405020304" pitchFamily="18" charset="0"/>
                <a:cs typeface="Times New Roman" panose="02020603050405020304" pitchFamily="18" charset="0"/>
              </a:rPr>
              <a:t>Descriptive Statistics</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Continuous features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First thing first, check measures of central tendencies mean, median, and mode, check min and max values and quantiles of each feature. To do all those things we just have to use pandas “describe()” function.</a:t>
            </a:r>
          </a:p>
          <a:p>
            <a:br>
              <a:rPr lang="en-US" dirty="0"/>
            </a:br>
            <a:endParaRPr lang="en-US" dirty="0">
              <a:latin typeface="Times New Roman" panose="02020603050405020304" pitchFamily="18" charset="0"/>
              <a:cs typeface="Times New Roman" panose="02020603050405020304" pitchFamily="18" charset="0"/>
            </a:endParaRPr>
          </a:p>
          <a:p>
            <a:endParaRPr lang="en-US" dirty="0">
              <a:solidFill>
                <a:srgbClr val="000000"/>
              </a:solidFill>
              <a:latin typeface="Times New Roman" panose="02020603050405020304" pitchFamily="18" charset="0"/>
              <a:cs typeface="Times New Roman" panose="02020603050405020304" pitchFamily="18" charset="0"/>
            </a:endParaRPr>
          </a:p>
          <a:p>
            <a:endParaRPr lang="en-US" dirty="0">
              <a:solidFill>
                <a:srgbClr val="000000"/>
              </a:solidFill>
              <a:latin typeface="Times New Roman" panose="02020603050405020304" pitchFamily="18" charset="0"/>
              <a:cs typeface="Times New Roman" panose="02020603050405020304" pitchFamily="18" charset="0"/>
            </a:endParaRPr>
          </a:p>
          <a:p>
            <a:endParaRPr lang="en-US" dirty="0">
              <a:solidFill>
                <a:srgbClr val="000000"/>
              </a:solidFill>
              <a:latin typeface="Times New Roman" panose="02020603050405020304" pitchFamily="18" charset="0"/>
              <a:cs typeface="Times New Roman" panose="02020603050405020304" pitchFamily="18" charset="0"/>
            </a:endParaRPr>
          </a:p>
          <a:p>
            <a:endParaRPr lang="en-US" dirty="0">
              <a:solidFill>
                <a:srgbClr val="000000"/>
              </a:solidFill>
              <a:latin typeface="Times New Roman" panose="02020603050405020304" pitchFamily="18" charset="0"/>
              <a:cs typeface="Times New Roman" panose="02020603050405020304" pitchFamily="18" charset="0"/>
            </a:endParaRPr>
          </a:p>
          <a:p>
            <a:endParaRPr lang="en-US"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8409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B9538D7F-2D66-4559-ACA5-CED7E99F7590}"/>
              </a:ext>
            </a:extLst>
          </p:cNvPr>
          <p:cNvGraphicFramePr>
            <a:graphicFrameLocks noGrp="1"/>
          </p:cNvGraphicFramePr>
          <p:nvPr>
            <p:extLst>
              <p:ext uri="{D42A27DB-BD31-4B8C-83A1-F6EECF244321}">
                <p14:modId xmlns:p14="http://schemas.microsoft.com/office/powerpoint/2010/main" val="440940388"/>
              </p:ext>
            </p:extLst>
          </p:nvPr>
        </p:nvGraphicFramePr>
        <p:xfrm>
          <a:off x="519545" y="1132609"/>
          <a:ext cx="10692246" cy="5044350"/>
        </p:xfrm>
        <a:graphic>
          <a:graphicData uri="http://schemas.openxmlformats.org/drawingml/2006/table">
            <a:tbl>
              <a:tblPr>
                <a:tableStyleId>{775DCB02-9BB8-47FD-8907-85C794F793BA}</a:tableStyleId>
              </a:tblPr>
              <a:tblGrid>
                <a:gridCol w="1350819">
                  <a:extLst>
                    <a:ext uri="{9D8B030D-6E8A-4147-A177-3AD203B41FA5}">
                      <a16:colId xmlns:a16="http://schemas.microsoft.com/office/drawing/2014/main" val="1435375941"/>
                    </a:ext>
                  </a:extLst>
                </a:gridCol>
                <a:gridCol w="1089303">
                  <a:extLst>
                    <a:ext uri="{9D8B030D-6E8A-4147-A177-3AD203B41FA5}">
                      <a16:colId xmlns:a16="http://schemas.microsoft.com/office/drawing/2014/main" val="2754295612"/>
                    </a:ext>
                  </a:extLst>
                </a:gridCol>
                <a:gridCol w="1162911">
                  <a:extLst>
                    <a:ext uri="{9D8B030D-6E8A-4147-A177-3AD203B41FA5}">
                      <a16:colId xmlns:a16="http://schemas.microsoft.com/office/drawing/2014/main" val="3095925522"/>
                    </a:ext>
                  </a:extLst>
                </a:gridCol>
                <a:gridCol w="1162911">
                  <a:extLst>
                    <a:ext uri="{9D8B030D-6E8A-4147-A177-3AD203B41FA5}">
                      <a16:colId xmlns:a16="http://schemas.microsoft.com/office/drawing/2014/main" val="1088590484"/>
                    </a:ext>
                  </a:extLst>
                </a:gridCol>
                <a:gridCol w="1162911">
                  <a:extLst>
                    <a:ext uri="{9D8B030D-6E8A-4147-A177-3AD203B41FA5}">
                      <a16:colId xmlns:a16="http://schemas.microsoft.com/office/drawing/2014/main" val="2868328363"/>
                    </a:ext>
                  </a:extLst>
                </a:gridCol>
                <a:gridCol w="1162911">
                  <a:extLst>
                    <a:ext uri="{9D8B030D-6E8A-4147-A177-3AD203B41FA5}">
                      <a16:colId xmlns:a16="http://schemas.microsoft.com/office/drawing/2014/main" val="936558130"/>
                    </a:ext>
                  </a:extLst>
                </a:gridCol>
                <a:gridCol w="1162911">
                  <a:extLst>
                    <a:ext uri="{9D8B030D-6E8A-4147-A177-3AD203B41FA5}">
                      <a16:colId xmlns:a16="http://schemas.microsoft.com/office/drawing/2014/main" val="3808231416"/>
                    </a:ext>
                  </a:extLst>
                </a:gridCol>
                <a:gridCol w="1162911">
                  <a:extLst>
                    <a:ext uri="{9D8B030D-6E8A-4147-A177-3AD203B41FA5}">
                      <a16:colId xmlns:a16="http://schemas.microsoft.com/office/drawing/2014/main" val="4151933439"/>
                    </a:ext>
                  </a:extLst>
                </a:gridCol>
                <a:gridCol w="1274658">
                  <a:extLst>
                    <a:ext uri="{9D8B030D-6E8A-4147-A177-3AD203B41FA5}">
                      <a16:colId xmlns:a16="http://schemas.microsoft.com/office/drawing/2014/main" val="469767154"/>
                    </a:ext>
                  </a:extLst>
                </a:gridCol>
              </a:tblGrid>
              <a:tr h="403548">
                <a:tc>
                  <a:txBody>
                    <a:bodyPr/>
                    <a:lstStyle/>
                    <a:p>
                      <a:pPr algn="ctr" fontAlgn="ctr"/>
                      <a:endParaRPr lang="en-US" sz="1700" b="1" dirty="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700" b="1" dirty="0">
                          <a:effectLst/>
                        </a:rPr>
                        <a:t>count</a:t>
                      </a:r>
                      <a:endParaRPr lang="en-US" sz="1700" b="1" dirty="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700" b="1" dirty="0">
                          <a:effectLst/>
                        </a:rPr>
                        <a:t>mean</a:t>
                      </a:r>
                      <a:endParaRPr lang="en-US" sz="1700" b="1" dirty="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700" b="1" dirty="0">
                          <a:effectLst/>
                        </a:rPr>
                        <a:t>std</a:t>
                      </a:r>
                      <a:endParaRPr lang="en-US" sz="1700" b="1" dirty="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700" b="1" dirty="0">
                          <a:effectLst/>
                        </a:rPr>
                        <a:t>min</a:t>
                      </a:r>
                      <a:endParaRPr lang="en-US" sz="1700" b="1" dirty="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700" b="1" dirty="0">
                          <a:effectLst/>
                        </a:rPr>
                        <a:t>25%</a:t>
                      </a:r>
                      <a:endParaRPr lang="en-US" sz="1700" b="1" dirty="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700" b="1" dirty="0">
                          <a:effectLst/>
                        </a:rPr>
                        <a:t>50%</a:t>
                      </a:r>
                      <a:endParaRPr lang="en-US" sz="1700" b="1" dirty="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700" b="1" dirty="0">
                          <a:effectLst/>
                        </a:rPr>
                        <a:t>75%</a:t>
                      </a:r>
                      <a:endParaRPr lang="en-US" sz="1700" b="1" dirty="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700" b="1" dirty="0">
                          <a:effectLst/>
                        </a:rPr>
                        <a:t>max</a:t>
                      </a:r>
                      <a:endParaRPr lang="en-US" sz="1700" b="1" dirty="0">
                        <a:effectLst/>
                        <a:latin typeface="Times New Roman" panose="02020603050405020304" pitchFamily="18" charset="0"/>
                        <a:cs typeface="Times New Roman" panose="02020603050405020304" pitchFamily="18" charset="0"/>
                      </a:endParaRPr>
                    </a:p>
                  </a:txBody>
                  <a:tcPr marL="87027" marR="87027" marT="43513" marB="435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1347625"/>
                  </a:ext>
                </a:extLst>
              </a:tr>
              <a:tr h="403548">
                <a:tc>
                  <a:txBody>
                    <a:bodyPr/>
                    <a:lstStyle/>
                    <a:p>
                      <a:pPr algn="ctr" fontAlgn="ctr"/>
                      <a:r>
                        <a:rPr lang="en-US" sz="1700" b="1" dirty="0" err="1">
                          <a:effectLst/>
                        </a:rPr>
                        <a:t>townsize</a:t>
                      </a:r>
                      <a:endParaRPr lang="en-US" sz="1700" b="1" dirty="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700" dirty="0">
                          <a:effectLst/>
                        </a:rPr>
                        <a:t>5000.0</a:t>
                      </a:r>
                      <a:endParaRPr lang="en-US" sz="1700" dirty="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700" dirty="0">
                          <a:effectLst/>
                        </a:rPr>
                        <a:t>2.687400</a:t>
                      </a:r>
                      <a:endParaRPr lang="en-US" sz="1700" dirty="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700">
                          <a:effectLst/>
                        </a:rPr>
                        <a:t>1.425653</a:t>
                      </a:r>
                      <a:endParaRPr lang="en-US" sz="170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700">
                          <a:effectLst/>
                        </a:rPr>
                        <a:t>1.000000</a:t>
                      </a:r>
                      <a:endParaRPr lang="en-US" sz="170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700">
                          <a:effectLst/>
                        </a:rPr>
                        <a:t>1.000000</a:t>
                      </a:r>
                      <a:endParaRPr lang="en-US" sz="170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700">
                          <a:effectLst/>
                        </a:rPr>
                        <a:t>3.000000</a:t>
                      </a:r>
                      <a:endParaRPr lang="en-US" sz="170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700">
                          <a:effectLst/>
                        </a:rPr>
                        <a:t>4.000000</a:t>
                      </a:r>
                      <a:endParaRPr lang="en-US" sz="170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700">
                          <a:effectLst/>
                        </a:rPr>
                        <a:t>5.000000</a:t>
                      </a:r>
                      <a:endParaRPr lang="en-US" sz="170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0728595"/>
                  </a:ext>
                </a:extLst>
              </a:tr>
              <a:tr h="403548">
                <a:tc>
                  <a:txBody>
                    <a:bodyPr/>
                    <a:lstStyle/>
                    <a:p>
                      <a:pPr algn="ctr" fontAlgn="ctr"/>
                      <a:r>
                        <a:rPr lang="en-US" sz="1700" b="1" dirty="0">
                          <a:effectLst/>
                        </a:rPr>
                        <a:t>age</a:t>
                      </a:r>
                      <a:endParaRPr lang="en-US" sz="1700" b="1" dirty="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700" dirty="0">
                          <a:effectLst/>
                        </a:rPr>
                        <a:t>5000.0</a:t>
                      </a:r>
                      <a:endParaRPr lang="en-US" sz="1700" dirty="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700" dirty="0">
                          <a:effectLst/>
                        </a:rPr>
                        <a:t>47.025600</a:t>
                      </a:r>
                      <a:endParaRPr lang="en-US" sz="1700" dirty="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700" dirty="0">
                          <a:effectLst/>
                        </a:rPr>
                        <a:t>17.770338</a:t>
                      </a:r>
                      <a:endParaRPr lang="en-US" sz="1700" dirty="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700">
                          <a:effectLst/>
                        </a:rPr>
                        <a:t>18.000000</a:t>
                      </a:r>
                      <a:endParaRPr lang="en-US" sz="170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700">
                          <a:effectLst/>
                        </a:rPr>
                        <a:t>31.000000</a:t>
                      </a:r>
                      <a:endParaRPr lang="en-US" sz="170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700">
                          <a:effectLst/>
                        </a:rPr>
                        <a:t>47.000000</a:t>
                      </a:r>
                      <a:endParaRPr lang="en-US" sz="170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700">
                          <a:effectLst/>
                        </a:rPr>
                        <a:t>62.000000</a:t>
                      </a:r>
                      <a:endParaRPr lang="en-US" sz="170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700">
                          <a:effectLst/>
                        </a:rPr>
                        <a:t>79.000000</a:t>
                      </a:r>
                      <a:endParaRPr lang="en-US" sz="170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8008497"/>
                  </a:ext>
                </a:extLst>
              </a:tr>
              <a:tr h="403548">
                <a:tc>
                  <a:txBody>
                    <a:bodyPr/>
                    <a:lstStyle/>
                    <a:p>
                      <a:pPr algn="ctr" fontAlgn="ctr"/>
                      <a:r>
                        <a:rPr lang="en-US" sz="1700" b="1" dirty="0">
                          <a:effectLst/>
                        </a:rPr>
                        <a:t>ed</a:t>
                      </a:r>
                      <a:endParaRPr lang="en-US" sz="1700" b="1" dirty="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700">
                          <a:effectLst/>
                        </a:rPr>
                        <a:t>5000.0</a:t>
                      </a:r>
                      <a:endParaRPr lang="en-US" sz="170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700" dirty="0">
                          <a:effectLst/>
                        </a:rPr>
                        <a:t>14.544200</a:t>
                      </a:r>
                      <a:endParaRPr lang="en-US" sz="1700" dirty="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700" dirty="0">
                          <a:effectLst/>
                        </a:rPr>
                        <a:t>3.242553</a:t>
                      </a:r>
                      <a:endParaRPr lang="en-US" sz="1700" dirty="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700">
                          <a:effectLst/>
                        </a:rPr>
                        <a:t>8.000000</a:t>
                      </a:r>
                      <a:endParaRPr lang="en-US" sz="170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700">
                          <a:effectLst/>
                        </a:rPr>
                        <a:t>12.000000</a:t>
                      </a:r>
                      <a:endParaRPr lang="en-US" sz="170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700">
                          <a:effectLst/>
                        </a:rPr>
                        <a:t>14.000000</a:t>
                      </a:r>
                      <a:endParaRPr lang="en-US" sz="170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700">
                          <a:effectLst/>
                        </a:rPr>
                        <a:t>17.000000</a:t>
                      </a:r>
                      <a:endParaRPr lang="en-US" sz="170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700">
                          <a:effectLst/>
                        </a:rPr>
                        <a:t>21.000000</a:t>
                      </a:r>
                      <a:endParaRPr lang="en-US" sz="170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3886284"/>
                  </a:ext>
                </a:extLst>
              </a:tr>
              <a:tr h="403548">
                <a:tc>
                  <a:txBody>
                    <a:bodyPr/>
                    <a:lstStyle/>
                    <a:p>
                      <a:pPr algn="ctr" fontAlgn="ctr"/>
                      <a:r>
                        <a:rPr lang="en-US" sz="1700" b="1" dirty="0">
                          <a:effectLst/>
                        </a:rPr>
                        <a:t>employ</a:t>
                      </a:r>
                      <a:endParaRPr lang="en-US" sz="1700" b="1" dirty="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700">
                          <a:effectLst/>
                        </a:rPr>
                        <a:t>5000.0</a:t>
                      </a:r>
                      <a:endParaRPr lang="en-US" sz="170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700">
                          <a:effectLst/>
                        </a:rPr>
                        <a:t>9.698000</a:t>
                      </a:r>
                      <a:endParaRPr lang="en-US" sz="170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700" dirty="0">
                          <a:effectLst/>
                        </a:rPr>
                        <a:t>9.581689</a:t>
                      </a:r>
                      <a:endParaRPr lang="en-US" sz="1700" dirty="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700" dirty="0">
                          <a:effectLst/>
                        </a:rPr>
                        <a:t>0.000000</a:t>
                      </a:r>
                      <a:endParaRPr lang="en-US" sz="1700" dirty="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700">
                          <a:effectLst/>
                        </a:rPr>
                        <a:t>2.000000</a:t>
                      </a:r>
                      <a:endParaRPr lang="en-US" sz="170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700">
                          <a:effectLst/>
                        </a:rPr>
                        <a:t>7.000000</a:t>
                      </a:r>
                      <a:endParaRPr lang="en-US" sz="170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700">
                          <a:effectLst/>
                        </a:rPr>
                        <a:t>15.000000</a:t>
                      </a:r>
                      <a:endParaRPr lang="en-US" sz="170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700">
                          <a:effectLst/>
                        </a:rPr>
                        <a:t>39.000000</a:t>
                      </a:r>
                      <a:endParaRPr lang="en-US" sz="170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2085410"/>
                  </a:ext>
                </a:extLst>
              </a:tr>
              <a:tr h="706209">
                <a:tc>
                  <a:txBody>
                    <a:bodyPr/>
                    <a:lstStyle/>
                    <a:p>
                      <a:pPr algn="ctr" fontAlgn="ctr"/>
                      <a:r>
                        <a:rPr lang="en-US" sz="1700" b="1" dirty="0">
                          <a:effectLst/>
                        </a:rPr>
                        <a:t>income</a:t>
                      </a:r>
                      <a:endParaRPr lang="en-US" sz="1700" b="1" dirty="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700">
                          <a:effectLst/>
                        </a:rPr>
                        <a:t>5000.0</a:t>
                      </a:r>
                      <a:endParaRPr lang="en-US" sz="170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700">
                          <a:effectLst/>
                        </a:rPr>
                        <a:t>53.629900</a:t>
                      </a:r>
                      <a:endParaRPr lang="en-US" sz="170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700" dirty="0">
                          <a:effectLst/>
                        </a:rPr>
                        <a:t>46.567698</a:t>
                      </a:r>
                      <a:endParaRPr lang="en-US" sz="1700" dirty="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700" dirty="0">
                          <a:effectLst/>
                        </a:rPr>
                        <a:t>9.000000</a:t>
                      </a:r>
                      <a:endParaRPr lang="en-US" sz="1700" dirty="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700" dirty="0">
                          <a:effectLst/>
                        </a:rPr>
                        <a:t>24.000000</a:t>
                      </a:r>
                      <a:endParaRPr lang="en-US" sz="1700" dirty="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700" dirty="0">
                          <a:effectLst/>
                        </a:rPr>
                        <a:t>38.000000</a:t>
                      </a:r>
                      <a:endParaRPr lang="en-US" sz="1700" dirty="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700">
                          <a:effectLst/>
                        </a:rPr>
                        <a:t>67.000000</a:t>
                      </a:r>
                      <a:endParaRPr lang="en-US" sz="170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700">
                          <a:effectLst/>
                        </a:rPr>
                        <a:t>272.010000</a:t>
                      </a:r>
                      <a:endParaRPr lang="en-US" sz="170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982050"/>
                  </a:ext>
                </a:extLst>
              </a:tr>
              <a:tr h="403548">
                <a:tc>
                  <a:txBody>
                    <a:bodyPr/>
                    <a:lstStyle/>
                    <a:p>
                      <a:pPr algn="ctr" fontAlgn="ctr"/>
                      <a:r>
                        <a:rPr lang="en-US" sz="1700" b="1">
                          <a:effectLst/>
                        </a:rPr>
                        <a:t>lninc</a:t>
                      </a:r>
                      <a:endParaRPr lang="en-US" sz="1700" b="1">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700">
                          <a:effectLst/>
                        </a:rPr>
                        <a:t>5000.0</a:t>
                      </a:r>
                      <a:endParaRPr lang="en-US" sz="170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700">
                          <a:effectLst/>
                        </a:rPr>
                        <a:t>3.697049</a:t>
                      </a:r>
                      <a:endParaRPr lang="en-US" sz="170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700">
                          <a:effectLst/>
                        </a:rPr>
                        <a:t>0.738495</a:t>
                      </a:r>
                      <a:endParaRPr lang="en-US" sz="170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700" dirty="0">
                          <a:effectLst/>
                        </a:rPr>
                        <a:t>2.197225</a:t>
                      </a:r>
                      <a:endParaRPr lang="en-US" sz="1700" dirty="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700" dirty="0">
                          <a:effectLst/>
                        </a:rPr>
                        <a:t>3.178054</a:t>
                      </a:r>
                      <a:endParaRPr lang="en-US" sz="1700" dirty="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700" dirty="0">
                          <a:effectLst/>
                        </a:rPr>
                        <a:t>3.637586</a:t>
                      </a:r>
                      <a:endParaRPr lang="en-US" sz="1700" dirty="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700" dirty="0">
                          <a:effectLst/>
                        </a:rPr>
                        <a:t>4.204693</a:t>
                      </a:r>
                      <a:endParaRPr lang="en-US" sz="1700" dirty="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700">
                          <a:effectLst/>
                        </a:rPr>
                        <a:t>5.605839</a:t>
                      </a:r>
                      <a:endParaRPr lang="en-US" sz="170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551581"/>
                  </a:ext>
                </a:extLst>
              </a:tr>
              <a:tr h="403548">
                <a:tc>
                  <a:txBody>
                    <a:bodyPr/>
                    <a:lstStyle/>
                    <a:p>
                      <a:pPr algn="ctr" fontAlgn="ctr"/>
                      <a:r>
                        <a:rPr lang="en-US" sz="1700" b="1" dirty="0" err="1">
                          <a:effectLst/>
                        </a:rPr>
                        <a:t>debtinc</a:t>
                      </a:r>
                      <a:endParaRPr lang="en-US" sz="1700" b="1" dirty="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700">
                          <a:effectLst/>
                        </a:rPr>
                        <a:t>5000.0</a:t>
                      </a:r>
                      <a:endParaRPr lang="en-US" sz="170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700">
                          <a:effectLst/>
                        </a:rPr>
                        <a:t>9.914120</a:t>
                      </a:r>
                      <a:endParaRPr lang="en-US" sz="170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700">
                          <a:effectLst/>
                        </a:rPr>
                        <a:t>6.241691</a:t>
                      </a:r>
                      <a:endParaRPr lang="en-US" sz="170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700">
                          <a:effectLst/>
                        </a:rPr>
                        <a:t>0.700000</a:t>
                      </a:r>
                      <a:endParaRPr lang="en-US" sz="170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700" dirty="0">
                          <a:effectLst/>
                        </a:rPr>
                        <a:t>5.100000</a:t>
                      </a:r>
                      <a:endParaRPr lang="en-US" sz="1700" dirty="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700" dirty="0">
                          <a:effectLst/>
                        </a:rPr>
                        <a:t>8.800000</a:t>
                      </a:r>
                      <a:endParaRPr lang="en-US" sz="1700" dirty="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700" dirty="0">
                          <a:effectLst/>
                        </a:rPr>
                        <a:t>13.600000</a:t>
                      </a:r>
                      <a:endParaRPr lang="en-US" sz="1700" dirty="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700" dirty="0">
                          <a:effectLst/>
                        </a:rPr>
                        <a:t>29.200000</a:t>
                      </a:r>
                      <a:endParaRPr lang="en-US" sz="1700" dirty="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5731638"/>
                  </a:ext>
                </a:extLst>
              </a:tr>
              <a:tr h="403548">
                <a:tc>
                  <a:txBody>
                    <a:bodyPr/>
                    <a:lstStyle/>
                    <a:p>
                      <a:pPr algn="ctr" fontAlgn="ctr"/>
                      <a:r>
                        <a:rPr lang="en-US" sz="1700" b="1" dirty="0" err="1">
                          <a:effectLst/>
                        </a:rPr>
                        <a:t>creddebt</a:t>
                      </a:r>
                      <a:endParaRPr lang="en-US" sz="1700" b="1" dirty="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700">
                          <a:effectLst/>
                        </a:rPr>
                        <a:t>5000.0</a:t>
                      </a:r>
                      <a:endParaRPr lang="en-US" sz="170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700">
                          <a:effectLst/>
                        </a:rPr>
                        <a:t>1.758369</a:t>
                      </a:r>
                      <a:endParaRPr lang="en-US" sz="170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700">
                          <a:effectLst/>
                        </a:rPr>
                        <a:t>2.380681</a:t>
                      </a:r>
                      <a:endParaRPr lang="en-US" sz="170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700">
                          <a:effectLst/>
                        </a:rPr>
                        <a:t>0.033160</a:t>
                      </a:r>
                      <a:endParaRPr lang="en-US" sz="170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700">
                          <a:effectLst/>
                        </a:rPr>
                        <a:t>0.385520</a:t>
                      </a:r>
                      <a:endParaRPr lang="en-US" sz="170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700" dirty="0">
                          <a:effectLst/>
                        </a:rPr>
                        <a:t>0.926437</a:t>
                      </a:r>
                      <a:endParaRPr lang="en-US" sz="1700" dirty="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700" dirty="0">
                          <a:effectLst/>
                        </a:rPr>
                        <a:t>2.063820</a:t>
                      </a:r>
                      <a:endParaRPr lang="en-US" sz="1700" dirty="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700" dirty="0">
                          <a:effectLst/>
                        </a:rPr>
                        <a:t>14.280358</a:t>
                      </a:r>
                      <a:endParaRPr lang="en-US" sz="1700" dirty="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3434170"/>
                  </a:ext>
                </a:extLst>
              </a:tr>
              <a:tr h="706209">
                <a:tc>
                  <a:txBody>
                    <a:bodyPr/>
                    <a:lstStyle/>
                    <a:p>
                      <a:pPr algn="ctr" fontAlgn="ctr"/>
                      <a:r>
                        <a:rPr lang="en-US" sz="1700" b="1" dirty="0" err="1">
                          <a:effectLst/>
                        </a:rPr>
                        <a:t>lncreddebt</a:t>
                      </a:r>
                      <a:endParaRPr lang="en-US" sz="1700" b="1" dirty="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700">
                          <a:effectLst/>
                        </a:rPr>
                        <a:t>5000.0</a:t>
                      </a:r>
                      <a:endParaRPr lang="en-US" sz="170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700">
                          <a:effectLst/>
                        </a:rPr>
                        <a:t>-0.127769</a:t>
                      </a:r>
                      <a:endParaRPr lang="en-US" sz="170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700">
                          <a:effectLst/>
                        </a:rPr>
                        <a:t>1.241274</a:t>
                      </a:r>
                      <a:endParaRPr lang="en-US" sz="170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700">
                          <a:effectLst/>
                        </a:rPr>
                        <a:t>-3.401690</a:t>
                      </a:r>
                      <a:endParaRPr lang="en-US" sz="170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700">
                          <a:effectLst/>
                        </a:rPr>
                        <a:t>-0.952498</a:t>
                      </a:r>
                      <a:endParaRPr lang="en-US" sz="170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700">
                          <a:effectLst/>
                        </a:rPr>
                        <a:t>-0.076106</a:t>
                      </a:r>
                      <a:endParaRPr lang="en-US" sz="170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700">
                          <a:effectLst/>
                        </a:rPr>
                        <a:t>0.724559</a:t>
                      </a:r>
                      <a:endParaRPr lang="en-US" sz="170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700" dirty="0">
                          <a:effectLst/>
                        </a:rPr>
                        <a:t>2.658910</a:t>
                      </a:r>
                      <a:endParaRPr lang="en-US" sz="1700" dirty="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5338620"/>
                  </a:ext>
                </a:extLst>
              </a:tr>
              <a:tr h="403548">
                <a:tc>
                  <a:txBody>
                    <a:bodyPr/>
                    <a:lstStyle/>
                    <a:p>
                      <a:pPr algn="ctr" fontAlgn="ctr"/>
                      <a:r>
                        <a:rPr lang="en-US" sz="1700" b="1" dirty="0" err="1">
                          <a:effectLst/>
                        </a:rPr>
                        <a:t>othdebt</a:t>
                      </a:r>
                      <a:endParaRPr lang="en-US" sz="1700" b="1" dirty="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700">
                          <a:effectLst/>
                        </a:rPr>
                        <a:t>5000.0</a:t>
                      </a:r>
                      <a:endParaRPr lang="en-US" sz="170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700">
                          <a:effectLst/>
                        </a:rPr>
                        <a:t>3.522506</a:t>
                      </a:r>
                      <a:endParaRPr lang="en-US" sz="170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700" dirty="0">
                          <a:effectLst/>
                        </a:rPr>
                        <a:t>4.221760</a:t>
                      </a:r>
                      <a:endParaRPr lang="en-US" sz="1700" dirty="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700">
                          <a:effectLst/>
                        </a:rPr>
                        <a:t>0.114299</a:t>
                      </a:r>
                      <a:endParaRPr lang="en-US" sz="170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700">
                          <a:effectLst/>
                        </a:rPr>
                        <a:t>0.980301</a:t>
                      </a:r>
                      <a:endParaRPr lang="en-US" sz="170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700">
                          <a:effectLst/>
                        </a:rPr>
                        <a:t>2.098540</a:t>
                      </a:r>
                      <a:endParaRPr lang="en-US" sz="170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700">
                          <a:effectLst/>
                        </a:rPr>
                        <a:t>4.314780</a:t>
                      </a:r>
                      <a:endParaRPr lang="en-US" sz="170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700" dirty="0">
                          <a:effectLst/>
                        </a:rPr>
                        <a:t>24.064260</a:t>
                      </a:r>
                      <a:endParaRPr lang="en-US" sz="1700" dirty="0">
                        <a:effectLst/>
                        <a:latin typeface="Times New Roman" panose="02020603050405020304" pitchFamily="18" charset="0"/>
                        <a:cs typeface="Times New Roman" panose="02020603050405020304" pitchFamily="18" charset="0"/>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9362025"/>
                  </a:ext>
                </a:extLst>
              </a:tr>
            </a:tbl>
          </a:graphicData>
        </a:graphic>
      </p:graphicFrame>
      <p:sp>
        <p:nvSpPr>
          <p:cNvPr id="4" name="Rectangle 3">
            <a:extLst>
              <a:ext uri="{FF2B5EF4-FFF2-40B4-BE49-F238E27FC236}">
                <a16:creationId xmlns:a16="http://schemas.microsoft.com/office/drawing/2014/main" id="{54C3A162-569D-42B2-8B8B-3698DB4DBD03}"/>
              </a:ext>
            </a:extLst>
          </p:cNvPr>
          <p:cNvSpPr/>
          <p:nvPr/>
        </p:nvSpPr>
        <p:spPr>
          <a:xfrm>
            <a:off x="820882" y="353291"/>
            <a:ext cx="9788236" cy="461665"/>
          </a:xfrm>
          <a:prstGeom prst="rect">
            <a:avLst/>
          </a:prstGeom>
        </p:spPr>
        <p:txBody>
          <a:bodyPr wrap="square">
            <a:spAutoFit/>
          </a:bodyPr>
          <a:lstStyle/>
          <a:p>
            <a:r>
              <a:rPr lang="en-US" dirty="0"/>
              <a:t>			</a:t>
            </a:r>
            <a:r>
              <a:rPr lang="en-US" sz="2400" b="1" dirty="0">
                <a:latin typeface="Times New Roman" panose="02020603050405020304" pitchFamily="18" charset="0"/>
                <a:cs typeface="Times New Roman" panose="02020603050405020304" pitchFamily="18" charset="0"/>
              </a:rPr>
              <a:t>DataSet3_new.describe().</a:t>
            </a:r>
            <a:r>
              <a:rPr lang="en-US" sz="2400" b="1" dirty="0" err="1">
                <a:latin typeface="Times New Roman" panose="02020603050405020304" pitchFamily="18" charset="0"/>
                <a:cs typeface="Times New Roman" panose="02020603050405020304" pitchFamily="18" charset="0"/>
              </a:rPr>
              <a:t>T.head</a:t>
            </a:r>
            <a:r>
              <a:rPr lang="en-US" sz="2400" b="1" dirty="0">
                <a:latin typeface="Times New Roman" panose="02020603050405020304" pitchFamily="18" charset="0"/>
                <a:cs typeface="Times New Roman" panose="02020603050405020304" pitchFamily="18" charset="0"/>
              </a:rPr>
              <a:t>(10)</a:t>
            </a:r>
          </a:p>
        </p:txBody>
      </p:sp>
    </p:spTree>
    <p:extLst>
      <p:ext uri="{BB962C8B-B14F-4D97-AF65-F5344CB8AC3E}">
        <p14:creationId xmlns:p14="http://schemas.microsoft.com/office/powerpoint/2010/main" val="3819166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4305E22-0F3B-41BA-B7E0-5242BE55DCC8}"/>
              </a:ext>
            </a:extLst>
          </p:cNvPr>
          <p:cNvSpPr/>
          <p:nvPr/>
        </p:nvSpPr>
        <p:spPr>
          <a:xfrm>
            <a:off x="1036320" y="162560"/>
            <a:ext cx="10574071" cy="2092881"/>
          </a:xfrm>
          <a:prstGeom prst="rect">
            <a:avLst/>
          </a:prstGeom>
        </p:spPr>
        <p:txBody>
          <a:bodyPr wrap="square">
            <a:spAutoFit/>
          </a:bodyPr>
          <a:lstStyle/>
          <a:p>
            <a:r>
              <a:rPr lang="en-US" b="1" i="0" dirty="0">
                <a:effectLst/>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     </a:t>
            </a:r>
            <a:r>
              <a:rPr lang="en-US" sz="3200" b="1" i="0" dirty="0">
                <a:effectLst/>
                <a:latin typeface="Times New Roman" panose="02020603050405020304" pitchFamily="18" charset="0"/>
                <a:cs typeface="Times New Roman" panose="02020603050405020304" pitchFamily="18" charset="0"/>
              </a:rPr>
              <a:t>Categorical features</a:t>
            </a:r>
            <a:endParaRPr lang="en-US" b="1" i="0" dirty="0">
              <a:effectLst/>
              <a:latin typeface="Times New Roman" panose="02020603050405020304" pitchFamily="18" charset="0"/>
              <a:cs typeface="Times New Roman" panose="02020603050405020304" pitchFamily="18" charset="0"/>
            </a:endParaRPr>
          </a:p>
          <a:p>
            <a:pPr algn="ctr"/>
            <a:r>
              <a:rPr lang="en-US" sz="2000" b="1" i="0" dirty="0">
                <a:effectLst/>
                <a:latin typeface="Times New Roman" panose="02020603050405020304" pitchFamily="18" charset="0"/>
                <a:cs typeface="Times New Roman" panose="02020603050405020304" pitchFamily="18" charset="0"/>
              </a:rPr>
              <a:t>Descriptive statistics in categorical variables use frequency tables and mode techniques for analysis</a:t>
            </a:r>
          </a:p>
          <a:p>
            <a:pPr algn="ctr"/>
            <a:r>
              <a:rPr lang="en-US" sz="2000" b="1" dirty="0">
                <a:latin typeface="Times New Roman" panose="02020603050405020304" pitchFamily="18" charset="0"/>
                <a:cs typeface="Times New Roman" panose="02020603050405020304" pitchFamily="18" charset="0"/>
              </a:rPr>
              <a:t>Pandas code: cat_var_names=[key for key in </a:t>
            </a:r>
            <a:r>
              <a:rPr lang="en-US" sz="2000" b="1" dirty="0" err="1">
                <a:latin typeface="Times New Roman" panose="02020603050405020304" pitchFamily="18" charset="0"/>
                <a:cs typeface="Times New Roman" panose="02020603050405020304" pitchFamily="18" charset="0"/>
              </a:rPr>
              <a:t>dict</a:t>
            </a:r>
            <a:r>
              <a:rPr lang="en-US" sz="2000" b="1" dirty="0">
                <a:latin typeface="Times New Roman" panose="02020603050405020304" pitchFamily="18" charset="0"/>
                <a:cs typeface="Times New Roman" panose="02020603050405020304" pitchFamily="18" charset="0"/>
              </a:rPr>
              <a:t>(DataSet3.dtypes) if </a:t>
            </a:r>
            <a:r>
              <a:rPr lang="en-US" sz="2000" b="1" dirty="0" err="1">
                <a:latin typeface="Times New Roman" panose="02020603050405020304" pitchFamily="18" charset="0"/>
                <a:cs typeface="Times New Roman" panose="02020603050405020304" pitchFamily="18" charset="0"/>
              </a:rPr>
              <a:t>dict</a:t>
            </a:r>
            <a:r>
              <a:rPr lang="en-US" sz="2000" b="1" dirty="0">
                <a:latin typeface="Times New Roman" panose="02020603050405020304" pitchFamily="18" charset="0"/>
                <a:cs typeface="Times New Roman" panose="02020603050405020304" pitchFamily="18" charset="0"/>
              </a:rPr>
              <a:t>(DataSet3.dtypes)[key] in ['object']]</a:t>
            </a:r>
          </a:p>
          <a:p>
            <a:endParaRPr lang="en-US" dirty="0">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E819EEE3-21AA-4ECF-931E-39140BAC112A}"/>
              </a:ext>
            </a:extLst>
          </p:cNvPr>
          <p:cNvSpPr>
            <a:spLocks noChangeArrowheads="1"/>
          </p:cNvSpPr>
          <p:nvPr/>
        </p:nvSpPr>
        <p:spPr bwMode="auto">
          <a:xfrm>
            <a:off x="396240" y="2255441"/>
            <a:ext cx="11399520" cy="424731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lvl="0" eaLnBrk="0" fontAlgn="base" hangingPunct="0">
              <a:spcBef>
                <a:spcPct val="0"/>
              </a:spcBef>
              <a:spcAft>
                <a:spcPct val="0"/>
              </a:spcAft>
            </a:pPr>
            <a:r>
              <a:rPr lang="en-US" altLang="en-US" sz="2000" dirty="0">
                <a:solidFill>
                  <a:srgbClr val="000000"/>
                </a:solidFill>
                <a:latin typeface="Courier New" panose="02070309020205020404" pitchFamily="49" charset="0"/>
                <a:cs typeface="Courier New" panose="02070309020205020404" pitchFamily="49" charset="0"/>
              </a:rPr>
              <a:t>'region', 'gender', '</a:t>
            </a:r>
            <a:r>
              <a:rPr lang="en-US" altLang="en-US" sz="2000" dirty="0" err="1">
                <a:solidFill>
                  <a:srgbClr val="000000"/>
                </a:solidFill>
                <a:latin typeface="Courier New" panose="02070309020205020404" pitchFamily="49" charset="0"/>
                <a:cs typeface="Courier New" panose="02070309020205020404" pitchFamily="49" charset="0"/>
              </a:rPr>
              <a:t>agecat</a:t>
            </a:r>
            <a:r>
              <a:rPr lang="en-US" altLang="en-US" sz="2000" dirty="0">
                <a:solidFill>
                  <a:srgbClr val="000000"/>
                </a:solidFill>
                <a:latin typeface="Courier New" panose="02070309020205020404" pitchFamily="49" charset="0"/>
                <a:cs typeface="Courier New" panose="02070309020205020404" pitchFamily="49" charset="0"/>
              </a:rPr>
              <a:t>', '</a:t>
            </a:r>
            <a:r>
              <a:rPr lang="en-US" altLang="en-US" sz="2000" dirty="0" err="1">
                <a:solidFill>
                  <a:srgbClr val="000000"/>
                </a:solidFill>
                <a:latin typeface="Courier New" panose="02070309020205020404" pitchFamily="49" charset="0"/>
                <a:cs typeface="Courier New" panose="02070309020205020404" pitchFamily="49" charset="0"/>
              </a:rPr>
              <a:t>birthmonth</a:t>
            </a:r>
            <a:r>
              <a:rPr lang="en-US" altLang="en-US" sz="2000" dirty="0">
                <a:solidFill>
                  <a:srgbClr val="000000"/>
                </a:solidFill>
                <a:latin typeface="Courier New" panose="02070309020205020404" pitchFamily="49" charset="0"/>
                <a:cs typeface="Courier New" panose="02070309020205020404" pitchFamily="49" charset="0"/>
              </a:rPr>
              <a:t>', '</a:t>
            </a:r>
            <a:r>
              <a:rPr lang="en-US" altLang="en-US" sz="2000" dirty="0" err="1">
                <a:solidFill>
                  <a:srgbClr val="000000"/>
                </a:solidFill>
                <a:latin typeface="Courier New" panose="02070309020205020404" pitchFamily="49" charset="0"/>
                <a:cs typeface="Courier New" panose="02070309020205020404" pitchFamily="49" charset="0"/>
              </a:rPr>
              <a:t>edcat</a:t>
            </a:r>
            <a:r>
              <a:rPr lang="en-US" altLang="en-US" sz="2000" dirty="0">
                <a:solidFill>
                  <a:srgbClr val="000000"/>
                </a:solidFill>
                <a:latin typeface="Courier New" panose="02070309020205020404" pitchFamily="49" charset="0"/>
                <a:cs typeface="Courier New" panose="02070309020205020404" pitchFamily="49" charset="0"/>
              </a:rPr>
              <a:t>', '</a:t>
            </a:r>
            <a:r>
              <a:rPr lang="en-US" altLang="en-US" sz="2000" dirty="0" err="1">
                <a:solidFill>
                  <a:srgbClr val="000000"/>
                </a:solidFill>
                <a:latin typeface="Courier New" panose="02070309020205020404" pitchFamily="49" charset="0"/>
                <a:cs typeface="Courier New" panose="02070309020205020404" pitchFamily="49" charset="0"/>
              </a:rPr>
              <a:t>jobcat</a:t>
            </a:r>
            <a:r>
              <a:rPr lang="en-US" altLang="en-US" sz="2000" dirty="0">
                <a:solidFill>
                  <a:srgbClr val="000000"/>
                </a:solidFill>
                <a:latin typeface="Courier New" panose="02070309020205020404" pitchFamily="49" charset="0"/>
                <a:cs typeface="Courier New" panose="02070309020205020404" pitchFamily="49" charset="0"/>
              </a:rPr>
              <a:t>', 'union', '</a:t>
            </a:r>
            <a:r>
              <a:rPr lang="en-US" altLang="en-US" sz="2000" dirty="0" err="1">
                <a:solidFill>
                  <a:srgbClr val="000000"/>
                </a:solidFill>
                <a:latin typeface="Courier New" panose="02070309020205020404" pitchFamily="49" charset="0"/>
                <a:cs typeface="Courier New" panose="02070309020205020404" pitchFamily="49" charset="0"/>
              </a:rPr>
              <a:t>empcat</a:t>
            </a:r>
            <a:r>
              <a:rPr lang="en-US" altLang="en-US" sz="2000" dirty="0">
                <a:solidFill>
                  <a:srgbClr val="000000"/>
                </a:solidFill>
                <a:latin typeface="Courier New" panose="02070309020205020404" pitchFamily="49" charset="0"/>
                <a:cs typeface="Courier New" panose="02070309020205020404" pitchFamily="49" charset="0"/>
              </a:rPr>
              <a:t>', 'retire', '</a:t>
            </a:r>
            <a:r>
              <a:rPr lang="en-US" altLang="en-US" sz="2000" dirty="0" err="1">
                <a:solidFill>
                  <a:srgbClr val="000000"/>
                </a:solidFill>
                <a:latin typeface="Courier New" panose="02070309020205020404" pitchFamily="49" charset="0"/>
                <a:cs typeface="Courier New" panose="02070309020205020404" pitchFamily="49" charset="0"/>
              </a:rPr>
              <a:t>inccat</a:t>
            </a:r>
            <a:r>
              <a:rPr lang="en-US" altLang="en-US" sz="2000" dirty="0">
                <a:solidFill>
                  <a:srgbClr val="000000"/>
                </a:solidFill>
                <a:latin typeface="Courier New" panose="02070309020205020404" pitchFamily="49" charset="0"/>
                <a:cs typeface="Courier New" panose="02070309020205020404" pitchFamily="49" charset="0"/>
              </a:rPr>
              <a:t>', 'default', '</a:t>
            </a:r>
            <a:r>
              <a:rPr lang="en-US" altLang="en-US" sz="2000" dirty="0" err="1">
                <a:solidFill>
                  <a:srgbClr val="000000"/>
                </a:solidFill>
                <a:latin typeface="Courier New" panose="02070309020205020404" pitchFamily="49" charset="0"/>
                <a:cs typeface="Courier New" panose="02070309020205020404" pitchFamily="49" charset="0"/>
              </a:rPr>
              <a:t>jobsat</a:t>
            </a:r>
            <a:r>
              <a:rPr lang="en-US" altLang="en-US" sz="2000" dirty="0">
                <a:solidFill>
                  <a:srgbClr val="000000"/>
                </a:solidFill>
                <a:latin typeface="Courier New" panose="02070309020205020404" pitchFamily="49" charset="0"/>
                <a:cs typeface="Courier New" panose="02070309020205020404" pitchFamily="49" charset="0"/>
              </a:rPr>
              <a:t>', 'marital', '</a:t>
            </a:r>
            <a:r>
              <a:rPr lang="en-US" altLang="en-US" sz="2000" dirty="0" err="1">
                <a:solidFill>
                  <a:srgbClr val="000000"/>
                </a:solidFill>
                <a:latin typeface="Courier New" panose="02070309020205020404" pitchFamily="49" charset="0"/>
                <a:cs typeface="Courier New" panose="02070309020205020404" pitchFamily="49" charset="0"/>
              </a:rPr>
              <a:t>spousedcat</a:t>
            </a:r>
            <a:r>
              <a:rPr lang="en-US" altLang="en-US" sz="2000" dirty="0">
                <a:solidFill>
                  <a:srgbClr val="000000"/>
                </a:solidFill>
                <a:latin typeface="Courier New" panose="02070309020205020404" pitchFamily="49" charset="0"/>
                <a:cs typeface="Courier New" panose="02070309020205020404" pitchFamily="49" charset="0"/>
              </a:rPr>
              <a:t>', '</a:t>
            </a:r>
            <a:r>
              <a:rPr lang="en-US" altLang="en-US" sz="2000" dirty="0" err="1">
                <a:solidFill>
                  <a:srgbClr val="000000"/>
                </a:solidFill>
                <a:latin typeface="Courier New" panose="02070309020205020404" pitchFamily="49" charset="0"/>
                <a:cs typeface="Courier New" panose="02070309020205020404" pitchFamily="49" charset="0"/>
              </a:rPr>
              <a:t>homeown</a:t>
            </a:r>
            <a:r>
              <a:rPr lang="en-US" altLang="en-US" sz="2000" dirty="0">
                <a:solidFill>
                  <a:srgbClr val="000000"/>
                </a:solidFill>
                <a:latin typeface="Courier New" panose="02070309020205020404" pitchFamily="49" charset="0"/>
                <a:cs typeface="Courier New" panose="02070309020205020404" pitchFamily="49" charset="0"/>
              </a:rPr>
              <a:t>', '</a:t>
            </a:r>
            <a:r>
              <a:rPr lang="en-US" altLang="en-US" sz="2000" dirty="0" err="1">
                <a:solidFill>
                  <a:srgbClr val="000000"/>
                </a:solidFill>
                <a:latin typeface="Courier New" panose="02070309020205020404" pitchFamily="49" charset="0"/>
                <a:cs typeface="Courier New" panose="02070309020205020404" pitchFamily="49" charset="0"/>
              </a:rPr>
              <a:t>hometype</a:t>
            </a:r>
            <a:r>
              <a:rPr lang="en-US" altLang="en-US" sz="2000" dirty="0">
                <a:solidFill>
                  <a:srgbClr val="000000"/>
                </a:solidFill>
                <a:latin typeface="Courier New" panose="02070309020205020404" pitchFamily="49" charset="0"/>
                <a:cs typeface="Courier New" panose="02070309020205020404" pitchFamily="49" charset="0"/>
              </a:rPr>
              <a:t>', '</a:t>
            </a:r>
            <a:r>
              <a:rPr lang="en-US" altLang="en-US" sz="2000" dirty="0" err="1">
                <a:solidFill>
                  <a:srgbClr val="000000"/>
                </a:solidFill>
                <a:latin typeface="Courier New" panose="02070309020205020404" pitchFamily="49" charset="0"/>
                <a:cs typeface="Courier New" panose="02070309020205020404" pitchFamily="49" charset="0"/>
              </a:rPr>
              <a:t>addresscat</a:t>
            </a:r>
            <a:r>
              <a:rPr lang="en-US" altLang="en-US" sz="2000" dirty="0">
                <a:solidFill>
                  <a:srgbClr val="000000"/>
                </a:solidFill>
                <a:latin typeface="Courier New" panose="02070309020205020404" pitchFamily="49" charset="0"/>
                <a:cs typeface="Courier New" panose="02070309020205020404" pitchFamily="49" charset="0"/>
              </a:rPr>
              <a:t>', '</a:t>
            </a:r>
            <a:r>
              <a:rPr lang="en-US" altLang="en-US" sz="2000" dirty="0" err="1">
                <a:solidFill>
                  <a:srgbClr val="000000"/>
                </a:solidFill>
                <a:latin typeface="Courier New" panose="02070309020205020404" pitchFamily="49" charset="0"/>
                <a:cs typeface="Courier New" panose="02070309020205020404" pitchFamily="49" charset="0"/>
              </a:rPr>
              <a:t>carown</a:t>
            </a:r>
            <a:r>
              <a:rPr lang="en-US" altLang="en-US" sz="2000" dirty="0">
                <a:solidFill>
                  <a:srgbClr val="000000"/>
                </a:solidFill>
                <a:latin typeface="Courier New" panose="02070309020205020404" pitchFamily="49" charset="0"/>
                <a:cs typeface="Courier New" panose="02070309020205020404" pitchFamily="49" charset="0"/>
              </a:rPr>
              <a:t>', '</a:t>
            </a:r>
            <a:r>
              <a:rPr lang="en-US" altLang="en-US" sz="2000" dirty="0" err="1">
                <a:solidFill>
                  <a:srgbClr val="000000"/>
                </a:solidFill>
                <a:latin typeface="Courier New" panose="02070309020205020404" pitchFamily="49" charset="0"/>
                <a:cs typeface="Courier New" panose="02070309020205020404" pitchFamily="49" charset="0"/>
              </a:rPr>
              <a:t>cartype</a:t>
            </a:r>
            <a:r>
              <a:rPr lang="en-US" altLang="en-US" sz="2000" dirty="0">
                <a:solidFill>
                  <a:srgbClr val="000000"/>
                </a:solidFill>
                <a:latin typeface="Courier New" panose="02070309020205020404" pitchFamily="49" charset="0"/>
                <a:cs typeface="Courier New" panose="02070309020205020404" pitchFamily="49" charset="0"/>
              </a:rPr>
              <a:t>', '</a:t>
            </a:r>
            <a:r>
              <a:rPr lang="en-US" altLang="en-US" sz="2000" dirty="0" err="1">
                <a:solidFill>
                  <a:srgbClr val="000000"/>
                </a:solidFill>
                <a:latin typeface="Courier New" panose="02070309020205020404" pitchFamily="49" charset="0"/>
                <a:cs typeface="Courier New" panose="02070309020205020404" pitchFamily="49" charset="0"/>
              </a:rPr>
              <a:t>carcatvalue</a:t>
            </a:r>
            <a:r>
              <a:rPr lang="en-US" altLang="en-US" sz="2000" dirty="0">
                <a:solidFill>
                  <a:srgbClr val="000000"/>
                </a:solidFill>
                <a:latin typeface="Courier New" panose="02070309020205020404" pitchFamily="49" charset="0"/>
                <a:cs typeface="Courier New" panose="02070309020205020404" pitchFamily="49" charset="0"/>
              </a:rPr>
              <a:t>', '</a:t>
            </a:r>
            <a:r>
              <a:rPr lang="en-US" altLang="en-US" sz="2000" dirty="0" err="1">
                <a:solidFill>
                  <a:srgbClr val="000000"/>
                </a:solidFill>
                <a:latin typeface="Courier New" panose="02070309020205020404" pitchFamily="49" charset="0"/>
                <a:cs typeface="Courier New" panose="02070309020205020404" pitchFamily="49" charset="0"/>
              </a:rPr>
              <a:t>carbuy</a:t>
            </a:r>
            <a:r>
              <a:rPr lang="en-US" altLang="en-US" sz="2000" dirty="0">
                <a:solidFill>
                  <a:srgbClr val="000000"/>
                </a:solidFill>
                <a:latin typeface="Courier New" panose="02070309020205020404" pitchFamily="49" charset="0"/>
                <a:cs typeface="Courier New" panose="02070309020205020404" pitchFamily="49" charset="0"/>
              </a:rPr>
              <a:t>', '</a:t>
            </a:r>
            <a:r>
              <a:rPr lang="en-US" altLang="en-US" sz="2000" dirty="0" err="1">
                <a:solidFill>
                  <a:srgbClr val="000000"/>
                </a:solidFill>
                <a:latin typeface="Courier New" panose="02070309020205020404" pitchFamily="49" charset="0"/>
                <a:cs typeface="Courier New" panose="02070309020205020404" pitchFamily="49" charset="0"/>
              </a:rPr>
              <a:t>commutemotorcycle</a:t>
            </a:r>
            <a:r>
              <a:rPr lang="en-US" altLang="en-US" sz="2000" dirty="0">
                <a:solidFill>
                  <a:srgbClr val="000000"/>
                </a:solidFill>
                <a:latin typeface="Courier New" panose="02070309020205020404" pitchFamily="49" charset="0"/>
                <a:cs typeface="Courier New" panose="02070309020205020404" pitchFamily="49" charset="0"/>
              </a:rPr>
              <a:t>', '</a:t>
            </a:r>
            <a:r>
              <a:rPr lang="en-US" altLang="en-US" sz="2000" dirty="0" err="1">
                <a:solidFill>
                  <a:srgbClr val="000000"/>
                </a:solidFill>
                <a:latin typeface="Courier New" panose="02070309020205020404" pitchFamily="49" charset="0"/>
                <a:cs typeface="Courier New" panose="02070309020205020404" pitchFamily="49" charset="0"/>
              </a:rPr>
              <a:t>commutebike</a:t>
            </a:r>
            <a:r>
              <a:rPr lang="en-US" altLang="en-US" sz="2000" dirty="0">
                <a:solidFill>
                  <a:srgbClr val="000000"/>
                </a:solidFill>
                <a:latin typeface="Courier New" panose="02070309020205020404" pitchFamily="49" charset="0"/>
                <a:cs typeface="Courier New" panose="02070309020205020404" pitchFamily="49" charset="0"/>
              </a:rPr>
              <a:t>', 'reason', '</a:t>
            </a:r>
            <a:r>
              <a:rPr lang="en-US" altLang="en-US" sz="2000" dirty="0" err="1">
                <a:solidFill>
                  <a:srgbClr val="000000"/>
                </a:solidFill>
                <a:latin typeface="Courier New" panose="02070309020205020404" pitchFamily="49" charset="0"/>
                <a:cs typeface="Courier New" panose="02070309020205020404" pitchFamily="49" charset="0"/>
              </a:rPr>
              <a:t>polview</a:t>
            </a:r>
            <a:r>
              <a:rPr lang="en-US" altLang="en-US" sz="2000" dirty="0">
                <a:solidFill>
                  <a:srgbClr val="000000"/>
                </a:solidFill>
                <a:latin typeface="Courier New" panose="02070309020205020404" pitchFamily="49" charset="0"/>
                <a:cs typeface="Courier New" panose="02070309020205020404" pitchFamily="49" charset="0"/>
              </a:rPr>
              <a:t>', '</a:t>
            </a:r>
            <a:r>
              <a:rPr lang="en-US" altLang="en-US" sz="2000" dirty="0" err="1">
                <a:solidFill>
                  <a:srgbClr val="000000"/>
                </a:solidFill>
                <a:latin typeface="Courier New" panose="02070309020205020404" pitchFamily="49" charset="0"/>
                <a:cs typeface="Courier New" panose="02070309020205020404" pitchFamily="49" charset="0"/>
              </a:rPr>
              <a:t>polcontrib</a:t>
            </a:r>
            <a:r>
              <a:rPr lang="en-US" altLang="en-US" sz="2000" dirty="0">
                <a:solidFill>
                  <a:srgbClr val="000000"/>
                </a:solidFill>
                <a:latin typeface="Courier New" panose="02070309020205020404" pitchFamily="49" charset="0"/>
                <a:cs typeface="Courier New" panose="02070309020205020404" pitchFamily="49" charset="0"/>
              </a:rPr>
              <a:t>', 'vote', 'card', '</a:t>
            </a:r>
            <a:r>
              <a:rPr lang="en-US" altLang="en-US" sz="2000" dirty="0" err="1">
                <a:solidFill>
                  <a:srgbClr val="000000"/>
                </a:solidFill>
                <a:latin typeface="Courier New" panose="02070309020205020404" pitchFamily="49" charset="0"/>
                <a:cs typeface="Courier New" panose="02070309020205020404" pitchFamily="49" charset="0"/>
              </a:rPr>
              <a:t>cardtenurecat</a:t>
            </a:r>
            <a:r>
              <a:rPr lang="en-US" altLang="en-US" sz="2000" dirty="0">
                <a:solidFill>
                  <a:srgbClr val="000000"/>
                </a:solidFill>
                <a:latin typeface="Courier New" panose="02070309020205020404" pitchFamily="49" charset="0"/>
                <a:cs typeface="Courier New" panose="02070309020205020404" pitchFamily="49" charset="0"/>
              </a:rPr>
              <a:t>', 'card2', 'card2benefit', 'card2tenurecat', '</a:t>
            </a:r>
            <a:r>
              <a:rPr lang="en-US" altLang="en-US" sz="2000" dirty="0" err="1">
                <a:solidFill>
                  <a:srgbClr val="000000"/>
                </a:solidFill>
                <a:latin typeface="Courier New" panose="02070309020205020404" pitchFamily="49" charset="0"/>
                <a:cs typeface="Courier New" panose="02070309020205020404" pitchFamily="49" charset="0"/>
              </a:rPr>
              <a:t>bfast</a:t>
            </a:r>
            <a:r>
              <a:rPr lang="en-US" altLang="en-US" sz="2000" dirty="0">
                <a:solidFill>
                  <a:srgbClr val="000000"/>
                </a:solidFill>
                <a:latin typeface="Courier New" panose="02070309020205020404" pitchFamily="49" charset="0"/>
                <a:cs typeface="Courier New" panose="02070309020205020404" pitchFamily="49" charset="0"/>
              </a:rPr>
              <a:t>', 'churn', 'tollfree', 'equip', '</a:t>
            </a:r>
            <a:r>
              <a:rPr lang="en-US" altLang="en-US" sz="2000" dirty="0" err="1">
                <a:solidFill>
                  <a:srgbClr val="000000"/>
                </a:solidFill>
                <a:latin typeface="Courier New" panose="02070309020205020404" pitchFamily="49" charset="0"/>
                <a:cs typeface="Courier New" panose="02070309020205020404" pitchFamily="49" charset="0"/>
              </a:rPr>
              <a:t>callcard</a:t>
            </a:r>
            <a:r>
              <a:rPr lang="en-US" altLang="en-US" sz="2000" dirty="0">
                <a:solidFill>
                  <a:srgbClr val="000000"/>
                </a:solidFill>
                <a:latin typeface="Courier New" panose="02070309020205020404" pitchFamily="49" charset="0"/>
                <a:cs typeface="Courier New" panose="02070309020205020404" pitchFamily="49" charset="0"/>
              </a:rPr>
              <a:t>', 'wireless', '</a:t>
            </a:r>
            <a:r>
              <a:rPr lang="en-US" altLang="en-US" sz="2000" dirty="0" err="1">
                <a:solidFill>
                  <a:srgbClr val="000000"/>
                </a:solidFill>
                <a:latin typeface="Courier New" panose="02070309020205020404" pitchFamily="49" charset="0"/>
                <a:cs typeface="Courier New" panose="02070309020205020404" pitchFamily="49" charset="0"/>
              </a:rPr>
              <a:t>multline</a:t>
            </a:r>
            <a:r>
              <a:rPr lang="en-US" altLang="en-US" sz="2000" dirty="0">
                <a:solidFill>
                  <a:srgbClr val="000000"/>
                </a:solidFill>
                <a:latin typeface="Courier New" panose="02070309020205020404" pitchFamily="49" charset="0"/>
                <a:cs typeface="Courier New" panose="02070309020205020404" pitchFamily="49" charset="0"/>
              </a:rPr>
              <a:t>', 'voice', 'pager', 'internet', '</a:t>
            </a:r>
            <a:r>
              <a:rPr lang="en-US" altLang="en-US" sz="2000" dirty="0" err="1">
                <a:solidFill>
                  <a:srgbClr val="000000"/>
                </a:solidFill>
                <a:latin typeface="Courier New" panose="02070309020205020404" pitchFamily="49" charset="0"/>
                <a:cs typeface="Courier New" panose="02070309020205020404" pitchFamily="49" charset="0"/>
              </a:rPr>
              <a:t>callid</a:t>
            </a:r>
            <a:r>
              <a:rPr lang="en-US" altLang="en-US" sz="2000" dirty="0">
                <a:solidFill>
                  <a:srgbClr val="000000"/>
                </a:solidFill>
                <a:latin typeface="Courier New" panose="02070309020205020404" pitchFamily="49" charset="0"/>
                <a:cs typeface="Courier New" panose="02070309020205020404" pitchFamily="49" charset="0"/>
              </a:rPr>
              <a:t>', '</a:t>
            </a:r>
            <a:r>
              <a:rPr lang="en-US" altLang="en-US" sz="2000" dirty="0" err="1">
                <a:solidFill>
                  <a:srgbClr val="000000"/>
                </a:solidFill>
                <a:latin typeface="Courier New" panose="02070309020205020404" pitchFamily="49" charset="0"/>
                <a:cs typeface="Courier New" panose="02070309020205020404" pitchFamily="49" charset="0"/>
              </a:rPr>
              <a:t>callwait</a:t>
            </a:r>
            <a:r>
              <a:rPr lang="en-US" altLang="en-US" sz="2000" dirty="0">
                <a:solidFill>
                  <a:srgbClr val="000000"/>
                </a:solidFill>
                <a:latin typeface="Courier New" panose="02070309020205020404" pitchFamily="49" charset="0"/>
                <a:cs typeface="Courier New" panose="02070309020205020404" pitchFamily="49" charset="0"/>
              </a:rPr>
              <a:t>', 'forward', 'confer', '</a:t>
            </a:r>
            <a:r>
              <a:rPr lang="en-US" altLang="en-US" sz="2000" dirty="0" err="1">
                <a:solidFill>
                  <a:srgbClr val="000000"/>
                </a:solidFill>
                <a:latin typeface="Courier New" panose="02070309020205020404" pitchFamily="49" charset="0"/>
                <a:cs typeface="Courier New" panose="02070309020205020404" pitchFamily="49" charset="0"/>
              </a:rPr>
              <a:t>ebill</a:t>
            </a:r>
            <a:r>
              <a:rPr lang="en-US" altLang="en-US" sz="2000" dirty="0">
                <a:solidFill>
                  <a:srgbClr val="000000"/>
                </a:solidFill>
                <a:latin typeface="Courier New" panose="02070309020205020404" pitchFamily="49" charset="0"/>
                <a:cs typeface="Courier New" panose="02070309020205020404" pitchFamily="49" charset="0"/>
              </a:rPr>
              <a:t>', '</a:t>
            </a:r>
            <a:r>
              <a:rPr lang="en-US" altLang="en-US" sz="2000" dirty="0" err="1">
                <a:solidFill>
                  <a:srgbClr val="000000"/>
                </a:solidFill>
                <a:latin typeface="Courier New" panose="02070309020205020404" pitchFamily="49" charset="0"/>
                <a:cs typeface="Courier New" panose="02070309020205020404" pitchFamily="49" charset="0"/>
              </a:rPr>
              <a:t>owntv</a:t>
            </a:r>
            <a:r>
              <a:rPr lang="en-US" altLang="en-US" sz="2000" dirty="0">
                <a:solidFill>
                  <a:srgbClr val="000000"/>
                </a:solidFill>
                <a:latin typeface="Courier New" panose="02070309020205020404" pitchFamily="49" charset="0"/>
                <a:cs typeface="Courier New" panose="02070309020205020404" pitchFamily="49" charset="0"/>
              </a:rPr>
              <a:t>', '</a:t>
            </a:r>
            <a:r>
              <a:rPr lang="en-US" altLang="en-US" sz="2000" dirty="0" err="1">
                <a:solidFill>
                  <a:srgbClr val="000000"/>
                </a:solidFill>
                <a:latin typeface="Courier New" panose="02070309020205020404" pitchFamily="49" charset="0"/>
                <a:cs typeface="Courier New" panose="02070309020205020404" pitchFamily="49" charset="0"/>
              </a:rPr>
              <a:t>ownvcr</a:t>
            </a:r>
            <a:r>
              <a:rPr lang="en-US" altLang="en-US" sz="2000" dirty="0">
                <a:solidFill>
                  <a:srgbClr val="000000"/>
                </a:solidFill>
                <a:latin typeface="Courier New" panose="02070309020205020404" pitchFamily="49" charset="0"/>
                <a:cs typeface="Courier New" panose="02070309020205020404" pitchFamily="49" charset="0"/>
              </a:rPr>
              <a:t>', '</a:t>
            </a:r>
            <a:r>
              <a:rPr lang="en-US" altLang="en-US" sz="2000" dirty="0" err="1">
                <a:solidFill>
                  <a:srgbClr val="000000"/>
                </a:solidFill>
                <a:latin typeface="Courier New" panose="02070309020205020404" pitchFamily="49" charset="0"/>
                <a:cs typeface="Courier New" panose="02070309020205020404" pitchFamily="49" charset="0"/>
              </a:rPr>
              <a:t>owndvd</a:t>
            </a:r>
            <a:r>
              <a:rPr lang="en-US" altLang="en-US" sz="2000" dirty="0">
                <a:solidFill>
                  <a:srgbClr val="000000"/>
                </a:solidFill>
                <a:latin typeface="Courier New" panose="02070309020205020404" pitchFamily="49" charset="0"/>
                <a:cs typeface="Courier New" panose="02070309020205020404" pitchFamily="49" charset="0"/>
              </a:rPr>
              <a:t>', '</a:t>
            </a:r>
            <a:r>
              <a:rPr lang="en-US" altLang="en-US" sz="2000" dirty="0" err="1">
                <a:solidFill>
                  <a:srgbClr val="000000"/>
                </a:solidFill>
                <a:latin typeface="Courier New" panose="02070309020205020404" pitchFamily="49" charset="0"/>
                <a:cs typeface="Courier New" panose="02070309020205020404" pitchFamily="49" charset="0"/>
              </a:rPr>
              <a:t>owncd</a:t>
            </a:r>
            <a:r>
              <a:rPr lang="en-US" altLang="en-US" sz="2000" dirty="0">
                <a:solidFill>
                  <a:srgbClr val="000000"/>
                </a:solidFill>
                <a:latin typeface="Courier New" panose="02070309020205020404" pitchFamily="49" charset="0"/>
                <a:cs typeface="Courier New" panose="02070309020205020404" pitchFamily="49" charset="0"/>
              </a:rPr>
              <a:t>', '</a:t>
            </a:r>
            <a:r>
              <a:rPr lang="en-US" altLang="en-US" sz="2000" dirty="0" err="1">
                <a:solidFill>
                  <a:srgbClr val="000000"/>
                </a:solidFill>
                <a:latin typeface="Courier New" panose="02070309020205020404" pitchFamily="49" charset="0"/>
                <a:cs typeface="Courier New" panose="02070309020205020404" pitchFamily="49" charset="0"/>
              </a:rPr>
              <a:t>ownpda</a:t>
            </a:r>
            <a:r>
              <a:rPr lang="en-US" altLang="en-US" sz="2000" dirty="0">
                <a:solidFill>
                  <a:srgbClr val="000000"/>
                </a:solidFill>
                <a:latin typeface="Courier New" panose="02070309020205020404" pitchFamily="49" charset="0"/>
                <a:cs typeface="Courier New" panose="02070309020205020404" pitchFamily="49" charset="0"/>
              </a:rPr>
              <a:t>', '</a:t>
            </a:r>
            <a:r>
              <a:rPr lang="en-US" altLang="en-US" sz="2000" dirty="0" err="1">
                <a:solidFill>
                  <a:srgbClr val="000000"/>
                </a:solidFill>
                <a:latin typeface="Courier New" panose="02070309020205020404" pitchFamily="49" charset="0"/>
                <a:cs typeface="Courier New" panose="02070309020205020404" pitchFamily="49" charset="0"/>
              </a:rPr>
              <a:t>ownpc</a:t>
            </a:r>
            <a:r>
              <a:rPr lang="en-US" altLang="en-US" sz="2000" dirty="0">
                <a:solidFill>
                  <a:srgbClr val="000000"/>
                </a:solidFill>
                <a:latin typeface="Courier New" panose="02070309020205020404" pitchFamily="49" charset="0"/>
                <a:cs typeface="Courier New" panose="02070309020205020404" pitchFamily="49" charset="0"/>
              </a:rPr>
              <a:t>', '</a:t>
            </a:r>
            <a:r>
              <a:rPr lang="en-US" altLang="en-US" sz="2000" dirty="0" err="1">
                <a:solidFill>
                  <a:srgbClr val="000000"/>
                </a:solidFill>
                <a:latin typeface="Courier New" panose="02070309020205020404" pitchFamily="49" charset="0"/>
                <a:cs typeface="Courier New" panose="02070309020205020404" pitchFamily="49" charset="0"/>
              </a:rPr>
              <a:t>ownipod</a:t>
            </a:r>
            <a:r>
              <a:rPr lang="en-US" altLang="en-US" sz="2000" dirty="0">
                <a:solidFill>
                  <a:srgbClr val="000000"/>
                </a:solidFill>
                <a:latin typeface="Courier New" panose="02070309020205020404" pitchFamily="49" charset="0"/>
                <a:cs typeface="Courier New" panose="02070309020205020404" pitchFamily="49" charset="0"/>
              </a:rPr>
              <a:t>', '</a:t>
            </a:r>
            <a:r>
              <a:rPr lang="en-US" altLang="en-US" sz="2000" dirty="0" err="1">
                <a:solidFill>
                  <a:srgbClr val="000000"/>
                </a:solidFill>
                <a:latin typeface="Courier New" panose="02070309020205020404" pitchFamily="49" charset="0"/>
                <a:cs typeface="Courier New" panose="02070309020205020404" pitchFamily="49" charset="0"/>
              </a:rPr>
              <a:t>owngame</a:t>
            </a:r>
            <a:r>
              <a:rPr lang="en-US" altLang="en-US" sz="2000" dirty="0">
                <a:solidFill>
                  <a:srgbClr val="000000"/>
                </a:solidFill>
                <a:latin typeface="Courier New" panose="02070309020205020404" pitchFamily="49" charset="0"/>
                <a:cs typeface="Courier New" panose="02070309020205020404" pitchFamily="49" charset="0"/>
              </a:rPr>
              <a:t>', '</a:t>
            </a:r>
            <a:r>
              <a:rPr lang="en-US" altLang="en-US" sz="2000" dirty="0" err="1">
                <a:solidFill>
                  <a:srgbClr val="000000"/>
                </a:solidFill>
                <a:latin typeface="Courier New" panose="02070309020205020404" pitchFamily="49" charset="0"/>
                <a:cs typeface="Courier New" panose="02070309020205020404" pitchFamily="49" charset="0"/>
              </a:rPr>
              <a:t>ownfax</a:t>
            </a:r>
            <a:r>
              <a:rPr lang="en-US" altLang="en-US" sz="2000" dirty="0">
                <a:solidFill>
                  <a:srgbClr val="000000"/>
                </a:solidFill>
                <a:latin typeface="Courier New" panose="02070309020205020404" pitchFamily="49" charset="0"/>
                <a:cs typeface="Courier New" panose="02070309020205020404" pitchFamily="49" charset="0"/>
              </a:rPr>
              <a:t>', 'news', 'response_02', 'response_03’</a:t>
            </a:r>
          </a:p>
          <a:p>
            <a:pPr lvl="0" eaLnBrk="0" fontAlgn="base" hangingPunct="0">
              <a:spcBef>
                <a:spcPct val="0"/>
              </a:spcBef>
              <a:spcAft>
                <a:spcPct val="0"/>
              </a:spcAf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Times New Roman" panose="02020603050405020304" pitchFamily="18" charset="0"/>
                <a:cs typeface="Times New Roman" panose="02020603050405020304" pitchFamily="18" charset="0"/>
              </a:rPr>
              <a:t>Another categorical variable “</a:t>
            </a:r>
            <a:r>
              <a:rPr lang="en-US" altLang="en-US" dirty="0" err="1">
                <a:latin typeface="Times New Roman" panose="02020603050405020304" pitchFamily="18" charset="0"/>
                <a:cs typeface="Times New Roman" panose="02020603050405020304" pitchFamily="18" charset="0"/>
              </a:rPr>
              <a:t>custid</a:t>
            </a:r>
            <a:r>
              <a:rPr lang="en-US" altLang="en-US" dirty="0">
                <a:latin typeface="Times New Roman" panose="02020603050405020304" pitchFamily="18" charset="0"/>
                <a:cs typeface="Times New Roman" panose="02020603050405020304" pitchFamily="18" charset="0"/>
              </a:rPr>
              <a:t>” has unique counts i.e. 5000 customer ids are unique</a:t>
            </a:r>
            <a:endParaRPr kumimoji="0" lang="en-US" altLang="en-US" sz="4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76607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8CC7CFB-F938-4EFB-BE59-71D78950A503}"/>
              </a:ext>
            </a:extLst>
          </p:cNvPr>
          <p:cNvSpPr/>
          <p:nvPr/>
        </p:nvSpPr>
        <p:spPr>
          <a:xfrm>
            <a:off x="625151" y="0"/>
            <a:ext cx="10730203" cy="584775"/>
          </a:xfrm>
          <a:prstGeom prst="rect">
            <a:avLst/>
          </a:prstGeom>
        </p:spPr>
        <p:txBody>
          <a:bodyPr wrap="square">
            <a:spAutoFit/>
          </a:bodyPr>
          <a:lstStyle/>
          <a:p>
            <a:pPr lvl="2"/>
            <a:r>
              <a:rPr lang="en-US" sz="2800" b="1" dirty="0">
                <a:solidFill>
                  <a:srgbClr val="000000"/>
                </a:solidFill>
                <a:latin typeface="Times New Roman" panose="02020603050405020304" pitchFamily="18" charset="0"/>
                <a:cs typeface="Times New Roman" panose="02020603050405020304" pitchFamily="18" charset="0"/>
              </a:rPr>
              <a:t>	</a:t>
            </a:r>
            <a:r>
              <a:rPr lang="en-US" sz="3200" b="1" dirty="0">
                <a:solidFill>
                  <a:srgbClr val="000000"/>
                </a:solidFill>
                <a:latin typeface="Times New Roman" panose="02020603050405020304" pitchFamily="18" charset="0"/>
                <a:cs typeface="Times New Roman" panose="02020603050405020304" pitchFamily="18" charset="0"/>
              </a:rPr>
              <a:t>Assumptions based on the data understanding</a:t>
            </a:r>
            <a:r>
              <a:rPr lang="en-US" dirty="0"/>
              <a:t> </a:t>
            </a:r>
          </a:p>
        </p:txBody>
      </p:sp>
      <p:sp>
        <p:nvSpPr>
          <p:cNvPr id="3" name="Rectangle 2">
            <a:extLst>
              <a:ext uri="{FF2B5EF4-FFF2-40B4-BE49-F238E27FC236}">
                <a16:creationId xmlns:a16="http://schemas.microsoft.com/office/drawing/2014/main" id="{7F95D69D-71E0-4922-B190-FC440B8B271B}"/>
              </a:ext>
            </a:extLst>
          </p:cNvPr>
          <p:cNvSpPr/>
          <p:nvPr/>
        </p:nvSpPr>
        <p:spPr>
          <a:xfrm>
            <a:off x="721360" y="1443841"/>
            <a:ext cx="11176000" cy="3785652"/>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1. Y variable should follow normal distribution.</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2. There should be linear relationship between Y variable and x variables (or) linear relationship between features and target.</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3. Multicollinearity should not be present in the dataset.</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4. Missing values should not be above 25%.</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5. Variables with low variance should not be present in the dataset.</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6. Outliers should not be present in the dataset.</a:t>
            </a:r>
          </a:p>
        </p:txBody>
      </p:sp>
    </p:spTree>
    <p:extLst>
      <p:ext uri="{BB962C8B-B14F-4D97-AF65-F5344CB8AC3E}">
        <p14:creationId xmlns:p14="http://schemas.microsoft.com/office/powerpoint/2010/main" val="1043435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AF02A99-75DA-4DB0-9460-04980AD23525}"/>
              </a:ext>
            </a:extLst>
          </p:cNvPr>
          <p:cNvSpPr/>
          <p:nvPr/>
        </p:nvSpPr>
        <p:spPr>
          <a:xfrm>
            <a:off x="522514" y="382555"/>
            <a:ext cx="10916817" cy="1138773"/>
          </a:xfrm>
          <a:prstGeom prst="rect">
            <a:avLst/>
          </a:prstGeom>
        </p:spPr>
        <p:txBody>
          <a:bodyPr wrap="square">
            <a:spAutoFit/>
          </a:bodyPr>
          <a:lstStyle/>
          <a:p>
            <a:r>
              <a:rPr lang="en-US" sz="2800" b="1" dirty="0">
                <a:solidFill>
                  <a:srgbClr val="000000"/>
                </a:solidFill>
                <a:latin typeface="Times New Roman" panose="02020603050405020304" pitchFamily="18" charset="0"/>
                <a:cs typeface="Times New Roman" panose="02020603050405020304" pitchFamily="18" charset="0"/>
              </a:rPr>
              <a:t>				</a:t>
            </a:r>
            <a:r>
              <a:rPr lang="en-US" sz="3200" b="1" dirty="0">
                <a:solidFill>
                  <a:srgbClr val="000000"/>
                </a:solidFill>
                <a:latin typeface="Times New Roman" panose="02020603050405020304" pitchFamily="18" charset="0"/>
                <a:cs typeface="Times New Roman" panose="02020603050405020304" pitchFamily="18" charset="0"/>
              </a:rPr>
              <a:t>Data exploratory analysis</a:t>
            </a:r>
            <a:endParaRPr lang="en-US" dirty="0">
              <a:solidFill>
                <a:srgbClr val="000000"/>
              </a:solidFill>
              <a:latin typeface="Times New Roman" panose="02020603050405020304" pitchFamily="18" charset="0"/>
              <a:cs typeface="Times New Roman" panose="02020603050405020304" pitchFamily="18" charset="0"/>
            </a:endParaRPr>
          </a:p>
          <a:p>
            <a:r>
              <a:rPr lang="en-US" dirty="0">
                <a:solidFill>
                  <a:srgbClr val="000000"/>
                </a:solidFill>
                <a:latin typeface="Times New Roman" panose="02020603050405020304" pitchFamily="18" charset="0"/>
                <a:cs typeface="Times New Roman" panose="02020603050405020304" pitchFamily="18" charset="0"/>
              </a:rPr>
              <a:t>Y variable follows normal distribution after undergoing log </a:t>
            </a:r>
            <a:r>
              <a:rPr lang="en-US" dirty="0" err="1">
                <a:solidFill>
                  <a:srgbClr val="000000"/>
                </a:solidFill>
                <a:latin typeface="Times New Roman" panose="02020603050405020304" pitchFamily="18" charset="0"/>
                <a:cs typeface="Times New Roman" panose="02020603050405020304" pitchFamily="18" charset="0"/>
              </a:rPr>
              <a:t>transformation.Y</a:t>
            </a:r>
            <a:r>
              <a:rPr lang="en-US" dirty="0">
                <a:solidFill>
                  <a:srgbClr val="000000"/>
                </a:solidFill>
                <a:latin typeface="Times New Roman" panose="02020603050405020304" pitchFamily="18" charset="0"/>
                <a:cs typeface="Times New Roman" panose="02020603050405020304" pitchFamily="18" charset="0"/>
              </a:rPr>
              <a:t> has linear relationship with X variables.</a:t>
            </a:r>
            <a:endParaRPr lang="en-US" dirty="0"/>
          </a:p>
        </p:txBody>
      </p:sp>
      <p:pic>
        <p:nvPicPr>
          <p:cNvPr id="4" name="Picture 3">
            <a:extLst>
              <a:ext uri="{FF2B5EF4-FFF2-40B4-BE49-F238E27FC236}">
                <a16:creationId xmlns:a16="http://schemas.microsoft.com/office/drawing/2014/main" id="{F69A70AE-25FE-4C33-A686-5A1175DAAE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1537" y="1825239"/>
            <a:ext cx="6300228" cy="4325121"/>
          </a:xfrm>
          <a:prstGeom prst="rect">
            <a:avLst/>
          </a:prstGeom>
        </p:spPr>
      </p:pic>
    </p:spTree>
    <p:extLst>
      <p:ext uri="{BB962C8B-B14F-4D97-AF65-F5344CB8AC3E}">
        <p14:creationId xmlns:p14="http://schemas.microsoft.com/office/powerpoint/2010/main" val="6215550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4076</TotalTime>
  <Words>4149</Words>
  <Application>Microsoft Office PowerPoint</Application>
  <PresentationFormat>Widescreen</PresentationFormat>
  <Paragraphs>816</Paragraphs>
  <Slides>35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Calibri Light</vt:lpstr>
      <vt:lpstr>Courier New</vt:lpstr>
      <vt:lpstr>Helvetica Neue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RAMKUMAR S</dc:creator>
  <cp:lastModifiedBy>Ramkumar S</cp:lastModifiedBy>
  <cp:revision>63</cp:revision>
  <dcterms:created xsi:type="dcterms:W3CDTF">2019-08-04T10:36:29Z</dcterms:created>
  <dcterms:modified xsi:type="dcterms:W3CDTF">2019-11-30T14:34:22Z</dcterms:modified>
</cp:coreProperties>
</file>