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 Kumar" initials="RK" lastIdx="1" clrIdx="0">
    <p:extLst>
      <p:ext uri="{19B8F6BF-5375-455C-9EA6-DF929625EA0E}">
        <p15:presenceInfo xmlns:p15="http://schemas.microsoft.com/office/powerpoint/2012/main" userId="b40ab67300df8d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709D5-E952-43DB-95AA-88FEA7A2016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8E69C-D264-43D1-AD23-AB159169C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8E69C-D264-43D1-AD23-AB159169C03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9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8705" y="179273"/>
            <a:ext cx="8514588" cy="1318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4570" y="2008479"/>
            <a:ext cx="8212455" cy="145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521" rIns="0" bIns="0" rtlCol="0">
            <a:spAutoFit/>
          </a:bodyPr>
          <a:lstStyle/>
          <a:p>
            <a:pPr marL="1433195" marR="5080" indent="-963294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HMPV</a:t>
            </a:r>
            <a:r>
              <a:rPr sz="400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RISK</a:t>
            </a:r>
            <a:r>
              <a:rPr sz="4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IDENTIFICATION </a:t>
            </a:r>
            <a:r>
              <a:rPr sz="4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40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ADVICE</a:t>
            </a:r>
            <a:r>
              <a:rPr sz="40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6661" y="3877900"/>
            <a:ext cx="2425065" cy="9893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Internal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Guide</a:t>
            </a:r>
            <a:r>
              <a:rPr sz="3200" spc="-10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Ms.Mohammad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Gousia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0375" y="3600450"/>
            <a:ext cx="4362450" cy="2219325"/>
          </a:xfrm>
          <a:prstGeom prst="rect">
            <a:avLst/>
          </a:prstGeom>
          <a:solidFill>
            <a:srgbClr val="F1F1F1"/>
          </a:solidFill>
          <a:ln w="12700">
            <a:solidFill>
              <a:srgbClr val="C2DFFF"/>
            </a:solidFill>
          </a:ln>
        </p:spPr>
        <p:txBody>
          <a:bodyPr vert="horz" wrap="square" lIns="0" tIns="260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5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Presented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by:</a:t>
            </a:r>
            <a:endParaRPr sz="2000">
              <a:latin typeface="Times New Roman"/>
              <a:cs typeface="Times New Roman"/>
            </a:endParaRPr>
          </a:p>
          <a:p>
            <a:pPr marL="165100" marR="160020"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Name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KUNDRAPU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RAM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KUMAR </a:t>
            </a:r>
            <a:r>
              <a:rPr sz="2000" b="1" dirty="0">
                <a:latin typeface="Times New Roman"/>
                <a:cs typeface="Times New Roman"/>
              </a:rPr>
              <a:t>Reg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23P31F00C3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200" spc="-35" dirty="0">
                <a:latin typeface="Times New Roman"/>
                <a:cs typeface="Times New Roman"/>
              </a:rPr>
              <a:t>ADITYA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5723" y="1795398"/>
            <a:ext cx="29051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139799"/>
            <a:ext cx="10723245" cy="49041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Myth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Busters:</a:t>
            </a:r>
            <a:endParaRPr sz="2000">
              <a:latin typeface="Arial"/>
              <a:cs typeface="Arial"/>
            </a:endParaRPr>
          </a:p>
          <a:p>
            <a:pPr marL="12700" marR="915669" indent="8382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Educates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debunking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myths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HMPV,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backed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scientific information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Virus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Information:</a:t>
            </a:r>
            <a:endParaRPr sz="2000">
              <a:latin typeface="Arial"/>
              <a:cs typeface="Arial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Offers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detailed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HMPV,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including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symptoms,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causes,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possible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 MT"/>
                <a:cs typeface="Arial MT"/>
              </a:rPr>
              <a:t>treatments.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10" dirty="0">
                <a:latin typeface="Arial"/>
                <a:cs typeface="Arial"/>
              </a:rPr>
              <a:t>Updates:</a:t>
            </a:r>
            <a:endParaRPr sz="2000">
              <a:latin typeface="Arial"/>
              <a:cs typeface="Arial"/>
            </a:endParaRPr>
          </a:p>
          <a:p>
            <a:pPr marL="781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Delivers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updates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HMPV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outbreaks,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government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health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advisories,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research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findings.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Nearby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Hospitals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&amp;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Doctors:</a:t>
            </a:r>
            <a:endParaRPr sz="2000">
              <a:latin typeface="Arial"/>
              <a:cs typeface="Arial"/>
            </a:endParaRPr>
          </a:p>
          <a:p>
            <a:pPr marL="12700" marR="5080" indent="7683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Uses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GPS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nearby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hospitals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doctors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consultations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medical emergencies.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Symptom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Risk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Assessment:</a:t>
            </a:r>
            <a:endParaRPr sz="2000">
              <a:latin typeface="Arial"/>
              <a:cs typeface="Arial"/>
            </a:endParaRPr>
          </a:p>
          <a:p>
            <a:pPr marL="78105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symptoms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assess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risk.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457200"/>
            <a:ext cx="6188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FUNCTIONAL</a:t>
            </a:r>
            <a:r>
              <a:rPr sz="3200" b="1" spc="-20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REQUIREMENTS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1263523"/>
            <a:ext cx="10732135" cy="342593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17600" indent="-342900" algn="just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HMPV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virus.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0" indent="-342900" algn="just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HMPV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virus.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0" indent="-342900" algn="just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hmpv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17600" indent="-342900" algn="just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0" indent="-342900" algn="just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risk.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0" indent="-342900" algn="just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risk is high or medium we can find nearby doctors based on user location.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270" rIns="0" bIns="0" rtlCol="0">
            <a:spAutoFit/>
          </a:bodyPr>
          <a:lstStyle/>
          <a:p>
            <a:pPr marL="7289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NON-FUNCTIONAL</a:t>
            </a:r>
            <a:r>
              <a:rPr sz="3200" b="1" spc="-20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REQUIREMENTS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390" y="1632584"/>
            <a:ext cx="10258425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625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Performance: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 should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 quickly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real-time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activities.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Usability: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intuitive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minimal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curve.</a:t>
            </a:r>
            <a:endParaRPr sz="2400">
              <a:latin typeface="Times New Roman"/>
              <a:cs typeface="Times New Roman"/>
            </a:endParaRPr>
          </a:p>
          <a:p>
            <a:pPr marL="355600" marR="467359" indent="-3429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Scalability: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5600" marR="868680" indent="-3429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Compatibility: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compatible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Android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devices </a:t>
            </a:r>
            <a:r>
              <a:rPr sz="2400" dirty="0">
                <a:latin typeface="Times New Roman"/>
                <a:cs typeface="Times New Roman"/>
              </a:rPr>
              <a:t>(Android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6.0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above).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2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MINIMUM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Times New Roman"/>
                <a:cs typeface="Times New Roman"/>
              </a:rPr>
              <a:t>SOFTWARE</a:t>
            </a:r>
            <a:r>
              <a:rPr sz="3200" b="1" spc="-1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990" y="1975256"/>
            <a:ext cx="280289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Operating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System </a:t>
            </a:r>
            <a:r>
              <a:rPr sz="2800" b="1" dirty="0">
                <a:latin typeface="Times New Roman"/>
                <a:cs typeface="Times New Roman"/>
              </a:rPr>
              <a:t>Dev</a:t>
            </a:r>
            <a:r>
              <a:rPr sz="2800" b="1" spc="65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Environment </a:t>
            </a:r>
            <a:r>
              <a:rPr sz="2800" b="1" spc="-25" dirty="0">
                <a:latin typeface="Times New Roman"/>
                <a:cs typeface="Times New Roman"/>
              </a:rPr>
              <a:t>IDE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Times New Roman"/>
                <a:cs typeface="Times New Roman"/>
              </a:rPr>
              <a:t>Additional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Tools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0844" y="1975256"/>
            <a:ext cx="685990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770"/>
              </a:spcBef>
              <a:tabLst>
                <a:tab pos="883919" algn="l"/>
              </a:tabLst>
            </a:pP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Android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5.0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(Lollipop)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higher</a:t>
            </a:r>
            <a:endParaRPr sz="2800" dirty="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675"/>
              </a:spcBef>
              <a:tabLst>
                <a:tab pos="856615" algn="l"/>
              </a:tabLst>
            </a:pP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Flutter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SDK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Dart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SDK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842644" algn="l"/>
              </a:tabLst>
            </a:pP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Visual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Studio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Android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Studio</a:t>
            </a:r>
            <a:endParaRPr sz="2800" dirty="0">
              <a:latin typeface="Times New Roman"/>
              <a:cs typeface="Times New Roman"/>
            </a:endParaRPr>
          </a:p>
          <a:p>
            <a:pPr marL="803275" marR="5080" indent="-788035">
              <a:lnSpc>
                <a:spcPct val="120000"/>
              </a:lnSpc>
              <a:tabLst>
                <a:tab pos="826135" algn="l"/>
              </a:tabLst>
            </a:pP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	</a:t>
            </a:r>
            <a:r>
              <a:rPr sz="2800" dirty="0">
                <a:latin typeface="Times New Roman"/>
                <a:cs typeface="Times New Roman"/>
              </a:rPr>
              <a:t>Android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Emulator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physical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testing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7999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MINIMUM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Times New Roman"/>
                <a:cs typeface="Times New Roman"/>
              </a:rPr>
              <a:t>HARDWARE</a:t>
            </a:r>
            <a:r>
              <a:rPr sz="3200" b="1" spc="-16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5391" y="2008479"/>
            <a:ext cx="164465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b="1" spc="-10" dirty="0">
                <a:latin typeface="Arial"/>
                <a:cs typeface="Arial"/>
              </a:rPr>
              <a:t>Device Processor Storage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20"/>
              </a:spcBef>
              <a:tabLst>
                <a:tab pos="419100" algn="l"/>
              </a:tabLst>
            </a:pPr>
            <a:r>
              <a:rPr b="1" spc="-50" dirty="0">
                <a:latin typeface="Arial"/>
                <a:cs typeface="Arial"/>
              </a:rPr>
              <a:t>:</a:t>
            </a:r>
            <a:r>
              <a:rPr b="1" dirty="0">
                <a:latin typeface="Arial"/>
                <a:cs typeface="Arial"/>
              </a:rPr>
              <a:t>	</a:t>
            </a:r>
            <a:r>
              <a:rPr dirty="0"/>
              <a:t>Android</a:t>
            </a:r>
            <a:r>
              <a:rPr spc="-50" dirty="0"/>
              <a:t> </a:t>
            </a:r>
            <a:r>
              <a:rPr dirty="0"/>
              <a:t>smartphone</a:t>
            </a:r>
            <a:r>
              <a:rPr spc="-60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tablet</a:t>
            </a:r>
            <a:r>
              <a:rPr spc="-30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dirty="0"/>
              <a:t>least</a:t>
            </a:r>
            <a:r>
              <a:rPr spc="-55" dirty="0"/>
              <a:t> 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GB</a:t>
            </a:r>
            <a:r>
              <a:rPr spc="-5" dirty="0"/>
              <a:t> </a:t>
            </a:r>
            <a:r>
              <a:rPr spc="-25" dirty="0"/>
              <a:t>RAM</a:t>
            </a:r>
          </a:p>
          <a:p>
            <a:pPr marL="32384">
              <a:lnSpc>
                <a:spcPct val="100000"/>
              </a:lnSpc>
              <a:spcBef>
                <a:spcPts val="625"/>
              </a:spcBef>
              <a:tabLst>
                <a:tab pos="324485" algn="l"/>
              </a:tabLst>
            </a:pPr>
            <a:r>
              <a:rPr b="1" spc="-50" dirty="0">
                <a:latin typeface="Arial"/>
                <a:cs typeface="Arial"/>
              </a:rPr>
              <a:t>:</a:t>
            </a:r>
            <a:r>
              <a:rPr b="1" dirty="0">
                <a:latin typeface="Arial"/>
                <a:cs typeface="Arial"/>
              </a:rPr>
              <a:t>	</a:t>
            </a:r>
            <a:r>
              <a:rPr spc="-20" dirty="0"/>
              <a:t>Quad-</a:t>
            </a:r>
            <a:r>
              <a:rPr dirty="0"/>
              <a:t>core</a:t>
            </a:r>
            <a:r>
              <a:rPr spc="-30" dirty="0"/>
              <a:t> </a:t>
            </a:r>
            <a:r>
              <a:rPr dirty="0"/>
              <a:t>1.5 GHz</a:t>
            </a:r>
            <a:r>
              <a:rPr spc="-10" dirty="0"/>
              <a:t> </a:t>
            </a:r>
            <a:r>
              <a:rPr dirty="0"/>
              <a:t>or </a:t>
            </a:r>
            <a:r>
              <a:rPr spc="-10" dirty="0"/>
              <a:t>higher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06705" algn="l"/>
              </a:tabLst>
            </a:pPr>
            <a:r>
              <a:rPr b="1" spc="-50" dirty="0">
                <a:latin typeface="Arial"/>
                <a:cs typeface="Arial"/>
              </a:rPr>
              <a:t>:</a:t>
            </a:r>
            <a:r>
              <a:rPr b="1" dirty="0">
                <a:latin typeface="Arial"/>
                <a:cs typeface="Arial"/>
              </a:rPr>
              <a:t>	</a:t>
            </a:r>
            <a:r>
              <a:rPr dirty="0"/>
              <a:t>Minimum</a:t>
            </a:r>
            <a:r>
              <a:rPr spc="-60" dirty="0"/>
              <a:t> </a:t>
            </a:r>
            <a:r>
              <a:rPr dirty="0"/>
              <a:t>16</a:t>
            </a:r>
            <a:r>
              <a:rPr spc="-15" dirty="0"/>
              <a:t> </a:t>
            </a:r>
            <a:r>
              <a:rPr dirty="0"/>
              <a:t>GB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35" dirty="0"/>
              <a:t> </a:t>
            </a:r>
            <a:r>
              <a:rPr spc="-10" dirty="0"/>
              <a:t>storage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5391" y="3603752"/>
            <a:ext cx="79051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0615" algn="l"/>
              </a:tabLst>
            </a:pPr>
            <a:r>
              <a:rPr sz="2600" b="1" dirty="0">
                <a:latin typeface="Arial"/>
                <a:cs typeface="Arial"/>
              </a:rPr>
              <a:t>Connectivity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-50" dirty="0">
                <a:latin typeface="Arial"/>
                <a:cs typeface="Arial"/>
              </a:rPr>
              <a:t>:</a:t>
            </a:r>
            <a:r>
              <a:rPr sz="2600" b="1" dirty="0">
                <a:latin typeface="Arial"/>
                <a:cs typeface="Arial"/>
              </a:rPr>
              <a:t>	</a:t>
            </a:r>
            <a:r>
              <a:rPr sz="2600" dirty="0">
                <a:latin typeface="Arial MT"/>
                <a:cs typeface="Arial MT"/>
              </a:rPr>
              <a:t>Internet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access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(Wi-</a:t>
            </a:r>
            <a:r>
              <a:rPr sz="2600" dirty="0">
                <a:latin typeface="Arial MT"/>
                <a:cs typeface="Arial MT"/>
              </a:rPr>
              <a:t>Fi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mobile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data)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9080">
              <a:lnSpc>
                <a:spcPct val="100000"/>
              </a:lnSpc>
              <a:spcBef>
                <a:spcPts val="100"/>
              </a:spcBef>
            </a:pPr>
            <a:r>
              <a:rPr dirty="0"/>
              <a:t>UML</a:t>
            </a:r>
            <a:r>
              <a:rPr spc="-130" dirty="0"/>
              <a:t> </a:t>
            </a:r>
            <a:r>
              <a:rPr spc="-10" dirty="0"/>
              <a:t>Diagrams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5216" y="869950"/>
            <a:ext cx="6246240" cy="4953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03370" y="5837326"/>
            <a:ext cx="334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Case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Diagram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292" y="1055497"/>
            <a:ext cx="7468616" cy="39533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9511" y="5317997"/>
            <a:ext cx="298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Class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Diagram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3225" y="773112"/>
            <a:ext cx="5648325" cy="4953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64609" y="5926937"/>
            <a:ext cx="337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Sequence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Diagram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4567" y="773163"/>
            <a:ext cx="6592189" cy="49345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0114" y="5926937"/>
            <a:ext cx="381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Collaboration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Diagram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773112"/>
            <a:ext cx="4781550" cy="4953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83811" y="5988507"/>
            <a:ext cx="3223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Fig: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Activity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Diagram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1358" y="554228"/>
            <a:ext cx="1130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INDEX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5689"/>
            <a:ext cx="4636135" cy="46355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DISADVANTAGES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PROPOSED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ADVANTAGES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FUNCTIONAL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NON-FUNCTIONAL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MINIMUM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SOFTWARE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MINIMUM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HARDWARE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UML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DIAGRAMS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SCREENSHOTS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9080">
              <a:lnSpc>
                <a:spcPct val="100000"/>
              </a:lnSpc>
              <a:spcBef>
                <a:spcPts val="100"/>
              </a:spcBef>
            </a:pPr>
            <a:r>
              <a:rPr dirty="0"/>
              <a:t>Screen</a:t>
            </a:r>
            <a:r>
              <a:rPr spc="-25" dirty="0"/>
              <a:t> </a:t>
            </a:r>
            <a:r>
              <a:rPr spc="-10" dirty="0"/>
              <a:t>Shots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2823" y="952500"/>
            <a:ext cx="8337931" cy="4953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79314" y="6035446"/>
            <a:ext cx="2169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Project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execution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2154" y="327063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5217" y="3270630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execution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8675" y="925512"/>
            <a:ext cx="2476500" cy="50069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74438" y="6111646"/>
            <a:ext cx="2226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Fig: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App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splash</a:t>
            </a:r>
            <a:r>
              <a:rPr sz="1800" b="1" spc="-10" dirty="0">
                <a:latin typeface="Times New Roman"/>
                <a:cs typeface="Times New Roman"/>
              </a:rPr>
              <a:t> screen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6826" y="773112"/>
            <a:ext cx="3038348" cy="4953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03063" y="5778804"/>
            <a:ext cx="173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Home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screen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6645" y="933348"/>
            <a:ext cx="2336927" cy="51931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933272"/>
            <a:ext cx="2310765" cy="51351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32757" y="6255511"/>
            <a:ext cx="2962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Precautions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Symptoms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174750"/>
            <a:ext cx="2228850" cy="495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4725" y="1174750"/>
            <a:ext cx="2228850" cy="4953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8009" y="6234480"/>
            <a:ext cx="288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Phylogeny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Myths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tabs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900" y="1174750"/>
            <a:ext cx="2228850" cy="495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4275" y="1174750"/>
            <a:ext cx="2228850" cy="4953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5685" y="6154623"/>
            <a:ext cx="3776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Virus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updates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Nearby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hospitals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538" y="1174750"/>
            <a:ext cx="2228850" cy="495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6611" y="1174750"/>
            <a:ext cx="2228850" cy="4953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76927" y="6154623"/>
            <a:ext cx="263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symptom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risk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checker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9829" y="1174750"/>
            <a:ext cx="2228850" cy="495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320" y="1174750"/>
            <a:ext cx="2228850" cy="4953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57369" y="6325006"/>
            <a:ext cx="252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Fig: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Virus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Info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&amp;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Articles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5996" y="1203325"/>
            <a:ext cx="2228850" cy="495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7153" y="1203325"/>
            <a:ext cx="2228850" cy="4953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23359" y="6244234"/>
            <a:ext cx="292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Fig: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App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credits</a:t>
            </a:r>
            <a:r>
              <a:rPr sz="1800" b="1" spc="-20" dirty="0">
                <a:latin typeface="Times New Roman"/>
                <a:cs typeface="Times New Roman"/>
              </a:rPr>
              <a:t> &amp;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About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app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11CCD-6675-FC54-1FA0-1F09AD40D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04800"/>
            <a:ext cx="2838450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FCA06-5CF3-C627-F5A7-15775953D23D}"/>
              </a:ext>
            </a:extLst>
          </p:cNvPr>
          <p:cNvSpPr txBox="1"/>
          <p:nvPr/>
        </p:nvSpPr>
        <p:spPr>
          <a:xfrm>
            <a:off x="4876800" y="5715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10" dirty="0">
                <a:latin typeface="Times New Roman"/>
                <a:cs typeface="Times New Roman"/>
              </a:rPr>
              <a:t>Fig:</a:t>
            </a:r>
            <a:r>
              <a:rPr lang="en-IN" sz="1800" b="1" spc="-105" dirty="0">
                <a:latin typeface="Times New Roman"/>
                <a:cs typeface="Times New Roman"/>
              </a:rPr>
              <a:t> </a:t>
            </a:r>
            <a:r>
              <a:rPr lang="en-IN" b="1" spc="-105" dirty="0">
                <a:latin typeface="Times New Roman"/>
                <a:cs typeface="Times New Roman"/>
              </a:rPr>
              <a:t>Nearby doctors</a:t>
            </a:r>
            <a:endParaRPr lang="en-IN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898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7978" y="243586"/>
            <a:ext cx="18789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ABSTRACT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694" y="901700"/>
            <a:ext cx="10556875" cy="5053965"/>
          </a:xfrm>
          <a:custGeom>
            <a:avLst/>
            <a:gdLst/>
            <a:ahLst/>
            <a:cxnLst/>
            <a:rect l="l" t="t" r="r" b="b"/>
            <a:pathLst>
              <a:path w="10556875" h="5053965">
                <a:moveTo>
                  <a:pt x="0" y="5053965"/>
                </a:moveTo>
                <a:lnTo>
                  <a:pt x="10556875" y="5053965"/>
                </a:lnTo>
                <a:lnTo>
                  <a:pt x="10556875" y="0"/>
                </a:lnTo>
                <a:lnTo>
                  <a:pt x="0" y="0"/>
                </a:lnTo>
                <a:lnTo>
                  <a:pt x="0" y="5053965"/>
                </a:lnTo>
                <a:close/>
              </a:path>
            </a:pathLst>
          </a:custGeom>
          <a:ln w="12699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3612" y="925830"/>
            <a:ext cx="10401935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indent="45656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Hmpv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Identification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advice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seeks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urgent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effective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monitoring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human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metapneumovirus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(HMPV)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infections,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vulnerable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populations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infants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elderly.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diagnostic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tracking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insufficient,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leading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delayed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interventions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increased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risks.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user-</a:t>
            </a:r>
            <a:r>
              <a:rPr sz="2000" dirty="0">
                <a:latin typeface="Times New Roman"/>
                <a:cs typeface="Times New Roman"/>
              </a:rPr>
              <a:t>friendly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Android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Flutter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Dart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real-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tracking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HMPV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symptoms,</a:t>
            </a:r>
            <a:r>
              <a:rPr sz="2000" spc="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educational</a:t>
            </a:r>
            <a:r>
              <a:rPr sz="2000" spc="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resources,</a:t>
            </a:r>
            <a:r>
              <a:rPr sz="2000" spc="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ability</a:t>
            </a:r>
            <a:r>
              <a:rPr sz="2000" spc="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connect</a:t>
            </a:r>
            <a:r>
              <a:rPr sz="2000" spc="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healthcare </a:t>
            </a:r>
            <a:r>
              <a:rPr sz="2000" dirty="0">
                <a:latin typeface="Times New Roman"/>
                <a:cs typeface="Times New Roman"/>
              </a:rPr>
              <a:t>professionals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treatment.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leveraging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mobile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technology,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Hmpv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Shield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app </a:t>
            </a:r>
            <a:r>
              <a:rPr sz="2000" dirty="0">
                <a:latin typeface="Times New Roman"/>
                <a:cs typeface="Times New Roman"/>
              </a:rPr>
              <a:t>empowers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proactively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severe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respiratory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illnesses </a:t>
            </a:r>
            <a:r>
              <a:rPr sz="2000" dirty="0">
                <a:latin typeface="Times New Roman"/>
                <a:cs typeface="Times New Roman"/>
              </a:rPr>
              <a:t>caused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HMPV.</a:t>
            </a:r>
            <a:endParaRPr sz="2000" dirty="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Hmpv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lang="en-IN" sz="2000" spc="45" dirty="0">
                <a:latin typeface="Times New Roman"/>
                <a:cs typeface="Times New Roman"/>
              </a:rPr>
              <a:t>Risk </a:t>
            </a:r>
            <a:r>
              <a:rPr sz="2000" dirty="0">
                <a:latin typeface="Times New Roman"/>
                <a:cs typeface="Times New Roman"/>
              </a:rPr>
              <a:t>Identification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advice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real-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news </a:t>
            </a:r>
            <a:r>
              <a:rPr sz="2000" dirty="0">
                <a:latin typeface="Times New Roman"/>
                <a:cs typeface="Times New Roman"/>
              </a:rPr>
              <a:t>updates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HMPV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outbreaks,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nearby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hospitals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immediate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care,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comprehensive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symptoms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monitor,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prevention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tips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infection.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valuable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educational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HMPV,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transmission,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effective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strategies.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holistic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aims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engage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proactive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health </a:t>
            </a:r>
            <a:r>
              <a:rPr sz="2000" dirty="0">
                <a:latin typeface="Times New Roman"/>
                <a:cs typeface="Times New Roman"/>
              </a:rPr>
              <a:t>management,</a:t>
            </a:r>
            <a:r>
              <a:rPr sz="2000" spc="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promote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timely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intervention,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overall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community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health</a:t>
            </a:r>
            <a:r>
              <a:rPr sz="2000" spc="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making </a:t>
            </a:r>
            <a:r>
              <a:rPr sz="2000" dirty="0">
                <a:latin typeface="Times New Roman"/>
                <a:cs typeface="Times New Roman"/>
              </a:rPr>
              <a:t>essential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accessible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actionable.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475" y="179273"/>
            <a:ext cx="2974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00403"/>
            <a:ext cx="10817860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indent="41592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HMPV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Risk</a:t>
            </a:r>
            <a:r>
              <a:rPr sz="2000" spc="4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Identification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Advice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comprehensive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user-friendly </a:t>
            </a:r>
            <a:r>
              <a:rPr sz="2000" dirty="0">
                <a:latin typeface="Arial MT"/>
                <a:cs typeface="Arial MT"/>
              </a:rPr>
              <a:t>solution</a:t>
            </a:r>
            <a:r>
              <a:rPr sz="2000" spc="40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aimed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4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spreading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awareness</a:t>
            </a:r>
            <a:r>
              <a:rPr sz="2000" spc="4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40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providing</a:t>
            </a:r>
            <a:r>
              <a:rPr sz="2000" spc="4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crucial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r>
              <a:rPr sz="2000" spc="40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about</a:t>
            </a:r>
            <a:r>
              <a:rPr sz="2000" spc="40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09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Human </a:t>
            </a:r>
            <a:r>
              <a:rPr sz="2000" dirty="0">
                <a:latin typeface="Arial MT"/>
                <a:cs typeface="Arial MT"/>
              </a:rPr>
              <a:t>Metapneumovirus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(HMPV).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integrating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features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phylogeny,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symptoms,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precautions, </a:t>
            </a:r>
            <a:r>
              <a:rPr sz="2000" dirty="0">
                <a:latin typeface="Arial MT"/>
                <a:cs typeface="Arial MT"/>
              </a:rPr>
              <a:t>myths,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virus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information,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latest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updates,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nearby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hospital</a:t>
            </a:r>
            <a:r>
              <a:rPr sz="2000" spc="40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locators,</a:t>
            </a:r>
            <a:r>
              <a:rPr sz="2000" spc="4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serves</a:t>
            </a:r>
            <a:r>
              <a:rPr sz="2000" spc="4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40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valuable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resource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seeking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accurate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timely</a:t>
            </a:r>
            <a:r>
              <a:rPr sz="2000" spc="-10" dirty="0">
                <a:latin typeface="Arial MT"/>
                <a:cs typeface="Arial MT"/>
              </a:rPr>
              <a:t> health-</a:t>
            </a:r>
            <a:r>
              <a:rPr sz="2000" dirty="0">
                <a:latin typeface="Arial MT"/>
                <a:cs typeface="Arial MT"/>
              </a:rPr>
              <a:t>related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Arial MT"/>
              <a:cs typeface="Arial MT"/>
            </a:endParaRPr>
          </a:p>
          <a:p>
            <a:pPr marL="12700" marR="5080" indent="41592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Through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project,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successfully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developed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application</a:t>
            </a:r>
            <a:r>
              <a:rPr sz="2000" spc="1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enhances</a:t>
            </a:r>
            <a:r>
              <a:rPr sz="2000" spc="2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public </a:t>
            </a:r>
            <a:r>
              <a:rPr sz="2000" dirty="0">
                <a:latin typeface="Arial MT"/>
                <a:cs typeface="Arial MT"/>
              </a:rPr>
              <a:t>awareness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assists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early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detection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prevention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HMPV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infections.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inclusion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of </a:t>
            </a:r>
            <a:r>
              <a:rPr sz="2000" spc="-10" dirty="0">
                <a:latin typeface="Arial MT"/>
                <a:cs typeface="Arial MT"/>
              </a:rPr>
              <a:t>real-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updates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ensures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stay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informed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about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developments,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while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nearby </a:t>
            </a:r>
            <a:r>
              <a:rPr sz="2000" dirty="0">
                <a:latin typeface="Arial MT"/>
                <a:cs typeface="Arial MT"/>
              </a:rPr>
              <a:t>hospital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aids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quick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medical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facilities.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765" y="2669285"/>
            <a:ext cx="4508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latin typeface="Times New Roman"/>
                <a:cs typeface="Times New Roman"/>
              </a:rPr>
              <a:t>THANK</a:t>
            </a:r>
            <a:r>
              <a:rPr sz="6000" spc="-365" dirty="0">
                <a:latin typeface="Times New Roman"/>
                <a:cs typeface="Times New Roman"/>
              </a:rPr>
              <a:t> </a:t>
            </a:r>
            <a:r>
              <a:rPr sz="6000" spc="-25" dirty="0">
                <a:latin typeface="Times New Roman"/>
                <a:cs typeface="Times New Roman"/>
              </a:rPr>
              <a:t>YOU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429" y="2438527"/>
            <a:ext cx="5058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imes New Roman"/>
                <a:cs typeface="Times New Roman"/>
              </a:rPr>
              <a:t>ANY</a:t>
            </a:r>
            <a:r>
              <a:rPr sz="6000" spc="-340" dirty="0">
                <a:latin typeface="Times New Roman"/>
                <a:cs typeface="Times New Roman"/>
              </a:rPr>
              <a:t> </a:t>
            </a:r>
            <a:r>
              <a:rPr sz="6000" spc="-10" dirty="0">
                <a:latin typeface="Times New Roman"/>
                <a:cs typeface="Times New Roman"/>
              </a:rPr>
              <a:t>QUERIES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681" rIns="0" bIns="0" rtlCol="0">
            <a:spAutoFit/>
          </a:bodyPr>
          <a:lstStyle/>
          <a:p>
            <a:pPr marL="260604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EXISTING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588217"/>
            <a:ext cx="9956165" cy="3465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indent="1447800" algn="just">
              <a:lnSpc>
                <a:spcPct val="114999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designed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tracking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 </a:t>
            </a:r>
            <a:r>
              <a:rPr sz="2400" dirty="0">
                <a:latin typeface="Times New Roman"/>
                <a:cs typeface="Times New Roman"/>
              </a:rPr>
              <a:t>respiratory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illnesses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COVID-</a:t>
            </a:r>
            <a:r>
              <a:rPr sz="2400" dirty="0">
                <a:latin typeface="Times New Roman"/>
                <a:cs typeface="Times New Roman"/>
              </a:rPr>
              <a:t>19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flu.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specifically </a:t>
            </a:r>
            <a:r>
              <a:rPr sz="2400" dirty="0">
                <a:latin typeface="Times New Roman"/>
                <a:cs typeface="Times New Roman"/>
              </a:rPr>
              <a:t>tailored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Human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Metapneumovirus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(HMPV)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infections,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unique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symptoms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distinct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management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strategies.</a:t>
            </a:r>
            <a:endParaRPr sz="2400">
              <a:latin typeface="Times New Roman"/>
              <a:cs typeface="Times New Roman"/>
            </a:endParaRPr>
          </a:p>
          <a:p>
            <a:pPr marL="12700" marR="5080" indent="1524000" algn="just">
              <a:lnSpc>
                <a:spcPct val="114999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3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apps</a:t>
            </a:r>
            <a:r>
              <a:rPr sz="2400" spc="3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offer</a:t>
            </a:r>
            <a:r>
              <a:rPr sz="2400" spc="3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3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awareness</a:t>
            </a:r>
            <a:r>
              <a:rPr sz="2400" spc="3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prevention</a:t>
            </a:r>
            <a:r>
              <a:rPr sz="2400" spc="3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tips</a:t>
            </a:r>
            <a:r>
              <a:rPr sz="2400" spc="34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respiratory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viruses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focus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HMPV,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symptom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tracking,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real-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outbreak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alerts,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professional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consultations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virus.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620" y="326898"/>
            <a:ext cx="303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Times New Roman"/>
                <a:cs typeface="Times New Roman"/>
              </a:rPr>
              <a:t>DISADVANTAGES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131823"/>
            <a:ext cx="10488295" cy="478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200" b="1" dirty="0">
                <a:latin typeface="Times New Roman"/>
                <a:cs typeface="Times New Roman"/>
              </a:rPr>
              <a:t>Limited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Information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12700" marR="641350" indent="978535">
              <a:lnSpc>
                <a:spcPct val="8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Most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display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detailed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virus-</a:t>
            </a:r>
            <a:r>
              <a:rPr sz="2200" dirty="0">
                <a:latin typeface="Times New Roman"/>
                <a:cs typeface="Times New Roman"/>
              </a:rPr>
              <a:t>specific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symptoms,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leading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lack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awareness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about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HMPV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specifically.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Times New Roman"/>
              <a:buChar char="•"/>
              <a:tabLst>
                <a:tab pos="354965" algn="l"/>
              </a:tabLst>
            </a:pPr>
            <a:r>
              <a:rPr sz="2200" b="1" dirty="0">
                <a:latin typeface="Times New Roman"/>
                <a:cs typeface="Times New Roman"/>
              </a:rPr>
              <a:t>No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Healthcare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Integration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991235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Current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integrate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healthcare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providers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quick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consultations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or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health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support.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Times New Roman"/>
              <a:buChar char="•"/>
              <a:tabLst>
                <a:tab pos="354965" algn="l"/>
              </a:tabLst>
            </a:pPr>
            <a:r>
              <a:rPr sz="2200" b="1" dirty="0">
                <a:latin typeface="Times New Roman"/>
                <a:cs typeface="Times New Roman"/>
              </a:rPr>
              <a:t>Lack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Updates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News</a:t>
            </a:r>
            <a:r>
              <a:rPr sz="2200" spc="-20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991235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Limited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live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updates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regarding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HMPV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virus,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spread,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preventive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latin typeface="Times New Roman"/>
                <a:cs typeface="Times New Roman"/>
              </a:rPr>
              <a:t>measures.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Times New Roman"/>
              <a:buChar char="•"/>
              <a:tabLst>
                <a:tab pos="354965" algn="l"/>
              </a:tabLst>
            </a:pPr>
            <a:r>
              <a:rPr sz="2200" b="1" dirty="0">
                <a:latin typeface="Times New Roman"/>
                <a:cs typeface="Times New Roman"/>
              </a:rPr>
              <a:t>Generic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Information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991235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Existing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focus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general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virus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education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rather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specific,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relevant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information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HMPV.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3816" rIns="0" bIns="0" rtlCol="0">
            <a:spAutoFit/>
          </a:bodyPr>
          <a:lstStyle/>
          <a:p>
            <a:pPr marL="25146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PROPOSED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SYSTEM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094" y="1587855"/>
            <a:ext cx="9889490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0" algn="just">
              <a:lnSpc>
                <a:spcPct val="135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HMPV</a:t>
            </a:r>
            <a:r>
              <a:rPr lang="en-IN" sz="2000" dirty="0">
                <a:latin typeface="Times New Roman"/>
                <a:cs typeface="Times New Roman"/>
              </a:rPr>
              <a:t> Risk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lang="en-IN"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Identification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Advice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Android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designed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users </a:t>
            </a:r>
            <a:r>
              <a:rPr sz="2000" dirty="0">
                <a:latin typeface="Times New Roman"/>
                <a:cs typeface="Times New Roman"/>
              </a:rPr>
              <a:t>informed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against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HMPV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virus.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symptoms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virus,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along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preventive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tips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advice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stay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safe.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sends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updates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news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HMPV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outbreaks,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aware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latest </a:t>
            </a:r>
            <a:r>
              <a:rPr sz="2000" dirty="0">
                <a:latin typeface="Times New Roman"/>
                <a:cs typeface="Times New Roman"/>
              </a:rPr>
              <a:t>developments.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Additionally,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GPS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nearby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hospitals,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making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easier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medical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needed.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combination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they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informed.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1209" y="383870"/>
            <a:ext cx="2437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latin typeface="Times New Roman"/>
                <a:cs typeface="Times New Roman"/>
              </a:rPr>
              <a:t>ADVANTAGES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663" y="1124304"/>
            <a:ext cx="10247630" cy="50380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9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Detailed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Virus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12700" marR="290830" indent="838200">
              <a:lnSpc>
                <a:spcPts val="2590"/>
              </a:lnSpc>
              <a:spcBef>
                <a:spcPts val="620"/>
              </a:spcBef>
            </a:pP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accurate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HMPV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symptoms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recognize </a:t>
            </a:r>
            <a:r>
              <a:rPr sz="2400" dirty="0">
                <a:latin typeface="Times New Roman"/>
                <a:cs typeface="Times New Roman"/>
              </a:rPr>
              <a:t>the virus</a:t>
            </a:r>
            <a:r>
              <a:rPr sz="2400" spc="-10" dirty="0">
                <a:latin typeface="Times New Roman"/>
                <a:cs typeface="Times New Roman"/>
              </a:rPr>
              <a:t> early.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Real-</a:t>
            </a:r>
            <a:r>
              <a:rPr sz="2400" b="1" dirty="0">
                <a:latin typeface="Times New Roman"/>
                <a:cs typeface="Times New Roman"/>
              </a:rPr>
              <a:t>time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Updates</a:t>
            </a:r>
            <a:endParaRPr sz="2400">
              <a:latin typeface="Times New Roman"/>
              <a:cs typeface="Times New Roman"/>
            </a:endParaRPr>
          </a:p>
          <a:p>
            <a:pPr marL="12700" marR="596900" indent="755650">
              <a:lnSpc>
                <a:spcPts val="2590"/>
              </a:lnSpc>
              <a:spcBef>
                <a:spcPts val="62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notifications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news regarding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outbreaks,</a:t>
            </a:r>
            <a:r>
              <a:rPr sz="2400" spc="-10" dirty="0">
                <a:latin typeface="Times New Roman"/>
                <a:cs typeface="Times New Roman"/>
              </a:rPr>
              <a:t> preventive </a:t>
            </a:r>
            <a:r>
              <a:rPr sz="2400" dirty="0">
                <a:latin typeface="Times New Roman"/>
                <a:cs typeface="Times New Roman"/>
              </a:rPr>
              <a:t>measures,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updates.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Health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Support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nearby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hospitals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healthcare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centers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immediate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support.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Educational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768350">
              <a:lnSpc>
                <a:spcPts val="2735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educates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debunking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myths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latin typeface="Times New Roman"/>
                <a:cs typeface="Times New Roman"/>
              </a:rPr>
              <a:t>virus.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Localized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Uses geolocation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healthcare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facilities.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751" rIns="0" bIns="0" rtlCol="0">
            <a:spAutoFit/>
          </a:bodyPr>
          <a:lstStyle/>
          <a:p>
            <a:pPr marL="129032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8814" y="1298575"/>
            <a:ext cx="78390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4483" y="182321"/>
            <a:ext cx="2287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51762"/>
            <a:ext cx="10661650" cy="35629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Splash </a:t>
            </a:r>
            <a:r>
              <a:rPr sz="2000" b="1" spc="-10" dirty="0"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 MT"/>
                <a:cs typeface="Arial MT"/>
              </a:rPr>
              <a:t>Displays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app’s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tagline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before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transitioning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screen.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Home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  <a:p>
            <a:pPr marL="84645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dashboard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links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features: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Symptoms,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Prevention,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Myths,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Virus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Info,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Updates,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Nearby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Hospitals.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Symptoms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12700" marR="5080" indent="7683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Shows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common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symptoms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associated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HMPV,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allowing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understand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virus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better.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Prevention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Tips</a:t>
            </a:r>
            <a:endParaRPr sz="2000">
              <a:latin typeface="Arial"/>
              <a:cs typeface="Arial"/>
            </a:endParaRPr>
          </a:p>
          <a:p>
            <a:pPr marL="78105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real-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tips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guidelines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protecting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themselves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HMPV.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1262</Words>
  <Application>Microsoft Office PowerPoint</Application>
  <PresentationFormat>Widescreen</PresentationFormat>
  <Paragraphs>131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MT</vt:lpstr>
      <vt:lpstr>Calibri</vt:lpstr>
      <vt:lpstr>Times New Roman</vt:lpstr>
      <vt:lpstr>Wingdings</vt:lpstr>
      <vt:lpstr>Office Theme</vt:lpstr>
      <vt:lpstr>HMPV RISK IDENTIFICATION AND ADVICE SYSTEM</vt:lpstr>
      <vt:lpstr>INDEX</vt:lpstr>
      <vt:lpstr>ABSTRACT</vt:lpstr>
      <vt:lpstr>EXISTING SYSTEM</vt:lpstr>
      <vt:lpstr>DISADVANTAGES</vt:lpstr>
      <vt:lpstr>PROPOSED SYSTEM</vt:lpstr>
      <vt:lpstr>ADVANTAGES</vt:lpstr>
      <vt:lpstr>SYSTEM ARCHITECTURE</vt:lpstr>
      <vt:lpstr>MODULES</vt:lpstr>
      <vt:lpstr>PowerPoint Presentation</vt:lpstr>
      <vt:lpstr>FUNCTIONAL REQUIREMENTS</vt:lpstr>
      <vt:lpstr>NON-FUNCTIONAL REQUIREMENTS</vt:lpstr>
      <vt:lpstr>MINIMUM SOFTWARE REQUIREMENTS</vt:lpstr>
      <vt:lpstr>MINIMUM HARDWARE REQUIREMENTS</vt:lpstr>
      <vt:lpstr>UML Diagrams</vt:lpstr>
      <vt:lpstr>PowerPoint Presentation</vt:lpstr>
      <vt:lpstr>PowerPoint Presentation</vt:lpstr>
      <vt:lpstr>PowerPoint Presentation</vt:lpstr>
      <vt:lpstr>PowerPoint Presentation</vt:lpstr>
      <vt:lpstr>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  <vt:lpstr>ANY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FITNESS ANDROID APP</dc:title>
  <dc:creator>madina basha mohammad</dc:creator>
  <cp:lastModifiedBy>Ram Kumar</cp:lastModifiedBy>
  <cp:revision>3</cp:revision>
  <dcterms:created xsi:type="dcterms:W3CDTF">2025-04-09T05:27:12Z</dcterms:created>
  <dcterms:modified xsi:type="dcterms:W3CDTF">2025-04-21T08:36:15Z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2025-04-09T00:00:00Z</vt:filetime>
  </property>
  <property fmtid="{D5CDD505-2E9C-101B-9397-08002B2CF9AE}" pid="5" name="Producer">
    <vt:lpwstr>Microsoft® PowerPoint® 2019</vt:lpwstr>
  </property>
</Properties>
</file>