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19ca898dc_1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19ca898dc_1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19ca898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19ca898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9ca898dc_1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19ca898dc_1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9ca898d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9ca898d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9ca898dc_1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9ca898dc_1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9ca898dc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9ca898dc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9ca898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9ca898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19ca898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19ca898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19ca898dc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19ca898dc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19ca898dc_1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19ca898dc_1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9ca898dc_1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19ca898dc_1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rcocker87@gmail.com" TargetMode="External"/><Relationship Id="rId4" Type="http://schemas.openxmlformats.org/officeDocument/2006/relationships/hyperlink" Target="mailto:hamzaabbasai@proton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erpapi.com" TargetMode="External"/><Relationship Id="rId4" Type="http://schemas.openxmlformats.org/officeDocument/2006/relationships/hyperlink" Target="https://serpapi.com" TargetMode="External"/><Relationship Id="rId5" Type="http://schemas.openxmlformats.org/officeDocument/2006/relationships/hyperlink" Target="https://serpapi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175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Claimforge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506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Gemini AI Patent Search &amp; Analysis Agent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Future Enhancements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 vector search with embeddings for fuzzy matches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Add PDF download of the final report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Integrate with USPTO API during hours </a:t>
            </a:r>
            <a:r>
              <a:rPr lang="en" sz="1200">
                <a:solidFill>
                  <a:schemeClr val="dk1"/>
                </a:solidFill>
              </a:rPr>
              <a:t>their</a:t>
            </a:r>
            <a:r>
              <a:rPr lang="en" sz="1200">
                <a:solidFill>
                  <a:schemeClr val="dk1"/>
                </a:solidFill>
              </a:rPr>
              <a:t> API is available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Improve UI (streamlit / web interface)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2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ClaimForge Team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99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Ramla Suhra - </a:t>
            </a:r>
            <a:r>
              <a:rPr i="1" lang="en"/>
              <a:t>ramlais@gmail.com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Tom Plunkett - </a:t>
            </a:r>
            <a:r>
              <a:rPr i="1" lang="en"/>
              <a:t>thomaskplunkett@gmail.com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Robert Cocker -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rcocker87@gmail.com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Hamza Abbas -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hamzaabbasai@protonmail.com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Lehlohonolo Pakeng - </a:t>
            </a:r>
            <a:r>
              <a:rPr i="1" lang="en"/>
              <a:t>fresherscode@gmail.com</a:t>
            </a:r>
            <a:endParaRPr i="1" sz="1000">
              <a:solidFill>
                <a:srgbClr val="818385"/>
              </a:solidFill>
              <a:highlight>
                <a:srgbClr val="22252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818385"/>
              </a:solidFill>
              <a:highlight>
                <a:srgbClr val="22252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561175" y="208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Manual patent searches are: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Time-consuming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Prone to missing relevant documents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Even if a relevant document is found, a human being might overlook a critical part of a large document 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Need: An </a:t>
            </a:r>
            <a:r>
              <a:rPr b="1" lang="en" sz="1100">
                <a:solidFill>
                  <a:schemeClr val="dk1"/>
                </a:solidFill>
              </a:rPr>
              <a:t>automated assistant</a:t>
            </a:r>
            <a:r>
              <a:rPr lang="en" sz="1100">
                <a:solidFill>
                  <a:schemeClr val="dk1"/>
                </a:solidFill>
              </a:rPr>
              <a:t> that can search and analyze patents using AI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🔍 Understanding Patents &amp; ClaimForge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Inventors receive a legal monopoly</a:t>
            </a:r>
            <a:r>
              <a:rPr lang="en" sz="1200">
                <a:solidFill>
                  <a:schemeClr val="dk1"/>
                </a:solidFill>
              </a:rPr>
              <a:t> to use their invention for a limited time (typically up to </a:t>
            </a:r>
            <a:r>
              <a:rPr b="1" lang="en" sz="1200">
                <a:solidFill>
                  <a:schemeClr val="dk1"/>
                </a:solidFill>
              </a:rPr>
              <a:t>20 years</a:t>
            </a:r>
            <a:r>
              <a:rPr lang="en" sz="1200">
                <a:solidFill>
                  <a:schemeClr val="dk1"/>
                </a:solidFill>
              </a:rPr>
              <a:t>).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right </a:t>
            </a:r>
            <a:r>
              <a:rPr b="1" lang="en" sz="1200">
                <a:solidFill>
                  <a:schemeClr val="dk1"/>
                </a:solidFill>
              </a:rPr>
              <a:t>only applies if the inventor is truly the original creator</a:t>
            </a:r>
            <a:r>
              <a:rPr lang="en" sz="1200">
                <a:solidFill>
                  <a:schemeClr val="dk1"/>
                </a:solidFill>
              </a:rPr>
              <a:t> of the idea.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Prior Art</a:t>
            </a:r>
            <a:r>
              <a:rPr lang="en" sz="1200">
                <a:solidFill>
                  <a:schemeClr val="dk1"/>
                </a:solidFill>
              </a:rPr>
              <a:t> refers to </a:t>
            </a:r>
            <a:r>
              <a:rPr b="1" lang="en" sz="1200">
                <a:solidFill>
                  <a:schemeClr val="dk1"/>
                </a:solidFill>
              </a:rPr>
              <a:t>any existing documentation or evidence</a:t>
            </a:r>
            <a:r>
              <a:rPr lang="en" sz="1200">
                <a:solidFill>
                  <a:schemeClr val="dk1"/>
                </a:solidFill>
              </a:rPr>
              <a:t> that the invention was already known or published.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If Prior Art exists</a:t>
            </a:r>
            <a:r>
              <a:rPr lang="en" sz="1200">
                <a:solidFill>
                  <a:schemeClr val="dk1"/>
                </a:solidFill>
              </a:rPr>
              <a:t>, a patent can be challenged or invalidated.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Traditional prior art discovery</a:t>
            </a:r>
            <a:r>
              <a:rPr lang="en" sz="1200">
                <a:solidFill>
                  <a:schemeClr val="dk1"/>
                </a:solidFill>
              </a:rPr>
              <a:t> is a </a:t>
            </a:r>
            <a:r>
              <a:rPr b="1" lang="en" sz="1200">
                <a:solidFill>
                  <a:schemeClr val="dk1"/>
                </a:solidFill>
              </a:rPr>
              <a:t>manual, time-consuming process</a:t>
            </a:r>
            <a:r>
              <a:rPr lang="en" sz="1200">
                <a:solidFill>
                  <a:schemeClr val="dk1"/>
                </a:solidFill>
              </a:rPr>
              <a:t> handled by experts.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ClaimForge</a:t>
            </a:r>
            <a:r>
              <a:rPr lang="en" sz="1200">
                <a:solidFill>
                  <a:schemeClr val="dk1"/>
                </a:solidFill>
              </a:rPr>
              <a:t> automates this process using </a:t>
            </a:r>
            <a:r>
              <a:rPr b="1" lang="en" sz="1200">
                <a:solidFill>
                  <a:schemeClr val="dk1"/>
                </a:solidFill>
              </a:rPr>
              <a:t>Gemini-powered AI agents</a:t>
            </a:r>
            <a:r>
              <a:rPr lang="en" sz="1200">
                <a:solidFill>
                  <a:schemeClr val="dk1"/>
                </a:solidFill>
              </a:rPr>
              <a:t> to assist in </a:t>
            </a:r>
            <a:r>
              <a:rPr b="1" lang="en" sz="1200">
                <a:solidFill>
                  <a:schemeClr val="dk1"/>
                </a:solidFill>
              </a:rPr>
              <a:t>searching and analyzing prior art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8235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🛠️ Solution Overview: Claimforge: </a:t>
            </a:r>
            <a:r>
              <a:rPr b="1" i="1" lang="en" sz="2400"/>
              <a:t>Gemini Patent Search Agent</a:t>
            </a:r>
            <a:endParaRPr i="1" sz="2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93750"/>
            <a:ext cx="8750100" cy="4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50">
                <a:solidFill>
                  <a:schemeClr val="dk1"/>
                </a:solidFill>
              </a:rPr>
              <a:t>AI-Powered Patent Search</a:t>
            </a:r>
            <a:br>
              <a:rPr b="1"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 Utilizes advanced large language models (LLMs) combined with resilient search tools to automate patent prior art discovery.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50">
                <a:solidFill>
                  <a:schemeClr val="dk1"/>
                </a:solidFill>
              </a:rPr>
              <a:t>Multi-Tool Pipeline</a:t>
            </a:r>
            <a:br>
              <a:rPr b="1"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 Integrates multiple tools such as: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50">
                <a:solidFill>
                  <a:schemeClr val="dk1"/>
                </a:solidFill>
              </a:rPr>
              <a:t>Patent query sanitization and normalization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50">
                <a:solidFill>
                  <a:schemeClr val="dk1"/>
                </a:solidFill>
              </a:rPr>
              <a:t>Robust patent search using Google Patents or fallback public APIs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250">
                <a:solidFill>
                  <a:schemeClr val="dk1"/>
                </a:solidFill>
              </a:rPr>
              <a:t>Final AI-driven report generation summarizing search results and analysis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50">
                <a:solidFill>
                  <a:schemeClr val="dk1"/>
                </a:solidFill>
              </a:rPr>
              <a:t>Interactive Agent Loop</a:t>
            </a:r>
            <a:br>
              <a:rPr b="1"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 The agent iteratively plans, searches, analyzes, and refines its queries, mimicking human expert workflows to improve accuracy.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50">
                <a:solidFill>
                  <a:schemeClr val="dk1"/>
                </a:solidFill>
              </a:rPr>
              <a:t>Resilience and Reliability</a:t>
            </a:r>
            <a:br>
              <a:rPr b="1"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 Uses retry mechanisms (via Tenacity) to handle network errors and API limits, ensuring stable operation.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50">
                <a:solidFill>
                  <a:schemeClr val="dk1"/>
                </a:solidFill>
              </a:rPr>
              <a:t>Modular &amp; Extensible Design</a:t>
            </a:r>
            <a:br>
              <a:rPr b="1"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 Easily extendable toolset and prompt templates allow adapting to new patent data sources or evolving AI models.</a:t>
            </a:r>
            <a:br>
              <a:rPr lang="en" sz="1250">
                <a:solidFill>
                  <a:schemeClr val="dk1"/>
                </a:solidFill>
              </a:rPr>
            </a:br>
            <a:endParaRPr sz="1250">
              <a:solidFill>
                <a:schemeClr val="dk1"/>
              </a:solidFill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50">
                <a:solidFill>
                  <a:schemeClr val="dk1"/>
                </a:solidFill>
              </a:rPr>
              <a:t>User-Friendly Outputs</a:t>
            </a:r>
            <a:br>
              <a:rPr b="1" lang="en" sz="1250">
                <a:solidFill>
                  <a:schemeClr val="dk1"/>
                </a:solidFill>
              </a:rPr>
            </a:br>
            <a:r>
              <a:rPr lang="en" sz="1250">
                <a:solidFill>
                  <a:schemeClr val="dk1"/>
                </a:solidFill>
              </a:rPr>
              <a:t> Produces structured, comprehensive final reports to support patent analysts in making informed decisions faster.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800" y="0"/>
            <a:ext cx="5113974" cy="51139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2637875" y="236150"/>
            <a:ext cx="6387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🛠️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52825" y="23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🛠️ Architecture Diagram</a:t>
            </a:r>
            <a:endParaRPr i="1" sz="24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50" y="1012575"/>
            <a:ext cx="3768049" cy="366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900" y="932350"/>
            <a:ext cx="3135467" cy="374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82350" y="10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Tech Stack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82350" y="80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🔷 </a:t>
            </a:r>
            <a:r>
              <a:rPr b="1" lang="en" sz="1100">
                <a:solidFill>
                  <a:schemeClr val="dk1"/>
                </a:solidFill>
              </a:rPr>
              <a:t>Language</a:t>
            </a:r>
            <a:r>
              <a:rPr lang="en" sz="1100">
                <a:solidFill>
                  <a:schemeClr val="dk1"/>
                </a:solidFill>
              </a:rPr>
              <a:t>: Python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🔷 </a:t>
            </a:r>
            <a:r>
              <a:rPr b="1" lang="en" sz="1100">
                <a:solidFill>
                  <a:schemeClr val="dk1"/>
                </a:solidFill>
              </a:rPr>
              <a:t>AI Model</a:t>
            </a:r>
            <a:r>
              <a:rPr lang="en" sz="1100">
                <a:solidFill>
                  <a:schemeClr val="dk1"/>
                </a:solidFill>
              </a:rPr>
              <a:t>: Gemini via Google Generative API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🔷 </a:t>
            </a:r>
            <a:r>
              <a:rPr b="1" lang="en" sz="1100">
                <a:solidFill>
                  <a:schemeClr val="dk1"/>
                </a:solidFill>
              </a:rPr>
              <a:t>Patent Data</a:t>
            </a:r>
            <a:r>
              <a:rPr lang="en" sz="1100">
                <a:solidFill>
                  <a:schemeClr val="dk1"/>
                </a:solidFill>
              </a:rPr>
              <a:t>: Google Patents via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SerpAPI</a:t>
            </a:r>
            <a:br>
              <a:rPr lang="en" sz="1100" u="sng">
                <a:solidFill>
                  <a:schemeClr val="hlink"/>
                </a:solidFill>
                <a:hlinkClick r:id="rId5"/>
              </a:rPr>
            </a:b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🔷 </a:t>
            </a:r>
            <a:r>
              <a:rPr b="1" lang="en" sz="1100">
                <a:solidFill>
                  <a:schemeClr val="dk1"/>
                </a:solidFill>
              </a:rPr>
              <a:t>Retry/Resilience</a:t>
            </a:r>
            <a:r>
              <a:rPr lang="en" sz="1100">
                <a:solidFill>
                  <a:schemeClr val="dk1"/>
                </a:solidFill>
              </a:rPr>
              <a:t>: Tenacity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🔷 </a:t>
            </a:r>
            <a:r>
              <a:rPr b="1" lang="en" sz="1100">
                <a:solidFill>
                  <a:schemeClr val="dk1"/>
                </a:solidFill>
              </a:rPr>
              <a:t>Memory</a:t>
            </a:r>
            <a:r>
              <a:rPr lang="en" sz="1100">
                <a:solidFill>
                  <a:schemeClr val="dk1"/>
                </a:solidFill>
              </a:rPr>
              <a:t>: Custom LLM memory for iterative planning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🔷 </a:t>
            </a:r>
            <a:r>
              <a:rPr b="1" lang="en" sz="1100">
                <a:solidFill>
                  <a:schemeClr val="dk1"/>
                </a:solidFill>
              </a:rPr>
              <a:t>UI/API Framework</a:t>
            </a:r>
            <a:r>
              <a:rPr lang="en" sz="1100">
                <a:solidFill>
                  <a:schemeClr val="dk1"/>
                </a:solidFill>
              </a:rPr>
              <a:t>: Flask, Jinja2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Challenges</a:t>
            </a:r>
            <a:endParaRPr sz="25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483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800">
                <a:solidFill>
                  <a:schemeClr val="dk1"/>
                </a:solidFill>
              </a:rPr>
              <a:t>Limited and Unreliable Free Patent APIs</a:t>
            </a:r>
            <a:br>
              <a:rPr b="1"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Many open patent data sources have restrictions or frequent downtime.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800">
                <a:solidFill>
                  <a:schemeClr val="dk1"/>
                </a:solidFill>
              </a:rPr>
              <a:t>Restricted Availability of Tools</a:t>
            </a:r>
            <a:br>
              <a:rPr b="1"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Most patent professionals work standard business hours, but some tools may be inaccessible outside 9-to-5.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800">
                <a:solidFill>
                  <a:schemeClr val="dk1"/>
                </a:solidFill>
              </a:rPr>
              <a:t>Instability of PyPatents</a:t>
            </a:r>
            <a:br>
              <a:rPr b="1"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Initially functional during our hackathon, but became unavailable after a few hours due to maintenance or patching.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800">
                <a:solidFill>
                  <a:schemeClr val="dk1"/>
                </a:solidFill>
              </a:rPr>
              <a:t>SerpAPI Dependency on API Keys</a:t>
            </a:r>
            <a:br>
              <a:rPr b="1"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Access to SerpAPI’s Google Patents requires a paid API key, limiting open usage.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800">
                <a:solidFill>
                  <a:schemeClr val="dk1"/>
                </a:solidFill>
              </a:rPr>
              <a:t>Blocked Web Scraping of Google Patents</a:t>
            </a:r>
            <a:br>
              <a:rPr b="1"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Direct scraping is often blocked, necessitating fallback to official structured APIs for reliable data.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800">
                <a:solidFill>
                  <a:schemeClr val="dk1"/>
                </a:solidFill>
              </a:rPr>
              <a:t>Complexity in LLM Prompt Design and Tool Coordination</a:t>
            </a:r>
            <a:br>
              <a:rPr b="1" lang="en" sz="4800">
                <a:solidFill>
                  <a:schemeClr val="dk1"/>
                </a:solidFill>
              </a:rPr>
            </a:br>
            <a:r>
              <a:rPr lang="en" sz="4800">
                <a:solidFill>
                  <a:schemeClr val="dk1"/>
                </a:solidFill>
              </a:rPr>
              <a:t> Effective automation requires well-crafted prompts and clear sequencing of tool calls — with examples to guide usage.</a:t>
            </a:r>
            <a:br>
              <a:rPr lang="en" sz="4800">
                <a:solidFill>
                  <a:schemeClr val="dk1"/>
                </a:solidFill>
              </a:rPr>
            </a:br>
            <a:endParaRPr sz="4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Results</a:t>
            </a:r>
            <a:endParaRPr sz="25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0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✅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Successfully Found Real Patents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The system reliably searches patent databases and retrieves actual, relevant patents matching the user’s query.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✅ </a:t>
            </a:r>
            <a:r>
              <a:rPr b="1" lang="en" sz="1200">
                <a:solidFill>
                  <a:schemeClr val="dk1"/>
                </a:solidFill>
              </a:rPr>
              <a:t>AI-Generated Analytical Reports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Using the search results, our AI creates clear, concise, and insightful reports that summarize patent relevance and key details.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✅ </a:t>
            </a:r>
            <a:r>
              <a:rPr b="1" lang="en" sz="1200">
                <a:solidFill>
                  <a:schemeClr val="dk1"/>
                </a:solidFill>
              </a:rPr>
              <a:t>End-to-End Automation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From user input to final report, the prototype demonstrates a seamless workflow combining search, data extraction, and natural language analysis.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✅ </a:t>
            </a:r>
            <a:r>
              <a:rPr b="1" lang="en" sz="1200">
                <a:solidFill>
                  <a:schemeClr val="dk1"/>
                </a:solidFill>
              </a:rPr>
              <a:t>Robust Error Handling &amp; Retry Logic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Built-in mechanisms ensure stable operation even when network or API hiccups occur.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