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58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44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57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71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81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9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17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74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16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6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A33E-05C9-4B27-97C3-A48251CD706C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88BE14-81AF-4359-96B2-9A6715A01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2550875-619C-4E11-B2D8-8181326BD6FB}"/>
              </a:ext>
            </a:extLst>
          </p:cNvPr>
          <p:cNvSpPr/>
          <p:nvPr/>
        </p:nvSpPr>
        <p:spPr>
          <a:xfrm>
            <a:off x="8293725" y="680895"/>
            <a:ext cx="3824868" cy="384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3C20B-D28C-48F7-814A-0D958F9C4DA4}"/>
              </a:ext>
            </a:extLst>
          </p:cNvPr>
          <p:cNvSpPr/>
          <p:nvPr/>
        </p:nvSpPr>
        <p:spPr>
          <a:xfrm>
            <a:off x="797312" y="2091055"/>
            <a:ext cx="7114478" cy="425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363AD3-3720-4A2B-9A4B-E905AEAB965E}"/>
              </a:ext>
            </a:extLst>
          </p:cNvPr>
          <p:cNvSpPr txBox="1"/>
          <p:nvPr/>
        </p:nvSpPr>
        <p:spPr>
          <a:xfrm>
            <a:off x="4174277" y="3586020"/>
            <a:ext cx="166993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err="1"/>
              <a:t>FigureGeometriqueInterface</a:t>
            </a:r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 double </a:t>
            </a:r>
            <a:r>
              <a:rPr lang="fr-FR" sz="800" dirty="0" err="1"/>
              <a:t>calculAire</a:t>
            </a:r>
            <a:r>
              <a:rPr lang="fr-FR" sz="800" dirty="0"/>
              <a:t>();</a:t>
            </a:r>
          </a:p>
          <a:p>
            <a:r>
              <a:rPr lang="fr-FR" sz="800" dirty="0"/>
              <a:t> double </a:t>
            </a:r>
            <a:r>
              <a:rPr lang="fr-FR" sz="800" dirty="0" err="1"/>
              <a:t>calculPerimetre</a:t>
            </a:r>
            <a:r>
              <a:rPr lang="fr-FR" sz="800" dirty="0"/>
              <a:t>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08A679-318B-49DA-AE91-22A825FD830B}"/>
              </a:ext>
            </a:extLst>
          </p:cNvPr>
          <p:cNvSpPr txBox="1"/>
          <p:nvPr/>
        </p:nvSpPr>
        <p:spPr>
          <a:xfrm>
            <a:off x="1014280" y="2916678"/>
            <a:ext cx="146056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 err="1"/>
              <a:t>Quadrilatere</a:t>
            </a:r>
            <a:endParaRPr lang="fr-FR" sz="800" u="sng" dirty="0"/>
          </a:p>
          <a:p>
            <a:pPr algn="ctr"/>
            <a:endParaRPr lang="fr-FR" sz="800" u="sng" dirty="0"/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cote;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longueur;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largeur;</a:t>
            </a:r>
          </a:p>
          <a:p>
            <a:endParaRPr lang="fr-FR" sz="800" dirty="0"/>
          </a:p>
          <a:p>
            <a:r>
              <a:rPr lang="fr-FR" sz="800" dirty="0"/>
              <a:t> </a:t>
            </a:r>
            <a:r>
              <a:rPr lang="fr-FR" sz="800" dirty="0" err="1"/>
              <a:t>void</a:t>
            </a:r>
            <a:r>
              <a:rPr lang="fr-FR" sz="800" dirty="0"/>
              <a:t> </a:t>
            </a:r>
            <a:r>
              <a:rPr lang="fr-FR" sz="800" dirty="0" err="1"/>
              <a:t>color</a:t>
            </a:r>
            <a:r>
              <a:rPr lang="fr-FR" sz="800" dirty="0"/>
              <a:t>(String </a:t>
            </a:r>
            <a:r>
              <a:rPr lang="fr-FR" sz="800" dirty="0" err="1"/>
              <a:t>color</a:t>
            </a:r>
            <a:r>
              <a:rPr lang="fr-FR" sz="800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56EFC9-8B4D-4C30-B03A-EDB104140809}"/>
              </a:ext>
            </a:extLst>
          </p:cNvPr>
          <p:cNvSpPr txBox="1"/>
          <p:nvPr/>
        </p:nvSpPr>
        <p:spPr>
          <a:xfrm>
            <a:off x="628190" y="4893975"/>
            <a:ext cx="20752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Carre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r>
              <a:rPr lang="fr-FR" sz="800" dirty="0"/>
              <a:t> 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AE9262-00ED-46AD-923D-105E31CCC3E7}"/>
              </a:ext>
            </a:extLst>
          </p:cNvPr>
          <p:cNvSpPr txBox="1"/>
          <p:nvPr/>
        </p:nvSpPr>
        <p:spPr>
          <a:xfrm>
            <a:off x="628189" y="5632638"/>
            <a:ext cx="20752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Rectangle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2504BA-68DB-4167-A4B0-5485CAE1881C}"/>
              </a:ext>
            </a:extLst>
          </p:cNvPr>
          <p:cNvSpPr txBox="1"/>
          <p:nvPr/>
        </p:nvSpPr>
        <p:spPr>
          <a:xfrm>
            <a:off x="4174277" y="5632638"/>
            <a:ext cx="207525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TriangleRectangle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C448AF-2C2A-4ADE-A82F-E64D67ECB6CD}"/>
              </a:ext>
            </a:extLst>
          </p:cNvPr>
          <p:cNvSpPr txBox="1"/>
          <p:nvPr/>
        </p:nvSpPr>
        <p:spPr>
          <a:xfrm>
            <a:off x="4174278" y="4893975"/>
            <a:ext cx="20752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Cercle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C8045E-D0E5-4AD8-BCB0-886F527EA5F3}"/>
              </a:ext>
            </a:extLst>
          </p:cNvPr>
          <p:cNvSpPr txBox="1"/>
          <p:nvPr/>
        </p:nvSpPr>
        <p:spPr>
          <a:xfrm>
            <a:off x="1576972" y="277990"/>
            <a:ext cx="5062653" cy="172354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Vue</a:t>
            </a:r>
          </a:p>
          <a:p>
            <a:pPr algn="ctr"/>
            <a:endParaRPr lang="fr-FR" dirty="0"/>
          </a:p>
          <a:p>
            <a:r>
              <a:rPr lang="fr-FR" sz="1400" dirty="0"/>
              <a:t> </a:t>
            </a:r>
            <a:r>
              <a:rPr lang="fr-FR" sz="1400" dirty="0" err="1"/>
              <a:t>ask</a:t>
            </a:r>
            <a:r>
              <a:rPr lang="fr-FR" sz="1400" dirty="0"/>
              <a:t> </a:t>
            </a:r>
            <a:r>
              <a:rPr lang="fr-FR" sz="1400" dirty="0" err="1"/>
              <a:t>operation</a:t>
            </a:r>
            <a:r>
              <a:rPr lang="fr-FR" sz="1400" dirty="0"/>
              <a:t>(); // surface, </a:t>
            </a:r>
            <a:r>
              <a:rPr lang="fr-FR" sz="1400" dirty="0" err="1"/>
              <a:t>perimetre</a:t>
            </a:r>
            <a:r>
              <a:rPr lang="fr-FR" sz="1400" dirty="0"/>
              <a:t>, </a:t>
            </a:r>
            <a:r>
              <a:rPr lang="fr-FR" sz="1400" dirty="0" err="1"/>
              <a:t>hypothenuse</a:t>
            </a:r>
            <a:r>
              <a:rPr lang="fr-FR" sz="1400" dirty="0"/>
              <a:t>, </a:t>
            </a:r>
            <a:r>
              <a:rPr lang="fr-FR" sz="1400" dirty="0" err="1"/>
              <a:t>trunc</a:t>
            </a:r>
            <a:r>
              <a:rPr lang="fr-FR" sz="1400" dirty="0"/>
              <a:t>)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askForme</a:t>
            </a:r>
            <a:r>
              <a:rPr lang="fr-FR" sz="1400" dirty="0"/>
              <a:t>();</a:t>
            </a:r>
          </a:p>
          <a:p>
            <a:r>
              <a:rPr lang="fr-FR" sz="1400" dirty="0">
                <a:sym typeface="Wingdings" panose="05000000000000000000" pitchFamily="2" charset="2"/>
              </a:rPr>
              <a:t> demander(couleur);</a:t>
            </a:r>
          </a:p>
          <a:p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 err="1">
                <a:sym typeface="Wingdings" panose="05000000000000000000" pitchFamily="2" charset="2"/>
              </a:rPr>
              <a:t>affichResult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aperation</a:t>
            </a:r>
            <a:r>
              <a:rPr lang="fr-FR" sz="1400" dirty="0">
                <a:sym typeface="Wingdings" panose="05000000000000000000" pitchFamily="2" charset="2"/>
              </a:rPr>
              <a:t>, forme) -- &gt; surface, </a:t>
            </a:r>
            <a:r>
              <a:rPr lang="fr-FR" sz="1400" dirty="0" err="1">
                <a:sym typeface="Wingdings" panose="05000000000000000000" pitchFamily="2" charset="2"/>
              </a:rPr>
              <a:t>perimetre</a:t>
            </a:r>
            <a:r>
              <a:rPr lang="fr-FR" sz="1400" dirty="0">
                <a:sym typeface="Wingdings" panose="05000000000000000000" pitchFamily="2" charset="2"/>
              </a:rPr>
              <a:t> …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6938D2-DAA6-499D-843D-4A0E0EDDBDB0}"/>
              </a:ext>
            </a:extLst>
          </p:cNvPr>
          <p:cNvSpPr txBox="1"/>
          <p:nvPr/>
        </p:nvSpPr>
        <p:spPr>
          <a:xfrm>
            <a:off x="8497228" y="3256615"/>
            <a:ext cx="32784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Trunc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FormatStringInterface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351D4A-943A-4F3E-9092-F893BB6B384F}"/>
              </a:ext>
            </a:extLst>
          </p:cNvPr>
          <p:cNvSpPr txBox="1"/>
          <p:nvPr/>
        </p:nvSpPr>
        <p:spPr>
          <a:xfrm>
            <a:off x="8497228" y="1462361"/>
            <a:ext cx="29662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AskQuestions</a:t>
            </a:r>
            <a:r>
              <a:rPr lang="fr-F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Opération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Forme géométrique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r>
              <a:rPr lang="fr-FR" dirty="0" err="1"/>
              <a:t>affichResultat</a:t>
            </a:r>
            <a:r>
              <a:rPr lang="fr-FR" dirty="0"/>
              <a:t> ()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6776F4-82AE-4334-9CEA-15ACCEF4C84E}"/>
              </a:ext>
            </a:extLst>
          </p:cNvPr>
          <p:cNvSpPr txBox="1"/>
          <p:nvPr/>
        </p:nvSpPr>
        <p:spPr>
          <a:xfrm>
            <a:off x="3422034" y="2419815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Model (</a:t>
            </a:r>
            <a:r>
              <a:rPr lang="fr-FR" dirty="0" err="1"/>
              <a:t>entity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092E1A-29F0-4C30-AB78-BF3DCFE1C13F}"/>
              </a:ext>
            </a:extLst>
          </p:cNvPr>
          <p:cNvSpPr txBox="1"/>
          <p:nvPr/>
        </p:nvSpPr>
        <p:spPr>
          <a:xfrm>
            <a:off x="9590048" y="585647"/>
            <a:ext cx="218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Controller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5FAEA86-F565-4677-8B42-1D0F59B3C758}"/>
              </a:ext>
            </a:extLst>
          </p:cNvPr>
          <p:cNvCxnSpPr/>
          <p:nvPr/>
        </p:nvCxnSpPr>
        <p:spPr>
          <a:xfrm flipH="1">
            <a:off x="6813395" y="1139764"/>
            <a:ext cx="121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B76FC0A-69DF-47F5-AC0E-94C18A90A1F5}"/>
              </a:ext>
            </a:extLst>
          </p:cNvPr>
          <p:cNvCxnSpPr/>
          <p:nvPr/>
        </p:nvCxnSpPr>
        <p:spPr>
          <a:xfrm flipH="1">
            <a:off x="7794702" y="2789147"/>
            <a:ext cx="23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5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8D31103-2219-4F50-A59A-D27ECA19303B}"/>
              </a:ext>
            </a:extLst>
          </p:cNvPr>
          <p:cNvSpPr/>
          <p:nvPr/>
        </p:nvSpPr>
        <p:spPr>
          <a:xfrm>
            <a:off x="103577" y="108523"/>
            <a:ext cx="2205605" cy="62920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22D5D74-2F78-4EAB-8F96-BBAA2ACE6868}"/>
              </a:ext>
            </a:extLst>
          </p:cNvPr>
          <p:cNvGrpSpPr/>
          <p:nvPr/>
        </p:nvGrpSpPr>
        <p:grpSpPr>
          <a:xfrm>
            <a:off x="6364364" y="4045907"/>
            <a:ext cx="3969011" cy="1045888"/>
            <a:chOff x="3366061" y="3575818"/>
            <a:chExt cx="3969011" cy="104588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1E1EC3E-5146-4029-AB0E-4260DFC969DB}"/>
                </a:ext>
              </a:extLst>
            </p:cNvPr>
            <p:cNvGrpSpPr/>
            <p:nvPr/>
          </p:nvGrpSpPr>
          <p:grpSpPr>
            <a:xfrm>
              <a:off x="3366061" y="3575818"/>
              <a:ext cx="3548268" cy="1045888"/>
              <a:chOff x="3257553" y="3584390"/>
              <a:chExt cx="3548268" cy="104588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733C78E-E4CF-4324-9CB2-F73241A0B486}"/>
                  </a:ext>
                </a:extLst>
              </p:cNvPr>
              <p:cNvSpPr/>
              <p:nvPr/>
            </p:nvSpPr>
            <p:spPr>
              <a:xfrm>
                <a:off x="3257553" y="3584390"/>
                <a:ext cx="3548268" cy="10458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E60D469-C2E0-461A-A8C9-400D49518DE3}"/>
                  </a:ext>
                </a:extLst>
              </p:cNvPr>
              <p:cNvSpPr txBox="1"/>
              <p:nvPr/>
            </p:nvSpPr>
            <p:spPr>
              <a:xfrm>
                <a:off x="3257553" y="3864171"/>
                <a:ext cx="26438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Servlet </a:t>
                </a:r>
                <a:r>
                  <a:rPr lang="fr-FR" sz="1000" dirty="0" err="1"/>
                  <a:t>calculSurface</a:t>
                </a:r>
                <a:endParaRPr lang="fr-FR" sz="1000" dirty="0"/>
              </a:p>
              <a:p>
                <a:r>
                  <a:rPr lang="fr-FR" sz="1000" dirty="0"/>
                  <a:t>(forme, coté, longueur,</a:t>
                </a:r>
              </a:p>
              <a:p>
                <a:r>
                  <a:rPr lang="fr-FR" sz="1000" dirty="0"/>
                  <a:t>Largeur, …)</a:t>
                </a:r>
              </a:p>
            </p:txBody>
          </p:sp>
          <p:sp>
            <p:nvSpPr>
              <p:cNvPr id="30" name="Accolade ouvrante 29">
                <a:extLst>
                  <a:ext uri="{FF2B5EF4-FFF2-40B4-BE49-F238E27FC236}">
                    <a16:creationId xmlns:a16="http://schemas.microsoft.com/office/drawing/2014/main" id="{2BFD7AE4-0D33-4919-B46E-E39DFA9D3B56}"/>
                  </a:ext>
                </a:extLst>
              </p:cNvPr>
              <p:cNvSpPr/>
              <p:nvPr/>
            </p:nvSpPr>
            <p:spPr>
              <a:xfrm>
                <a:off x="4693758" y="3843950"/>
                <a:ext cx="298174" cy="52676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CAF58005-61B1-4632-82C5-AB7413D66844}"/>
                </a:ext>
              </a:extLst>
            </p:cNvPr>
            <p:cNvSpPr txBox="1"/>
            <p:nvPr/>
          </p:nvSpPr>
          <p:spPr>
            <a:xfrm>
              <a:off x="5140195" y="3744819"/>
              <a:ext cx="2194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Carré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Rectangle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Cercle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Triangle rectangle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23D8945-9B23-434C-AD3A-B789732220A8}"/>
              </a:ext>
            </a:extLst>
          </p:cNvPr>
          <p:cNvGrpSpPr/>
          <p:nvPr/>
        </p:nvGrpSpPr>
        <p:grpSpPr>
          <a:xfrm>
            <a:off x="2648797" y="4056016"/>
            <a:ext cx="4002976" cy="1045888"/>
            <a:chOff x="3332096" y="3575818"/>
            <a:chExt cx="4002976" cy="1045888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6FDA6BF9-DDB1-4759-816B-BC7D0DFDFDB3}"/>
                </a:ext>
              </a:extLst>
            </p:cNvPr>
            <p:cNvGrpSpPr/>
            <p:nvPr/>
          </p:nvGrpSpPr>
          <p:grpSpPr>
            <a:xfrm>
              <a:off x="3332096" y="3575818"/>
              <a:ext cx="3582233" cy="1045888"/>
              <a:chOff x="3223588" y="3584390"/>
              <a:chExt cx="3582233" cy="104588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73FF868-2E5C-44F4-808B-261B5E97177A}"/>
                  </a:ext>
                </a:extLst>
              </p:cNvPr>
              <p:cNvSpPr/>
              <p:nvPr/>
            </p:nvSpPr>
            <p:spPr>
              <a:xfrm>
                <a:off x="3257553" y="3584390"/>
                <a:ext cx="3548268" cy="10458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8A968DFE-40F9-4D5E-8C11-BC3B60401CEB}"/>
                  </a:ext>
                </a:extLst>
              </p:cNvPr>
              <p:cNvSpPr txBox="1"/>
              <p:nvPr/>
            </p:nvSpPr>
            <p:spPr>
              <a:xfrm>
                <a:off x="3223588" y="3883171"/>
                <a:ext cx="26438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Servlet </a:t>
                </a:r>
                <a:r>
                  <a:rPr lang="fr-FR" sz="1000" dirty="0" err="1"/>
                  <a:t>calculPerimetre</a:t>
                </a:r>
                <a:endParaRPr lang="fr-FR" sz="1000" dirty="0"/>
              </a:p>
              <a:p>
                <a:r>
                  <a:rPr lang="fr-FR" sz="1000" dirty="0"/>
                  <a:t>(forme, coté, longueur,</a:t>
                </a:r>
              </a:p>
              <a:p>
                <a:r>
                  <a:rPr lang="fr-FR" sz="1000" dirty="0"/>
                  <a:t>Largeur, …)</a:t>
                </a:r>
              </a:p>
              <a:p>
                <a:endParaRPr lang="fr-FR" sz="1000" dirty="0"/>
              </a:p>
            </p:txBody>
          </p:sp>
          <p:sp>
            <p:nvSpPr>
              <p:cNvPr id="40" name="Accolade ouvrante 39">
                <a:extLst>
                  <a:ext uri="{FF2B5EF4-FFF2-40B4-BE49-F238E27FC236}">
                    <a16:creationId xmlns:a16="http://schemas.microsoft.com/office/drawing/2014/main" id="{9986D599-1AF4-4BC4-8ACE-414D1C9181C8}"/>
                  </a:ext>
                </a:extLst>
              </p:cNvPr>
              <p:cNvSpPr/>
              <p:nvPr/>
            </p:nvSpPr>
            <p:spPr>
              <a:xfrm>
                <a:off x="4693758" y="3843950"/>
                <a:ext cx="298174" cy="52676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B1B57A6-8366-4617-AA61-4CE3D06DA775}"/>
                </a:ext>
              </a:extLst>
            </p:cNvPr>
            <p:cNvSpPr txBox="1"/>
            <p:nvPr/>
          </p:nvSpPr>
          <p:spPr>
            <a:xfrm>
              <a:off x="5140195" y="3744819"/>
              <a:ext cx="2194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Carré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Rectangle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Cercle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/>
                <a:t>Triangle rectangle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EEC18D1B-A342-47A4-961C-BA831F9D1E5A}"/>
              </a:ext>
            </a:extLst>
          </p:cNvPr>
          <p:cNvSpPr txBox="1"/>
          <p:nvPr/>
        </p:nvSpPr>
        <p:spPr>
          <a:xfrm>
            <a:off x="578129" y="491758"/>
            <a:ext cx="1101585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askOperation</a:t>
            </a:r>
            <a:r>
              <a:rPr lang="fr-FR" sz="1000" dirty="0"/>
              <a:t>()</a:t>
            </a:r>
          </a:p>
          <a:p>
            <a:endParaRPr lang="fr-FR" sz="1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3B6BFB-4BC6-44DA-998F-958D5393AAFA}"/>
              </a:ext>
            </a:extLst>
          </p:cNvPr>
          <p:cNvSpPr txBox="1"/>
          <p:nvPr/>
        </p:nvSpPr>
        <p:spPr>
          <a:xfrm>
            <a:off x="4842016" y="476514"/>
            <a:ext cx="2671968" cy="1323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Index.html</a:t>
            </a:r>
          </a:p>
          <a:p>
            <a:endParaRPr lang="fr-FR" sz="1000" dirty="0"/>
          </a:p>
          <a:p>
            <a:r>
              <a:rPr lang="fr-FR" sz="1000" dirty="0"/>
              <a:t>Opération ? (cases à cocher)</a:t>
            </a:r>
          </a:p>
          <a:p>
            <a:endParaRPr lang="fr-FR" sz="1000" dirty="0"/>
          </a:p>
          <a:p>
            <a:r>
              <a:rPr lang="fr-FR" sz="1000" dirty="0"/>
              <a:t>Figure ? (cases à cocher)</a:t>
            </a:r>
          </a:p>
          <a:p>
            <a:endParaRPr lang="fr-FR" sz="1000" dirty="0"/>
          </a:p>
          <a:p>
            <a:r>
              <a:rPr lang="fr-FR" sz="1000" dirty="0"/>
              <a:t>Longueur :              Largeur : </a:t>
            </a:r>
          </a:p>
          <a:p>
            <a:endParaRPr lang="fr-FR" sz="1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4CE213-06D9-4D63-B742-F13A80D5FE45}"/>
              </a:ext>
            </a:extLst>
          </p:cNvPr>
          <p:cNvSpPr txBox="1"/>
          <p:nvPr/>
        </p:nvSpPr>
        <p:spPr>
          <a:xfrm>
            <a:off x="578129" y="1465287"/>
            <a:ext cx="1669774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Si quadrilatère : </a:t>
            </a:r>
            <a:r>
              <a:rPr lang="fr-FR" sz="1000" dirty="0" err="1"/>
              <a:t>asqPaint</a:t>
            </a:r>
            <a:endParaRPr lang="fr-FR" sz="1000" dirty="0"/>
          </a:p>
          <a:p>
            <a:endParaRPr lang="fr-FR" sz="1000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2A30D6E-39DA-4689-AEDD-105A4375D603}"/>
              </a:ext>
            </a:extLst>
          </p:cNvPr>
          <p:cNvCxnSpPr>
            <a:cxnSpLocks/>
          </p:cNvCxnSpPr>
          <p:nvPr/>
        </p:nvCxnSpPr>
        <p:spPr>
          <a:xfrm flipH="1">
            <a:off x="2373805" y="1154917"/>
            <a:ext cx="2315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7BFFDEE5-F118-45BB-B0FB-47A6DE512A37}"/>
              </a:ext>
            </a:extLst>
          </p:cNvPr>
          <p:cNvSpPr txBox="1"/>
          <p:nvPr/>
        </p:nvSpPr>
        <p:spPr>
          <a:xfrm>
            <a:off x="578129" y="2722863"/>
            <a:ext cx="1599370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askLongueur</a:t>
            </a:r>
            <a:r>
              <a:rPr lang="fr-FR" sz="1000" dirty="0"/>
              <a:t> (largeur)</a:t>
            </a:r>
          </a:p>
          <a:p>
            <a:r>
              <a:rPr lang="fr-FR" sz="1000" dirty="0" err="1"/>
              <a:t>askLongueur</a:t>
            </a:r>
            <a:r>
              <a:rPr lang="fr-FR" sz="1000" dirty="0"/>
              <a:t>(longueur)</a:t>
            </a:r>
          </a:p>
          <a:p>
            <a:r>
              <a:rPr lang="fr-FR" sz="1000" dirty="0" err="1"/>
              <a:t>askLongueur</a:t>
            </a:r>
            <a:r>
              <a:rPr lang="fr-FR" sz="1000" dirty="0"/>
              <a:t> (hauteur)</a:t>
            </a:r>
          </a:p>
          <a:p>
            <a:r>
              <a:rPr lang="fr-FR" sz="1000" dirty="0" err="1"/>
              <a:t>askLongueur</a:t>
            </a:r>
            <a:r>
              <a:rPr lang="fr-FR" sz="1000" dirty="0"/>
              <a:t>(</a:t>
            </a:r>
            <a:r>
              <a:rPr lang="fr-FR" sz="1000" dirty="0" err="1"/>
              <a:t>diametre</a:t>
            </a:r>
            <a:r>
              <a:rPr lang="fr-FR" sz="1000" dirty="0"/>
              <a:t>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BED18A5-9E72-4ACD-93A6-AD33F8740A31}"/>
              </a:ext>
            </a:extLst>
          </p:cNvPr>
          <p:cNvSpPr txBox="1"/>
          <p:nvPr/>
        </p:nvSpPr>
        <p:spPr>
          <a:xfrm>
            <a:off x="5217221" y="5953110"/>
            <a:ext cx="1757558" cy="2462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affichResult.html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739832A9-750C-4EF7-A1D2-2639230E2D2D}"/>
              </a:ext>
            </a:extLst>
          </p:cNvPr>
          <p:cNvCxnSpPr/>
          <p:nvPr/>
        </p:nvCxnSpPr>
        <p:spPr>
          <a:xfrm>
            <a:off x="2497874" y="6108178"/>
            <a:ext cx="228600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87345D46-8933-43B1-A245-0828B2C2E85A}"/>
              </a:ext>
            </a:extLst>
          </p:cNvPr>
          <p:cNvSpPr txBox="1"/>
          <p:nvPr/>
        </p:nvSpPr>
        <p:spPr>
          <a:xfrm>
            <a:off x="578129" y="5961958"/>
            <a:ext cx="1669774" cy="24622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affichResult</a:t>
            </a:r>
            <a:endParaRPr lang="fr-FR" sz="10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246AF3F-5A6F-4AEB-B529-58015F50B076}"/>
              </a:ext>
            </a:extLst>
          </p:cNvPr>
          <p:cNvSpPr txBox="1"/>
          <p:nvPr/>
        </p:nvSpPr>
        <p:spPr>
          <a:xfrm>
            <a:off x="103577" y="525244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733BE63-FFDE-4DCE-87EA-476ACD5A23E2}"/>
              </a:ext>
            </a:extLst>
          </p:cNvPr>
          <p:cNvSpPr txBox="1"/>
          <p:nvPr/>
        </p:nvSpPr>
        <p:spPr>
          <a:xfrm>
            <a:off x="118922" y="1410790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21809C9-3094-474D-9C90-809A46F62D1D}"/>
              </a:ext>
            </a:extLst>
          </p:cNvPr>
          <p:cNvSpPr txBox="1"/>
          <p:nvPr/>
        </p:nvSpPr>
        <p:spPr>
          <a:xfrm>
            <a:off x="135054" y="2899054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C3D6555-EA34-46EF-B9FF-B055A695B441}"/>
              </a:ext>
            </a:extLst>
          </p:cNvPr>
          <p:cNvSpPr txBox="1"/>
          <p:nvPr/>
        </p:nvSpPr>
        <p:spPr>
          <a:xfrm>
            <a:off x="578129" y="4174435"/>
            <a:ext cx="1599370" cy="14773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/>
              <a:t>calculPerimetre</a:t>
            </a:r>
            <a:r>
              <a:rPr lang="fr-FR" sz="1000" dirty="0"/>
              <a:t>(forme, longueur, largeur, …)</a:t>
            </a:r>
          </a:p>
          <a:p>
            <a:endParaRPr lang="fr-FR" sz="1000" dirty="0"/>
          </a:p>
          <a:p>
            <a:pPr algn="ctr"/>
            <a:r>
              <a:rPr lang="fr-FR" sz="1000" dirty="0"/>
              <a:t>Ou</a:t>
            </a:r>
          </a:p>
          <a:p>
            <a:pPr algn="ctr"/>
            <a:endParaRPr lang="fr-FR" sz="1000" dirty="0"/>
          </a:p>
          <a:p>
            <a:pPr algn="ctr"/>
            <a:r>
              <a:rPr lang="fr-FR" sz="1000" dirty="0" err="1"/>
              <a:t>calculsurface</a:t>
            </a:r>
            <a:r>
              <a:rPr lang="fr-FR" sz="1000" dirty="0"/>
              <a:t>(forme, longueur, largeur, …)</a:t>
            </a:r>
          </a:p>
          <a:p>
            <a:pPr algn="ctr"/>
            <a:endParaRPr lang="fr-FR" sz="1000" dirty="0"/>
          </a:p>
          <a:p>
            <a:endParaRPr lang="fr-FR" sz="10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BE266AF-840B-47A7-ADE8-CC8821570F57}"/>
              </a:ext>
            </a:extLst>
          </p:cNvPr>
          <p:cNvCxnSpPr>
            <a:cxnSpLocks/>
          </p:cNvCxnSpPr>
          <p:nvPr/>
        </p:nvCxnSpPr>
        <p:spPr>
          <a:xfrm flipH="1">
            <a:off x="2348942" y="5534490"/>
            <a:ext cx="549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1D836BF-4D22-4506-9063-EB5818F2F134}"/>
              </a:ext>
            </a:extLst>
          </p:cNvPr>
          <p:cNvCxnSpPr/>
          <p:nvPr/>
        </p:nvCxnSpPr>
        <p:spPr>
          <a:xfrm>
            <a:off x="4242386" y="5091523"/>
            <a:ext cx="0" cy="44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32BDA48-CCFA-421D-A83A-973DEE8468BD}"/>
              </a:ext>
            </a:extLst>
          </p:cNvPr>
          <p:cNvCxnSpPr/>
          <p:nvPr/>
        </p:nvCxnSpPr>
        <p:spPr>
          <a:xfrm>
            <a:off x="7840339" y="5091523"/>
            <a:ext cx="0" cy="44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11130DB4-6847-434F-A32C-A23369F93B2B}"/>
              </a:ext>
            </a:extLst>
          </p:cNvPr>
          <p:cNvSpPr txBox="1"/>
          <p:nvPr/>
        </p:nvSpPr>
        <p:spPr>
          <a:xfrm>
            <a:off x="2999800" y="5232460"/>
            <a:ext cx="128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>
                <a:solidFill>
                  <a:schemeClr val="accent2"/>
                </a:solidFill>
              </a:rPr>
              <a:t>resultat</a:t>
            </a:r>
            <a:endParaRPr lang="fr-FR" sz="1000" dirty="0">
              <a:solidFill>
                <a:schemeClr val="accent2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479E970-EB30-4A02-AABE-D2EBFA283464}"/>
              </a:ext>
            </a:extLst>
          </p:cNvPr>
          <p:cNvSpPr txBox="1"/>
          <p:nvPr/>
        </p:nvSpPr>
        <p:spPr>
          <a:xfrm>
            <a:off x="2615828" y="5837758"/>
            <a:ext cx="1984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5"/>
                </a:solidFill>
              </a:rPr>
              <a:t>Choses à afficher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297E9952-537E-4949-A5C8-8B042953B78C}"/>
              </a:ext>
            </a:extLst>
          </p:cNvPr>
          <p:cNvSpPr txBox="1"/>
          <p:nvPr/>
        </p:nvSpPr>
        <p:spPr>
          <a:xfrm>
            <a:off x="9088547" y="628759"/>
            <a:ext cx="135296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Controller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94F461F-E9E7-4588-9FF8-FF8565D40E70}"/>
              </a:ext>
            </a:extLst>
          </p:cNvPr>
          <p:cNvSpPr txBox="1"/>
          <p:nvPr/>
        </p:nvSpPr>
        <p:spPr>
          <a:xfrm>
            <a:off x="9861267" y="98686"/>
            <a:ext cx="944217" cy="3672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A6AA219-A978-4ABE-AD6F-96F1D5B585DF}"/>
              </a:ext>
            </a:extLst>
          </p:cNvPr>
          <p:cNvSpPr txBox="1"/>
          <p:nvPr/>
        </p:nvSpPr>
        <p:spPr>
          <a:xfrm>
            <a:off x="10356168" y="1700783"/>
            <a:ext cx="1460563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u="sng" dirty="0" err="1"/>
              <a:t>Quadrilatere</a:t>
            </a:r>
            <a:endParaRPr lang="fr-FR" sz="800" u="sng" dirty="0"/>
          </a:p>
          <a:p>
            <a:pPr algn="ctr"/>
            <a:endParaRPr lang="fr-FR" sz="800" u="sng" dirty="0"/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cote;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longueur;</a:t>
            </a:r>
          </a:p>
          <a:p>
            <a:r>
              <a:rPr lang="fr-FR" sz="800" dirty="0"/>
              <a:t> </a:t>
            </a:r>
            <a:r>
              <a:rPr lang="fr-FR" sz="800" dirty="0" err="1"/>
              <a:t>private</a:t>
            </a:r>
            <a:r>
              <a:rPr lang="fr-FR" sz="800" dirty="0"/>
              <a:t> double largeur;</a:t>
            </a:r>
          </a:p>
          <a:p>
            <a:endParaRPr lang="fr-FR" sz="800" dirty="0"/>
          </a:p>
          <a:p>
            <a:r>
              <a:rPr lang="fr-FR" sz="800" dirty="0"/>
              <a:t> </a:t>
            </a:r>
            <a:r>
              <a:rPr lang="fr-FR" sz="800" dirty="0" err="1"/>
              <a:t>void</a:t>
            </a:r>
            <a:r>
              <a:rPr lang="fr-FR" sz="800" dirty="0"/>
              <a:t> </a:t>
            </a:r>
            <a:r>
              <a:rPr lang="fr-FR" sz="800" dirty="0" err="1"/>
              <a:t>color</a:t>
            </a:r>
            <a:r>
              <a:rPr lang="fr-FR" sz="800" dirty="0"/>
              <a:t>(String </a:t>
            </a:r>
            <a:r>
              <a:rPr lang="fr-FR" sz="800" dirty="0" err="1"/>
              <a:t>color</a:t>
            </a:r>
            <a:r>
              <a:rPr lang="fr-FR" sz="800" dirty="0"/>
              <a:t>)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AD2BD25-F941-4A86-904F-C25EBD219CD1}"/>
              </a:ext>
            </a:extLst>
          </p:cNvPr>
          <p:cNvSpPr txBox="1"/>
          <p:nvPr/>
        </p:nvSpPr>
        <p:spPr>
          <a:xfrm>
            <a:off x="10031893" y="3054277"/>
            <a:ext cx="207525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Carre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r>
              <a:rPr lang="fr-FR" sz="800" dirty="0"/>
              <a:t> 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D9135E2-DBE4-47DC-BD28-89C2694C9495}"/>
              </a:ext>
            </a:extLst>
          </p:cNvPr>
          <p:cNvSpPr txBox="1"/>
          <p:nvPr/>
        </p:nvSpPr>
        <p:spPr>
          <a:xfrm>
            <a:off x="10031893" y="3659911"/>
            <a:ext cx="207525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Rectangle </a:t>
            </a:r>
            <a:r>
              <a:rPr lang="fr-FR" sz="800" dirty="0" err="1"/>
              <a:t>extends</a:t>
            </a:r>
            <a:r>
              <a:rPr lang="fr-FR" sz="800" dirty="0"/>
              <a:t> </a:t>
            </a:r>
            <a:r>
              <a:rPr lang="fr-FR" sz="800" dirty="0" err="1"/>
              <a:t>Quadrilatere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A0FD927-DE9A-40C6-8BBC-C444AC06CC39}"/>
              </a:ext>
            </a:extLst>
          </p:cNvPr>
          <p:cNvSpPr txBox="1"/>
          <p:nvPr/>
        </p:nvSpPr>
        <p:spPr>
          <a:xfrm>
            <a:off x="10251484" y="5815790"/>
            <a:ext cx="1669932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800" dirty="0" err="1"/>
              <a:t>FigureGeometriqueInterface</a:t>
            </a:r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 double </a:t>
            </a:r>
            <a:r>
              <a:rPr lang="fr-FR" sz="800" dirty="0" err="1"/>
              <a:t>calculAire</a:t>
            </a:r>
            <a:r>
              <a:rPr lang="fr-FR" sz="800" dirty="0"/>
              <a:t>();</a:t>
            </a:r>
          </a:p>
          <a:p>
            <a:r>
              <a:rPr lang="fr-FR" sz="800" dirty="0"/>
              <a:t> double </a:t>
            </a:r>
            <a:r>
              <a:rPr lang="fr-FR" sz="800" dirty="0" err="1"/>
              <a:t>calculPerimetre</a:t>
            </a:r>
            <a:r>
              <a:rPr lang="fr-FR" sz="800" dirty="0"/>
              <a:t>()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B478221-FECB-4BC9-9B9B-56F71351DA79}"/>
              </a:ext>
            </a:extLst>
          </p:cNvPr>
          <p:cNvSpPr txBox="1"/>
          <p:nvPr/>
        </p:nvSpPr>
        <p:spPr>
          <a:xfrm>
            <a:off x="10019677" y="4279075"/>
            <a:ext cx="207525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Cercle</a:t>
            </a:r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8D2756A-923A-4C5D-ACFC-3000123D309D}"/>
              </a:ext>
            </a:extLst>
          </p:cNvPr>
          <p:cNvSpPr txBox="1"/>
          <p:nvPr/>
        </p:nvSpPr>
        <p:spPr>
          <a:xfrm>
            <a:off x="10031893" y="5017016"/>
            <a:ext cx="2075255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TriangleRectangle</a:t>
            </a:r>
            <a:endParaRPr lang="fr-FR" sz="800" dirty="0"/>
          </a:p>
          <a:p>
            <a:r>
              <a:rPr lang="fr-FR" sz="800" dirty="0" err="1"/>
              <a:t>Implement</a:t>
            </a:r>
            <a:r>
              <a:rPr lang="fr-FR" sz="800" dirty="0"/>
              <a:t> </a:t>
            </a:r>
            <a:r>
              <a:rPr lang="fr-FR" sz="800" dirty="0" err="1"/>
              <a:t>FigureGeometriqueInterface</a:t>
            </a:r>
            <a:endParaRPr lang="fr-FR" sz="800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CCE8EC8-6B5A-4CBF-A817-E81853941EEB}"/>
              </a:ext>
            </a:extLst>
          </p:cNvPr>
          <p:cNvSpPr txBox="1"/>
          <p:nvPr/>
        </p:nvSpPr>
        <p:spPr>
          <a:xfrm>
            <a:off x="8157561" y="108523"/>
            <a:ext cx="1482580" cy="3672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Model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8ADFE3AD-2DF5-495F-A356-735F4B60B202}"/>
              </a:ext>
            </a:extLst>
          </p:cNvPr>
          <p:cNvSpPr txBox="1"/>
          <p:nvPr/>
        </p:nvSpPr>
        <p:spPr>
          <a:xfrm>
            <a:off x="159046" y="4602650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A0C3DA6C-61E6-4CF9-9E48-F73A656E9B26}"/>
              </a:ext>
            </a:extLst>
          </p:cNvPr>
          <p:cNvSpPr txBox="1"/>
          <p:nvPr/>
        </p:nvSpPr>
        <p:spPr>
          <a:xfrm>
            <a:off x="159046" y="5874251"/>
            <a:ext cx="27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95DAEFB1-46B0-452D-A739-875A424D209D}"/>
              </a:ext>
            </a:extLst>
          </p:cNvPr>
          <p:cNvCxnSpPr>
            <a:cxnSpLocks/>
          </p:cNvCxnSpPr>
          <p:nvPr/>
        </p:nvCxnSpPr>
        <p:spPr>
          <a:xfrm>
            <a:off x="2373805" y="4568120"/>
            <a:ext cx="198367" cy="717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38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258</Words>
  <Application>Microsoft Office PowerPoint</Application>
  <PresentationFormat>Grand écran</PresentationFormat>
  <Paragraphs>98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Facette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12</cp:revision>
  <dcterms:created xsi:type="dcterms:W3CDTF">2022-03-07T07:47:41Z</dcterms:created>
  <dcterms:modified xsi:type="dcterms:W3CDTF">2022-03-15T17:48:02Z</dcterms:modified>
</cp:coreProperties>
</file>