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6940" autoAdjust="0"/>
  </p:normalViewPr>
  <p:slideViewPr>
    <p:cSldViewPr snapToGrid="0">
      <p:cViewPr varScale="1">
        <p:scale>
          <a:sx n="68" d="100"/>
          <a:sy n="68" d="100"/>
        </p:scale>
        <p:origin x="592"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B668-02A6-400A-9ABF-0CC9107A0F09}"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522-D80F-4883-98B2-BF36BB934210}" type="slidenum">
              <a:rPr lang="fr-FR" smtClean="0"/>
              <a:t>‹N°›</a:t>
            </a:fld>
            <a:endParaRPr lang="fr-FR"/>
          </a:p>
        </p:txBody>
      </p:sp>
    </p:spTree>
    <p:extLst>
      <p:ext uri="{BB962C8B-B14F-4D97-AF65-F5344CB8AC3E}">
        <p14:creationId xmlns:p14="http://schemas.microsoft.com/office/powerpoint/2010/main" val="7099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Vidéo </a:t>
            </a:r>
            <a:r>
              <a:rPr lang="fr-F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HashMap</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https://www.udemy.com/course/cours-complet-de-programmation-java-pour-debutants/learn/lecture/6031662#overview</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2</a:t>
            </a:fld>
            <a:endParaRPr lang="fr-FR"/>
          </a:p>
        </p:txBody>
      </p:sp>
    </p:spTree>
    <p:extLst>
      <p:ext uri="{BB962C8B-B14F-4D97-AF65-F5344CB8AC3E}">
        <p14:creationId xmlns:p14="http://schemas.microsoft.com/office/powerpoint/2010/main" val="2007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Créer une servlet </a:t>
            </a:r>
            <a:r>
              <a:rPr lang="fr-FR" dirty="0" err="1"/>
              <a:t>CatalogueServlet</a:t>
            </a:r>
            <a:r>
              <a:rPr lang="fr-FR" dirty="0"/>
              <a:t> : </a:t>
            </a:r>
            <a:r>
              <a:rPr lang="fr-FR" dirty="0">
                <a:solidFill>
                  <a:srgbClr val="BBB529"/>
                </a:solidFill>
                <a:effectLst/>
              </a:rPr>
              <a:t>@WebServlet</a:t>
            </a:r>
            <a:r>
              <a:rPr lang="fr-FR" dirty="0"/>
              <a:t>(name = </a:t>
            </a:r>
            <a:r>
              <a:rPr lang="fr-FR" dirty="0">
                <a:solidFill>
                  <a:srgbClr val="6A8759"/>
                </a:solidFill>
                <a:effectLst/>
              </a:rPr>
              <a:t>"</a:t>
            </a:r>
            <a:r>
              <a:rPr lang="fr-FR" dirty="0" err="1">
                <a:solidFill>
                  <a:srgbClr val="6A8759"/>
                </a:solidFill>
                <a:effectLst/>
              </a:rPr>
              <a:t>CatalogueServlet</a:t>
            </a:r>
            <a:r>
              <a:rPr lang="fr-FR" dirty="0">
                <a:solidFill>
                  <a:srgbClr val="6A8759"/>
                </a:solidFill>
                <a:effectLst/>
              </a:rPr>
              <a:t>"</a:t>
            </a:r>
            <a:r>
              <a:rPr lang="fr-FR" dirty="0">
                <a:solidFill>
                  <a:srgbClr val="CC7832"/>
                </a:solidFill>
                <a:effectLst/>
              </a:rPr>
              <a:t>, </a:t>
            </a:r>
            <a:r>
              <a:rPr lang="fr-FR" dirty="0"/>
              <a:t>value = </a:t>
            </a:r>
            <a:r>
              <a:rPr lang="fr-FR" dirty="0">
                <a:solidFill>
                  <a:srgbClr val="6A8759"/>
                </a:solidFill>
                <a:effectLst/>
              </a:rPr>
              <a:t>"/catalogue"</a:t>
            </a:r>
            <a:r>
              <a:rPr lang="fr-FR" dirty="0"/>
              <a:t>)</a:t>
            </a:r>
          </a:p>
          <a:p>
            <a:pPr marL="171450" indent="-171450">
              <a:buFont typeface="Arial" panose="020B0604020202020204" pitchFamily="34" charset="0"/>
              <a:buChar char="•"/>
            </a:pPr>
            <a:r>
              <a:rPr lang="fr-FR" dirty="0"/>
              <a:t>Générer un flux de sortie et insérer le Html</a:t>
            </a:r>
          </a:p>
          <a:p>
            <a:pPr marL="628650" lvl="1" indent="-171450">
              <a:buFont typeface="Arial" panose="020B0604020202020204" pitchFamily="34" charset="0"/>
              <a:buChar char="•"/>
            </a:pPr>
            <a:r>
              <a:rPr lang="fr-FR" dirty="0" err="1"/>
              <a:t>PrintWriter</a:t>
            </a:r>
            <a:r>
              <a:rPr lang="fr-FR" dirty="0"/>
              <a:t> out = </a:t>
            </a:r>
            <a:r>
              <a:rPr lang="fr-FR" dirty="0" err="1"/>
              <a:t>response.getWriter</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"&lt;html&gt;&lt;body&gt;"</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"&lt;h1&gt; </a:t>
            </a:r>
            <a:r>
              <a:rPr lang="fr-FR" dirty="0" err="1">
                <a:solidFill>
                  <a:srgbClr val="6A8759"/>
                </a:solidFill>
                <a:effectLst/>
              </a:rPr>
              <a:t>Oeuvres</a:t>
            </a:r>
            <a:r>
              <a:rPr lang="fr-FR" dirty="0">
                <a:solidFill>
                  <a:srgbClr val="6A8759"/>
                </a:solidFill>
                <a:effectLst/>
              </a:rPr>
              <a:t> au catalogue &lt;/h1&gt;"</a:t>
            </a:r>
            <a:r>
              <a:rPr lang="fr-FR" dirty="0"/>
              <a:t>)</a:t>
            </a:r>
            <a:r>
              <a:rPr lang="fr-FR" dirty="0">
                <a:solidFill>
                  <a:srgbClr val="CC7832"/>
                </a:solidFill>
                <a:effectLst/>
              </a:rPr>
              <a:t>;</a:t>
            </a:r>
            <a:br>
              <a:rPr lang="fr-FR" dirty="0">
                <a:solidFill>
                  <a:srgbClr val="CC7832"/>
                </a:solidFill>
                <a:effectLst/>
              </a:rPr>
            </a:br>
            <a:br>
              <a:rPr lang="fr-FR" dirty="0">
                <a:solidFill>
                  <a:srgbClr val="CC7832"/>
                </a:solidFill>
                <a:effectLst/>
              </a:rPr>
            </a:br>
            <a:r>
              <a:rPr lang="fr-FR" dirty="0" err="1"/>
              <a:t>out.println</a:t>
            </a:r>
            <a:r>
              <a:rPr lang="fr-FR" dirty="0"/>
              <a:t>(</a:t>
            </a:r>
            <a:r>
              <a:rPr lang="fr-FR" dirty="0">
                <a:solidFill>
                  <a:srgbClr val="6A8759"/>
                </a:solidFill>
                <a:effectLst/>
              </a:rPr>
              <a:t>"&lt;/body&gt;&lt;/html&gt;"</a:t>
            </a:r>
            <a:r>
              <a:rPr lang="fr-FR" dirty="0"/>
              <a:t>)</a:t>
            </a:r>
            <a:r>
              <a:rPr lang="fr-FR" dirty="0">
                <a:solidFill>
                  <a:srgbClr val="CC7832"/>
                </a:solidFill>
                <a:effectLst/>
              </a:rPr>
              <a:t>;</a:t>
            </a:r>
          </a:p>
          <a:p>
            <a:pPr marL="628650" lvl="1" indent="-171450">
              <a:buFont typeface="Arial" panose="020B0604020202020204" pitchFamily="34" charset="0"/>
              <a:buChar char="•"/>
            </a:pPr>
            <a:endParaRPr lang="fr-FR" dirty="0">
              <a:solidFill>
                <a:srgbClr val="CC7832"/>
              </a:solidFill>
              <a:effectLst/>
            </a:endParaRPr>
          </a:p>
          <a:p>
            <a:pPr marL="171450" lvl="0" indent="-171450">
              <a:buFont typeface="Arial" panose="020B0604020202020204" pitchFamily="34" charset="0"/>
              <a:buChar char="•"/>
            </a:pPr>
            <a:r>
              <a:rPr lang="fr-FR" dirty="0">
                <a:solidFill>
                  <a:srgbClr val="CC7832"/>
                </a:solidFill>
                <a:effectLst/>
              </a:rPr>
              <a:t>Insérer l’affichage de la liste des œuvres : </a:t>
            </a:r>
          </a:p>
          <a:p>
            <a:pPr marL="457200" lvl="1" indent="0">
              <a:buFont typeface="Arial" panose="020B0604020202020204" pitchFamily="34" charset="0"/>
              <a:buNone/>
            </a:pPr>
            <a:r>
              <a:rPr lang="en-US" dirty="0">
                <a:solidFill>
                  <a:srgbClr val="CC7832"/>
                </a:solidFill>
                <a:effectLst/>
              </a:rPr>
              <a:t>for </a:t>
            </a:r>
            <a:r>
              <a:rPr lang="en-US" dirty="0"/>
              <a:t>(Work </a:t>
            </a:r>
            <a:r>
              <a:rPr lang="en-US" dirty="0" err="1"/>
              <a:t>work</a:t>
            </a:r>
            <a:r>
              <a:rPr lang="en-US" dirty="0"/>
              <a:t> : </a:t>
            </a:r>
            <a:r>
              <a:rPr lang="en-US" dirty="0" err="1"/>
              <a:t>Catalogue.</a:t>
            </a:r>
            <a:r>
              <a:rPr lang="en-US" i="1" dirty="0" err="1">
                <a:solidFill>
                  <a:srgbClr val="9876AA"/>
                </a:solidFill>
                <a:effectLst/>
              </a:rPr>
              <a:t>listOfWorks</a:t>
            </a:r>
            <a:r>
              <a:rPr lang="en-US" dirty="0"/>
              <a:t>)</a:t>
            </a:r>
            <a:br>
              <a:rPr lang="en-US" dirty="0"/>
            </a:br>
            <a:r>
              <a:rPr lang="en-US" dirty="0"/>
              <a:t>    </a:t>
            </a:r>
            <a:r>
              <a:rPr lang="en-US" dirty="0" err="1"/>
              <a:t>out.println</a:t>
            </a:r>
            <a:r>
              <a:rPr lang="en-US" dirty="0"/>
              <a:t>(</a:t>
            </a:r>
            <a:r>
              <a:rPr lang="en-US" dirty="0" err="1"/>
              <a:t>work.getTitle</a:t>
            </a:r>
            <a:r>
              <a:rPr lang="en-US" dirty="0"/>
              <a:t>() + </a:t>
            </a:r>
            <a:r>
              <a:rPr lang="en-US" dirty="0">
                <a:solidFill>
                  <a:srgbClr val="6A8759"/>
                </a:solidFill>
                <a:effectLst/>
              </a:rPr>
              <a:t>" (" </a:t>
            </a:r>
            <a:r>
              <a:rPr lang="en-US" dirty="0"/>
              <a:t>+ </a:t>
            </a:r>
            <a:r>
              <a:rPr lang="en-US" dirty="0" err="1"/>
              <a:t>work.getRelease</a:t>
            </a:r>
            <a:r>
              <a:rPr lang="en-US" dirty="0"/>
              <a:t>() + </a:t>
            </a:r>
            <a:r>
              <a:rPr lang="en-US" dirty="0">
                <a:solidFill>
                  <a:srgbClr val="6A8759"/>
                </a:solidFill>
                <a:effectLst/>
              </a:rPr>
              <a:t>")"</a:t>
            </a:r>
            <a:r>
              <a:rPr lang="en-US" dirty="0"/>
              <a:t>)</a:t>
            </a:r>
            <a:r>
              <a:rPr lang="en-US" dirty="0">
                <a:solidFill>
                  <a:srgbClr val="CC7832"/>
                </a:solidFill>
                <a:effectLst/>
              </a:rPr>
              <a:t>;</a:t>
            </a:r>
          </a:p>
          <a:p>
            <a:pPr marL="457200" lvl="1" indent="0">
              <a:buFont typeface="Arial" panose="020B0604020202020204" pitchFamily="34" charset="0"/>
              <a:buNone/>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Pour le moment on </a:t>
            </a:r>
            <a:r>
              <a:rPr lang="en-US" dirty="0" err="1">
                <a:solidFill>
                  <a:srgbClr val="CC7832"/>
                </a:solidFill>
                <a:effectLst/>
              </a:rPr>
              <a:t>va</a:t>
            </a:r>
            <a:r>
              <a:rPr lang="en-US" dirty="0">
                <a:solidFill>
                  <a:srgbClr val="CC7832"/>
                </a:solidFill>
                <a:effectLst/>
              </a:rPr>
              <a:t> alimenter le catalogue dans le Do Get, </a:t>
            </a:r>
            <a:r>
              <a:rPr lang="en-US" dirty="0" err="1">
                <a:solidFill>
                  <a:srgbClr val="CC7832"/>
                </a:solidFill>
                <a:effectLst/>
              </a:rPr>
              <a:t>seulement</a:t>
            </a:r>
            <a:r>
              <a:rPr lang="en-US" dirty="0">
                <a:solidFill>
                  <a:srgbClr val="CC7832"/>
                </a:solidFill>
                <a:effectLst/>
              </a:rPr>
              <a:t> </a:t>
            </a:r>
            <a:r>
              <a:rPr lang="en-US" dirty="0" err="1">
                <a:solidFill>
                  <a:srgbClr val="CC7832"/>
                </a:solidFill>
                <a:effectLst/>
              </a:rPr>
              <a:t>si</a:t>
            </a:r>
            <a:r>
              <a:rPr lang="en-US" dirty="0">
                <a:solidFill>
                  <a:srgbClr val="CC7832"/>
                </a:solidFill>
                <a:effectLst/>
              </a:rPr>
              <a:t> il </a:t>
            </a:r>
            <a:r>
              <a:rPr lang="en-US" dirty="0" err="1">
                <a:solidFill>
                  <a:srgbClr val="CC7832"/>
                </a:solidFill>
                <a:effectLst/>
              </a:rPr>
              <a:t>est</a:t>
            </a:r>
            <a:r>
              <a:rPr lang="en-US" dirty="0">
                <a:solidFill>
                  <a:srgbClr val="CC7832"/>
                </a:solidFill>
                <a:effectLst/>
              </a:rPr>
              <a:t> vide (if)</a:t>
            </a:r>
          </a:p>
          <a:p>
            <a:pPr marL="171450" lvl="0" indent="-171450">
              <a:buFont typeface="Arial" panose="020B0604020202020204" pitchFamily="34" charset="0"/>
              <a:buChar char="•"/>
            </a:pPr>
            <a:r>
              <a:rPr lang="en-US" dirty="0">
                <a:solidFill>
                  <a:srgbClr val="CC7832"/>
                </a:solidFill>
                <a:effectLst/>
              </a:rPr>
              <a:t>Lancet http://localhost:8080/travail/catalogue</a:t>
            </a:r>
          </a:p>
          <a:p>
            <a:pPr marL="171450" lvl="0" indent="-171450">
              <a:buFont typeface="Arial" panose="020B0604020202020204" pitchFamily="34" charset="0"/>
              <a:buChar char="•"/>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Dans </a:t>
            </a:r>
            <a:r>
              <a:rPr lang="en-US" dirty="0" err="1">
                <a:solidFill>
                  <a:srgbClr val="CC7832"/>
                </a:solidFill>
                <a:effectLst/>
              </a:rPr>
              <a:t>HomeServlet</a:t>
            </a:r>
            <a:r>
              <a:rPr lang="en-US" dirty="0">
                <a:solidFill>
                  <a:srgbClr val="CC7832"/>
                </a:solidFill>
                <a:effectLst/>
              </a:rPr>
              <a:t>, </a:t>
            </a:r>
            <a:r>
              <a:rPr lang="en-US" dirty="0" err="1">
                <a:solidFill>
                  <a:srgbClr val="CC7832"/>
                </a:solidFill>
                <a:effectLst/>
              </a:rPr>
              <a:t>ajouter</a:t>
            </a:r>
            <a:r>
              <a:rPr lang="en-US" dirty="0">
                <a:solidFill>
                  <a:srgbClr val="CC7832"/>
                </a:solidFill>
                <a:effectLst/>
              </a:rPr>
              <a:t> </a:t>
            </a:r>
            <a:r>
              <a:rPr lang="fr-FR" dirty="0" err="1"/>
              <a:t>out.println</a:t>
            </a:r>
            <a:r>
              <a:rPr lang="fr-FR" dirty="0"/>
              <a:t>((</a:t>
            </a:r>
            <a:r>
              <a:rPr lang="fr-FR" dirty="0">
                <a:solidFill>
                  <a:srgbClr val="6A8759"/>
                </a:solidFill>
                <a:effectLst/>
              </a:rPr>
              <a:t>"&lt;a href=</a:t>
            </a:r>
            <a:r>
              <a:rPr lang="fr-FR" dirty="0">
                <a:solidFill>
                  <a:srgbClr val="CC7832"/>
                </a:solidFill>
                <a:effectLst/>
              </a:rPr>
              <a:t>\"</a:t>
            </a:r>
            <a:r>
              <a:rPr lang="fr-FR" dirty="0">
                <a:solidFill>
                  <a:srgbClr val="6A8759"/>
                </a:solidFill>
                <a:effectLst/>
              </a:rPr>
              <a:t>catalogue</a:t>
            </a:r>
            <a:r>
              <a:rPr lang="fr-FR" dirty="0">
                <a:solidFill>
                  <a:srgbClr val="CC7832"/>
                </a:solidFill>
                <a:effectLst/>
              </a:rPr>
              <a:t>\"</a:t>
            </a:r>
            <a:r>
              <a:rPr lang="fr-FR" dirty="0">
                <a:solidFill>
                  <a:srgbClr val="6A8759"/>
                </a:solidFill>
                <a:effectLst/>
              </a:rPr>
              <a:t>&gt;Catalogue des </a:t>
            </a:r>
            <a:r>
              <a:rPr lang="fr-FR" dirty="0" err="1">
                <a:solidFill>
                  <a:srgbClr val="6A8759"/>
                </a:solidFill>
                <a:effectLst/>
              </a:rPr>
              <a:t>oeuvres</a:t>
            </a:r>
            <a:r>
              <a:rPr lang="fr-FR" dirty="0">
                <a:solidFill>
                  <a:srgbClr val="6A8759"/>
                </a:solidFill>
                <a:effectLst/>
              </a:rPr>
              <a:t>&lt;/a&gt;"</a:t>
            </a:r>
            <a:r>
              <a:rPr lang="fr-FR" dirty="0"/>
              <a:t>))</a:t>
            </a:r>
            <a:r>
              <a:rPr lang="fr-FR" dirty="0">
                <a:solidFill>
                  <a:srgbClr val="CC7832"/>
                </a:solidFill>
                <a:effectLst/>
              </a:rPr>
              <a:t>;</a:t>
            </a:r>
            <a:endParaRPr lang="en-US" dirty="0">
              <a:solidFill>
                <a:srgbClr val="CC7832"/>
              </a:solidFill>
              <a:effectLst/>
            </a:endParaRPr>
          </a:p>
          <a:p>
            <a:pPr marL="171450" lvl="0" indent="-171450">
              <a:buFont typeface="Arial" panose="020B0604020202020204" pitchFamily="34" charset="0"/>
              <a:buChar char="•"/>
            </a:pPr>
            <a:endParaRPr lang="fr-FR" dirty="0">
              <a:solidFill>
                <a:srgbClr val="CC7832"/>
              </a:solidFill>
              <a:effectLst/>
            </a:endParaRPr>
          </a:p>
          <a:p>
            <a:pPr marL="171450" indent="-1714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3</a:t>
            </a:fld>
            <a:endParaRPr lang="fr-FR"/>
          </a:p>
        </p:txBody>
      </p:sp>
    </p:spTree>
    <p:extLst>
      <p:ext uri="{BB962C8B-B14F-4D97-AF65-F5344CB8AC3E}">
        <p14:creationId xmlns:p14="http://schemas.microsoft.com/office/powerpoint/2010/main" val="17528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solidFill>
                <a:srgbClr val="CC7832"/>
              </a:solidFill>
              <a:effectLst/>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4</a:t>
            </a:fld>
            <a:endParaRPr lang="fr-FR"/>
          </a:p>
        </p:txBody>
      </p:sp>
    </p:spTree>
    <p:extLst>
      <p:ext uri="{BB962C8B-B14F-4D97-AF65-F5344CB8AC3E}">
        <p14:creationId xmlns:p14="http://schemas.microsoft.com/office/powerpoint/2010/main" val="24889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5</a:t>
            </a:fld>
            <a:endParaRPr lang="fr-FR"/>
          </a:p>
        </p:txBody>
      </p:sp>
    </p:spTree>
    <p:extLst>
      <p:ext uri="{BB962C8B-B14F-4D97-AF65-F5344CB8AC3E}">
        <p14:creationId xmlns:p14="http://schemas.microsoft.com/office/powerpoint/2010/main" val="6634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Video</a:t>
            </a:r>
            <a:r>
              <a:rPr lang="fr-FR" dirty="0"/>
              <a:t> Set List : </a:t>
            </a:r>
          </a:p>
          <a:p>
            <a:r>
              <a:rPr lang="fr-FR" dirty="0"/>
              <a:t>https://www.udemy.com/course/cours-complet-de-programmation-java-pour-debutants/learn/lecture/6031660#overview</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8</a:t>
            </a:fld>
            <a:endParaRPr lang="fr-FR"/>
          </a:p>
        </p:txBody>
      </p:sp>
    </p:spTree>
    <p:extLst>
      <p:ext uri="{BB962C8B-B14F-4D97-AF65-F5344CB8AC3E}">
        <p14:creationId xmlns:p14="http://schemas.microsoft.com/office/powerpoint/2010/main" val="73942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933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31703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33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10324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2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9519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88444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86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4687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72644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8911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57227A-9165-461E-AB95-6EE7B3088545}" type="datetimeFigureOut">
              <a:rPr lang="fr-FR" smtClean="0"/>
              <a:t>16/03/2022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5145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57227A-9165-461E-AB95-6EE7B3088545}" type="datetimeFigureOut">
              <a:rPr lang="fr-FR" smtClean="0"/>
              <a:t>16/03/2022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207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227A-9165-461E-AB95-6EE7B3088545}" type="datetimeFigureOut">
              <a:rPr lang="fr-FR" smtClean="0"/>
              <a:t>16/03/2022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0653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151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7961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7227A-9165-461E-AB95-6EE7B3088545}" type="datetimeFigureOut">
              <a:rPr lang="fr-FR" smtClean="0"/>
              <a:t>16/03/2022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2F130-16CB-44B3-B282-554DECFDEA43}" type="slidenum">
              <a:rPr lang="fr-FR" smtClean="0"/>
              <a:t>‹N°›</a:t>
            </a:fld>
            <a:endParaRPr lang="fr-FR"/>
          </a:p>
        </p:txBody>
      </p:sp>
    </p:spTree>
    <p:extLst>
      <p:ext uri="{BB962C8B-B14F-4D97-AF65-F5344CB8AC3E}">
        <p14:creationId xmlns:p14="http://schemas.microsoft.com/office/powerpoint/2010/main" val="32895038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081/backoffice/home" TargetMode="External"/><Relationship Id="rId2" Type="http://schemas.openxmlformats.org/officeDocument/2006/relationships/hyperlink" Target="http://localhost:8080/frontoffice/ho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080/frontoffice/catalog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62B789-CDC7-4A35-B3BD-8A703CACFB5D}"/>
              </a:ext>
            </a:extLst>
          </p:cNvPr>
          <p:cNvSpPr>
            <a:spLocks noChangeArrowheads="1"/>
          </p:cNvSpPr>
          <p:nvPr/>
        </p:nvSpPr>
        <p:spPr bwMode="auto">
          <a:xfrm>
            <a:off x="1307940" y="373186"/>
            <a:ext cx="9356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accent1"/>
                </a:solidFill>
                <a:effectLst/>
                <a:latin typeface="Arial" panose="020B0604020202020204" pitchFamily="34" charset="0"/>
              </a:rPr>
              <a:t>Servlet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Créer une </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un nouveau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com.mycompany.onlinestore.frontoffice.controller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renvoyant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renvoyant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la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réponse un contenu HTML affichant le titre de la page principale du site Back-office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OnlineStore</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 Gestion de la boutique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 contenu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http://localhost:8080/frontoffice/home</a:t>
            </a:r>
            <a:endParaRPr kumimoji="0" lang="fr-FR" altLang="fr-FR" sz="18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Sur le modèle de </a:t>
            </a:r>
            <a:r>
              <a:rPr kumimoji="0" lang="fr-FR" altLang="fr-FR" sz="1800" b="0" i="0" u="none" strike="noStrike" cap="none" normalizeH="0" baseline="0" dirty="0" err="1">
                <a:ln>
                  <a:noFill/>
                </a:ln>
                <a:solidFill>
                  <a:schemeClr val="accent1"/>
                </a:solidFill>
                <a:effectLst/>
                <a:latin typeface="Arial" panose="020B0604020202020204" pitchFamily="34" charset="0"/>
              </a:rPr>
              <a:t>HomeServlet</a:t>
            </a:r>
            <a:r>
              <a:rPr kumimoji="0" lang="fr-FR" altLang="fr-FR" sz="1800" b="0" i="0" u="none" strike="noStrike" cap="none" normalizeH="0" baseline="0" dirty="0">
                <a:ln>
                  <a:noFill/>
                </a:ln>
                <a:solidFill>
                  <a:schemeClr val="accent1"/>
                </a:solidFill>
                <a:effectLst/>
                <a:latin typeface="Arial" panose="020B0604020202020204" pitchFamily="34" charset="0"/>
              </a:rPr>
              <a:t> du front-office, créez une nouvelle 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dans un nouveau package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com.mycompany.onlinestore.backoffice.controller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Cette page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http://localhost:8081/backoffice/home</a:t>
            </a:r>
            <a:endParaRPr kumimoji="0" lang="fr-FR" altLang="fr-FR"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9423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1D949-E920-4DDA-BDA7-5724513348F6}"/>
              </a:ext>
            </a:extLst>
          </p:cNvPr>
          <p:cNvSpPr>
            <a:spLocks noGrp="1"/>
          </p:cNvSpPr>
          <p:nvPr>
            <p:ph type="title"/>
          </p:nvPr>
        </p:nvSpPr>
        <p:spPr/>
        <p:txBody>
          <a:bodyPr/>
          <a:lstStyle/>
          <a:p>
            <a:r>
              <a:rPr lang="fr-FR" dirty="0"/>
              <a:t>Erreur lors de l’ajout</a:t>
            </a:r>
          </a:p>
        </p:txBody>
      </p:sp>
      <p:sp>
        <p:nvSpPr>
          <p:cNvPr id="3" name="Espace réservé du contenu 2">
            <a:extLst>
              <a:ext uri="{FF2B5EF4-FFF2-40B4-BE49-F238E27FC236}">
                <a16:creationId xmlns:a16="http://schemas.microsoft.com/office/drawing/2014/main" id="{3B5B27B9-9A01-47A6-8AD5-247E198E79C8}"/>
              </a:ext>
            </a:extLst>
          </p:cNvPr>
          <p:cNvSpPr>
            <a:spLocks noGrp="1"/>
          </p:cNvSpPr>
          <p:nvPr>
            <p:ph idx="1"/>
          </p:nvPr>
        </p:nvSpPr>
        <p:spPr/>
        <p:txBody>
          <a:bodyPr>
            <a:normAutofit fontScale="85000" lnSpcReduction="10000"/>
          </a:bodyPr>
          <a:lstStyle/>
          <a:p>
            <a:r>
              <a:rPr lang="fr-FR" dirty="0"/>
              <a:t>2 erreurs peuvent se produire :</a:t>
            </a:r>
          </a:p>
          <a:p>
            <a:pPr lvl="1"/>
            <a:r>
              <a:rPr lang="fr-FR" dirty="0"/>
              <a:t> Entrer une année de parution qui n'est pas un entier</a:t>
            </a:r>
          </a:p>
          <a:p>
            <a:pPr lvl="1"/>
            <a:r>
              <a:rPr lang="fr-FR" dirty="0"/>
              <a:t> Ajouter une œuvre qui est déjà au catalogue. On considérera qu'il y a doublon lorsque il existe déjà dans le catalogue une œuvre avec le même titre, parue la même année et avec un artiste principal de même nom.</a:t>
            </a:r>
          </a:p>
          <a:p>
            <a:endParaRPr lang="fr-FR" dirty="0"/>
          </a:p>
          <a:p>
            <a:r>
              <a:rPr lang="fr-FR" dirty="0"/>
              <a:t>Reprenez la servlet du back-office </a:t>
            </a:r>
            <a:r>
              <a:rPr lang="fr-FR" dirty="0" err="1"/>
              <a:t>AddWorkServlet</a:t>
            </a:r>
            <a:r>
              <a:rPr lang="fr-FR" dirty="0"/>
              <a:t>  qui permet d’ajouter une œuvre au catalogue et faites en sorte que le résultat final soit délégué à 2 autres Servlets :</a:t>
            </a:r>
          </a:p>
          <a:p>
            <a:endParaRPr lang="fr-FR" dirty="0"/>
          </a:p>
          <a:p>
            <a:pPr lvl="1"/>
            <a:r>
              <a:rPr lang="fr-FR" dirty="0"/>
              <a:t>    Une servlet </a:t>
            </a:r>
            <a:r>
              <a:rPr lang="fr-FR" dirty="0" err="1"/>
              <a:t>WorkAddedSuccessServlet</a:t>
            </a:r>
            <a:r>
              <a:rPr lang="fr-FR" dirty="0"/>
              <a:t>  qui affiche une confirmation (“L’œuvre à bien été ajoutée”). Suivi d’un lien pour retourner au catalogue.</a:t>
            </a:r>
          </a:p>
          <a:p>
            <a:endParaRPr lang="fr-FR" dirty="0"/>
          </a:p>
          <a:p>
            <a:pPr lvl="1"/>
            <a:r>
              <a:rPr lang="fr-FR" dirty="0"/>
              <a:t>    Une servlet </a:t>
            </a:r>
            <a:r>
              <a:rPr lang="fr-FR" dirty="0" err="1"/>
              <a:t>WorkAddedFailureServlet</a:t>
            </a:r>
            <a:r>
              <a:rPr lang="fr-FR" dirty="0"/>
              <a:t>  qui affiche le message d'erreur (“Une erreur est survenue, l’œuvre n’a pas été ajoutée”). Suivi là aussi d’un lien pour retourner au catalogue </a:t>
            </a:r>
          </a:p>
        </p:txBody>
      </p:sp>
    </p:spTree>
    <p:extLst>
      <p:ext uri="{BB962C8B-B14F-4D97-AF65-F5344CB8AC3E}">
        <p14:creationId xmlns:p14="http://schemas.microsoft.com/office/powerpoint/2010/main" val="234753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EC55F-C0DE-478C-AFBD-05E96CBEB563}"/>
              </a:ext>
            </a:extLst>
          </p:cNvPr>
          <p:cNvSpPr>
            <a:spLocks noGrp="1"/>
          </p:cNvSpPr>
          <p:nvPr>
            <p:ph type="title"/>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Afficher l’identifiant de l’œuvre ajoutée</a:t>
            </a:r>
            <a:endParaRPr lang="fr-FR" dirty="0"/>
          </a:p>
        </p:txBody>
      </p:sp>
      <p:sp>
        <p:nvSpPr>
          <p:cNvPr id="3" name="Espace réservé du contenu 2">
            <a:extLst>
              <a:ext uri="{FF2B5EF4-FFF2-40B4-BE49-F238E27FC236}">
                <a16:creationId xmlns:a16="http://schemas.microsoft.com/office/drawing/2014/main" id="{CCF05D49-BF0F-4E54-8D19-2F81D74A7DC5}"/>
              </a:ext>
            </a:extLst>
          </p:cNvPr>
          <p:cNvSpPr>
            <a:spLocks noGrp="1"/>
          </p:cNvSpPr>
          <p:nvPr>
            <p:ph idx="1"/>
          </p:nvPr>
        </p:nvSpPr>
        <p:spPr/>
        <p:txBody>
          <a:bodyPr/>
          <a:lstStyle/>
          <a:p>
            <a:r>
              <a:rPr lang="fr-FR" dirty="0"/>
              <a:t>Nous allons afficher à l'écran l'identifiant de l’œuvre après ajout au catalogue.</a:t>
            </a:r>
          </a:p>
          <a:p>
            <a:endParaRPr lang="fr-FR" dirty="0"/>
          </a:p>
          <a:p>
            <a:r>
              <a:rPr lang="fr-FR" dirty="0"/>
              <a:t>Pour ce faire, nous allons modifier la servlet </a:t>
            </a:r>
            <a:r>
              <a:rPr lang="fr-FR" dirty="0" err="1"/>
              <a:t>WorkAddedSuccessServlet</a:t>
            </a:r>
            <a:r>
              <a:rPr lang="fr-FR" dirty="0"/>
              <a:t> .</a:t>
            </a:r>
          </a:p>
          <a:p>
            <a:endParaRPr lang="fr-FR" dirty="0"/>
          </a:p>
          <a:p>
            <a:r>
              <a:rPr lang="fr-FR" dirty="0"/>
              <a:t>Cette identifiant sera partagé avec </a:t>
            </a:r>
            <a:r>
              <a:rPr lang="fr-FR" dirty="0" err="1"/>
              <a:t>WorkAddedSuccessServlet</a:t>
            </a:r>
            <a:r>
              <a:rPr lang="fr-FR" dirty="0"/>
              <a:t>  grâce à un attribut en portée "</a:t>
            </a:r>
            <a:r>
              <a:rPr lang="fr-FR" dirty="0" err="1"/>
              <a:t>request</a:t>
            </a:r>
            <a:r>
              <a:rPr lang="fr-FR" dirty="0"/>
              <a:t>" que nous appellerons </a:t>
            </a:r>
            <a:r>
              <a:rPr lang="fr-FR" dirty="0" err="1"/>
              <a:t>identifiantOeuvre</a:t>
            </a:r>
            <a:r>
              <a:rPr lang="fr-FR" dirty="0"/>
              <a:t> .</a:t>
            </a:r>
          </a:p>
          <a:p>
            <a:pPr marL="0" indent="0">
              <a:buNone/>
            </a:pPr>
            <a:endParaRPr lang="fr-FR" dirty="0"/>
          </a:p>
          <a:p>
            <a:pPr marL="0" indent="0">
              <a:buNone/>
            </a:pPr>
            <a:r>
              <a:rPr lang="fr-FR" dirty="0"/>
              <a:t>Syntaxe : 	</a:t>
            </a:r>
            <a:r>
              <a:rPr lang="fr-FR" dirty="0" err="1"/>
              <a:t>req.setAttribute</a:t>
            </a:r>
            <a:r>
              <a:rPr lang="fr-FR" dirty="0"/>
              <a:t>("nom", valeur);</a:t>
            </a:r>
          </a:p>
          <a:p>
            <a:pPr marL="0" indent="0">
              <a:buNone/>
            </a:pPr>
            <a:r>
              <a:rPr lang="fr-FR" dirty="0"/>
              <a:t>			</a:t>
            </a:r>
            <a:r>
              <a:rPr lang="fr-FR" dirty="0" err="1"/>
              <a:t>req.getAttribute</a:t>
            </a:r>
            <a:r>
              <a:rPr lang="fr-FR" dirty="0"/>
              <a:t>("</a:t>
            </a:r>
            <a:r>
              <a:rPr lang="fr-FR" dirty="0" err="1"/>
              <a:t>identifiantOeuvre</a:t>
            </a:r>
            <a:r>
              <a:rPr lang="fr-FR" dirty="0"/>
              <a:t>")</a:t>
            </a:r>
          </a:p>
        </p:txBody>
      </p:sp>
    </p:spTree>
    <p:extLst>
      <p:ext uri="{BB962C8B-B14F-4D97-AF65-F5344CB8AC3E}">
        <p14:creationId xmlns:p14="http://schemas.microsoft.com/office/powerpoint/2010/main" val="329197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6A08C-BD27-4D20-AFDC-9B6EE8DB9F2E}"/>
              </a:ext>
            </a:extLst>
          </p:cNvPr>
          <p:cNvSpPr>
            <a:spLocks noGrp="1"/>
          </p:cNvSpPr>
          <p:nvPr>
            <p:ph type="title"/>
          </p:nvPr>
        </p:nvSpPr>
        <p:spPr/>
        <p:txBody>
          <a:bodyPr/>
          <a:lstStyle/>
          <a:p>
            <a:r>
              <a:rPr lang="fr-FR" dirty="0"/>
              <a:t>Page d’accueil du frontend</a:t>
            </a:r>
          </a:p>
        </p:txBody>
      </p:sp>
      <p:sp>
        <p:nvSpPr>
          <p:cNvPr id="3" name="Espace réservé du contenu 2">
            <a:extLst>
              <a:ext uri="{FF2B5EF4-FFF2-40B4-BE49-F238E27FC236}">
                <a16:creationId xmlns:a16="http://schemas.microsoft.com/office/drawing/2014/main" id="{84D0ECB1-46CE-409E-9C17-222563CC0B3F}"/>
              </a:ext>
            </a:extLst>
          </p:cNvPr>
          <p:cNvSpPr>
            <a:spLocks noGrp="1"/>
          </p:cNvSpPr>
          <p:nvPr>
            <p:ph idx="1"/>
          </p:nvPr>
        </p:nvSpPr>
        <p:spPr/>
        <p:txBody>
          <a:bodyPr/>
          <a:lstStyle/>
          <a:p>
            <a:r>
              <a:rPr lang="fr-FR" b="0" i="0" dirty="0">
                <a:solidFill>
                  <a:srgbClr val="1C1D1F"/>
                </a:solidFill>
                <a:effectLst/>
                <a:latin typeface="sf pro text"/>
              </a:rPr>
              <a:t>Remplacer la Servlet HomeServlet.java du front-office par son équivalent JSP en créant la page </a:t>
            </a:r>
            <a:r>
              <a:rPr lang="fr-FR" b="0" i="0" dirty="0" err="1">
                <a:solidFill>
                  <a:srgbClr val="1C1D1F"/>
                </a:solidFill>
                <a:effectLst/>
                <a:latin typeface="sf pro text"/>
              </a:rPr>
              <a:t>home.jsp</a:t>
            </a:r>
            <a:r>
              <a:rPr lang="fr-FR" b="0" i="0" dirty="0">
                <a:solidFill>
                  <a:srgbClr val="1C1D1F"/>
                </a:solidFill>
                <a:effectLst/>
                <a:latin typeface="sf pro text"/>
              </a:rPr>
              <a:t> puis supprimer la servlet HomeServlet.java.</a:t>
            </a:r>
          </a:p>
          <a:p>
            <a:endParaRPr lang="fr-FR" dirty="0">
              <a:solidFill>
                <a:srgbClr val="1C1D1F"/>
              </a:solidFill>
              <a:latin typeface="sf pro text"/>
            </a:endParaRPr>
          </a:p>
          <a:p>
            <a:r>
              <a:rPr lang="fr-FR" dirty="0">
                <a:solidFill>
                  <a:srgbClr val="1C1D1F"/>
                </a:solidFill>
                <a:latin typeface="sf pro text"/>
              </a:rPr>
              <a:t>Effacer </a:t>
            </a:r>
            <a:r>
              <a:rPr lang="fr-FR" dirty="0" err="1">
                <a:solidFill>
                  <a:srgbClr val="1C1D1F"/>
                </a:solidFill>
                <a:latin typeface="sf pro text"/>
              </a:rPr>
              <a:t>index.jsp</a:t>
            </a:r>
            <a:r>
              <a:rPr lang="fr-FR" dirty="0">
                <a:solidFill>
                  <a:srgbClr val="1C1D1F"/>
                </a:solidFill>
                <a:latin typeface="sf pro text"/>
              </a:rPr>
              <a:t> puis renommer </a:t>
            </a:r>
            <a:r>
              <a:rPr lang="fr-FR" dirty="0" err="1">
                <a:solidFill>
                  <a:srgbClr val="1C1D1F"/>
                </a:solidFill>
                <a:latin typeface="sf pro text"/>
              </a:rPr>
              <a:t>home.jsp</a:t>
            </a:r>
            <a:r>
              <a:rPr lang="fr-FR" dirty="0">
                <a:solidFill>
                  <a:srgbClr val="1C1D1F"/>
                </a:solidFill>
                <a:latin typeface="sf pro text"/>
              </a:rPr>
              <a:t> en </a:t>
            </a:r>
            <a:r>
              <a:rPr lang="fr-FR" dirty="0" err="1">
                <a:solidFill>
                  <a:srgbClr val="1C1D1F"/>
                </a:solidFill>
                <a:latin typeface="sf pro text"/>
              </a:rPr>
              <a:t>index.jsp</a:t>
            </a:r>
            <a:endParaRPr lang="fr-FR" dirty="0"/>
          </a:p>
        </p:txBody>
      </p:sp>
    </p:spTree>
    <p:extLst>
      <p:ext uri="{BB962C8B-B14F-4D97-AF65-F5344CB8AC3E}">
        <p14:creationId xmlns:p14="http://schemas.microsoft.com/office/powerpoint/2010/main" val="424208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B28D5-F215-4183-B054-FC9C1CE44C4B}"/>
              </a:ext>
            </a:extLst>
          </p:cNvPr>
          <p:cNvSpPr>
            <a:spLocks noGrp="1"/>
          </p:cNvSpPr>
          <p:nvPr>
            <p:ph type="title"/>
          </p:nvPr>
        </p:nvSpPr>
        <p:spPr/>
        <p:txBody>
          <a:bodyPr/>
          <a:lstStyle/>
          <a:p>
            <a:r>
              <a:rPr lang="fr-FR" dirty="0"/>
              <a:t>Page d’accueil du backend</a:t>
            </a:r>
          </a:p>
        </p:txBody>
      </p:sp>
      <p:sp>
        <p:nvSpPr>
          <p:cNvPr id="3" name="Espace réservé du contenu 2">
            <a:extLst>
              <a:ext uri="{FF2B5EF4-FFF2-40B4-BE49-F238E27FC236}">
                <a16:creationId xmlns:a16="http://schemas.microsoft.com/office/drawing/2014/main" id="{BC6990C2-ACD6-497B-935E-476AB47B9BFB}"/>
              </a:ext>
            </a:extLst>
          </p:cNvPr>
          <p:cNvSpPr>
            <a:spLocks noGrp="1"/>
          </p:cNvSpPr>
          <p:nvPr>
            <p:ph idx="1"/>
          </p:nvPr>
        </p:nvSpPr>
        <p:spPr/>
        <p:txBody>
          <a:bodyPr>
            <a:normAutofit fontScale="92500" lnSpcReduction="20000"/>
          </a:bodyPr>
          <a:lstStyle/>
          <a:p>
            <a:r>
              <a:rPr lang="fr-FR" dirty="0"/>
              <a:t>Dans le backend, créer une page </a:t>
            </a:r>
            <a:r>
              <a:rPr lang="fr-FR" dirty="0" err="1"/>
              <a:t>home.jsp</a:t>
            </a:r>
            <a:r>
              <a:rPr lang="fr-FR" dirty="0"/>
              <a:t> vous indiquant dynamiquement l'identité de l'administrateur identifié, il faudra utiliser des scriptlets Java pour collecter cette information qui se trouve en session utilisateur et afficher cette information.</a:t>
            </a:r>
          </a:p>
          <a:p>
            <a:endParaRPr lang="fr-FR" dirty="0"/>
          </a:p>
          <a:p>
            <a:r>
              <a:rPr lang="fr-FR" dirty="0"/>
              <a:t>N'oubliez pas de modifier tous les liens (balises &lt;a href="home"&gt;) qui menaient à la Servlet, ils doivent désormais mener vers </a:t>
            </a:r>
            <a:r>
              <a:rPr lang="fr-FR" dirty="0" err="1"/>
              <a:t>home.jsp</a:t>
            </a:r>
            <a:r>
              <a:rPr lang="fr-FR" dirty="0"/>
              <a:t>.</a:t>
            </a:r>
          </a:p>
          <a:p>
            <a:endParaRPr lang="fr-FR" dirty="0"/>
          </a:p>
          <a:p>
            <a:r>
              <a:rPr lang="fr-FR" dirty="0"/>
              <a:t>Effacez </a:t>
            </a:r>
            <a:r>
              <a:rPr lang="fr-FR" dirty="0" err="1"/>
              <a:t>index.jsp</a:t>
            </a:r>
            <a:r>
              <a:rPr lang="fr-FR" dirty="0"/>
              <a:t> puis renommez </a:t>
            </a:r>
            <a:r>
              <a:rPr lang="fr-FR" dirty="0" err="1"/>
              <a:t>home.jsp</a:t>
            </a:r>
            <a:r>
              <a:rPr lang="fr-FR" dirty="0"/>
              <a:t> en </a:t>
            </a:r>
            <a:r>
              <a:rPr lang="fr-FR" dirty="0" err="1"/>
              <a:t>index.jsp</a:t>
            </a:r>
            <a:endParaRPr lang="fr-FR" dirty="0"/>
          </a:p>
          <a:p>
            <a:r>
              <a:rPr lang="fr-FR" sz="1800" dirty="0">
                <a:solidFill>
                  <a:srgbClr val="CC7832"/>
                </a:solidFill>
                <a:effectLst/>
                <a:latin typeface="Courier New" panose="02070309020205020404" pitchFamily="49" charset="0"/>
                <a:ea typeface="Times New Roman" panose="02020603050405020304" pitchFamily="18" charset="0"/>
              </a:rPr>
              <a:t>&lt;%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    </a:t>
            </a:r>
            <a:r>
              <a:rPr lang="fr-FR" sz="1800" dirty="0">
                <a:solidFill>
                  <a:srgbClr val="A9B7C6"/>
                </a:solidFill>
                <a:effectLst/>
                <a:latin typeface="Courier New" panose="02070309020205020404" pitchFamily="49" charset="0"/>
                <a:ea typeface="Times New Roman" panose="02020603050405020304" pitchFamily="18" charset="0"/>
              </a:rPr>
              <a:t>String login = (String)</a:t>
            </a:r>
            <a:r>
              <a:rPr lang="fr-FR" sz="1800" dirty="0" err="1">
                <a:solidFill>
                  <a:srgbClr val="A9B7C6"/>
                </a:solidFill>
                <a:effectLst/>
                <a:latin typeface="Courier New" panose="02070309020205020404" pitchFamily="49" charset="0"/>
                <a:ea typeface="Times New Roman" panose="02020603050405020304" pitchFamily="18" charset="0"/>
              </a:rPr>
              <a:t>session.getAttribute</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6A8759"/>
                </a:solidFill>
                <a:effectLst/>
                <a:latin typeface="Courier New" panose="02070309020205020404" pitchFamily="49" charset="0"/>
                <a:ea typeface="Times New Roman" panose="02020603050405020304" pitchFamily="18" charset="0"/>
              </a:rPr>
              <a:t>"login"</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    if </a:t>
            </a:r>
            <a:r>
              <a:rPr lang="fr-FR" sz="1800" dirty="0">
                <a:solidFill>
                  <a:srgbClr val="A9B7C6"/>
                </a:solidFill>
                <a:effectLst/>
                <a:latin typeface="Courier New" panose="02070309020205020404" pitchFamily="49" charset="0"/>
                <a:ea typeface="Times New Roman" panose="02020603050405020304" pitchFamily="18" charset="0"/>
              </a:rPr>
              <a:t>(login != </a:t>
            </a:r>
            <a:r>
              <a:rPr lang="fr-FR" sz="1800" dirty="0" err="1">
                <a:solidFill>
                  <a:srgbClr val="CC7832"/>
                </a:solidFill>
                <a:effectLst/>
                <a:latin typeface="Courier New" panose="02070309020205020404" pitchFamily="49" charset="0"/>
                <a:ea typeface="Times New Roman" panose="02020603050405020304" pitchFamily="18" charset="0"/>
              </a:rPr>
              <a:t>null</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%&gt;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A9B7C6"/>
                </a:solidFill>
                <a:effectLst/>
                <a:latin typeface="Courier New" panose="02070309020205020404" pitchFamily="49" charset="0"/>
                <a:ea typeface="Times New Roman" panose="02020603050405020304" pitchFamily="18" charset="0"/>
              </a:rPr>
              <a:t>Bonjour </a:t>
            </a:r>
            <a:r>
              <a:rPr lang="fr-FR" sz="1800" dirty="0">
                <a:solidFill>
                  <a:srgbClr val="CC7832"/>
                </a:solidFill>
                <a:effectLst/>
                <a:latin typeface="Courier New" panose="02070309020205020404" pitchFamily="49" charset="0"/>
                <a:ea typeface="Times New Roman" panose="02020603050405020304" pitchFamily="18" charset="0"/>
              </a:rPr>
              <a:t>&lt;%=</a:t>
            </a:r>
            <a:r>
              <a:rPr lang="fr-FR" sz="1800" dirty="0">
                <a:solidFill>
                  <a:srgbClr val="A9B7C6"/>
                </a:solidFill>
                <a:effectLst/>
                <a:latin typeface="Courier New" panose="02070309020205020404" pitchFamily="49" charset="0"/>
                <a:ea typeface="Times New Roman" panose="02020603050405020304" pitchFamily="18" charset="0"/>
              </a:rPr>
              <a:t>login</a:t>
            </a:r>
            <a:r>
              <a:rPr lang="fr-FR" sz="1800" dirty="0">
                <a:solidFill>
                  <a:srgbClr val="CC7832"/>
                </a:solidFill>
                <a:effectLst/>
                <a:latin typeface="Courier New" panose="02070309020205020404" pitchFamily="49" charset="0"/>
                <a:ea typeface="Times New Roman" panose="02020603050405020304" pitchFamily="18" charset="0"/>
              </a:rPr>
              <a:t>%&gt; </a:t>
            </a:r>
            <a:r>
              <a:rPr lang="fr-FR" sz="1800" dirty="0">
                <a:solidFill>
                  <a:srgbClr val="A9B7C6"/>
                </a:solidFill>
                <a:effectLst/>
                <a:latin typeface="Courier New" panose="02070309020205020404" pitchFamily="49" charset="0"/>
                <a:ea typeface="Times New Roman" panose="02020603050405020304" pitchFamily="18" charset="0"/>
              </a:rPr>
              <a:t>( </a:t>
            </a:r>
            <a:r>
              <a:rPr lang="fr-FR" sz="1800" dirty="0">
                <a:solidFill>
                  <a:srgbClr val="E8BF6A"/>
                </a:solidFill>
                <a:effectLst/>
                <a:latin typeface="Courier New" panose="02070309020205020404" pitchFamily="49" charset="0"/>
                <a:ea typeface="Times New Roman" panose="02020603050405020304" pitchFamily="18" charset="0"/>
              </a:rPr>
              <a:t>&lt;a </a:t>
            </a:r>
            <a:r>
              <a:rPr lang="fr-FR" sz="1800" dirty="0">
                <a:solidFill>
                  <a:srgbClr val="BABABA"/>
                </a:solidFill>
                <a:effectLst/>
                <a:latin typeface="Courier New" panose="02070309020205020404" pitchFamily="49" charset="0"/>
                <a:ea typeface="Times New Roman" panose="02020603050405020304" pitchFamily="18" charset="0"/>
              </a:rPr>
              <a:t>href</a:t>
            </a:r>
            <a:r>
              <a:rPr lang="fr-FR" sz="1800" dirty="0">
                <a:solidFill>
                  <a:srgbClr val="A5C261"/>
                </a:solidFill>
                <a:effectLst/>
                <a:latin typeface="Courier New" panose="02070309020205020404" pitchFamily="49" charset="0"/>
                <a:ea typeface="Times New Roman" panose="02020603050405020304" pitchFamily="18" charset="0"/>
              </a:rPr>
              <a:t>=\"</a:t>
            </a:r>
            <a:r>
              <a:rPr lang="fr-FR" sz="1800" dirty="0" err="1">
                <a:solidFill>
                  <a:srgbClr val="A5C261"/>
                </a:solidFill>
                <a:effectLst/>
                <a:latin typeface="Courier New" panose="02070309020205020404" pitchFamily="49" charset="0"/>
                <a:ea typeface="Times New Roman" panose="02020603050405020304" pitchFamily="18" charset="0"/>
              </a:rPr>
              <a:t>logout</a:t>
            </a:r>
            <a:r>
              <a:rPr lang="fr-FR" sz="1800" dirty="0">
                <a:solidFill>
                  <a:srgbClr val="A5C261"/>
                </a:solidFill>
                <a:effectLst/>
                <a:latin typeface="Courier New" panose="02070309020205020404" pitchFamily="49" charset="0"/>
                <a:ea typeface="Times New Roman" panose="02020603050405020304" pitchFamily="18" charset="0"/>
              </a:rPr>
              <a:t>\"</a:t>
            </a:r>
            <a:r>
              <a:rPr lang="fr-FR" sz="1800" dirty="0">
                <a:solidFill>
                  <a:srgbClr val="E8BF6A"/>
                </a:solidFill>
                <a:effectLst/>
                <a:latin typeface="Courier New" panose="02070309020205020404" pitchFamily="49" charset="0"/>
                <a:ea typeface="Times New Roman" panose="02020603050405020304" pitchFamily="18" charset="0"/>
              </a:rPr>
              <a:t>&gt; </a:t>
            </a:r>
            <a:r>
              <a:rPr lang="fr-FR" sz="1800" dirty="0">
                <a:solidFill>
                  <a:srgbClr val="A9B7C6"/>
                </a:solidFill>
                <a:effectLst/>
                <a:latin typeface="Courier New" panose="02070309020205020404" pitchFamily="49" charset="0"/>
                <a:ea typeface="Times New Roman" panose="02020603050405020304" pitchFamily="18" charset="0"/>
              </a:rPr>
              <a:t>Déconnexion</a:t>
            </a:r>
            <a:r>
              <a:rPr lang="fr-FR" sz="1800" dirty="0">
                <a:solidFill>
                  <a:srgbClr val="E8BF6A"/>
                </a:solidFill>
                <a:effectLst/>
                <a:latin typeface="Courier New" panose="02070309020205020404" pitchFamily="49" charset="0"/>
                <a:ea typeface="Times New Roman" panose="02020603050405020304" pitchFamily="18" charset="0"/>
              </a:rPr>
              <a:t>&lt;/a&gt;</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E8BF6A"/>
                </a:solidFill>
                <a:effectLst/>
                <a:latin typeface="Courier New" panose="02070309020205020404" pitchFamily="49" charset="0"/>
                <a:ea typeface="Times New Roman" panose="02020603050405020304" pitchFamily="18" charset="0"/>
              </a:rPr>
              <a:t>&lt;</a:t>
            </a:r>
            <a:r>
              <a:rPr lang="fr-FR" sz="1800" dirty="0" err="1">
                <a:solidFill>
                  <a:srgbClr val="E8BF6A"/>
                </a:solidFill>
                <a:effectLst/>
                <a:latin typeface="Courier New" panose="02070309020205020404" pitchFamily="49" charset="0"/>
                <a:ea typeface="Times New Roman" panose="02020603050405020304" pitchFamily="18" charset="0"/>
              </a:rPr>
              <a:t>br</a:t>
            </a:r>
            <a:r>
              <a:rPr lang="fr-FR" sz="1800" dirty="0">
                <a:solidFill>
                  <a:srgbClr val="E8BF6A"/>
                </a:solidFill>
                <a:effectLst/>
                <a:latin typeface="Courier New" panose="02070309020205020404" pitchFamily="49" charset="0"/>
                <a:ea typeface="Times New Roman" panose="02020603050405020304" pitchFamily="18" charset="0"/>
              </a:rPr>
              <a:t>/&gt;</a:t>
            </a:r>
            <a:br>
              <a:rPr lang="fr-FR" sz="1800" dirty="0">
                <a:solidFill>
                  <a:srgbClr val="E8BF6A"/>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&lt;%</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%&gt;</a:t>
            </a:r>
            <a:br>
              <a:rPr lang="fr-FR" sz="1800" dirty="0">
                <a:solidFill>
                  <a:srgbClr val="CC7832"/>
                </a:solidFill>
                <a:effectLst/>
                <a:latin typeface="Courier New" panose="02070309020205020404" pitchFamily="49" charset="0"/>
                <a:ea typeface="Times New Roman" panose="02020603050405020304" pitchFamily="18" charset="0"/>
              </a:rPr>
            </a:br>
            <a:endParaRPr lang="fr-FR" dirty="0"/>
          </a:p>
        </p:txBody>
      </p:sp>
    </p:spTree>
    <p:extLst>
      <p:ext uri="{BB962C8B-B14F-4D97-AF65-F5344CB8AC3E}">
        <p14:creationId xmlns:p14="http://schemas.microsoft.com/office/powerpoint/2010/main" val="279898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E01BD6-8EBF-4B16-A765-3C7ADD8C1ADD}"/>
              </a:ext>
            </a:extLst>
          </p:cNvPr>
          <p:cNvSpPr>
            <a:spLocks noGrp="1"/>
          </p:cNvSpPr>
          <p:nvPr>
            <p:ph type="title"/>
          </p:nvPr>
        </p:nvSpPr>
        <p:spPr/>
        <p:txBody>
          <a:bodyPr/>
          <a:lstStyle/>
          <a:p>
            <a:r>
              <a:rPr lang="fr-FR" dirty="0"/>
              <a:t>Le catalogue des œuvres en </a:t>
            </a:r>
            <a:r>
              <a:rPr lang="fr-FR" dirty="0" err="1"/>
              <a:t>Jsp</a:t>
            </a:r>
            <a:endParaRPr lang="fr-FR" dirty="0"/>
          </a:p>
        </p:txBody>
      </p:sp>
      <p:sp>
        <p:nvSpPr>
          <p:cNvPr id="3" name="Espace réservé du contenu 2">
            <a:extLst>
              <a:ext uri="{FF2B5EF4-FFF2-40B4-BE49-F238E27FC236}">
                <a16:creationId xmlns:a16="http://schemas.microsoft.com/office/drawing/2014/main" id="{CD7C1DB3-6AC5-45DC-97CD-C176BD9F5C60}"/>
              </a:ext>
            </a:extLst>
          </p:cNvPr>
          <p:cNvSpPr>
            <a:spLocks noGrp="1"/>
          </p:cNvSpPr>
          <p:nvPr>
            <p:ph idx="1"/>
          </p:nvPr>
        </p:nvSpPr>
        <p:spPr/>
        <p:txBody>
          <a:bodyPr/>
          <a:lstStyle/>
          <a:p>
            <a:r>
              <a:rPr lang="fr-FR" dirty="0"/>
              <a:t>Transformez la servlet CatalogueServlet.java en page JSP </a:t>
            </a:r>
            <a:r>
              <a:rPr lang="fr-FR" dirty="0" err="1"/>
              <a:t>catalogue.jsp</a:t>
            </a:r>
            <a:r>
              <a:rPr lang="fr-FR" dirty="0"/>
              <a:t> dans le backoffice.</a:t>
            </a:r>
          </a:p>
          <a:p>
            <a:endParaRPr lang="fr-FR" dirty="0"/>
          </a:p>
          <a:p>
            <a:r>
              <a:rPr lang="fr-FR" dirty="0"/>
              <a:t>Nous n'allons cependant pas le faire dans le front-office bien que ce soit techniquement possible.</a:t>
            </a:r>
          </a:p>
          <a:p>
            <a:endParaRPr lang="fr-FR" dirty="0"/>
          </a:p>
          <a:p>
            <a:r>
              <a:rPr lang="fr-FR" dirty="0"/>
              <a:t>N'oubliez pas de modifier l'URL du lien qui mène vers le catalogue et qui s'affiche dans la page d'accueil.</a:t>
            </a:r>
          </a:p>
          <a:p>
            <a:endParaRPr lang="fr-FR" dirty="0"/>
          </a:p>
          <a:p>
            <a:r>
              <a:rPr lang="fr-FR" dirty="0"/>
              <a:t>Ne supprimez pas CatalogueServlet.java bien que cette classe ne soit théoriquement plus nécessaire à l'issue de l'exercice.</a:t>
            </a:r>
          </a:p>
        </p:txBody>
      </p:sp>
    </p:spTree>
    <p:extLst>
      <p:ext uri="{BB962C8B-B14F-4D97-AF65-F5344CB8AC3E}">
        <p14:creationId xmlns:p14="http://schemas.microsoft.com/office/powerpoint/2010/main" val="235817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70A17-23B0-4D97-BE69-2026120E1871}"/>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l’identifiant de l’administrateur avec les JSP EL</a:t>
            </a:r>
            <a:endParaRPr lang="fr-FR" dirty="0"/>
          </a:p>
        </p:txBody>
      </p:sp>
      <p:sp>
        <p:nvSpPr>
          <p:cNvPr id="3" name="Espace réservé du contenu 2">
            <a:extLst>
              <a:ext uri="{FF2B5EF4-FFF2-40B4-BE49-F238E27FC236}">
                <a16:creationId xmlns:a16="http://schemas.microsoft.com/office/drawing/2014/main" id="{2F60123E-F115-4CAD-82C7-56604B92614C}"/>
              </a:ext>
            </a:extLst>
          </p:cNvPr>
          <p:cNvSpPr>
            <a:spLocks noGrp="1"/>
          </p:cNvSpPr>
          <p:nvPr>
            <p:ph idx="1"/>
          </p:nvPr>
        </p:nvSpPr>
        <p:spPr/>
        <p:txBody>
          <a:bodyPr/>
          <a:lstStyle/>
          <a:p>
            <a:r>
              <a:rPr lang="fr-FR" dirty="0"/>
              <a:t>Reprenez la page </a:t>
            </a:r>
            <a:r>
              <a:rPr lang="fr-FR" dirty="0" err="1"/>
              <a:t>index.jsp</a:t>
            </a:r>
            <a:r>
              <a:rPr lang="fr-FR" dirty="0"/>
              <a:t> du back-office et affichez l'identifiant de l'administrateur identifié en utilisant les</a:t>
            </a:r>
            <a:r>
              <a:rPr lang="fr-FR" b="1" dirty="0"/>
              <a:t> JSP EL</a:t>
            </a:r>
            <a:r>
              <a:rPr lang="fr-FR" dirty="0"/>
              <a:t>.</a:t>
            </a:r>
          </a:p>
          <a:p>
            <a:endParaRPr lang="fr-FR" dirty="0"/>
          </a:p>
          <a:p>
            <a:pPr lvl="1"/>
            <a:r>
              <a:rPr lang="fr-FR" dirty="0">
                <a:solidFill>
                  <a:srgbClr val="A9B7C6"/>
                </a:solidFill>
                <a:effectLst/>
                <a:latin typeface="Courier New" panose="02070309020205020404" pitchFamily="49" charset="0"/>
                <a:ea typeface="Times New Roman" panose="02020603050405020304" pitchFamily="18" charset="0"/>
              </a:rPr>
              <a:t>Bonjour </a:t>
            </a:r>
            <a:r>
              <a:rPr lang="fr-FR" dirty="0">
                <a:solidFill>
                  <a:srgbClr val="CC7832"/>
                </a:solidFill>
                <a:effectLst/>
                <a:latin typeface="Courier New" panose="02070309020205020404" pitchFamily="49" charset="0"/>
                <a:ea typeface="Times New Roman" panose="02020603050405020304" pitchFamily="18" charset="0"/>
              </a:rPr>
              <a:t>${</a:t>
            </a:r>
            <a:r>
              <a:rPr lang="fr-FR" dirty="0">
                <a:solidFill>
                  <a:srgbClr val="A9B7C6"/>
                </a:solidFill>
                <a:effectLst/>
                <a:latin typeface="Courier New" panose="02070309020205020404" pitchFamily="49" charset="0"/>
                <a:ea typeface="Times New Roman" panose="02020603050405020304" pitchFamily="18" charset="0"/>
              </a:rPr>
              <a:t>login</a:t>
            </a:r>
            <a:r>
              <a:rPr lang="fr-FR" dirty="0">
                <a:solidFill>
                  <a:srgbClr val="CC7832"/>
                </a:solidFill>
                <a:effectLst/>
                <a:latin typeface="Courier New" panose="02070309020205020404" pitchFamily="49" charset="0"/>
                <a:ea typeface="Times New Roman" panose="02020603050405020304" pitchFamily="18" charset="0"/>
              </a:rPr>
              <a:t>} </a:t>
            </a:r>
            <a:endParaRPr lang="fr-FR" dirty="0"/>
          </a:p>
        </p:txBody>
      </p:sp>
    </p:spTree>
    <p:extLst>
      <p:ext uri="{BB962C8B-B14F-4D97-AF65-F5344CB8AC3E}">
        <p14:creationId xmlns:p14="http://schemas.microsoft.com/office/powerpoint/2010/main" val="351458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3FAED-BB71-4E3F-8A81-418DE98A990C}"/>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le descriptif de l’œuvre avec le pattern MVC</a:t>
            </a:r>
            <a:endParaRPr lang="fr-FR" dirty="0"/>
          </a:p>
        </p:txBody>
      </p:sp>
      <p:sp>
        <p:nvSpPr>
          <p:cNvPr id="3" name="Espace réservé du contenu 2">
            <a:extLst>
              <a:ext uri="{FF2B5EF4-FFF2-40B4-BE49-F238E27FC236}">
                <a16:creationId xmlns:a16="http://schemas.microsoft.com/office/drawing/2014/main" id="{0DDA0EE7-6DB6-4576-8C4C-8632C769F471}"/>
              </a:ext>
            </a:extLst>
          </p:cNvPr>
          <p:cNvSpPr>
            <a:spLocks noGrp="1"/>
          </p:cNvSpPr>
          <p:nvPr>
            <p:ph idx="1"/>
          </p:nvPr>
        </p:nvSpPr>
        <p:spPr/>
        <p:txBody>
          <a:bodyPr>
            <a:normAutofit fontScale="85000" lnSpcReduction="20000"/>
          </a:bodyPr>
          <a:lstStyle/>
          <a:p>
            <a:r>
              <a:rPr lang="fr-FR" dirty="0"/>
              <a:t>L’affichage des détails de l’œuvre est actuellement pris en charge par la Servlet </a:t>
            </a:r>
            <a:r>
              <a:rPr lang="fr-FR" b="1" dirty="0" err="1"/>
              <a:t>WorkDetailsServlet</a:t>
            </a:r>
            <a:r>
              <a:rPr lang="fr-FR" dirty="0"/>
              <a:t> et celle-ci s'occupe actuellement de tout :</a:t>
            </a:r>
          </a:p>
          <a:p>
            <a:pPr marL="0" indent="0">
              <a:buNone/>
            </a:pPr>
            <a:endParaRPr lang="fr-FR" dirty="0"/>
          </a:p>
          <a:p>
            <a:pPr lvl="1">
              <a:buFont typeface="Arial" panose="020B0604020202020204" pitchFamily="34" charset="0"/>
              <a:buChar char="•"/>
            </a:pPr>
            <a:r>
              <a:rPr lang="fr-FR" dirty="0"/>
              <a:t>Retrouver dans le catalogue l’œuvre correspondant à l'identifiant fourni</a:t>
            </a:r>
          </a:p>
          <a:p>
            <a:pPr lvl="1">
              <a:buFont typeface="Arial" panose="020B0604020202020204" pitchFamily="34" charset="0"/>
              <a:buChar char="•"/>
            </a:pPr>
            <a:r>
              <a:rPr lang="fr-FR" dirty="0"/>
              <a:t>Afficher le descriptif</a:t>
            </a:r>
          </a:p>
          <a:p>
            <a:endParaRPr lang="fr-FR" dirty="0"/>
          </a:p>
          <a:p>
            <a:r>
              <a:rPr lang="fr-FR" dirty="0"/>
              <a:t>Nous allons modifier la servlet de manière à ce qu'elle ne prenne plus en charge l'affichage.</a:t>
            </a:r>
          </a:p>
          <a:p>
            <a:pPr marL="0" indent="0">
              <a:buNone/>
            </a:pPr>
            <a:endParaRPr lang="fr-FR" dirty="0"/>
          </a:p>
          <a:p>
            <a:pPr lvl="1">
              <a:buFont typeface="Wingdings" panose="05000000000000000000" pitchFamily="2" charset="2"/>
              <a:buChar char="§"/>
            </a:pPr>
            <a:r>
              <a:rPr lang="fr-FR" dirty="0"/>
              <a:t>Cette dernière va toujours retrouver dans le catalogue l’œuvre correspondant à l'identifiant fourni</a:t>
            </a:r>
          </a:p>
          <a:p>
            <a:pPr lvl="1">
              <a:buFont typeface="Wingdings" panose="05000000000000000000" pitchFamily="2" charset="2"/>
              <a:buChar char="§"/>
            </a:pPr>
            <a:r>
              <a:rPr lang="fr-FR" dirty="0"/>
              <a:t>Stocker en scope </a:t>
            </a:r>
            <a:r>
              <a:rPr lang="fr-FR" b="1" dirty="0" err="1"/>
              <a:t>request</a:t>
            </a:r>
            <a:r>
              <a:rPr lang="fr-FR" b="1" dirty="0"/>
              <a:t> </a:t>
            </a:r>
            <a:r>
              <a:rPr lang="fr-FR" dirty="0"/>
              <a:t>l’œuvre</a:t>
            </a:r>
          </a:p>
          <a:p>
            <a:pPr lvl="1">
              <a:buFont typeface="Wingdings" panose="05000000000000000000" pitchFamily="2" charset="2"/>
              <a:buChar char="§"/>
            </a:pPr>
            <a:r>
              <a:rPr lang="fr-FR" dirty="0"/>
              <a:t>Collaborer avec une page JSP </a:t>
            </a:r>
            <a:r>
              <a:rPr lang="fr-FR" b="1" dirty="0" err="1"/>
              <a:t>work-details.jsp</a:t>
            </a:r>
            <a:r>
              <a:rPr lang="fr-FR" dirty="0"/>
              <a:t> pour l'affichage </a:t>
            </a:r>
          </a:p>
          <a:p>
            <a:pPr lvl="1">
              <a:buFont typeface="Wingdings" panose="05000000000000000000" pitchFamily="2" charset="2"/>
              <a:buChar char="§"/>
            </a:pPr>
            <a:r>
              <a:rPr lang="fr-FR" dirty="0"/>
              <a:t>Il va également falloir écrire cette page JSP qui grâce aux JSP EL ne devrait pas comporter une seule ligne de code Java.</a:t>
            </a:r>
          </a:p>
          <a:p>
            <a:endParaRPr lang="fr-FR" dirty="0"/>
          </a:p>
        </p:txBody>
      </p:sp>
    </p:spTree>
    <p:extLst>
      <p:ext uri="{BB962C8B-B14F-4D97-AF65-F5344CB8AC3E}">
        <p14:creationId xmlns:p14="http://schemas.microsoft.com/office/powerpoint/2010/main" val="321894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DFE9B-5C60-4F41-8495-E30DC43EBF6E}"/>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Itérer sur les œuvres du catalogue avec JSTL</a:t>
            </a:r>
            <a:endParaRPr lang="fr-FR" dirty="0"/>
          </a:p>
        </p:txBody>
      </p:sp>
      <p:sp>
        <p:nvSpPr>
          <p:cNvPr id="4" name="Rectangle 1">
            <a:extLst>
              <a:ext uri="{FF2B5EF4-FFF2-40B4-BE49-F238E27FC236}">
                <a16:creationId xmlns:a16="http://schemas.microsoft.com/office/drawing/2014/main" id="{98D8B2F2-C2EA-4AFD-90F4-321EF105BABB}"/>
              </a:ext>
            </a:extLst>
          </p:cNvPr>
          <p:cNvSpPr>
            <a:spLocks noGrp="1" noChangeArrowheads="1"/>
          </p:cNvSpPr>
          <p:nvPr>
            <p:ph idx="1"/>
          </p:nvPr>
        </p:nvSpPr>
        <p:spPr bwMode="auto">
          <a:xfrm>
            <a:off x="677334" y="2577482"/>
            <a:ext cx="98394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Dans le </a:t>
            </a:r>
            <a:r>
              <a:rPr kumimoji="0" lang="fr-FR" altLang="fr-FR" sz="1400" b="0" i="0" u="none" strike="noStrike" cap="none" normalizeH="0" baseline="0">
                <a:ln>
                  <a:noFill/>
                </a:ln>
                <a:solidFill>
                  <a:schemeClr val="tx1"/>
                </a:solidFill>
                <a:effectLst/>
                <a:latin typeface="Arial" panose="020B0604020202020204" pitchFamily="34" charset="0"/>
              </a:rPr>
              <a:t>Frontend, vous </a:t>
            </a:r>
            <a:r>
              <a:rPr kumimoji="0" lang="fr-FR" altLang="fr-FR" sz="1400" b="0" i="0" u="none" strike="noStrike" cap="none" normalizeH="0" baseline="0" dirty="0">
                <a:ln>
                  <a:noFill/>
                </a:ln>
                <a:solidFill>
                  <a:schemeClr val="tx1"/>
                </a:solidFill>
                <a:effectLst/>
                <a:latin typeface="Arial" panose="020B0604020202020204" pitchFamily="34" charset="0"/>
              </a:rPr>
              <a:t>allez tout d'abord vous conformer au design pattern MVC. Pour cela il va d'abord falloir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lang="fr-FR" altLang="fr-FR" sz="1200" dirty="0">
                <a:solidFill>
                  <a:schemeClr val="tx1"/>
                </a:solidFill>
                <a:latin typeface="Arial" panose="020B0604020202020204" pitchFamily="34" charset="0"/>
              </a:rPr>
              <a:t>M</a:t>
            </a:r>
            <a:r>
              <a:rPr kumimoji="0" lang="fr-FR" altLang="fr-FR" sz="1200" b="0" i="0" u="none" strike="noStrike" cap="none" normalizeH="0" baseline="0" dirty="0">
                <a:ln>
                  <a:noFill/>
                </a:ln>
                <a:solidFill>
                  <a:schemeClr val="tx1"/>
                </a:solidFill>
                <a:effectLst/>
                <a:latin typeface="Arial" panose="020B0604020202020204" pitchFamily="34" charset="0"/>
              </a:rPr>
              <a:t>odifier </a:t>
            </a:r>
            <a:r>
              <a:rPr lang="fr-FR" altLang="fr-FR" sz="1200" dirty="0" err="1">
                <a:solidFill>
                  <a:schemeClr val="tx1"/>
                </a:solidFill>
                <a:latin typeface="Arial" panose="020B0604020202020204" pitchFamily="34" charset="0"/>
              </a:rPr>
              <a:t>index</a:t>
            </a:r>
            <a:r>
              <a:rPr kumimoji="0" lang="fr-FR" altLang="fr-FR" sz="1200" b="0" i="0" u="none" strike="noStrike" cap="none" normalizeH="0" baseline="0" dirty="0" err="1">
                <a:ln>
                  <a:noFill/>
                </a:ln>
                <a:solidFill>
                  <a:schemeClr val="tx1"/>
                </a:solidFill>
                <a:effectLst/>
                <a:latin typeface="Arial" panose="020B0604020202020204" pitchFamily="34" charset="0"/>
              </a:rPr>
              <a:t>.jsp</a:t>
            </a:r>
            <a:r>
              <a:rPr kumimoji="0" lang="fr-FR" altLang="fr-FR" sz="1200" b="0" i="0" u="none" strike="noStrike" cap="none" normalizeH="0" baseline="0" dirty="0">
                <a:ln>
                  <a:noFill/>
                </a:ln>
                <a:solidFill>
                  <a:schemeClr val="tx1"/>
                </a:solidFill>
                <a:effectLst/>
                <a:latin typeface="Arial" panose="020B0604020202020204" pitchFamily="34" charset="0"/>
              </a:rPr>
              <a:t> afin que le lien offert à l'administrateur pointe vers l'url de la Servlet </a:t>
            </a:r>
            <a:r>
              <a:rPr kumimoji="0" lang="fr-FR" altLang="fr-FR" sz="1200" b="1" i="0" u="none" strike="noStrike" cap="none" normalizeH="0" baseline="0" dirty="0" err="1">
                <a:ln>
                  <a:noFill/>
                </a:ln>
                <a:solidFill>
                  <a:schemeClr val="tx1"/>
                </a:solidFill>
                <a:effectLst/>
                <a:latin typeface="Arial" panose="020B0604020202020204" pitchFamily="34" charset="0"/>
              </a:rPr>
              <a:t>CatalogueServlet</a:t>
            </a:r>
            <a:r>
              <a:rPr kumimoji="0" lang="fr-FR" altLang="fr-FR" sz="1200" b="0" i="0" u="none" strike="noStrike" cap="none" normalizeH="0" baseline="0" dirty="0">
                <a:ln>
                  <a:noFill/>
                </a:ln>
                <a:solidFill>
                  <a:schemeClr val="tx1"/>
                </a:solidFill>
                <a:effectLst/>
                <a:latin typeface="Arial" panose="020B0604020202020204" pitchFamily="34" charset="0"/>
              </a:rPr>
              <a:t>.</a:t>
            </a:r>
          </a:p>
          <a:p>
            <a:pPr marL="457200" lvl="1" indent="0" defTabSz="914400" eaLnBrk="0" fontAlgn="base" hangingPunct="0">
              <a:spcBef>
                <a:spcPct val="0"/>
              </a:spcBef>
              <a:spcAft>
                <a:spcPct val="0"/>
              </a:spcAft>
              <a:buClrTx/>
              <a:buSzTx/>
              <a:buNone/>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fr-FR" altLang="fr-FR" sz="1200" b="0" i="0" u="none" strike="noStrike" cap="none" normalizeH="0" baseline="0" dirty="0">
                <a:ln>
                  <a:noFill/>
                </a:ln>
                <a:solidFill>
                  <a:schemeClr val="tx1"/>
                </a:solidFill>
                <a:effectLst/>
                <a:latin typeface="Arial" panose="020B0604020202020204" pitchFamily="34" charset="0"/>
              </a:rPr>
              <a:t>Faire en sorte que </a:t>
            </a:r>
            <a:r>
              <a:rPr kumimoji="0" lang="fr-FR" altLang="fr-FR" sz="1200" b="1" i="0" u="none" strike="noStrike" cap="none" normalizeH="0" baseline="0" dirty="0" err="1">
                <a:ln>
                  <a:noFill/>
                </a:ln>
                <a:solidFill>
                  <a:schemeClr val="tx1"/>
                </a:solidFill>
                <a:effectLst/>
                <a:latin typeface="Arial" panose="020B0604020202020204" pitchFamily="34" charset="0"/>
              </a:rPr>
              <a:t>CatalogueServlet</a:t>
            </a:r>
            <a:r>
              <a:rPr kumimoji="0" lang="fr-FR" altLang="fr-FR" sz="1200" b="0" i="0" u="none" strike="noStrike" cap="none" normalizeH="0" baseline="0" dirty="0">
                <a:ln>
                  <a:noFill/>
                </a:ln>
                <a:solidFill>
                  <a:schemeClr val="tx1"/>
                </a:solidFill>
                <a:effectLst/>
                <a:latin typeface="Arial" panose="020B0604020202020204" pitchFamily="34" charset="0"/>
              </a:rPr>
              <a:t> délègue l'affichage du catalogue à la JSP. La servlet va donc:</a:t>
            </a:r>
          </a:p>
          <a:p>
            <a:pPr lvl="1" defTabSz="914400" eaLnBrk="0" fontAlgn="base" hangingPunct="0">
              <a:spcBef>
                <a:spcPct val="0"/>
              </a:spcBef>
              <a:spcAft>
                <a:spcPct val="0"/>
              </a:spcAft>
              <a:buClrTx/>
              <a:buSzTx/>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Constituer un catalogue avec les 3 œuvres de départ dans le cas où le catalogue est vide au départ</a:t>
            </a: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Mettre en scope </a:t>
            </a:r>
            <a:r>
              <a:rPr kumimoji="0" lang="fr-FR" altLang="fr-FR" sz="1000" b="1" i="0" u="none" strike="noStrike" cap="none" normalizeH="0" baseline="0" dirty="0" err="1">
                <a:ln>
                  <a:noFill/>
                </a:ln>
                <a:solidFill>
                  <a:schemeClr val="tx1"/>
                </a:solidFill>
                <a:effectLst/>
                <a:latin typeface="Arial" panose="020B0604020202020204" pitchFamily="34" charset="0"/>
              </a:rPr>
              <a:t>request</a:t>
            </a:r>
            <a:r>
              <a:rPr kumimoji="0" lang="fr-FR" altLang="fr-FR" sz="1000" b="1"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a:ln>
                  <a:noFill/>
                </a:ln>
                <a:solidFill>
                  <a:schemeClr val="tx1"/>
                </a:solidFill>
                <a:effectLst/>
                <a:latin typeface="Arial" panose="020B0604020202020204" pitchFamily="34" charset="0"/>
              </a:rPr>
              <a:t>la liste des œuvres du catalogue pour affichage par la JSP</a:t>
            </a: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Transmettre par </a:t>
            </a:r>
            <a:r>
              <a:rPr kumimoji="0" lang="fr-FR" altLang="fr-FR" sz="1000" b="0" i="0" u="none" strike="noStrike" cap="none" normalizeH="0" baseline="0" dirty="0" err="1">
                <a:ln>
                  <a:noFill/>
                </a:ln>
                <a:solidFill>
                  <a:schemeClr val="tx1"/>
                </a:solidFill>
                <a:effectLst/>
                <a:latin typeface="Arial" panose="020B0604020202020204" pitchFamily="34" charset="0"/>
              </a:rPr>
              <a:t>forward</a:t>
            </a:r>
            <a:r>
              <a:rPr kumimoji="0" lang="fr-FR" altLang="fr-FR" sz="1000" b="0" i="0" u="none" strike="noStrike" cap="none" normalizeH="0" baseline="0" dirty="0">
                <a:ln>
                  <a:noFill/>
                </a:ln>
                <a:solidFill>
                  <a:schemeClr val="tx1"/>
                </a:solidFill>
                <a:effectLst/>
                <a:latin typeface="Arial" panose="020B0604020202020204" pitchFamily="34" charset="0"/>
              </a:rPr>
              <a:t> requête et réponse à </a:t>
            </a:r>
            <a:r>
              <a:rPr kumimoji="0" lang="fr-FR" altLang="fr-FR" sz="1000" b="1" i="0" u="none" strike="noStrike" cap="none" normalizeH="0" baseline="0" dirty="0" err="1">
                <a:ln>
                  <a:noFill/>
                </a:ln>
                <a:solidFill>
                  <a:schemeClr val="tx1"/>
                </a:solidFill>
                <a:effectLst/>
                <a:latin typeface="Arial" panose="020B0604020202020204" pitchFamily="34" charset="0"/>
              </a:rPr>
              <a:t>catalogue.jsp</a:t>
            </a:r>
            <a:endParaRPr kumimoji="0" lang="fr-FR" altLang="fr-FR" sz="1000" b="1" i="0" u="none" strike="noStrike" cap="none" normalizeH="0" baseline="0" dirty="0">
              <a:ln>
                <a:noFill/>
              </a:ln>
              <a:solidFill>
                <a:schemeClr val="tx1"/>
              </a:solidFill>
              <a:effectLst/>
              <a:latin typeface="Arial" panose="020B0604020202020204" pitchFamily="34" charset="0"/>
            </a:endParaRPr>
          </a:p>
          <a:p>
            <a:pPr marL="800100" lvl="2" indent="0" defTabSz="914400" eaLnBrk="0" fontAlgn="base" hangingPunct="0">
              <a:spcBef>
                <a:spcPct val="0"/>
              </a:spcBef>
              <a:spcAft>
                <a:spcPct val="0"/>
              </a:spcAft>
              <a:buClrTx/>
              <a:buSzTx/>
              <a:buNone/>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La page JSP </a:t>
            </a:r>
            <a:r>
              <a:rPr kumimoji="0" lang="fr-FR" altLang="fr-FR" sz="1400" b="0" i="0" u="none" strike="noStrike" cap="none" normalizeH="0" baseline="0" dirty="0" err="1">
                <a:ln>
                  <a:noFill/>
                </a:ln>
                <a:solidFill>
                  <a:schemeClr val="tx1"/>
                </a:solidFill>
                <a:effectLst/>
                <a:latin typeface="Arial" panose="020B0604020202020204" pitchFamily="34" charset="0"/>
              </a:rPr>
              <a:t>catalogue.jsp</a:t>
            </a:r>
            <a:r>
              <a:rPr kumimoji="0" lang="fr-FR" altLang="fr-FR" sz="1400" b="0" i="0" u="none" strike="noStrike" cap="none" normalizeH="0" baseline="0" dirty="0">
                <a:ln>
                  <a:noFill/>
                </a:ln>
                <a:solidFill>
                  <a:schemeClr val="tx1"/>
                </a:solidFill>
                <a:effectLst/>
                <a:latin typeface="Arial" panose="020B0604020202020204" pitchFamily="34" charset="0"/>
              </a:rPr>
              <a:t> ne devra plus comporter de code Java. Vous allez utiliser la JSTL.</a:t>
            </a:r>
          </a:p>
          <a:p>
            <a:pPr marL="400050" lvl="1" indent="0" defTabSz="914400" eaLnBrk="0" fontAlgn="base" hangingPunct="0">
              <a:spcBef>
                <a:spcPct val="0"/>
              </a:spcBef>
              <a:spcAft>
                <a:spcPct val="0"/>
              </a:spcAft>
              <a:buClrTx/>
              <a:buSzTx/>
              <a:buNone/>
            </a:pPr>
            <a:r>
              <a:rPr kumimoji="0" lang="fr-FR" altLang="fr-FR" sz="1200" b="0" i="0" u="none" strike="noStrike" cap="none" normalizeH="0" baseline="0" dirty="0">
                <a:ln>
                  <a:noFill/>
                </a:ln>
                <a:solidFill>
                  <a:schemeClr val="tx1"/>
                </a:solidFill>
                <a:effectLst/>
                <a:latin typeface="Arial" panose="020B0604020202020204" pitchFamily="34" charset="0"/>
              </a:rPr>
              <a:t>N'oubliez pas tout d'abord d'ajouter la dépendance Java à votre projet. </a:t>
            </a:r>
            <a:r>
              <a:rPr kumimoji="0" lang="fr-FR" altLang="fr-FR" sz="1400" b="0" i="0" u="none" strike="noStrike" cap="none" normalizeH="0" baseline="0" dirty="0">
                <a:ln>
                  <a:noFill/>
                </a:ln>
                <a:solidFill>
                  <a:schemeClr val="tx1"/>
                </a:solidFill>
                <a:effectLst/>
              </a:rPr>
              <a:t>La page </a:t>
            </a:r>
            <a:r>
              <a:rPr kumimoji="0" lang="fr-FR" altLang="fr-FR" sz="1400" b="0" i="0" u="none" strike="noStrike" cap="none" normalizeH="0" baseline="0" dirty="0" err="1">
                <a:ln>
                  <a:noFill/>
                </a:ln>
                <a:solidFill>
                  <a:schemeClr val="tx1"/>
                </a:solidFill>
                <a:effectLst/>
              </a:rPr>
              <a:t>jsp</a:t>
            </a:r>
            <a:r>
              <a:rPr kumimoji="0" lang="fr-FR" altLang="fr-FR" sz="1400" b="0" i="0" u="none" strike="noStrike" cap="none" normalizeH="0" baseline="0" dirty="0">
                <a:ln>
                  <a:noFill/>
                </a:ln>
                <a:solidFill>
                  <a:schemeClr val="tx1"/>
                </a:solidFill>
                <a:effectLst/>
              </a:rPr>
              <a:t> déclarera en en-tête la directive </a:t>
            </a:r>
            <a:r>
              <a:rPr kumimoji="0" lang="fr-FR" altLang="fr-FR" sz="1400" b="1" i="0" u="none" strike="noStrike" cap="none" normalizeH="0" baseline="0" dirty="0" err="1">
                <a:ln>
                  <a:noFill/>
                </a:ln>
                <a:solidFill>
                  <a:schemeClr val="tx1"/>
                </a:solidFill>
                <a:effectLst/>
                <a:latin typeface="Arial" panose="020B0604020202020204" pitchFamily="34" charset="0"/>
              </a:rPr>
              <a:t>taglib</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800100" lvl="2" indent="0" defTabSz="914400" eaLnBrk="0" fontAlgn="base" hangingPunct="0">
              <a:spcBef>
                <a:spcPct val="0"/>
              </a:spcBef>
              <a:spcAft>
                <a:spcPct val="0"/>
              </a:spcAft>
              <a:buClrTx/>
              <a:buSzTx/>
              <a:buNone/>
            </a:pPr>
            <a:r>
              <a:rPr kumimoji="0" lang="fr-FR" altLang="fr-FR" sz="1000" b="0" i="0" u="none" strike="noStrike" cap="none" normalizeH="0" baseline="0" dirty="0">
                <a:ln>
                  <a:noFill/>
                </a:ln>
                <a:solidFill>
                  <a:schemeClr val="tx1"/>
                </a:solidFill>
                <a:effectLst/>
                <a:latin typeface="Arial Unicode MS"/>
              </a:rPr>
              <a:t>&lt;%@</a:t>
            </a:r>
            <a:r>
              <a:rPr kumimoji="0" lang="fr-FR" altLang="fr-FR" sz="1000" b="0" i="0" u="none" strike="noStrike" cap="none" normalizeH="0" baseline="0" dirty="0" err="1">
                <a:ln>
                  <a:noFill/>
                </a:ln>
                <a:solidFill>
                  <a:schemeClr val="tx1"/>
                </a:solidFill>
                <a:effectLst/>
                <a:latin typeface="Arial Unicode MS"/>
              </a:rPr>
              <a:t>taglib</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err="1">
                <a:ln>
                  <a:noFill/>
                </a:ln>
                <a:solidFill>
                  <a:schemeClr val="tx1"/>
                </a:solidFill>
                <a:effectLst/>
                <a:latin typeface="Arial Unicode MS"/>
              </a:rPr>
              <a:t>prefix</a:t>
            </a:r>
            <a:r>
              <a:rPr kumimoji="0" lang="fr-FR" altLang="fr-FR" sz="1000" b="0" i="0" u="none" strike="noStrike" cap="none" normalizeH="0" baseline="0" dirty="0">
                <a:ln>
                  <a:noFill/>
                </a:ln>
                <a:solidFill>
                  <a:schemeClr val="tx1"/>
                </a:solidFill>
                <a:effectLst/>
                <a:latin typeface="Arial Unicode MS"/>
              </a:rPr>
              <a:t>="c" </a:t>
            </a:r>
            <a:r>
              <a:rPr kumimoji="0" lang="fr-FR" altLang="fr-FR" sz="1000" b="0" i="0" u="none" strike="noStrike" cap="none" normalizeH="0" baseline="0" dirty="0" err="1">
                <a:ln>
                  <a:noFill/>
                </a:ln>
                <a:solidFill>
                  <a:schemeClr val="tx1"/>
                </a:solidFill>
                <a:effectLst/>
                <a:latin typeface="Arial Unicode MS"/>
              </a:rPr>
              <a:t>uri</a:t>
            </a:r>
            <a:r>
              <a:rPr kumimoji="0" lang="fr-FR" altLang="fr-FR" sz="1000" b="0" i="0" u="none" strike="noStrike" cap="none" normalizeH="0" baseline="0" dirty="0">
                <a:ln>
                  <a:noFill/>
                </a:ln>
                <a:solidFill>
                  <a:schemeClr val="tx1"/>
                </a:solidFill>
                <a:effectLst/>
                <a:latin typeface="Arial Unicode MS"/>
              </a:rPr>
              <a:t>="http://java.sun.com/</a:t>
            </a:r>
            <a:r>
              <a:rPr kumimoji="0" lang="fr-FR" altLang="fr-FR" sz="1000" b="0" i="0" u="none" strike="noStrike" cap="none" normalizeH="0" baseline="0" dirty="0" err="1">
                <a:ln>
                  <a:noFill/>
                </a:ln>
                <a:solidFill>
                  <a:schemeClr val="tx1"/>
                </a:solidFill>
                <a:effectLst/>
                <a:latin typeface="Arial Unicode MS"/>
              </a:rPr>
              <a:t>jsp</a:t>
            </a:r>
            <a:r>
              <a:rPr kumimoji="0" lang="fr-FR" altLang="fr-FR" sz="1000" b="0" i="0" u="none" strike="noStrike" cap="none" normalizeH="0" baseline="0" dirty="0">
                <a:ln>
                  <a:noFill/>
                </a:ln>
                <a:solidFill>
                  <a:schemeClr val="tx1"/>
                </a:solidFill>
                <a:effectLst/>
                <a:latin typeface="Arial Unicode MS"/>
              </a:rPr>
              <a:t>/</a:t>
            </a:r>
            <a:r>
              <a:rPr kumimoji="0" lang="fr-FR" altLang="fr-FR" sz="1000" b="0" i="0" u="none" strike="noStrike" cap="none" normalizeH="0" baseline="0" dirty="0" err="1">
                <a:ln>
                  <a:noFill/>
                </a:ln>
                <a:solidFill>
                  <a:schemeClr val="tx1"/>
                </a:solidFill>
                <a:effectLst/>
                <a:latin typeface="Arial Unicode MS"/>
              </a:rPr>
              <a:t>jstl</a:t>
            </a:r>
            <a:r>
              <a:rPr kumimoji="0" lang="fr-FR" altLang="fr-FR" sz="1000" b="0" i="0" u="none" strike="noStrike" cap="none" normalizeH="0" baseline="0" dirty="0">
                <a:ln>
                  <a:noFill/>
                </a:ln>
                <a:solidFill>
                  <a:schemeClr val="tx1"/>
                </a:solidFill>
                <a:effectLst/>
                <a:latin typeface="Arial Unicode MS"/>
              </a:rPr>
              <a:t>/</a:t>
            </a:r>
            <a:r>
              <a:rPr kumimoji="0" lang="fr-FR" altLang="fr-FR" sz="1000" b="0" i="0" u="none" strike="noStrike" cap="none" normalizeH="0" baseline="0" dirty="0" err="1">
                <a:ln>
                  <a:noFill/>
                </a:ln>
                <a:solidFill>
                  <a:schemeClr val="tx1"/>
                </a:solidFill>
                <a:effectLst/>
                <a:latin typeface="Arial Unicode MS"/>
              </a:rPr>
              <a:t>core</a:t>
            </a:r>
            <a:r>
              <a:rPr kumimoji="0" lang="fr-FR" altLang="fr-FR" sz="1000" b="0" i="0" u="none" strike="noStrike" cap="none" normalizeH="0" baseline="0" dirty="0">
                <a:ln>
                  <a:noFill/>
                </a:ln>
                <a:solidFill>
                  <a:schemeClr val="tx1"/>
                </a:solidFill>
                <a:effectLst/>
                <a:latin typeface="Arial Unicode MS"/>
              </a:rPr>
              <a:t>" %&gt;  </a:t>
            </a:r>
          </a:p>
          <a:p>
            <a:pPr marL="800100" lvl="2" indent="0" defTabSz="914400" eaLnBrk="0" fontAlgn="base" hangingPunct="0">
              <a:spcBef>
                <a:spcPct val="0"/>
              </a:spcBef>
              <a:spcAft>
                <a:spcPct val="0"/>
              </a:spcAft>
              <a:buClrTx/>
              <a:buSzTx/>
              <a:buNone/>
            </a:pPr>
            <a:endParaRPr kumimoji="0" lang="fr-FR" altLang="fr-F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ne sera plus question de constituer le catalogue s'il est vide mais simplement d'afficher successivement chaque élément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de la liste des œuvres mise en scope </a:t>
            </a:r>
            <a:r>
              <a:rPr kumimoji="0" lang="fr-FR" altLang="fr-FR" sz="1400" b="0" i="0" u="none" strike="noStrike" cap="none" normalizeH="0" baseline="0" dirty="0" err="1">
                <a:ln>
                  <a:noFill/>
                </a:ln>
                <a:solidFill>
                  <a:schemeClr val="tx1"/>
                </a:solidFill>
                <a:effectLst/>
                <a:latin typeface="Arial" panose="020B0604020202020204" pitchFamily="34" charset="0"/>
              </a:rPr>
              <a:t>request</a:t>
            </a:r>
            <a:r>
              <a:rPr kumimoji="0" lang="fr-FR" altLang="fr-FR" sz="1400" b="0" i="0" u="none" strike="noStrike" cap="none" normalizeH="0" baseline="0" dirty="0">
                <a:ln>
                  <a:noFill/>
                </a:ln>
                <a:solidFill>
                  <a:schemeClr val="tx1"/>
                </a:solidFill>
                <a:effectLst/>
                <a:latin typeface="Arial" panose="020B0604020202020204" pitchFamily="34" charset="0"/>
              </a:rPr>
              <a:t> par la servlet grâce à la balise : </a:t>
            </a:r>
            <a:r>
              <a:rPr kumimoji="0" lang="fr-FR" altLang="fr-FR" sz="1400" b="0" i="0" u="none" strike="noStrike" cap="none" normalizeH="0" baseline="0" dirty="0">
                <a:ln>
                  <a:noFill/>
                </a:ln>
                <a:solidFill>
                  <a:schemeClr val="tx1"/>
                </a:solidFill>
                <a:effectLst/>
                <a:latin typeface="Arial Unicode MS"/>
              </a:rPr>
              <a:t>&lt;</a:t>
            </a:r>
            <a:r>
              <a:rPr kumimoji="0" lang="fr-FR" altLang="fr-FR" sz="1400" b="0" i="0" u="none" strike="noStrike" cap="none" normalizeH="0" baseline="0" dirty="0" err="1">
                <a:ln>
                  <a:noFill/>
                </a:ln>
                <a:solidFill>
                  <a:schemeClr val="tx1"/>
                </a:solidFill>
                <a:effectLst/>
                <a:latin typeface="Arial Unicode MS"/>
              </a:rPr>
              <a:t>c:forEach</a:t>
            </a:r>
            <a:r>
              <a:rPr kumimoji="0" lang="fr-FR" altLang="fr-FR" sz="1400" b="0" i="0" u="none" strike="noStrike" cap="none" normalizeH="0" baseline="0" dirty="0">
                <a:ln>
                  <a:noFill/>
                </a:ln>
                <a:solidFill>
                  <a:schemeClr val="tx1"/>
                </a:solidFill>
                <a:effectLst/>
                <a:latin typeface="Arial Unicode MS"/>
              </a:rPr>
              <a:t>&gt;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78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9D7D3CC-7B05-4AC5-BFDD-CBFF69134909}"/>
              </a:ext>
            </a:extLst>
          </p:cNvPr>
          <p:cNvSpPr txBox="1"/>
          <p:nvPr/>
        </p:nvSpPr>
        <p:spPr>
          <a:xfrm>
            <a:off x="1933856" y="751344"/>
            <a:ext cx="7292897" cy="5847755"/>
          </a:xfrm>
          <a:prstGeom prst="rect">
            <a:avLst/>
          </a:prstGeom>
          <a:noFill/>
        </p:spPr>
        <p:txBody>
          <a:bodyPr wrap="square" rtlCol="0">
            <a:spAutoFit/>
          </a:bodyPr>
          <a:lstStyle/>
          <a:p>
            <a:r>
              <a:rPr lang="fr-FR" dirty="0">
                <a:solidFill>
                  <a:schemeClr val="accent1"/>
                </a:solidFill>
              </a:rPr>
              <a:t>Dans le backend :</a:t>
            </a:r>
          </a:p>
          <a:p>
            <a:endParaRPr lang="fr-FR"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 package </a:t>
            </a:r>
            <a:r>
              <a:rPr lang="fr-FR" sz="1600" dirty="0" err="1">
                <a:solidFill>
                  <a:schemeClr val="accent1"/>
                </a:solidFill>
              </a:rPr>
              <a:t>entity</a:t>
            </a:r>
            <a:endParaRPr lang="fr-FR" sz="1600" dirty="0">
              <a:solidFill>
                <a:schemeClr val="accent1"/>
              </a:solidFill>
            </a:endParaRPr>
          </a:p>
          <a:p>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t>
            </a:r>
            <a:r>
              <a:rPr lang="fr-FR" sz="1600" dirty="0" err="1">
                <a:solidFill>
                  <a:schemeClr val="accent1"/>
                </a:solidFill>
              </a:rPr>
              <a:t>Artist</a:t>
            </a:r>
            <a:r>
              <a:rPr lang="fr-FR" sz="1600" dirty="0">
                <a:solidFill>
                  <a:schemeClr val="accent1"/>
                </a:solidFill>
              </a:rPr>
              <a:t> au format </a:t>
            </a:r>
            <a:r>
              <a:rPr lang="fr-FR" sz="1600" dirty="0" err="1">
                <a:solidFill>
                  <a:schemeClr val="accent1"/>
                </a:solidFill>
              </a:rPr>
              <a:t>Javabean</a:t>
            </a:r>
            <a:r>
              <a:rPr lang="fr-FR" sz="1600" dirty="0">
                <a:solidFill>
                  <a:schemeClr val="accent1"/>
                </a:solidFill>
              </a:rPr>
              <a:t>, avec une propriété </a:t>
            </a:r>
            <a:r>
              <a:rPr lang="fr-FR" sz="1600" dirty="0" err="1">
                <a:solidFill>
                  <a:schemeClr val="accent1"/>
                </a:solidFill>
              </a:rPr>
              <a:t>name</a:t>
            </a:r>
            <a:r>
              <a:rPr lang="fr-FR" sz="1600" dirty="0">
                <a:solidFill>
                  <a:schemeClr val="accent1"/>
                </a:solidFill>
              </a:rPr>
              <a:t> et un constructeur avec la propriété </a:t>
            </a:r>
            <a:r>
              <a:rPr lang="fr-FR" sz="1600" dirty="0" err="1">
                <a:solidFill>
                  <a:schemeClr val="accent1"/>
                </a:solidFill>
              </a:rPr>
              <a:t>name</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Work qui dispose des propriétés :</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title</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genre</a:t>
            </a:r>
          </a:p>
          <a:p>
            <a:pPr marL="742950" lvl="1" indent="-285750">
              <a:buFont typeface="Arial" panose="020B0604020202020204" pitchFamily="34" charset="0"/>
              <a:buChar char="•"/>
            </a:pPr>
            <a:r>
              <a:rPr lang="fr-FR" sz="1600" dirty="0">
                <a:solidFill>
                  <a:schemeClr val="accent1"/>
                </a:solidFill>
              </a:rPr>
              <a:t> release (format 4 chiffres)</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summary</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Artist</a:t>
            </a:r>
            <a:r>
              <a:rPr lang="fr-FR" sz="1600" dirty="0">
                <a:solidFill>
                  <a:schemeClr val="accent1"/>
                </a:solidFill>
              </a:rPr>
              <a:t> </a:t>
            </a:r>
            <a:r>
              <a:rPr lang="fr-FR" sz="1600" dirty="0" err="1">
                <a:solidFill>
                  <a:schemeClr val="accent1"/>
                </a:solidFill>
              </a:rPr>
              <a:t>mainArtist</a:t>
            </a:r>
            <a:endParaRPr lang="fr-FR" sz="1600" dirty="0">
              <a:solidFill>
                <a:schemeClr val="accent1"/>
              </a:solidFill>
            </a:endParaRPr>
          </a:p>
          <a:p>
            <a:pPr lvl="1"/>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 constructeur qui prend en paramètre le titre de l’œuvre. </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Catalogue avec une propriété statique </a:t>
            </a:r>
            <a:r>
              <a:rPr lang="fr-FR" sz="1600" dirty="0" err="1">
                <a:solidFill>
                  <a:schemeClr val="accent1"/>
                </a:solidFill>
              </a:rPr>
              <a:t>listOfWorks</a:t>
            </a:r>
            <a:r>
              <a:rPr lang="fr-FR" sz="1600" dirty="0">
                <a:solidFill>
                  <a:schemeClr val="accent1"/>
                </a:solidFill>
              </a:rPr>
              <a:t> sous forme de </a:t>
            </a:r>
            <a:r>
              <a:rPr lang="fr-FR" sz="1600" dirty="0" err="1">
                <a:solidFill>
                  <a:schemeClr val="accent1"/>
                </a:solidFill>
              </a:rPr>
              <a:t>Hashset</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Application à la racine du projet avec une classe main qui ajoute 3 œuvres au catalogue et les affiche sous la forme &lt;œuvre &gt; &lt;</a:t>
            </a:r>
            <a:r>
              <a:rPr lang="fr-FR" sz="1600" dirty="0" err="1">
                <a:solidFill>
                  <a:schemeClr val="accent1"/>
                </a:solidFill>
              </a:rPr>
              <a:t>annee</a:t>
            </a:r>
            <a:r>
              <a:rPr lang="fr-FR" sz="1600" dirty="0">
                <a:solidFill>
                  <a:schemeClr val="accent1"/>
                </a:solidFill>
              </a:rPr>
              <a:t>&gt; </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7651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2178D-11F4-49F5-97EF-A6D445626FDF}"/>
              </a:ext>
            </a:extLst>
          </p:cNvPr>
          <p:cNvSpPr>
            <a:spLocks noGrp="1"/>
          </p:cNvSpPr>
          <p:nvPr>
            <p:ph type="title"/>
          </p:nvPr>
        </p:nvSpPr>
        <p:spPr>
          <a:xfrm>
            <a:off x="677334" y="20984"/>
            <a:ext cx="8596668" cy="1320800"/>
          </a:xfrm>
        </p:spPr>
        <p:txBody>
          <a:bodyPr/>
          <a:lstStyle/>
          <a:p>
            <a:r>
              <a:rPr lang="fr-FR" dirty="0"/>
              <a:t>Afficher le catalogue des </a:t>
            </a:r>
            <a:r>
              <a:rPr lang="fr-FR" dirty="0" err="1"/>
              <a:t>oeuvres</a:t>
            </a:r>
            <a:endParaRPr lang="fr-FR" dirty="0"/>
          </a:p>
        </p:txBody>
      </p:sp>
      <p:sp>
        <p:nvSpPr>
          <p:cNvPr id="4" name="Rectangle 1">
            <a:extLst>
              <a:ext uri="{FF2B5EF4-FFF2-40B4-BE49-F238E27FC236}">
                <a16:creationId xmlns:a16="http://schemas.microsoft.com/office/drawing/2014/main" id="{81FDF2C4-73C6-4386-B4E9-CAF8C41C0F06}"/>
              </a:ext>
            </a:extLst>
          </p:cNvPr>
          <p:cNvSpPr>
            <a:spLocks noGrp="1" noChangeArrowheads="1"/>
          </p:cNvSpPr>
          <p:nvPr>
            <p:ph idx="1"/>
          </p:nvPr>
        </p:nvSpPr>
        <p:spPr bwMode="auto">
          <a:xfrm>
            <a:off x="677334" y="1173927"/>
            <a:ext cx="10159448"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fr-FR" altLang="fr-FR" sz="2000" b="0" i="0" u="none" strike="noStrike" cap="none" normalizeH="0" baseline="0" dirty="0">
                <a:ln>
                  <a:noFill/>
                </a:ln>
                <a:solidFill>
                  <a:schemeClr val="accent1"/>
                </a:solidFill>
                <a:effectLst/>
                <a:latin typeface="sf pro text"/>
              </a:rPr>
              <a:t>Ajouter à la page e par </a:t>
            </a:r>
            <a:r>
              <a:rPr kumimoji="0" lang="fr-FR" altLang="fr-FR" sz="2000" b="0" i="0" u="none" strike="noStrike" cap="none" normalizeH="0" baseline="0" dirty="0" err="1">
                <a:ln>
                  <a:noFill/>
                </a:ln>
                <a:solidFill>
                  <a:schemeClr val="accent1"/>
                </a:solidFill>
                <a:effectLst/>
                <a:latin typeface="sf pro text"/>
              </a:rPr>
              <a:t>HomeServlet</a:t>
            </a:r>
            <a:r>
              <a:rPr kumimoji="0" lang="fr-FR" altLang="fr-FR" sz="2000" b="0" i="0" u="none" strike="noStrike" cap="none" normalizeH="0" baseline="0" dirty="0">
                <a:ln>
                  <a:noFill/>
                </a:ln>
                <a:solidFill>
                  <a:schemeClr val="accent1"/>
                </a:solidFill>
                <a:effectLst/>
                <a:latin typeface="sf pro text"/>
              </a:rPr>
              <a:t> le lien (&lt;a href&gt;) :</a:t>
            </a: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 </a:t>
            </a:r>
            <a:r>
              <a:rPr kumimoji="0" lang="fr-FR" altLang="fr-FR" sz="1800" b="1" i="0" u="sng" strike="noStrike" cap="none" normalizeH="0" baseline="0" dirty="0">
                <a:ln>
                  <a:noFill/>
                </a:ln>
                <a:solidFill>
                  <a:schemeClr val="accent1"/>
                </a:solidFill>
                <a:effectLst/>
                <a:latin typeface="sf pro text"/>
              </a:rPr>
              <a:t>Accès au catalogue des </a:t>
            </a:r>
            <a:r>
              <a:rPr kumimoji="0" lang="fr-FR" altLang="fr-FR" sz="1800" b="1" i="0" u="sng" strike="noStrike" cap="none" normalizeH="0" baseline="0" dirty="0" err="1">
                <a:ln>
                  <a:noFill/>
                </a:ln>
                <a:solidFill>
                  <a:schemeClr val="accent1"/>
                </a:solidFill>
                <a:effectLst/>
                <a:latin typeface="sf pro text"/>
              </a:rPr>
              <a:t>oeuvres</a:t>
            </a:r>
            <a:r>
              <a:rPr kumimoji="0" lang="fr-FR" altLang="fr-FR" sz="1800" b="0" i="0" u="none" strike="noStrike" cap="none" normalizeH="0" baseline="0" dirty="0">
                <a:ln>
                  <a:noFill/>
                </a:ln>
                <a:solidFill>
                  <a:schemeClr val="accent1"/>
                </a:solidFill>
                <a:effectLst/>
                <a:latin typeface="sf pro tex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L'url du lien sera : http://localhost:8080/frontoffice/catalogue</a:t>
            </a:r>
            <a:br>
              <a:rPr kumimoji="0" lang="fr-FR" altLang="fr-FR" sz="1800" b="0" i="0" u="none" strike="noStrike" cap="none" normalizeH="0" baseline="0" dirty="0">
                <a:ln>
                  <a:noFill/>
                </a:ln>
                <a:solidFill>
                  <a:schemeClr val="accent1"/>
                </a:solidFill>
                <a:effectLst/>
                <a:latin typeface="sf pro text"/>
              </a:rPr>
            </a:br>
            <a:endParaRPr kumimoji="0" lang="fr-FR" altLang="fr-FR" sz="1800" b="0" i="0" u="none" strike="noStrike" cap="none" normalizeH="0" baseline="0" dirty="0">
              <a:ln>
                <a:noFill/>
              </a:ln>
              <a:solidFill>
                <a:schemeClr val="accent1"/>
              </a:solidFill>
              <a:effectLst/>
            </a:endParaRPr>
          </a:p>
          <a:p>
            <a:pPr defTabSz="914400">
              <a:buClrTx/>
              <a:buSzTx/>
            </a:pPr>
            <a:r>
              <a:rPr kumimoji="0" lang="fr-FR" altLang="fr-FR" sz="2000" b="0" i="0" u="none" strike="noStrike" cap="none" normalizeH="0" baseline="0" dirty="0">
                <a:ln>
                  <a:noFill/>
                </a:ln>
                <a:solidFill>
                  <a:schemeClr val="accent1"/>
                </a:solidFill>
                <a:effectLst/>
                <a:latin typeface="sf pro text"/>
              </a:rPr>
              <a:t>Ce lien doit mener vers une Servlet </a:t>
            </a:r>
            <a:r>
              <a:rPr kumimoji="0" lang="fr-FR" altLang="fr-FR" sz="2000" b="0" i="0" u="none" strike="noStrike" cap="none" normalizeH="0" baseline="0" dirty="0" err="1">
                <a:ln>
                  <a:noFill/>
                </a:ln>
                <a:solidFill>
                  <a:schemeClr val="accent1"/>
                </a:solidFill>
                <a:effectLst/>
                <a:latin typeface="sfmono-regular"/>
              </a:rPr>
              <a:t>CatalogueServlet</a:t>
            </a:r>
            <a:r>
              <a:rPr kumimoji="0" lang="fr-FR" altLang="fr-FR" sz="2000" b="0" i="0" u="none" strike="noStrike" cap="none" normalizeH="0" baseline="0" dirty="0">
                <a:ln>
                  <a:noFill/>
                </a:ln>
                <a:solidFill>
                  <a:schemeClr val="accent1"/>
                </a:solidFill>
                <a:effectLst/>
                <a:latin typeface="sfmono-regular"/>
              </a:rPr>
              <a:t> </a:t>
            </a:r>
            <a:r>
              <a:rPr kumimoji="0" lang="fr-FR" altLang="fr-FR" sz="2000" b="0" i="0" u="none" strike="noStrike" cap="none" normalizeH="0" baseline="0" dirty="0">
                <a:ln>
                  <a:noFill/>
                </a:ln>
                <a:solidFill>
                  <a:schemeClr val="accent1"/>
                </a:solidFill>
                <a:effectLst/>
                <a:latin typeface="sf pro text"/>
              </a:rPr>
              <a:t> du package </a:t>
            </a:r>
          </a:p>
          <a:p>
            <a:pPr marL="400050" lvl="1" indent="0" defTabSz="914400">
              <a:buClrTx/>
              <a:buSzTx/>
              <a:buNone/>
            </a:pPr>
            <a:r>
              <a:rPr kumimoji="0" lang="fr-FR" altLang="fr-FR" sz="1800" b="0" i="0" u="none" strike="noStrike" cap="none" normalizeH="0" baseline="0" dirty="0" err="1">
                <a:ln>
                  <a:noFill/>
                </a:ln>
                <a:solidFill>
                  <a:schemeClr val="accent1"/>
                </a:solidFill>
                <a:effectLst/>
                <a:latin typeface="sfmono-regular"/>
              </a:rPr>
              <a:t>com.directmedia.onlinestore.controller</a:t>
            </a:r>
            <a:r>
              <a:rPr kumimoji="0" lang="fr-FR" altLang="fr-FR" sz="1800" b="0" i="0" u="none" strike="noStrike" cap="none" normalizeH="0" baseline="0" dirty="0">
                <a:ln>
                  <a:noFill/>
                </a:ln>
                <a:solidFill>
                  <a:schemeClr val="accent1"/>
                </a:solidFill>
                <a:effectLst/>
                <a:latin typeface="sf pro text"/>
              </a:rPr>
              <a:t>  qui doit produire dans une page </a:t>
            </a:r>
            <a:r>
              <a:rPr kumimoji="0" lang="fr-FR" altLang="fr-FR" sz="2000" b="0" i="0" u="none" strike="noStrike" cap="none" normalizeH="0" baseline="0" dirty="0">
                <a:ln>
                  <a:noFill/>
                </a:ln>
                <a:solidFill>
                  <a:schemeClr val="accent1"/>
                </a:solidFill>
                <a:effectLst/>
                <a:latin typeface="sf pro text"/>
              </a:rPr>
              <a:t>la liste des </a:t>
            </a:r>
          </a:p>
          <a:p>
            <a:pPr marL="400050" lvl="1" indent="0" defTabSz="914400">
              <a:buClrTx/>
              <a:buSzTx/>
              <a:buNone/>
            </a:pPr>
            <a:r>
              <a:rPr kumimoji="0" lang="fr-FR" altLang="fr-FR" sz="2000" b="0" i="0" u="none" strike="noStrike" cap="none" normalizeH="0" baseline="0" dirty="0" err="1">
                <a:ln>
                  <a:noFill/>
                </a:ln>
                <a:solidFill>
                  <a:schemeClr val="accent1"/>
                </a:solidFill>
                <a:effectLst/>
                <a:latin typeface="sf pro text"/>
              </a:rPr>
              <a:t>oeuvres</a:t>
            </a:r>
            <a:r>
              <a:rPr kumimoji="0" lang="fr-FR" altLang="fr-FR" sz="2000" b="0" i="0" u="none" strike="noStrike" cap="none" normalizeH="0" baseline="0" dirty="0">
                <a:ln>
                  <a:noFill/>
                </a:ln>
                <a:solidFill>
                  <a:schemeClr val="accent1"/>
                </a:solidFill>
                <a:effectLst/>
                <a:latin typeface="sf pro text"/>
              </a:rPr>
              <a:t> du catalogue au format : titre (année)</a:t>
            </a:r>
          </a:p>
          <a:p>
            <a:pPr marL="400050" lvl="1" indent="0" defTabSz="914400">
              <a:buClrTx/>
              <a:buSzTx/>
              <a:buNone/>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kumimoji="0" lang="fr-FR" altLang="fr-FR" sz="2000" b="0" i="0" u="none" strike="noStrike" cap="none" normalizeH="0" baseline="0" dirty="0">
                <a:ln>
                  <a:noFill/>
                </a:ln>
                <a:solidFill>
                  <a:schemeClr val="accent1"/>
                </a:solidFill>
                <a:effectLst/>
                <a:latin typeface="sf pro text"/>
              </a:rPr>
              <a:t>La servlet sera accessible via l'URL : </a:t>
            </a:r>
            <a:r>
              <a:rPr kumimoji="0" lang="fr-FR" altLang="fr-FR" sz="2000" b="0" i="0" u="none" strike="noStrike" cap="none" normalizeH="0" baseline="0" dirty="0">
                <a:ln>
                  <a:noFill/>
                </a:ln>
                <a:solidFill>
                  <a:schemeClr val="accent1"/>
                </a:solidFill>
                <a:effectLst/>
                <a:latin typeface="sf pro text"/>
                <a:hlinkClick r:id="rId3"/>
              </a:rPr>
              <a:t>http://localhost:8080/frontoffice/catalogue</a:t>
            </a:r>
            <a:endParaRPr kumimoji="0" lang="fr-FR" altLang="fr-FR" sz="2000" b="0" i="0" u="none" strike="noStrike" cap="none" normalizeH="0" baseline="0" dirty="0">
              <a:ln>
                <a:noFill/>
              </a:ln>
              <a:solidFill>
                <a:schemeClr val="accent1"/>
              </a:solidFill>
              <a:effectLst/>
              <a:latin typeface="sf pro text"/>
            </a:endParaRP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lang="fr-FR" altLang="fr-FR" sz="2000" dirty="0">
                <a:solidFill>
                  <a:schemeClr val="accent1"/>
                </a:solidFill>
                <a:latin typeface="sf pro text"/>
              </a:rPr>
              <a:t>Pour le moment le remplissage du catalogue va se faire dans le Do </a:t>
            </a:r>
            <a:r>
              <a:rPr lang="fr-FR" altLang="fr-FR" sz="2000" dirty="0" err="1">
                <a:solidFill>
                  <a:schemeClr val="accent1"/>
                </a:solidFill>
                <a:latin typeface="sf pro text"/>
              </a:rPr>
              <a:t>Get</a:t>
            </a:r>
            <a:r>
              <a:rPr lang="fr-FR" altLang="fr-FR" sz="2000" dirty="0">
                <a:solidFill>
                  <a:schemeClr val="accent1"/>
                </a:solidFill>
                <a:latin typeface="sf pro text"/>
              </a:rPr>
              <a:t> de la servlet </a:t>
            </a:r>
            <a:r>
              <a:rPr lang="fr-FR" altLang="fr-FR" sz="2000" dirty="0" err="1">
                <a:solidFill>
                  <a:schemeClr val="accent1"/>
                </a:solidFill>
                <a:latin typeface="sf pro text"/>
              </a:rPr>
              <a:t>Calotogue</a:t>
            </a:r>
            <a:r>
              <a:rPr lang="fr-FR" altLang="fr-FR" sz="2000" dirty="0">
                <a:solidFill>
                  <a:schemeClr val="accent1"/>
                </a:solidFill>
                <a:latin typeface="sf pro text"/>
              </a:rPr>
              <a:t> </a:t>
            </a:r>
          </a:p>
          <a:p>
            <a:pPr marL="400050" lvl="1" indent="0" defTabSz="914400">
              <a:buClrTx/>
              <a:buSzTx/>
              <a:buNone/>
            </a:pPr>
            <a:r>
              <a:rPr lang="fr-FR" altLang="fr-FR" sz="1800" dirty="0">
                <a:solidFill>
                  <a:schemeClr val="accent1"/>
                </a:solidFill>
                <a:latin typeface="sf pro text"/>
              </a:rPr>
              <a:t>Mais ne sera rempli que si il est vide.</a:t>
            </a:r>
          </a:p>
          <a:p>
            <a:pPr marL="400050" lvl="1" indent="0" defTabSz="914400">
              <a:buClrTx/>
              <a:buSzTx/>
              <a:buNone/>
            </a:pPr>
            <a:endParaRPr lang="fr-FR" altLang="fr-FR" sz="1800" dirty="0">
              <a:solidFill>
                <a:schemeClr val="accent1"/>
              </a:solidFill>
              <a:latin typeface="sf pro text"/>
            </a:endParaRPr>
          </a:p>
          <a:p>
            <a:pPr marL="285750" defTabSz="914400">
              <a:buClrTx/>
              <a:buSzTx/>
            </a:pPr>
            <a:r>
              <a:rPr lang="fr-FR" altLang="fr-FR" sz="2000" dirty="0">
                <a:solidFill>
                  <a:schemeClr val="accent1"/>
                </a:solidFill>
                <a:latin typeface="sf pro text"/>
              </a:rPr>
              <a:t>Pour ajouter un saut de ligne en Html, utilise la balise &lt;BR/&gt;</a:t>
            </a:r>
          </a:p>
          <a:p>
            <a:pPr marL="285750" defTabSz="914400">
              <a:buClrTx/>
              <a:buSzTx/>
            </a:pPr>
            <a:endParaRPr lang="fr-FR" altLang="fr-FR" sz="2000" dirty="0">
              <a:solidFill>
                <a:schemeClr val="accent1"/>
              </a:solidFill>
              <a:latin typeface="sf pro text"/>
            </a:endParaRPr>
          </a:p>
          <a:p>
            <a:pPr marL="285750" defTabSz="914400">
              <a:buClrTx/>
              <a:buSzTx/>
            </a:pPr>
            <a:r>
              <a:rPr lang="fr-FR" altLang="fr-FR" sz="2000" dirty="0">
                <a:solidFill>
                  <a:schemeClr val="accent1"/>
                </a:solidFill>
                <a:latin typeface="sf pro text"/>
              </a:rPr>
              <a:t>Reproduire la même chose dans le backoffice.</a:t>
            </a: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486F4-BB5C-45A8-ABAB-01F4A661F3FD}"/>
              </a:ext>
            </a:extLst>
          </p:cNvPr>
          <p:cNvSpPr>
            <a:spLocks noGrp="1"/>
          </p:cNvSpPr>
          <p:nvPr>
            <p:ph type="title"/>
          </p:nvPr>
        </p:nvSpPr>
        <p:spPr/>
        <p:txBody>
          <a:bodyPr/>
          <a:lstStyle/>
          <a:p>
            <a:r>
              <a:rPr lang="fr-FR" dirty="0"/>
              <a:t>Descriptif de l’</a:t>
            </a:r>
            <a:r>
              <a:rPr lang="fr-FR" dirty="0" err="1"/>
              <a:t>oeuvre</a:t>
            </a:r>
            <a:endParaRPr lang="fr-FR" dirty="0"/>
          </a:p>
        </p:txBody>
      </p:sp>
      <p:sp>
        <p:nvSpPr>
          <p:cNvPr id="3" name="Espace réservé du contenu 2">
            <a:extLst>
              <a:ext uri="{FF2B5EF4-FFF2-40B4-BE49-F238E27FC236}">
                <a16:creationId xmlns:a16="http://schemas.microsoft.com/office/drawing/2014/main" id="{105B49F9-36A1-4C0A-8F0D-99F20F34A70E}"/>
              </a:ext>
            </a:extLst>
          </p:cNvPr>
          <p:cNvSpPr>
            <a:spLocks noGrp="1"/>
          </p:cNvSpPr>
          <p:nvPr>
            <p:ph idx="1"/>
          </p:nvPr>
        </p:nvSpPr>
        <p:spPr>
          <a:xfrm>
            <a:off x="677334" y="1930400"/>
            <a:ext cx="8596668" cy="3880773"/>
          </a:xfrm>
        </p:spPr>
        <p:txBody>
          <a:bodyPr>
            <a:normAutofit fontScale="85000" lnSpcReduction="20000"/>
          </a:bodyPr>
          <a:lstStyle/>
          <a:p>
            <a:r>
              <a:rPr lang="fr-FR" dirty="0">
                <a:solidFill>
                  <a:schemeClr val="accent1"/>
                </a:solidFill>
              </a:rPr>
              <a:t>Dans le catalogue des œuvres du front-office, rendez cliquable chaque œuvre en ajoutant un lien (&lt;a href…&gt;) qui mène vers une nouvelle servlet </a:t>
            </a:r>
            <a:r>
              <a:rPr lang="fr-FR" dirty="0" err="1">
                <a:solidFill>
                  <a:schemeClr val="accent1"/>
                </a:solidFill>
              </a:rPr>
              <a:t>WorkDetailsServlet</a:t>
            </a:r>
            <a:r>
              <a:rPr lang="fr-FR" dirty="0">
                <a:solidFill>
                  <a:schemeClr val="accent1"/>
                </a:solidFill>
              </a:rPr>
              <a:t> . L'url d'accès à cette servlet sera :</a:t>
            </a:r>
          </a:p>
          <a:p>
            <a:r>
              <a:rPr lang="fr-FR" dirty="0">
                <a:solidFill>
                  <a:schemeClr val="accent1"/>
                </a:solidFill>
              </a:rPr>
              <a:t>http://localhost:8080/frontoffice/work-details</a:t>
            </a:r>
          </a:p>
          <a:p>
            <a:r>
              <a:rPr lang="fr-FR" dirty="0">
                <a:solidFill>
                  <a:schemeClr val="accent1"/>
                </a:solidFill>
              </a:rPr>
              <a:t>La Servlet devra alors afficher un contenu HTML descriptif de l’œuvre sélectionnée. Pour ce faire, il faudra que le lien cliquable emporte avec lui un paramètre qui permette d'identifier avec certitude l’œuvre dont la Servlet doit afficher le détail.</a:t>
            </a:r>
          </a:p>
          <a:p>
            <a:endParaRPr lang="fr-FR" dirty="0">
              <a:solidFill>
                <a:schemeClr val="accent1"/>
              </a:solidFill>
            </a:endParaRPr>
          </a:p>
          <a:p>
            <a:r>
              <a:rPr lang="fr-FR" dirty="0">
                <a:solidFill>
                  <a:schemeClr val="accent1"/>
                </a:solidFill>
              </a:rPr>
              <a:t>Le titre de l’œuvre seul ne peut pas identifier l'</a:t>
            </a:r>
            <a:r>
              <a:rPr lang="fr-FR" dirty="0" err="1">
                <a:solidFill>
                  <a:schemeClr val="accent1"/>
                </a:solidFill>
              </a:rPr>
              <a:t>oeuvre</a:t>
            </a:r>
            <a:r>
              <a:rPr lang="fr-FR" dirty="0">
                <a:solidFill>
                  <a:schemeClr val="accent1"/>
                </a:solidFill>
              </a:rPr>
              <a:t>, éventuellement le couple titre - année de parution, mais il y a plus simple, nous allons donner un numéro à chaque œuvre. </a:t>
            </a:r>
          </a:p>
          <a:p>
            <a:endParaRPr lang="fr-FR" dirty="0">
              <a:solidFill>
                <a:schemeClr val="accent1"/>
              </a:solidFill>
            </a:endParaRPr>
          </a:p>
          <a:p>
            <a:r>
              <a:rPr lang="fr-FR" dirty="0">
                <a:solidFill>
                  <a:schemeClr val="accent1"/>
                </a:solidFill>
              </a:rPr>
              <a:t>Vous allez donc ajouter à la classe Work  un attribut id  numérique (long).</a:t>
            </a:r>
          </a:p>
          <a:p>
            <a:endParaRPr lang="fr-FR" dirty="0">
              <a:solidFill>
                <a:schemeClr val="accent1"/>
              </a:solidFill>
            </a:endParaRPr>
          </a:p>
          <a:p>
            <a:r>
              <a:rPr lang="fr-FR" dirty="0">
                <a:solidFill>
                  <a:schemeClr val="accent1"/>
                </a:solidFill>
              </a:rPr>
              <a:t>La Servlet affichera toutes les propriétés connues de l’œuvre, y compris l'identité de l'artiste.</a:t>
            </a:r>
          </a:p>
        </p:txBody>
      </p:sp>
    </p:spTree>
    <p:extLst>
      <p:ext uri="{BB962C8B-B14F-4D97-AF65-F5344CB8AC3E}">
        <p14:creationId xmlns:p14="http://schemas.microsoft.com/office/powerpoint/2010/main" val="42714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699DB-75EA-45C2-8906-033AF1D06F86}"/>
              </a:ext>
            </a:extLst>
          </p:cNvPr>
          <p:cNvSpPr>
            <a:spLocks noGrp="1"/>
          </p:cNvSpPr>
          <p:nvPr>
            <p:ph type="title"/>
          </p:nvPr>
        </p:nvSpPr>
        <p:spPr/>
        <p:txBody>
          <a:bodyPr/>
          <a:lstStyle/>
          <a:p>
            <a:r>
              <a:rPr lang="fr-FR" dirty="0"/>
              <a:t>Formulaire d’ajout d’une œuvre</a:t>
            </a:r>
          </a:p>
        </p:txBody>
      </p:sp>
      <p:sp>
        <p:nvSpPr>
          <p:cNvPr id="3" name="Espace réservé du contenu 2">
            <a:extLst>
              <a:ext uri="{FF2B5EF4-FFF2-40B4-BE49-F238E27FC236}">
                <a16:creationId xmlns:a16="http://schemas.microsoft.com/office/drawing/2014/main" id="{6D4ED5AC-2CCF-4FE2-9E49-B739735C16F6}"/>
              </a:ext>
            </a:extLst>
          </p:cNvPr>
          <p:cNvSpPr>
            <a:spLocks noGrp="1"/>
          </p:cNvSpPr>
          <p:nvPr>
            <p:ph idx="1"/>
          </p:nvPr>
        </p:nvSpPr>
        <p:spPr>
          <a:xfrm>
            <a:off x="677334" y="1794829"/>
            <a:ext cx="8596668" cy="3880773"/>
          </a:xfrm>
        </p:spPr>
        <p:txBody>
          <a:bodyPr>
            <a:noAutofit/>
          </a:bodyPr>
          <a:lstStyle/>
          <a:p>
            <a:r>
              <a:rPr lang="fr-FR" sz="1400" dirty="0"/>
              <a:t>Nous allons permettre à l'administrateur d'ajouter une œuvre au catalogue via l'application Web de back-office. Pour ajouter cette œuvre, l'administrateur accédera à un formulaire de saisie par le biais d'un lien sur la page </a:t>
            </a:r>
            <a:r>
              <a:rPr lang="fr-FR" sz="1400" dirty="0" err="1"/>
              <a:t>index.jsp</a:t>
            </a:r>
            <a:r>
              <a:rPr lang="fr-FR" sz="1400" dirty="0"/>
              <a:t> du backend.</a:t>
            </a:r>
          </a:p>
          <a:p>
            <a:r>
              <a:rPr lang="fr-FR" sz="1400" dirty="0"/>
              <a:t>Ce lien doit mener vers une page add-work-form.html qui affichera le formulaire permettant de saisir les caractéristiques d'une œuvre à l'aide de plusieurs champs texte (input type="</a:t>
            </a:r>
            <a:r>
              <a:rPr lang="fr-FR" sz="1400" dirty="0" err="1"/>
              <a:t>text</a:t>
            </a:r>
            <a:r>
              <a:rPr lang="fr-FR" sz="1400" dirty="0"/>
              <a:t>") : titre, année de sortie, genre, résumé, identité de l'artiste principal.</a:t>
            </a:r>
          </a:p>
          <a:p>
            <a:r>
              <a:rPr lang="fr-FR" sz="1400" dirty="0"/>
              <a:t>Le formulaire se terminera par un bouton intitulé "Ajouter" qui va soumettre le formulaire à une Servlet </a:t>
            </a:r>
            <a:r>
              <a:rPr lang="fr-FR" sz="1400" dirty="0" err="1"/>
              <a:t>AddWorkServlet</a:t>
            </a:r>
            <a:r>
              <a:rPr lang="fr-FR" sz="1400" dirty="0"/>
              <a:t> . Cette Servlet sera accessible sous l'URL </a:t>
            </a:r>
            <a:r>
              <a:rPr lang="fr-FR" sz="1400" dirty="0" err="1"/>
              <a:t>add-work</a:t>
            </a:r>
            <a:r>
              <a:rPr lang="fr-FR" sz="1400" dirty="0"/>
              <a:t>.</a:t>
            </a:r>
          </a:p>
          <a:p>
            <a:r>
              <a:rPr lang="fr-FR" sz="1400" dirty="0"/>
              <a:t>La Servlet va devoir récupérer les valeurs saisies dans le formulaire, instancier une nouvelle œuvre et lui associer un nouvel artiste. L'identifiant de l’œuvre devant être incrémental, vous ajouterez à la classe Work  un attribut </a:t>
            </a:r>
            <a:r>
              <a:rPr lang="fr-FR" sz="1400" dirty="0" err="1"/>
              <a:t>static</a:t>
            </a:r>
            <a:r>
              <a:rPr lang="fr-FR" sz="1400" dirty="0"/>
              <a:t> </a:t>
            </a:r>
            <a:r>
              <a:rPr lang="fr-FR" sz="1400" dirty="0" err="1"/>
              <a:t>int</a:t>
            </a:r>
            <a:r>
              <a:rPr lang="fr-FR" sz="1400" dirty="0"/>
              <a:t> </a:t>
            </a:r>
            <a:r>
              <a:rPr lang="fr-FR" sz="1400" dirty="0" err="1"/>
              <a:t>lastId</a:t>
            </a:r>
            <a:r>
              <a:rPr lang="fr-FR" sz="1400" dirty="0"/>
              <a:t>  qui devra servir à stocker le dernier identifiant utilisé. Il faudra également adapter la Servlet Catalogue  afin que les premiers films de catalogue ait un id  qui provient de cet attribut.</a:t>
            </a:r>
          </a:p>
          <a:p>
            <a:r>
              <a:rPr lang="fr-FR" sz="1400" dirty="0"/>
              <a:t>retourner une réponse qui permette d'afficher dans le navigateur une confirmation : “Le film a été ajouté” suivi d'un lien pour retourner à la page d'accueil.</a:t>
            </a:r>
          </a:p>
        </p:txBody>
      </p:sp>
    </p:spTree>
    <p:extLst>
      <p:ext uri="{BB962C8B-B14F-4D97-AF65-F5344CB8AC3E}">
        <p14:creationId xmlns:p14="http://schemas.microsoft.com/office/powerpoint/2010/main" val="26183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7EE97-95A7-4FB0-8088-6453C360445B}"/>
              </a:ext>
            </a:extLst>
          </p:cNvPr>
          <p:cNvSpPr>
            <a:spLocks noGrp="1"/>
          </p:cNvSpPr>
          <p:nvPr>
            <p:ph type="title"/>
          </p:nvPr>
        </p:nvSpPr>
        <p:spPr/>
        <p:txBody>
          <a:bodyPr/>
          <a:lstStyle/>
          <a:p>
            <a:r>
              <a:rPr lang="fr-FR" dirty="0"/>
              <a:t>Authentification de l'administrateur</a:t>
            </a:r>
          </a:p>
        </p:txBody>
      </p:sp>
      <p:sp>
        <p:nvSpPr>
          <p:cNvPr id="3" name="Espace réservé du contenu 2">
            <a:extLst>
              <a:ext uri="{FF2B5EF4-FFF2-40B4-BE49-F238E27FC236}">
                <a16:creationId xmlns:a16="http://schemas.microsoft.com/office/drawing/2014/main" id="{536444F3-159A-4C93-8D62-9C8410ADDDBA}"/>
              </a:ext>
            </a:extLst>
          </p:cNvPr>
          <p:cNvSpPr>
            <a:spLocks noGrp="1"/>
          </p:cNvSpPr>
          <p:nvPr>
            <p:ph idx="1"/>
          </p:nvPr>
        </p:nvSpPr>
        <p:spPr/>
        <p:txBody>
          <a:bodyPr>
            <a:normAutofit fontScale="85000" lnSpcReduction="20000"/>
          </a:bodyPr>
          <a:lstStyle/>
          <a:p>
            <a:r>
              <a:rPr lang="fr-FR" dirty="0"/>
              <a:t>Nous allons ajouter au backend un formulaire d'identification, avec un champ login et un champ mot de passe, par l'intermédiaire d'une page login.html.</a:t>
            </a:r>
          </a:p>
          <a:p>
            <a:pPr marL="457200" lvl="1" indent="0">
              <a:buNone/>
            </a:pPr>
            <a:r>
              <a:rPr lang="fr-FR" dirty="0">
                <a:solidFill>
                  <a:srgbClr val="E8BF6A"/>
                </a:solidFill>
                <a:effectLst/>
                <a:latin typeface="Calibri" panose="020F0502020204030204" pitchFamily="34" charset="0"/>
                <a:ea typeface="Calibri" panose="020F0502020204030204" pitchFamily="34" charset="0"/>
                <a:cs typeface="Times New Roman" panose="02020603050405020304" pitchFamily="18" charset="0"/>
              </a:rPr>
              <a:t>&lt;input </a:t>
            </a:r>
            <a:r>
              <a:rPr lang="fr-FR" dirty="0">
                <a:solidFill>
                  <a:srgbClr val="BABABA"/>
                </a:solidFill>
                <a:effectLst/>
                <a:latin typeface="Calibri" panose="020F0502020204030204" pitchFamily="34" charset="0"/>
                <a:ea typeface="Calibri" panose="020F0502020204030204" pitchFamily="34" charset="0"/>
                <a:cs typeface="Times New Roman" panose="02020603050405020304" pitchFamily="18" charset="0"/>
              </a:rPr>
              <a:t>type</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r>
              <a:rPr lang="fr-FR" dirty="0" err="1">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password</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endParaRPr lang="fr-FR" dirty="0"/>
          </a:p>
          <a:p>
            <a:r>
              <a:rPr lang="fr-FR" dirty="0"/>
              <a:t>Ce formulaire sera soumis à une servlet  </a:t>
            </a:r>
            <a:r>
              <a:rPr lang="fr-FR" dirty="0" err="1"/>
              <a:t>AuthenticationServlet</a:t>
            </a:r>
            <a:r>
              <a:rPr lang="fr-FR" dirty="0"/>
              <a:t> accessible sous /login avec la méthode Post .</a:t>
            </a:r>
          </a:p>
          <a:p>
            <a:endParaRPr lang="fr-FR" dirty="0"/>
          </a:p>
          <a:p>
            <a:r>
              <a:rPr lang="fr-FR" dirty="0"/>
              <a:t>Cette servlet va vérifier si le login est </a:t>
            </a:r>
            <a:r>
              <a:rPr lang="fr-FR" dirty="0" err="1"/>
              <a:t>michel</a:t>
            </a:r>
            <a:r>
              <a:rPr lang="fr-FR" dirty="0"/>
              <a:t> avec le mot de passe 123456 ou caroline avec le mot de passe </a:t>
            </a:r>
            <a:r>
              <a:rPr lang="fr-FR" dirty="0" err="1"/>
              <a:t>abcdef</a:t>
            </a:r>
            <a:r>
              <a:rPr lang="fr-FR" dirty="0"/>
              <a:t>.</a:t>
            </a:r>
          </a:p>
          <a:p>
            <a:endParaRPr lang="fr-FR" dirty="0"/>
          </a:p>
          <a:p>
            <a:r>
              <a:rPr lang="fr-FR" dirty="0"/>
              <a:t>En cas de succès, la servlet retourne un contenu html proposant un lien (&lt;a href...&gt;) vers la servlet </a:t>
            </a:r>
            <a:r>
              <a:rPr lang="fr-FR" dirty="0" err="1"/>
              <a:t>HomeServlet</a:t>
            </a:r>
            <a:r>
              <a:rPr lang="fr-FR" dirty="0"/>
              <a:t> du Back-office.</a:t>
            </a:r>
          </a:p>
          <a:p>
            <a:endParaRPr lang="fr-FR" dirty="0"/>
          </a:p>
          <a:p>
            <a:r>
              <a:rPr lang="fr-FR" dirty="0"/>
              <a:t>En cas d'échec, la servlet retourne le message « login / </a:t>
            </a:r>
            <a:r>
              <a:rPr lang="fr-FR" dirty="0" err="1"/>
              <a:t>mdp</a:t>
            </a:r>
            <a:r>
              <a:rPr lang="fr-FR" dirty="0"/>
              <a:t> erroné » accompagné d'un lien pour retourner vers le formulaire login.html afin que l'utilisateur puisse à nouveau tenter de s'identifier.</a:t>
            </a:r>
          </a:p>
          <a:p>
            <a:endParaRPr lang="fr-FR" dirty="0"/>
          </a:p>
        </p:txBody>
      </p:sp>
    </p:spTree>
    <p:extLst>
      <p:ext uri="{BB962C8B-B14F-4D97-AF65-F5344CB8AC3E}">
        <p14:creationId xmlns:p14="http://schemas.microsoft.com/office/powerpoint/2010/main" val="94575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853CD-9EE2-4809-991C-C455B7A1BCCA}"/>
              </a:ext>
            </a:extLst>
          </p:cNvPr>
          <p:cNvSpPr>
            <a:spLocks noGrp="1"/>
          </p:cNvSpPr>
          <p:nvPr>
            <p:ph type="title"/>
          </p:nvPr>
        </p:nvSpPr>
        <p:spPr/>
        <p:txBody>
          <a:bodyPr/>
          <a:lstStyle/>
          <a:p>
            <a:r>
              <a:rPr lang="fr-FR" dirty="0"/>
              <a:t>Session utilisateur</a:t>
            </a:r>
          </a:p>
        </p:txBody>
      </p:sp>
      <p:sp>
        <p:nvSpPr>
          <p:cNvPr id="3" name="Espace réservé du contenu 2">
            <a:extLst>
              <a:ext uri="{FF2B5EF4-FFF2-40B4-BE49-F238E27FC236}">
                <a16:creationId xmlns:a16="http://schemas.microsoft.com/office/drawing/2014/main" id="{81D0D35F-D45B-4B98-88B7-C4014D160FCB}"/>
              </a:ext>
            </a:extLst>
          </p:cNvPr>
          <p:cNvSpPr>
            <a:spLocks noGrp="1"/>
          </p:cNvSpPr>
          <p:nvPr>
            <p:ph idx="1"/>
          </p:nvPr>
        </p:nvSpPr>
        <p:spPr/>
        <p:txBody>
          <a:bodyPr/>
          <a:lstStyle/>
          <a:p>
            <a:pPr algn="l"/>
            <a:r>
              <a:rPr lang="fr-FR" b="0" i="0" dirty="0">
                <a:solidFill>
                  <a:srgbClr val="1C1D1F"/>
                </a:solidFill>
                <a:effectLst/>
                <a:latin typeface="sf pro text"/>
              </a:rPr>
              <a:t>Nous allons afficher en haut de la page d'accueil le message :</a:t>
            </a:r>
          </a:p>
          <a:p>
            <a:pPr algn="l"/>
            <a:r>
              <a:rPr lang="fr-FR" b="0" i="1" dirty="0">
                <a:solidFill>
                  <a:srgbClr val="1C1D1F"/>
                </a:solidFill>
                <a:effectLst/>
                <a:latin typeface="sf pro text"/>
              </a:rPr>
              <a:t>Bonjour &lt;identifiant&gt;</a:t>
            </a:r>
            <a:br>
              <a:rPr lang="fr-FR" b="0" i="1" dirty="0">
                <a:solidFill>
                  <a:srgbClr val="1C1D1F"/>
                </a:solidFill>
                <a:effectLst/>
                <a:latin typeface="sf pro text"/>
              </a:rPr>
            </a:br>
            <a:endParaRPr lang="fr-FR" b="0" i="0" dirty="0">
              <a:solidFill>
                <a:srgbClr val="1C1D1F"/>
              </a:solidFill>
              <a:effectLst/>
              <a:latin typeface="sf pro text"/>
            </a:endParaRPr>
          </a:p>
          <a:p>
            <a:pPr algn="l"/>
            <a:r>
              <a:rPr lang="fr-FR" b="0" i="0" dirty="0">
                <a:solidFill>
                  <a:srgbClr val="1C1D1F"/>
                </a:solidFill>
                <a:effectLst/>
                <a:latin typeface="sf pro text"/>
              </a:rPr>
              <a:t>ou &lt;identifiant&gt; sera l'identifiant de l'utilisateur authentifié via la page</a:t>
            </a:r>
            <a:r>
              <a:rPr lang="fr-FR" b="1" i="0" dirty="0">
                <a:solidFill>
                  <a:srgbClr val="1C1D1F"/>
                </a:solidFill>
                <a:effectLst/>
                <a:latin typeface="sf pro text"/>
              </a:rPr>
              <a:t> login.html</a:t>
            </a:r>
            <a:endParaRPr lang="fr-FR" b="0" i="0" dirty="0">
              <a:solidFill>
                <a:srgbClr val="1C1D1F"/>
              </a:solidFill>
              <a:effectLst/>
              <a:latin typeface="sf pro text"/>
            </a:endParaRPr>
          </a:p>
          <a:p>
            <a:pPr algn="l"/>
            <a:r>
              <a:rPr lang="fr-FR" b="0" i="0" dirty="0">
                <a:solidFill>
                  <a:srgbClr val="1C1D1F"/>
                </a:solidFill>
                <a:effectLst/>
                <a:latin typeface="sf pro text"/>
              </a:rPr>
              <a:t>Il faudra pour cela conserver en session l'identifiant de l'administrateur après authentification.</a:t>
            </a:r>
          </a:p>
          <a:p>
            <a:endParaRPr lang="fr-FR" dirty="0"/>
          </a:p>
        </p:txBody>
      </p:sp>
    </p:spTree>
    <p:extLst>
      <p:ext uri="{BB962C8B-B14F-4D97-AF65-F5344CB8AC3E}">
        <p14:creationId xmlns:p14="http://schemas.microsoft.com/office/powerpoint/2010/main" val="114997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E81CC-896F-4DF1-B5D8-69AA917AF955}"/>
              </a:ext>
            </a:extLst>
          </p:cNvPr>
          <p:cNvSpPr>
            <a:spLocks noGrp="1"/>
          </p:cNvSpPr>
          <p:nvPr>
            <p:ph type="title"/>
          </p:nvPr>
        </p:nvSpPr>
        <p:spPr/>
        <p:txBody>
          <a:bodyPr/>
          <a:lstStyle/>
          <a:p>
            <a:r>
              <a:rPr lang="fr-FR" dirty="0"/>
              <a:t>Constitution d’un caddie d’achat</a:t>
            </a:r>
          </a:p>
        </p:txBody>
      </p:sp>
      <p:sp>
        <p:nvSpPr>
          <p:cNvPr id="4" name="Rectangle 1">
            <a:extLst>
              <a:ext uri="{FF2B5EF4-FFF2-40B4-BE49-F238E27FC236}">
                <a16:creationId xmlns:a16="http://schemas.microsoft.com/office/drawing/2014/main" id="{AE2E6196-6B9F-4702-A062-0FC4AC837473}"/>
              </a:ext>
            </a:extLst>
          </p:cNvPr>
          <p:cNvSpPr>
            <a:spLocks noGrp="1" noChangeArrowheads="1"/>
          </p:cNvSpPr>
          <p:nvPr>
            <p:ph idx="1"/>
          </p:nvPr>
        </p:nvSpPr>
        <p:spPr bwMode="auto">
          <a:xfrm>
            <a:off x="677334" y="1779173"/>
            <a:ext cx="996426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Vous devez permettre à l’utilisateur du front-office de composer un caddie d’achat.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 caddie sera matérialisé par une nouvelle classe </a:t>
            </a:r>
            <a:r>
              <a:rPr kumimoji="0" lang="fr-FR" altLang="fr-FR" sz="1000" b="0" i="0" u="none" strike="noStrike" cap="none" normalizeH="0" baseline="0" dirty="0" err="1">
                <a:ln>
                  <a:noFill/>
                </a:ln>
                <a:solidFill>
                  <a:srgbClr val="B4690E"/>
                </a:solidFill>
                <a:effectLst/>
                <a:latin typeface="sfmono-regular"/>
              </a:rPr>
              <a:t>ShoppingCart</a:t>
            </a:r>
            <a:r>
              <a:rPr kumimoji="0" lang="fr-FR" altLang="fr-FR" sz="1000" b="0" i="0" u="none" strike="noStrike" cap="none" normalizeH="0" baseline="0" dirty="0">
                <a:ln>
                  <a:noFill/>
                </a:ln>
                <a:solidFill>
                  <a:srgbClr val="B4690E"/>
                </a:solidFill>
                <a:effectLst/>
                <a:latin typeface="sfmono-regular"/>
              </a:rPr>
              <a:t> </a:t>
            </a:r>
            <a:r>
              <a:rPr kumimoji="0" lang="fr-FR" altLang="fr-FR" sz="1200" b="0" i="0" u="none" strike="noStrike" cap="none" normalizeH="0" baseline="0" dirty="0">
                <a:ln>
                  <a:noFill/>
                </a:ln>
                <a:solidFill>
                  <a:srgbClr val="1C1D1F"/>
                </a:solidFill>
                <a:effectLst/>
                <a:latin typeface="sf pro text"/>
              </a:rPr>
              <a:t>située dans les sources du module backend.</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Cette classe disposera d'un attribut </a:t>
            </a:r>
            <a:r>
              <a:rPr kumimoji="0" lang="fr-FR" altLang="fr-FR" sz="1000" b="0" i="0" u="none" strike="noStrike" cap="none" normalizeH="0" baseline="0" dirty="0">
                <a:ln>
                  <a:noFill/>
                </a:ln>
                <a:solidFill>
                  <a:srgbClr val="B4690E"/>
                </a:solidFill>
                <a:effectLst/>
                <a:latin typeface="sfmono-regular"/>
              </a:rPr>
              <a:t>items </a:t>
            </a:r>
            <a:r>
              <a:rPr kumimoji="0" lang="fr-FR" altLang="fr-FR" sz="1200" b="0" i="0" u="none" strike="noStrike" cap="none" normalizeH="0" baseline="0" dirty="0">
                <a:ln>
                  <a:noFill/>
                </a:ln>
                <a:solidFill>
                  <a:srgbClr val="1C1D1F"/>
                </a:solidFill>
                <a:effectLst/>
                <a:latin typeface="sf pro text"/>
              </a:rPr>
              <a:t>de type </a:t>
            </a:r>
            <a:r>
              <a:rPr kumimoji="0" lang="fr-FR" altLang="fr-FR" sz="1000" b="0" i="0" u="none" strike="noStrike" cap="none" normalizeH="0" baseline="0" dirty="0">
                <a:ln>
                  <a:noFill/>
                </a:ln>
                <a:solidFill>
                  <a:srgbClr val="B4690E"/>
                </a:solidFill>
                <a:effectLst/>
                <a:latin typeface="sfmono-regular"/>
              </a:rPr>
              <a:t>Set&lt;Work&gt;</a:t>
            </a:r>
            <a:r>
              <a:rPr kumimoji="0" lang="fr-FR" altLang="fr-FR" sz="1200" b="0" i="0" u="none" strike="noStrike" cap="none" normalizeH="0" baseline="0" dirty="0">
                <a:ln>
                  <a:noFill/>
                </a:ln>
                <a:solidFill>
                  <a:srgbClr val="1C1D1F"/>
                </a:solidFill>
                <a:effectLst/>
                <a:latin typeface="sf pro text"/>
              </a:rPr>
              <a:t> . Cette collection sera composée des œuvres que le client du front-office souhaite acquérir.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A partir de la fiche descriptive du film qui se trouve dans le front-office, proposez un formulaire qui sera constitué d'un bouton "</a:t>
            </a:r>
            <a:r>
              <a:rPr kumimoji="0" lang="fr-FR" altLang="fr-FR" sz="1200" b="0" i="1" u="none" strike="noStrike" cap="none" normalizeH="0" baseline="0" dirty="0">
                <a:ln>
                  <a:noFill/>
                </a:ln>
                <a:solidFill>
                  <a:srgbClr val="1C1D1F"/>
                </a:solidFill>
                <a:effectLst/>
                <a:latin typeface="sf pro text"/>
              </a:rPr>
              <a:t>Ajouter au caddie</a:t>
            </a:r>
            <a:r>
              <a:rPr kumimoji="0" lang="fr-FR" altLang="fr-FR" sz="1200" b="0" i="0" u="none" strike="noStrike" cap="none" normalizeH="0" baseline="0" dirty="0">
                <a:ln>
                  <a:noFill/>
                </a:ln>
                <a:solidFill>
                  <a:srgbClr val="1C1D1F"/>
                </a:solidFill>
                <a:effectLst/>
                <a:latin typeface="sf pro text"/>
              </a:rPr>
              <a:t>« et d’un</a:t>
            </a:r>
          </a:p>
          <a:p>
            <a:pPr marL="400050" lvl="1" indent="0" defTabSz="914400">
              <a:buClrTx/>
              <a:buSzTx/>
              <a:buNone/>
            </a:pPr>
            <a:r>
              <a:rPr kumimoji="0" lang="fr-FR" altLang="fr-FR" sz="1200" b="0" i="0" u="none" strike="noStrike" cap="none" normalizeH="0" baseline="0" dirty="0">
                <a:ln>
                  <a:noFill/>
                </a:ln>
                <a:solidFill>
                  <a:srgbClr val="1C1D1F"/>
                </a:solidFill>
                <a:effectLst/>
                <a:latin typeface="sf pro text"/>
              </a:rPr>
              <a:t>seul champ </a:t>
            </a:r>
            <a:r>
              <a:rPr kumimoji="0" lang="fr-FR" altLang="fr-FR" sz="1200" b="1" i="0" u="none" strike="noStrike" cap="none" normalizeH="0" baseline="0" dirty="0">
                <a:ln>
                  <a:noFill/>
                </a:ln>
                <a:solidFill>
                  <a:srgbClr val="1C1D1F"/>
                </a:solidFill>
                <a:effectLst/>
                <a:latin typeface="sf pro text"/>
              </a:rPr>
              <a:t>invisible </a:t>
            </a:r>
            <a:r>
              <a:rPr kumimoji="0" lang="fr-FR" altLang="fr-FR" sz="1200" b="0" i="0" u="none" strike="noStrike" cap="none" normalizeH="0" baseline="0" dirty="0">
                <a:ln>
                  <a:noFill/>
                </a:ln>
                <a:solidFill>
                  <a:srgbClr val="1C1D1F"/>
                </a:solidFill>
                <a:effectLst/>
                <a:latin typeface="sf pro text"/>
              </a:rPr>
              <a:t>reprenant l</a:t>
            </a:r>
            <a:r>
              <a:rPr kumimoji="0" lang="fr-FR" altLang="fr-FR" sz="1200" b="1" i="0" u="none" strike="noStrike" cap="none" normalizeH="0" baseline="0" dirty="0">
                <a:ln>
                  <a:noFill/>
                </a:ln>
                <a:solidFill>
                  <a:srgbClr val="1C1D1F"/>
                </a:solidFill>
                <a:effectLst/>
                <a:latin typeface="sf pro text"/>
              </a:rPr>
              <a:t>'identifiant</a:t>
            </a:r>
            <a:r>
              <a:rPr kumimoji="0" lang="fr-FR" altLang="fr-FR" sz="1200" b="0" i="0" u="none" strike="noStrike" cap="none" normalizeH="0" baseline="0" dirty="0">
                <a:ln>
                  <a:noFill/>
                </a:ln>
                <a:solidFill>
                  <a:srgbClr val="1C1D1F"/>
                </a:solidFill>
                <a:effectLst/>
                <a:latin typeface="sf pro text"/>
              </a:rPr>
              <a:t> de l’œuvre en valeur :</a:t>
            </a:r>
            <a:endParaRPr kumimoji="0" lang="fr-FR" altLang="fr-F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B4690E"/>
                </a:solidFill>
                <a:effectLst/>
                <a:latin typeface="sfmono-regular"/>
              </a:rPr>
              <a:t>	&lt;input type="</a:t>
            </a:r>
            <a:r>
              <a:rPr kumimoji="0" lang="fr-FR" altLang="fr-FR" sz="1000" b="0" i="0" u="none" strike="noStrike" cap="none" normalizeH="0" baseline="0" dirty="0" err="1">
                <a:ln>
                  <a:noFill/>
                </a:ln>
                <a:solidFill>
                  <a:srgbClr val="B4690E"/>
                </a:solidFill>
                <a:effectLst/>
                <a:latin typeface="sfmono-regular"/>
              </a:rPr>
              <a:t>hidden</a:t>
            </a:r>
            <a:r>
              <a:rPr kumimoji="0" lang="fr-FR" altLang="fr-FR" sz="1000" b="0" i="0" u="none" strike="noStrike" cap="none" normalizeH="0" baseline="0" dirty="0">
                <a:ln>
                  <a:noFill/>
                </a:ln>
                <a:solidFill>
                  <a:srgbClr val="B4690E"/>
                </a:solidFill>
                <a:effectLst/>
                <a:latin typeface="sfmono-regular"/>
              </a:rPr>
              <a:t>" </a:t>
            </a:r>
            <a:r>
              <a:rPr kumimoji="0" lang="fr-FR" altLang="fr-FR" sz="1000" b="0" i="0" u="none" strike="noStrike" cap="none" normalizeH="0" baseline="0" dirty="0" err="1">
                <a:ln>
                  <a:noFill/>
                </a:ln>
                <a:solidFill>
                  <a:srgbClr val="B4690E"/>
                </a:solidFill>
                <a:effectLst/>
                <a:latin typeface="sfmono-regular"/>
              </a:rPr>
              <a:t>name</a:t>
            </a:r>
            <a:r>
              <a:rPr kumimoji="0" lang="fr-FR" altLang="fr-FR" sz="1000" b="0" i="0" u="none" strike="noStrike" cap="none" normalizeH="0" baseline="0" dirty="0">
                <a:ln>
                  <a:noFill/>
                </a:ln>
                <a:solidFill>
                  <a:srgbClr val="B4690E"/>
                </a:solidFill>
                <a:effectLst/>
                <a:latin typeface="sfmono-regular"/>
              </a:rPr>
              <a:t>="identifiant" value="identifiant de l'</a:t>
            </a:r>
            <a:r>
              <a:rPr kumimoji="0" lang="fr-FR" altLang="fr-FR" sz="1000" b="0" i="0" u="none" strike="noStrike" cap="none" normalizeH="0" baseline="0" dirty="0" err="1">
                <a:ln>
                  <a:noFill/>
                </a:ln>
                <a:solidFill>
                  <a:srgbClr val="B4690E"/>
                </a:solidFill>
                <a:effectLst/>
                <a:latin typeface="sfmono-regular"/>
              </a:rPr>
              <a:t>oeuvre</a:t>
            </a:r>
            <a:r>
              <a:rPr kumimoji="0" lang="fr-FR" altLang="fr-FR" sz="1000" b="0" i="0" u="none" strike="noStrike" cap="none" normalizeH="0" baseline="0" dirty="0">
                <a:ln>
                  <a:noFill/>
                </a:ln>
                <a:solidFill>
                  <a:srgbClr val="B4690E"/>
                </a:solidFill>
                <a:effectLst/>
                <a:latin typeface="sfmono-regular"/>
              </a:rPr>
              <a:t>"/&gt;</a:t>
            </a:r>
            <a:r>
              <a:rPr kumimoji="0" lang="fr-FR" altLang="fr-FR" sz="1200" b="0" i="0" u="none" strike="noStrike" cap="none" normalizeH="0" baseline="0" dirty="0">
                <a:ln>
                  <a:noFill/>
                </a:ln>
                <a:solidFill>
                  <a:srgbClr val="1C1D1F"/>
                </a:solidFill>
                <a:effectLst/>
                <a:latin typeface="sf pro text"/>
              </a:rPr>
              <a:t> </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Le formulaire sera soumis à une servlet d’ajout </a:t>
            </a:r>
            <a:r>
              <a:rPr kumimoji="0" lang="fr-FR" altLang="fr-FR" sz="1000" b="0" i="0" u="none" strike="noStrike" cap="none" normalizeH="0" baseline="0" dirty="0" err="1">
                <a:ln>
                  <a:noFill/>
                </a:ln>
                <a:solidFill>
                  <a:srgbClr val="B4690E"/>
                </a:solidFill>
                <a:effectLst/>
                <a:latin typeface="sfmono-regular"/>
              </a:rPr>
              <a:t>AddToCartServlet</a:t>
            </a:r>
            <a:r>
              <a:rPr kumimoji="0" lang="fr-FR" altLang="fr-FR" sz="1200" b="0" i="0" u="none" strike="noStrike" cap="none" normalizeH="0" baseline="0" dirty="0">
                <a:ln>
                  <a:noFill/>
                </a:ln>
                <a:solidFill>
                  <a:srgbClr val="1C1D1F"/>
                </a:solidFill>
                <a:effectLst/>
                <a:latin typeface="sf pro text"/>
              </a:rPr>
              <a:t> et sera disponible sous l’URL </a:t>
            </a:r>
            <a:r>
              <a:rPr kumimoji="0" lang="fr-FR" altLang="fr-FR" sz="1200" b="1" i="0" u="none" strike="noStrike" cap="none" normalizeH="0" baseline="0" dirty="0">
                <a:ln>
                  <a:noFill/>
                </a:ln>
                <a:solidFill>
                  <a:srgbClr val="1C1D1F"/>
                </a:solidFill>
                <a:effectLst/>
                <a:latin typeface="sf pro text"/>
              </a:rPr>
              <a:t>/</a:t>
            </a:r>
            <a:r>
              <a:rPr kumimoji="0" lang="fr-FR" altLang="fr-FR" sz="1200" b="1" i="0" u="none" strike="noStrike" cap="none" normalizeH="0" baseline="0" dirty="0" err="1">
                <a:ln>
                  <a:noFill/>
                </a:ln>
                <a:solidFill>
                  <a:srgbClr val="1C1D1F"/>
                </a:solidFill>
                <a:effectLst/>
                <a:latin typeface="sf pro text"/>
              </a:rPr>
              <a:t>addToCart</a:t>
            </a:r>
            <a:r>
              <a:rPr lang="fr-FR" altLang="fr-FR" sz="1200" dirty="0">
                <a:solidFill>
                  <a:srgbClr val="1C1D1F"/>
                </a:solidFill>
                <a:latin typeface="sf pro text"/>
              </a:rPr>
              <a:t> qui devra :</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recevoir l'identifiant de l’œuvre souhaitée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rechercher dans le catalogue l’œuvre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c'est la première fois que l'utilisateur sélectionne un film dans sa session de navigation, instancie un caddie et le dépose en session utilisateur</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 n'est pas la première fois, récupère le caddie présent en session utilisateur, ajoute l’œuvre au caddie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rgbClr val="1C1D1F"/>
              </a:solidFill>
              <a:effectLst/>
              <a:latin typeface="sf pro tex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La servlet retournera enfin un contenu HTML permettant d'afficher :</a:t>
            </a:r>
          </a:p>
          <a:p>
            <a:pPr defTabSz="914400">
              <a:buClrTx/>
              <a:buSzTx/>
              <a:buFont typeface="Wingdings" panose="05000000000000000000" pitchFamily="2" charset="2"/>
              <a:buChar char="Ø"/>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le texte de confirmation « </a:t>
            </a:r>
            <a:r>
              <a:rPr kumimoji="0" lang="fr-FR" altLang="fr-FR" sz="1200" b="0" i="1" u="none" strike="noStrike" cap="none" normalizeH="0" baseline="0" dirty="0">
                <a:ln>
                  <a:noFill/>
                </a:ln>
                <a:solidFill>
                  <a:srgbClr val="1C1D1F"/>
                </a:solidFill>
                <a:effectLst/>
                <a:latin typeface="sf pro text"/>
              </a:rPr>
              <a:t>Œuvre ajoutée au caddie</a:t>
            </a:r>
            <a:r>
              <a:rPr kumimoji="0" lang="fr-FR" altLang="fr-FR" sz="1200" b="0" i="0" u="none" strike="noStrike" cap="none" normalizeH="0" baseline="0" dirty="0">
                <a:ln>
                  <a:noFill/>
                </a:ln>
                <a:solidFill>
                  <a:srgbClr val="1C1D1F"/>
                </a:solidFill>
                <a:effectLst/>
                <a:latin typeface="sf pro text"/>
              </a:rPr>
              <a:t> (X) » où X sera le nombre d’œuvre que comporte désormais le caddie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Un lien permettant de retourner au catalogue.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27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E7CB5-85D4-4370-906E-64074A30E85B}"/>
              </a:ext>
            </a:extLst>
          </p:cNvPr>
          <p:cNvSpPr>
            <a:spLocks noGrp="1"/>
          </p:cNvSpPr>
          <p:nvPr>
            <p:ph type="title"/>
          </p:nvPr>
        </p:nvSpPr>
        <p:spPr/>
        <p:txBody>
          <a:bodyPr/>
          <a:lstStyle/>
          <a:p>
            <a:r>
              <a:rPr lang="fr-FR" dirty="0"/>
              <a:t>Déconnexion du backend</a:t>
            </a:r>
          </a:p>
        </p:txBody>
      </p:sp>
      <p:sp>
        <p:nvSpPr>
          <p:cNvPr id="3" name="Espace réservé du contenu 2">
            <a:extLst>
              <a:ext uri="{FF2B5EF4-FFF2-40B4-BE49-F238E27FC236}">
                <a16:creationId xmlns:a16="http://schemas.microsoft.com/office/drawing/2014/main" id="{37B341D9-A27E-40FE-8477-667F5A06B02A}"/>
              </a:ext>
            </a:extLst>
          </p:cNvPr>
          <p:cNvSpPr>
            <a:spLocks noGrp="1"/>
          </p:cNvSpPr>
          <p:nvPr>
            <p:ph idx="1"/>
          </p:nvPr>
        </p:nvSpPr>
        <p:spPr/>
        <p:txBody>
          <a:bodyPr>
            <a:normAutofit/>
          </a:bodyPr>
          <a:lstStyle/>
          <a:p>
            <a:r>
              <a:rPr lang="fr-FR" dirty="0"/>
              <a:t>Dans l'application back-office, ajoutez à l’administrateur dans la page d'accueil, (</a:t>
            </a:r>
            <a:r>
              <a:rPr lang="fr-FR" dirty="0" err="1"/>
              <a:t>homeServlet</a:t>
            </a:r>
            <a:r>
              <a:rPr lang="fr-FR" dirty="0"/>
              <a:t>) un lien cliquable qu’il lui permette de terminer sa session (</a:t>
            </a:r>
            <a:r>
              <a:rPr lang="fr-FR" dirty="0" err="1"/>
              <a:t>logout</a:t>
            </a:r>
            <a:r>
              <a:rPr lang="fr-FR" dirty="0"/>
              <a:t>), affichant Bonjour </a:t>
            </a:r>
            <a:r>
              <a:rPr lang="fr-FR" dirty="0" err="1"/>
              <a:t>michel</a:t>
            </a:r>
            <a:r>
              <a:rPr lang="fr-FR" dirty="0"/>
              <a:t> (Déconnexion).</a:t>
            </a:r>
          </a:p>
          <a:p>
            <a:pPr marL="0" indent="0">
              <a:buNone/>
            </a:pPr>
            <a:r>
              <a:rPr lang="fr-FR" dirty="0"/>
              <a:t> </a:t>
            </a:r>
          </a:p>
          <a:p>
            <a:r>
              <a:rPr lang="fr-FR" dirty="0"/>
              <a:t>Ce lien mènera vers une Servlet </a:t>
            </a:r>
            <a:r>
              <a:rPr lang="fr-FR" dirty="0" err="1"/>
              <a:t>LogoutServlet</a:t>
            </a:r>
            <a:r>
              <a:rPr lang="fr-FR" dirty="0"/>
              <a:t>  qui devra afficher :</a:t>
            </a:r>
          </a:p>
          <a:p>
            <a:pPr marL="400050" lvl="1" indent="0">
              <a:buNone/>
            </a:pPr>
            <a:r>
              <a:rPr lang="fr-FR" dirty="0"/>
              <a:t>Vous avez été déconnecté, cliquez ici pour vous reconnecter à nouveau.</a:t>
            </a:r>
          </a:p>
          <a:p>
            <a:pPr marL="400050" lvl="1" indent="0">
              <a:buNone/>
            </a:pPr>
            <a:r>
              <a:rPr lang="fr-FR" dirty="0"/>
              <a:t>ici étant un lien qui mène vers la page login.html.</a:t>
            </a:r>
          </a:p>
          <a:p>
            <a:pPr marL="1257300" lvl="3" indent="0">
              <a:buNone/>
            </a:pPr>
            <a:r>
              <a:rPr lang="fr-FR" dirty="0"/>
              <a:t>// fermeture session</a:t>
            </a:r>
          </a:p>
          <a:p>
            <a:pPr marL="800100" lvl="2" indent="0">
              <a:buNone/>
            </a:pPr>
            <a:r>
              <a:rPr lang="fr-FR" dirty="0"/>
              <a:t>        </a:t>
            </a:r>
            <a:r>
              <a:rPr lang="fr-FR" dirty="0" err="1"/>
              <a:t>request.getSession</a:t>
            </a:r>
            <a:r>
              <a:rPr lang="fr-FR" dirty="0"/>
              <a:t>().</a:t>
            </a:r>
            <a:r>
              <a:rPr lang="fr-FR" dirty="0" err="1"/>
              <a:t>invalidate</a:t>
            </a:r>
            <a:r>
              <a:rPr lang="fr-FR" dirty="0"/>
              <a:t>()</a:t>
            </a:r>
          </a:p>
          <a:p>
            <a:pPr marL="400050" lvl="1" indent="0">
              <a:buNone/>
            </a:pPr>
            <a:endParaRPr lang="fr-FR" dirty="0"/>
          </a:p>
          <a:p>
            <a:pPr marL="400050" lvl="1" indent="0">
              <a:buNone/>
            </a:pPr>
            <a:r>
              <a:rPr lang="fr-FR" dirty="0"/>
              <a:t>Attention : cette servlet est appelée via un lien de formulaire et donc transmis en </a:t>
            </a:r>
            <a:r>
              <a:rPr lang="fr-FR" dirty="0" err="1"/>
              <a:t>Get</a:t>
            </a:r>
            <a:r>
              <a:rPr lang="fr-FR" dirty="0"/>
              <a:t>.</a:t>
            </a:r>
          </a:p>
        </p:txBody>
      </p:sp>
    </p:spTree>
    <p:extLst>
      <p:ext uri="{BB962C8B-B14F-4D97-AF65-F5344CB8AC3E}">
        <p14:creationId xmlns:p14="http://schemas.microsoft.com/office/powerpoint/2010/main" val="260229289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3102</TotalTime>
  <Words>2293</Words>
  <Application>Microsoft Office PowerPoint</Application>
  <PresentationFormat>Grand écran</PresentationFormat>
  <Paragraphs>201</Paragraphs>
  <Slides>17</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Arial</vt:lpstr>
      <vt:lpstr>Arial Unicode MS</vt:lpstr>
      <vt:lpstr>Calibri</vt:lpstr>
      <vt:lpstr>Courier New</vt:lpstr>
      <vt:lpstr>sf pro text</vt:lpstr>
      <vt:lpstr>sfmono-regular</vt:lpstr>
      <vt:lpstr>Trebuchet MS</vt:lpstr>
      <vt:lpstr>Wingdings</vt:lpstr>
      <vt:lpstr>Wingdings 3</vt:lpstr>
      <vt:lpstr>Facette</vt:lpstr>
      <vt:lpstr>Présentation PowerPoint</vt:lpstr>
      <vt:lpstr>Présentation PowerPoint</vt:lpstr>
      <vt:lpstr>Afficher le catalogue des oeuvres</vt:lpstr>
      <vt:lpstr>Descriptif de l’oeuvre</vt:lpstr>
      <vt:lpstr>Formulaire d’ajout d’une œuvre</vt:lpstr>
      <vt:lpstr>Authentification de l'administrateur</vt:lpstr>
      <vt:lpstr>Session utilisateur</vt:lpstr>
      <vt:lpstr>Constitution d’un caddie d’achat</vt:lpstr>
      <vt:lpstr>Déconnexion du backend</vt:lpstr>
      <vt:lpstr>Erreur lors de l’ajout</vt:lpstr>
      <vt:lpstr>Afficher l’identifiant de l’œuvre ajoutée</vt:lpstr>
      <vt:lpstr>Page d’accueil du frontend</vt:lpstr>
      <vt:lpstr>Page d’accueil du backend</vt:lpstr>
      <vt:lpstr>Le catalogue des œuvres en Jsp</vt:lpstr>
      <vt:lpstr>Afficher l’identifiant de l’administrateur avec les JSP EL</vt:lpstr>
      <vt:lpstr>Afficher le descriptif de l’œuvre avec le pattern MVC</vt:lpstr>
      <vt:lpstr>Itérer sur les œuvres du catalogue avec JSTL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30</cp:revision>
  <dcterms:created xsi:type="dcterms:W3CDTF">2022-03-07T06:56:20Z</dcterms:created>
  <dcterms:modified xsi:type="dcterms:W3CDTF">2022-03-16T07:09:03Z</dcterms:modified>
</cp:coreProperties>
</file>