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940" autoAdjust="0"/>
  </p:normalViewPr>
  <p:slideViewPr>
    <p:cSldViewPr snapToGrid="0">
      <p:cViewPr varScale="1">
        <p:scale>
          <a:sx n="48" d="100"/>
          <a:sy n="48" d="100"/>
        </p:scale>
        <p:origin x="21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0B668-02A6-400A-9ABF-0CC9107A0F09}" type="datetimeFigureOut">
              <a:rPr lang="fr-FR" smtClean="0"/>
              <a:t>08/03/2022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72522-D80F-4883-98B2-BF36BB934210}" type="slidenum">
              <a:rPr lang="fr-FR" smtClean="0"/>
              <a:t>‹N°›</a:t>
            </a:fld>
            <a:endParaRPr lang="fr-FR"/>
          </a:p>
        </p:txBody>
      </p:sp>
    </p:spTree>
    <p:extLst>
      <p:ext uri="{BB962C8B-B14F-4D97-AF65-F5344CB8AC3E}">
        <p14:creationId xmlns:p14="http://schemas.microsoft.com/office/powerpoint/2010/main" val="709993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Vidéo </a:t>
            </a:r>
            <a:r>
              <a:rPr lang="fr-FR"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HashMap</a:t>
            </a: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https://www.udemy.com/course/cours-complet-de-programmation-java-pour-debutants/learn/lecture/6031662#overview</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2</a:t>
            </a:fld>
            <a:endParaRPr lang="fr-FR"/>
          </a:p>
        </p:txBody>
      </p:sp>
    </p:spTree>
    <p:extLst>
      <p:ext uri="{BB962C8B-B14F-4D97-AF65-F5344CB8AC3E}">
        <p14:creationId xmlns:p14="http://schemas.microsoft.com/office/powerpoint/2010/main" val="200769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Créer une servlet </a:t>
            </a:r>
            <a:r>
              <a:rPr lang="fr-FR" dirty="0" err="1"/>
              <a:t>CatalogueServlet</a:t>
            </a:r>
            <a:r>
              <a:rPr lang="fr-FR" dirty="0"/>
              <a:t> : </a:t>
            </a:r>
            <a:r>
              <a:rPr lang="fr-FR" dirty="0">
                <a:solidFill>
                  <a:srgbClr val="BBB529"/>
                </a:solidFill>
                <a:effectLst/>
              </a:rPr>
              <a:t>@WebServlet</a:t>
            </a:r>
            <a:r>
              <a:rPr lang="fr-FR" dirty="0"/>
              <a:t>(name = </a:t>
            </a:r>
            <a:r>
              <a:rPr lang="fr-FR" dirty="0">
                <a:solidFill>
                  <a:srgbClr val="6A8759"/>
                </a:solidFill>
                <a:effectLst/>
              </a:rPr>
              <a:t>"</a:t>
            </a:r>
            <a:r>
              <a:rPr lang="fr-FR" dirty="0" err="1">
                <a:solidFill>
                  <a:srgbClr val="6A8759"/>
                </a:solidFill>
                <a:effectLst/>
              </a:rPr>
              <a:t>CatalogueServlet</a:t>
            </a:r>
            <a:r>
              <a:rPr lang="fr-FR" dirty="0">
                <a:solidFill>
                  <a:srgbClr val="6A8759"/>
                </a:solidFill>
                <a:effectLst/>
              </a:rPr>
              <a:t>"</a:t>
            </a:r>
            <a:r>
              <a:rPr lang="fr-FR" dirty="0">
                <a:solidFill>
                  <a:srgbClr val="CC7832"/>
                </a:solidFill>
                <a:effectLst/>
              </a:rPr>
              <a:t>, </a:t>
            </a:r>
            <a:r>
              <a:rPr lang="fr-FR" dirty="0"/>
              <a:t>value = </a:t>
            </a:r>
            <a:r>
              <a:rPr lang="fr-FR" dirty="0">
                <a:solidFill>
                  <a:srgbClr val="6A8759"/>
                </a:solidFill>
                <a:effectLst/>
              </a:rPr>
              <a:t>"/catalogue"</a:t>
            </a:r>
            <a:r>
              <a:rPr lang="fr-FR" dirty="0"/>
              <a:t>)</a:t>
            </a:r>
          </a:p>
          <a:p>
            <a:pPr marL="171450" indent="-171450">
              <a:buFont typeface="Arial" panose="020B0604020202020204" pitchFamily="34" charset="0"/>
              <a:buChar char="•"/>
            </a:pPr>
            <a:r>
              <a:rPr lang="fr-FR" dirty="0"/>
              <a:t>Générer un flux de sortie et insérer le Html</a:t>
            </a:r>
          </a:p>
          <a:p>
            <a:pPr marL="628650" lvl="1" indent="-171450">
              <a:buFont typeface="Arial" panose="020B0604020202020204" pitchFamily="34" charset="0"/>
              <a:buChar char="•"/>
            </a:pPr>
            <a:r>
              <a:rPr lang="fr-FR" dirty="0" err="1"/>
              <a:t>PrintWriter</a:t>
            </a:r>
            <a:r>
              <a:rPr lang="fr-FR" dirty="0"/>
              <a:t> out = </a:t>
            </a:r>
            <a:r>
              <a:rPr lang="fr-FR" dirty="0" err="1"/>
              <a:t>response.getWriter</a:t>
            </a:r>
            <a:r>
              <a:rPr lang="fr-FR" dirty="0"/>
              <a:t>()</a:t>
            </a:r>
            <a:r>
              <a:rPr lang="fr-FR" dirty="0">
                <a:solidFill>
                  <a:srgbClr val="CC7832"/>
                </a:solidFill>
                <a:effectLst/>
              </a:rPr>
              <a:t>;</a:t>
            </a:r>
            <a:br>
              <a:rPr lang="fr-FR" dirty="0">
                <a:solidFill>
                  <a:srgbClr val="CC7832"/>
                </a:solidFill>
                <a:effectLst/>
              </a:rPr>
            </a:br>
            <a:r>
              <a:rPr lang="fr-FR" dirty="0" err="1"/>
              <a:t>out.println</a:t>
            </a:r>
            <a:r>
              <a:rPr lang="fr-FR" dirty="0"/>
              <a:t>(</a:t>
            </a:r>
            <a:r>
              <a:rPr lang="fr-FR" dirty="0">
                <a:solidFill>
                  <a:srgbClr val="6A8759"/>
                </a:solidFill>
                <a:effectLst/>
              </a:rPr>
              <a:t>"&lt;html&gt;&lt;body&gt;"</a:t>
            </a:r>
            <a:r>
              <a:rPr lang="fr-FR" dirty="0"/>
              <a:t>)</a:t>
            </a:r>
            <a:r>
              <a:rPr lang="fr-FR" dirty="0">
                <a:solidFill>
                  <a:srgbClr val="CC7832"/>
                </a:solidFill>
                <a:effectLst/>
              </a:rPr>
              <a:t>;</a:t>
            </a:r>
            <a:br>
              <a:rPr lang="fr-FR" dirty="0">
                <a:solidFill>
                  <a:srgbClr val="CC7832"/>
                </a:solidFill>
                <a:effectLst/>
              </a:rPr>
            </a:br>
            <a:r>
              <a:rPr lang="fr-FR" dirty="0" err="1"/>
              <a:t>out.println</a:t>
            </a:r>
            <a:r>
              <a:rPr lang="fr-FR" dirty="0"/>
              <a:t>(</a:t>
            </a:r>
            <a:r>
              <a:rPr lang="fr-FR" dirty="0">
                <a:solidFill>
                  <a:srgbClr val="6A8759"/>
                </a:solidFill>
                <a:effectLst/>
              </a:rPr>
              <a:t>"&lt;h1&gt; </a:t>
            </a:r>
            <a:r>
              <a:rPr lang="fr-FR" dirty="0" err="1">
                <a:solidFill>
                  <a:srgbClr val="6A8759"/>
                </a:solidFill>
                <a:effectLst/>
              </a:rPr>
              <a:t>Oeuvres</a:t>
            </a:r>
            <a:r>
              <a:rPr lang="fr-FR" dirty="0">
                <a:solidFill>
                  <a:srgbClr val="6A8759"/>
                </a:solidFill>
                <a:effectLst/>
              </a:rPr>
              <a:t> au catalogue &lt;/h1&gt;"</a:t>
            </a:r>
            <a:r>
              <a:rPr lang="fr-FR" dirty="0"/>
              <a:t>)</a:t>
            </a:r>
            <a:r>
              <a:rPr lang="fr-FR" dirty="0">
                <a:solidFill>
                  <a:srgbClr val="CC7832"/>
                </a:solidFill>
                <a:effectLst/>
              </a:rPr>
              <a:t>;</a:t>
            </a:r>
            <a:br>
              <a:rPr lang="fr-FR" dirty="0">
                <a:solidFill>
                  <a:srgbClr val="CC7832"/>
                </a:solidFill>
                <a:effectLst/>
              </a:rPr>
            </a:br>
            <a:br>
              <a:rPr lang="fr-FR" dirty="0">
                <a:solidFill>
                  <a:srgbClr val="CC7832"/>
                </a:solidFill>
                <a:effectLst/>
              </a:rPr>
            </a:br>
            <a:r>
              <a:rPr lang="fr-FR" dirty="0" err="1"/>
              <a:t>out.println</a:t>
            </a:r>
            <a:r>
              <a:rPr lang="fr-FR" dirty="0"/>
              <a:t>(</a:t>
            </a:r>
            <a:r>
              <a:rPr lang="fr-FR" dirty="0">
                <a:solidFill>
                  <a:srgbClr val="6A8759"/>
                </a:solidFill>
                <a:effectLst/>
              </a:rPr>
              <a:t>"&lt;/body&gt;&lt;/html&gt;"</a:t>
            </a:r>
            <a:r>
              <a:rPr lang="fr-FR" dirty="0"/>
              <a:t>)</a:t>
            </a:r>
            <a:r>
              <a:rPr lang="fr-FR" dirty="0">
                <a:solidFill>
                  <a:srgbClr val="CC7832"/>
                </a:solidFill>
                <a:effectLst/>
              </a:rPr>
              <a:t>;</a:t>
            </a:r>
          </a:p>
          <a:p>
            <a:pPr marL="628650" lvl="1" indent="-171450">
              <a:buFont typeface="Arial" panose="020B0604020202020204" pitchFamily="34" charset="0"/>
              <a:buChar char="•"/>
            </a:pPr>
            <a:endParaRPr lang="fr-FR" dirty="0">
              <a:solidFill>
                <a:srgbClr val="CC7832"/>
              </a:solidFill>
              <a:effectLst/>
            </a:endParaRPr>
          </a:p>
          <a:p>
            <a:pPr marL="171450" lvl="0" indent="-171450">
              <a:buFont typeface="Arial" panose="020B0604020202020204" pitchFamily="34" charset="0"/>
              <a:buChar char="•"/>
            </a:pPr>
            <a:r>
              <a:rPr lang="fr-FR" dirty="0">
                <a:solidFill>
                  <a:srgbClr val="CC7832"/>
                </a:solidFill>
                <a:effectLst/>
              </a:rPr>
              <a:t>Insérer l’affichage de la liste des œuvres : </a:t>
            </a:r>
          </a:p>
          <a:p>
            <a:pPr marL="457200" lvl="1" indent="0">
              <a:buFont typeface="Arial" panose="020B0604020202020204" pitchFamily="34" charset="0"/>
              <a:buNone/>
            </a:pPr>
            <a:r>
              <a:rPr lang="en-US" dirty="0">
                <a:solidFill>
                  <a:srgbClr val="CC7832"/>
                </a:solidFill>
                <a:effectLst/>
              </a:rPr>
              <a:t>for </a:t>
            </a:r>
            <a:r>
              <a:rPr lang="en-US" dirty="0"/>
              <a:t>(Work </a:t>
            </a:r>
            <a:r>
              <a:rPr lang="en-US" dirty="0" err="1"/>
              <a:t>work</a:t>
            </a:r>
            <a:r>
              <a:rPr lang="en-US" dirty="0"/>
              <a:t> : </a:t>
            </a:r>
            <a:r>
              <a:rPr lang="en-US" dirty="0" err="1"/>
              <a:t>Catalogue.</a:t>
            </a:r>
            <a:r>
              <a:rPr lang="en-US" i="1" dirty="0" err="1">
                <a:solidFill>
                  <a:srgbClr val="9876AA"/>
                </a:solidFill>
                <a:effectLst/>
              </a:rPr>
              <a:t>listOfWorks</a:t>
            </a:r>
            <a:r>
              <a:rPr lang="en-US" dirty="0"/>
              <a:t>)</a:t>
            </a:r>
            <a:br>
              <a:rPr lang="en-US" dirty="0"/>
            </a:br>
            <a:r>
              <a:rPr lang="en-US" dirty="0"/>
              <a:t>    </a:t>
            </a:r>
            <a:r>
              <a:rPr lang="en-US" dirty="0" err="1"/>
              <a:t>out.println</a:t>
            </a:r>
            <a:r>
              <a:rPr lang="en-US" dirty="0"/>
              <a:t>(</a:t>
            </a:r>
            <a:r>
              <a:rPr lang="en-US" dirty="0" err="1"/>
              <a:t>work.getTitle</a:t>
            </a:r>
            <a:r>
              <a:rPr lang="en-US" dirty="0"/>
              <a:t>() + </a:t>
            </a:r>
            <a:r>
              <a:rPr lang="en-US" dirty="0">
                <a:solidFill>
                  <a:srgbClr val="6A8759"/>
                </a:solidFill>
                <a:effectLst/>
              </a:rPr>
              <a:t>" (" </a:t>
            </a:r>
            <a:r>
              <a:rPr lang="en-US" dirty="0"/>
              <a:t>+ </a:t>
            </a:r>
            <a:r>
              <a:rPr lang="en-US" dirty="0" err="1"/>
              <a:t>work.getRelease</a:t>
            </a:r>
            <a:r>
              <a:rPr lang="en-US" dirty="0"/>
              <a:t>() + </a:t>
            </a:r>
            <a:r>
              <a:rPr lang="en-US" dirty="0">
                <a:solidFill>
                  <a:srgbClr val="6A8759"/>
                </a:solidFill>
                <a:effectLst/>
              </a:rPr>
              <a:t>")"</a:t>
            </a:r>
            <a:r>
              <a:rPr lang="en-US" dirty="0"/>
              <a:t>)</a:t>
            </a:r>
            <a:r>
              <a:rPr lang="en-US" dirty="0">
                <a:solidFill>
                  <a:srgbClr val="CC7832"/>
                </a:solidFill>
                <a:effectLst/>
              </a:rPr>
              <a:t>;</a:t>
            </a:r>
          </a:p>
          <a:p>
            <a:pPr marL="457200" lvl="1" indent="0">
              <a:buFont typeface="Arial" panose="020B0604020202020204" pitchFamily="34" charset="0"/>
              <a:buNone/>
            </a:pPr>
            <a:endParaRPr lang="en-US" dirty="0">
              <a:solidFill>
                <a:srgbClr val="CC7832"/>
              </a:solidFill>
              <a:effectLst/>
            </a:endParaRPr>
          </a:p>
          <a:p>
            <a:pPr marL="171450" lvl="0" indent="-171450">
              <a:buFont typeface="Arial" panose="020B0604020202020204" pitchFamily="34" charset="0"/>
              <a:buChar char="•"/>
            </a:pPr>
            <a:r>
              <a:rPr lang="en-US" dirty="0">
                <a:solidFill>
                  <a:srgbClr val="CC7832"/>
                </a:solidFill>
                <a:effectLst/>
              </a:rPr>
              <a:t>Pour le moment on </a:t>
            </a:r>
            <a:r>
              <a:rPr lang="en-US" dirty="0" err="1">
                <a:solidFill>
                  <a:srgbClr val="CC7832"/>
                </a:solidFill>
                <a:effectLst/>
              </a:rPr>
              <a:t>va</a:t>
            </a:r>
            <a:r>
              <a:rPr lang="en-US" dirty="0">
                <a:solidFill>
                  <a:srgbClr val="CC7832"/>
                </a:solidFill>
                <a:effectLst/>
              </a:rPr>
              <a:t> alimenter le catalogue dans le Do Get, </a:t>
            </a:r>
            <a:r>
              <a:rPr lang="en-US" dirty="0" err="1">
                <a:solidFill>
                  <a:srgbClr val="CC7832"/>
                </a:solidFill>
                <a:effectLst/>
              </a:rPr>
              <a:t>seulement</a:t>
            </a:r>
            <a:r>
              <a:rPr lang="en-US" dirty="0">
                <a:solidFill>
                  <a:srgbClr val="CC7832"/>
                </a:solidFill>
                <a:effectLst/>
              </a:rPr>
              <a:t> </a:t>
            </a:r>
            <a:r>
              <a:rPr lang="en-US" dirty="0" err="1">
                <a:solidFill>
                  <a:srgbClr val="CC7832"/>
                </a:solidFill>
                <a:effectLst/>
              </a:rPr>
              <a:t>si</a:t>
            </a:r>
            <a:r>
              <a:rPr lang="en-US" dirty="0">
                <a:solidFill>
                  <a:srgbClr val="CC7832"/>
                </a:solidFill>
                <a:effectLst/>
              </a:rPr>
              <a:t> il </a:t>
            </a:r>
            <a:r>
              <a:rPr lang="en-US" dirty="0" err="1">
                <a:solidFill>
                  <a:srgbClr val="CC7832"/>
                </a:solidFill>
                <a:effectLst/>
              </a:rPr>
              <a:t>est</a:t>
            </a:r>
            <a:r>
              <a:rPr lang="en-US" dirty="0">
                <a:solidFill>
                  <a:srgbClr val="CC7832"/>
                </a:solidFill>
                <a:effectLst/>
              </a:rPr>
              <a:t> vide (if)</a:t>
            </a:r>
          </a:p>
          <a:p>
            <a:pPr marL="171450" lvl="0" indent="-171450">
              <a:buFont typeface="Arial" panose="020B0604020202020204" pitchFamily="34" charset="0"/>
              <a:buChar char="•"/>
            </a:pPr>
            <a:r>
              <a:rPr lang="en-US" dirty="0">
                <a:solidFill>
                  <a:srgbClr val="CC7832"/>
                </a:solidFill>
                <a:effectLst/>
              </a:rPr>
              <a:t>Lancet http://localhost:8080/travail/catalogue</a:t>
            </a:r>
          </a:p>
          <a:p>
            <a:pPr marL="171450" lvl="0" indent="-171450">
              <a:buFont typeface="Arial" panose="020B0604020202020204" pitchFamily="34" charset="0"/>
              <a:buChar char="•"/>
            </a:pPr>
            <a:endParaRPr lang="en-US" dirty="0">
              <a:solidFill>
                <a:srgbClr val="CC7832"/>
              </a:solidFill>
              <a:effectLst/>
            </a:endParaRPr>
          </a:p>
          <a:p>
            <a:pPr marL="171450" lvl="0" indent="-171450">
              <a:buFont typeface="Arial" panose="020B0604020202020204" pitchFamily="34" charset="0"/>
              <a:buChar char="•"/>
            </a:pPr>
            <a:r>
              <a:rPr lang="en-US" dirty="0">
                <a:solidFill>
                  <a:srgbClr val="CC7832"/>
                </a:solidFill>
                <a:effectLst/>
              </a:rPr>
              <a:t>Dans </a:t>
            </a:r>
            <a:r>
              <a:rPr lang="en-US" dirty="0" err="1">
                <a:solidFill>
                  <a:srgbClr val="CC7832"/>
                </a:solidFill>
                <a:effectLst/>
              </a:rPr>
              <a:t>HomeServlet</a:t>
            </a:r>
            <a:r>
              <a:rPr lang="en-US" dirty="0">
                <a:solidFill>
                  <a:srgbClr val="CC7832"/>
                </a:solidFill>
                <a:effectLst/>
              </a:rPr>
              <a:t>, </a:t>
            </a:r>
            <a:r>
              <a:rPr lang="en-US" dirty="0" err="1">
                <a:solidFill>
                  <a:srgbClr val="CC7832"/>
                </a:solidFill>
                <a:effectLst/>
              </a:rPr>
              <a:t>ajouter</a:t>
            </a:r>
            <a:r>
              <a:rPr lang="en-US" dirty="0">
                <a:solidFill>
                  <a:srgbClr val="CC7832"/>
                </a:solidFill>
                <a:effectLst/>
              </a:rPr>
              <a:t> </a:t>
            </a:r>
            <a:r>
              <a:rPr lang="fr-FR" dirty="0" err="1"/>
              <a:t>out.println</a:t>
            </a:r>
            <a:r>
              <a:rPr lang="fr-FR" dirty="0"/>
              <a:t>((</a:t>
            </a:r>
            <a:r>
              <a:rPr lang="fr-FR" dirty="0">
                <a:solidFill>
                  <a:srgbClr val="6A8759"/>
                </a:solidFill>
                <a:effectLst/>
              </a:rPr>
              <a:t>"&lt;a href=</a:t>
            </a:r>
            <a:r>
              <a:rPr lang="fr-FR" dirty="0">
                <a:solidFill>
                  <a:srgbClr val="CC7832"/>
                </a:solidFill>
                <a:effectLst/>
              </a:rPr>
              <a:t>\"</a:t>
            </a:r>
            <a:r>
              <a:rPr lang="fr-FR" dirty="0">
                <a:solidFill>
                  <a:srgbClr val="6A8759"/>
                </a:solidFill>
                <a:effectLst/>
              </a:rPr>
              <a:t>catalogue</a:t>
            </a:r>
            <a:r>
              <a:rPr lang="fr-FR" dirty="0">
                <a:solidFill>
                  <a:srgbClr val="CC7832"/>
                </a:solidFill>
                <a:effectLst/>
              </a:rPr>
              <a:t>\"</a:t>
            </a:r>
            <a:r>
              <a:rPr lang="fr-FR" dirty="0">
                <a:solidFill>
                  <a:srgbClr val="6A8759"/>
                </a:solidFill>
                <a:effectLst/>
              </a:rPr>
              <a:t>&gt;Catalogue des </a:t>
            </a:r>
            <a:r>
              <a:rPr lang="fr-FR" dirty="0" err="1">
                <a:solidFill>
                  <a:srgbClr val="6A8759"/>
                </a:solidFill>
                <a:effectLst/>
              </a:rPr>
              <a:t>oeuvres</a:t>
            </a:r>
            <a:r>
              <a:rPr lang="fr-FR" dirty="0">
                <a:solidFill>
                  <a:srgbClr val="6A8759"/>
                </a:solidFill>
                <a:effectLst/>
              </a:rPr>
              <a:t>&lt;/a&gt;"</a:t>
            </a:r>
            <a:r>
              <a:rPr lang="fr-FR" dirty="0"/>
              <a:t>))</a:t>
            </a:r>
            <a:r>
              <a:rPr lang="fr-FR" dirty="0">
                <a:solidFill>
                  <a:srgbClr val="CC7832"/>
                </a:solidFill>
                <a:effectLst/>
              </a:rPr>
              <a:t>;</a:t>
            </a:r>
            <a:endParaRPr lang="en-US" dirty="0">
              <a:solidFill>
                <a:srgbClr val="CC7832"/>
              </a:solidFill>
              <a:effectLst/>
            </a:endParaRPr>
          </a:p>
          <a:p>
            <a:pPr marL="171450" lvl="0" indent="-171450">
              <a:buFont typeface="Arial" panose="020B0604020202020204" pitchFamily="34" charset="0"/>
              <a:buChar char="•"/>
            </a:pPr>
            <a:endParaRPr lang="fr-FR" dirty="0">
              <a:solidFill>
                <a:srgbClr val="CC7832"/>
              </a:solidFill>
              <a:effectLst/>
            </a:endParaRPr>
          </a:p>
          <a:p>
            <a:pPr marL="171450" indent="-171450">
              <a:buFont typeface="Arial" panose="020B0604020202020204" pitchFamily="34" charset="0"/>
              <a:buChar cha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3</a:t>
            </a:fld>
            <a:endParaRPr lang="fr-FR"/>
          </a:p>
        </p:txBody>
      </p:sp>
    </p:spTree>
    <p:extLst>
      <p:ext uri="{BB962C8B-B14F-4D97-AF65-F5344CB8AC3E}">
        <p14:creationId xmlns:p14="http://schemas.microsoft.com/office/powerpoint/2010/main" val="175284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solidFill>
                <a:srgbClr val="CC7832"/>
              </a:solidFill>
              <a:effectLst/>
            </a:endParaRPr>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4</a:t>
            </a:fld>
            <a:endParaRPr lang="fr-FR"/>
          </a:p>
        </p:txBody>
      </p:sp>
    </p:spTree>
    <p:extLst>
      <p:ext uri="{BB962C8B-B14F-4D97-AF65-F5344CB8AC3E}">
        <p14:creationId xmlns:p14="http://schemas.microsoft.com/office/powerpoint/2010/main" val="2488991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29331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317031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733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4103240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320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951951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884445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28627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46878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08/03/2022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72644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057227A-9165-461E-AB95-6EE7B3088545}" type="datetimeFigureOut">
              <a:rPr lang="fr-FR" smtClean="0"/>
              <a:t>08/03/2022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89110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057227A-9165-461E-AB95-6EE7B3088545}" type="datetimeFigureOut">
              <a:rPr lang="fr-FR" smtClean="0"/>
              <a:t>08/03/2022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51453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057227A-9165-461E-AB95-6EE7B3088545}" type="datetimeFigureOut">
              <a:rPr lang="fr-FR" smtClean="0"/>
              <a:t>08/03/2022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420752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7227A-9165-461E-AB95-6EE7B3088545}" type="datetimeFigureOut">
              <a:rPr lang="fr-FR" smtClean="0"/>
              <a:t>08/03/2022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06533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057227A-9165-461E-AB95-6EE7B3088545}" type="datetimeFigureOut">
              <a:rPr lang="fr-FR" smtClean="0"/>
              <a:t>08/03/2022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1514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057227A-9165-461E-AB95-6EE7B3088545}" type="datetimeFigureOut">
              <a:rPr lang="fr-FR" smtClean="0"/>
              <a:t>08/03/2022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79612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57227A-9165-461E-AB95-6EE7B3088545}" type="datetimeFigureOut">
              <a:rPr lang="fr-FR" smtClean="0"/>
              <a:t>08/03/2022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72F130-16CB-44B3-B282-554DECFDEA43}" type="slidenum">
              <a:rPr lang="fr-FR" smtClean="0"/>
              <a:t>‹N°›</a:t>
            </a:fld>
            <a:endParaRPr lang="fr-FR"/>
          </a:p>
        </p:txBody>
      </p:sp>
    </p:spTree>
    <p:extLst>
      <p:ext uri="{BB962C8B-B14F-4D97-AF65-F5344CB8AC3E}">
        <p14:creationId xmlns:p14="http://schemas.microsoft.com/office/powerpoint/2010/main" val="32895038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ocalhost:8081/backoffice/home" TargetMode="External"/><Relationship Id="rId2" Type="http://schemas.openxmlformats.org/officeDocument/2006/relationships/hyperlink" Target="http://localhost:8080/frontoffice/hom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8080/frontoffice/catalogu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462B789-CDC7-4A35-B3BD-8A703CACFB5D}"/>
              </a:ext>
            </a:extLst>
          </p:cNvPr>
          <p:cNvSpPr>
            <a:spLocks noChangeArrowheads="1"/>
          </p:cNvSpPr>
          <p:nvPr/>
        </p:nvSpPr>
        <p:spPr bwMode="auto">
          <a:xfrm>
            <a:off x="1307940" y="373186"/>
            <a:ext cx="935608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accent1"/>
                </a:solidFill>
                <a:effectLst/>
                <a:latin typeface="Arial" panose="020B0604020202020204" pitchFamily="34" charset="0"/>
              </a:rPr>
              <a:t>Servlet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Créer une </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servlet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HomeServlet</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dans un nouveau package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com.mycompany.onlinestore.frontoffice.controller</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renvoyant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renvoyant</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dans la</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réponse un contenu HTML affichant le titre de la page principale du site Back-office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OnlineStore</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 Gestion de la boutique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accent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Ce contenu doit être accessible sous l’URL : </a:t>
            </a:r>
            <a:r>
              <a:rPr kumimoji="0" lang="fr-FR" altLang="fr-FR" sz="1800" b="0" i="0" u="sng" strike="noStrike" cap="none" normalizeH="0" baseline="0" dirty="0">
                <a:ln>
                  <a:noFill/>
                </a:ln>
                <a:solidFill>
                  <a:schemeClr val="accent2"/>
                </a:solidFill>
                <a:effectLst/>
                <a:latin typeface="Arial" panose="020B0604020202020204" pitchFamily="34" charset="0"/>
                <a:hlinkClick r:id="rId2">
                  <a:extLst>
                    <a:ext uri="{A12FA001-AC4F-418D-AE19-62706E023703}">
                      <ahyp:hlinkClr xmlns:ahyp="http://schemas.microsoft.com/office/drawing/2018/hyperlinkcolor" val="tx"/>
                    </a:ext>
                  </a:extLst>
                </a:hlinkClick>
              </a:rPr>
              <a:t>http://localhost:8080/frontoffice/home</a:t>
            </a:r>
            <a:endParaRPr kumimoji="0" lang="fr-FR" altLang="fr-FR" sz="1800" b="0" i="0" u="sng"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accent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Sur le modèle de </a:t>
            </a:r>
            <a:r>
              <a:rPr kumimoji="0" lang="fr-FR" altLang="fr-FR" sz="1800" b="0" i="0" u="none" strike="noStrike" cap="none" normalizeH="0" baseline="0" dirty="0" err="1">
                <a:ln>
                  <a:noFill/>
                </a:ln>
                <a:solidFill>
                  <a:schemeClr val="accent1"/>
                </a:solidFill>
                <a:effectLst/>
                <a:latin typeface="Arial" panose="020B0604020202020204" pitchFamily="34" charset="0"/>
              </a:rPr>
              <a:t>HomeServlet</a:t>
            </a:r>
            <a:r>
              <a:rPr kumimoji="0" lang="fr-FR" altLang="fr-FR" sz="1800" b="0" i="0" u="none" strike="noStrike" cap="none" normalizeH="0" baseline="0" dirty="0">
                <a:ln>
                  <a:noFill/>
                </a:ln>
                <a:solidFill>
                  <a:schemeClr val="accent1"/>
                </a:solidFill>
                <a:effectLst/>
                <a:latin typeface="Arial" panose="020B0604020202020204" pitchFamily="34" charset="0"/>
              </a:rPr>
              <a:t> du front-office, créez une nouvelle servlet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HomeServlet</a:t>
            </a:r>
            <a:endPar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dans un nouveau package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com.mycompany.onlinestore.backoffice.controller</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Cette page doit être accessible sous l’URL : </a:t>
            </a:r>
            <a:r>
              <a:rPr kumimoji="0" lang="fr-FR" altLang="fr-FR" sz="1800" b="0" i="0" u="sng" strike="noStrike" cap="none" normalizeH="0" baseline="0" dirty="0">
                <a:ln>
                  <a:noFill/>
                </a:ln>
                <a:solidFill>
                  <a:schemeClr val="accent2"/>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http://localhost:8081/backoffice/home</a:t>
            </a:r>
            <a:endParaRPr kumimoji="0" lang="fr-FR" altLang="fr-FR" sz="1800" b="0"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69423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9D7D3CC-7B05-4AC5-BFDD-CBFF69134909}"/>
              </a:ext>
            </a:extLst>
          </p:cNvPr>
          <p:cNvSpPr txBox="1"/>
          <p:nvPr/>
        </p:nvSpPr>
        <p:spPr>
          <a:xfrm>
            <a:off x="1933856" y="751344"/>
            <a:ext cx="7292897" cy="5601533"/>
          </a:xfrm>
          <a:prstGeom prst="rect">
            <a:avLst/>
          </a:prstGeom>
          <a:noFill/>
        </p:spPr>
        <p:txBody>
          <a:bodyPr wrap="square" rtlCol="0">
            <a:spAutoFit/>
          </a:bodyPr>
          <a:lstStyle/>
          <a:p>
            <a:r>
              <a:rPr lang="fr-FR" dirty="0">
                <a:solidFill>
                  <a:schemeClr val="accent1"/>
                </a:solidFill>
              </a:rPr>
              <a:t>Dans le backend :</a:t>
            </a:r>
          </a:p>
          <a:p>
            <a:endParaRPr lang="fr-FR"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 package </a:t>
            </a:r>
            <a:r>
              <a:rPr lang="fr-FR" sz="1600" dirty="0" err="1">
                <a:solidFill>
                  <a:schemeClr val="accent1"/>
                </a:solidFill>
              </a:rPr>
              <a:t>entity</a:t>
            </a:r>
            <a:endParaRPr lang="fr-FR" sz="1600" dirty="0">
              <a:solidFill>
                <a:schemeClr val="accent1"/>
              </a:solidFill>
            </a:endParaRPr>
          </a:p>
          <a:p>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une classe </a:t>
            </a:r>
            <a:r>
              <a:rPr lang="fr-FR" sz="1600" dirty="0" err="1">
                <a:solidFill>
                  <a:schemeClr val="accent1"/>
                </a:solidFill>
              </a:rPr>
              <a:t>Artist</a:t>
            </a:r>
            <a:r>
              <a:rPr lang="fr-FR" sz="1600" dirty="0">
                <a:solidFill>
                  <a:schemeClr val="accent1"/>
                </a:solidFill>
              </a:rPr>
              <a:t> au format </a:t>
            </a:r>
            <a:r>
              <a:rPr lang="fr-FR" sz="1600" dirty="0" err="1">
                <a:solidFill>
                  <a:schemeClr val="accent1"/>
                </a:solidFill>
              </a:rPr>
              <a:t>Javabean</a:t>
            </a:r>
            <a:r>
              <a:rPr lang="fr-FR" sz="1600" dirty="0">
                <a:solidFill>
                  <a:schemeClr val="accent1"/>
                </a:solidFill>
              </a:rPr>
              <a:t>, avec une propriété </a:t>
            </a:r>
            <a:r>
              <a:rPr lang="fr-FR" sz="1600" dirty="0" err="1">
                <a:solidFill>
                  <a:schemeClr val="accent1"/>
                </a:solidFill>
              </a:rPr>
              <a:t>name</a:t>
            </a:r>
            <a:r>
              <a:rPr lang="fr-FR" sz="1600" dirty="0">
                <a:solidFill>
                  <a:schemeClr val="accent1"/>
                </a:solidFill>
              </a:rPr>
              <a:t>.</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une classe Work qui dispose des propriétés :</a:t>
            </a: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title</a:t>
            </a:r>
            <a:endParaRPr lang="fr-FR" sz="1600" dirty="0">
              <a:solidFill>
                <a:schemeClr val="accent1"/>
              </a:solidFill>
            </a:endParaRPr>
          </a:p>
          <a:p>
            <a:pPr marL="742950" lvl="1" indent="-285750">
              <a:buFont typeface="Arial" panose="020B0604020202020204" pitchFamily="34" charset="0"/>
              <a:buChar char="•"/>
            </a:pPr>
            <a:r>
              <a:rPr lang="fr-FR" sz="1600" dirty="0">
                <a:solidFill>
                  <a:schemeClr val="accent1"/>
                </a:solidFill>
              </a:rPr>
              <a:t> genre</a:t>
            </a:r>
          </a:p>
          <a:p>
            <a:pPr marL="742950" lvl="1" indent="-285750">
              <a:buFont typeface="Arial" panose="020B0604020202020204" pitchFamily="34" charset="0"/>
              <a:buChar char="•"/>
            </a:pPr>
            <a:r>
              <a:rPr lang="fr-FR" sz="1600" dirty="0">
                <a:solidFill>
                  <a:schemeClr val="accent1"/>
                </a:solidFill>
              </a:rPr>
              <a:t> release (format 4 chiffres)</a:t>
            </a: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summary</a:t>
            </a:r>
            <a:endParaRPr lang="fr-FR" sz="1600" dirty="0">
              <a:solidFill>
                <a:schemeClr val="accent1"/>
              </a:solidFill>
            </a:endParaRP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Artist</a:t>
            </a:r>
            <a:r>
              <a:rPr lang="fr-FR" sz="1600" dirty="0">
                <a:solidFill>
                  <a:schemeClr val="accent1"/>
                </a:solidFill>
              </a:rPr>
              <a:t> </a:t>
            </a:r>
            <a:r>
              <a:rPr lang="fr-FR" sz="1600" dirty="0" err="1">
                <a:solidFill>
                  <a:schemeClr val="accent1"/>
                </a:solidFill>
              </a:rPr>
              <a:t>mainArtist</a:t>
            </a:r>
            <a:endParaRPr lang="fr-FR" sz="1600" dirty="0">
              <a:solidFill>
                <a:schemeClr val="accent1"/>
              </a:solidFill>
            </a:endParaRPr>
          </a:p>
          <a:p>
            <a:pPr lvl="1"/>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 constructeur qui prend en paramètre le titre de l’œuvre. </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une classe Catalogue avec une propriété statique </a:t>
            </a:r>
            <a:r>
              <a:rPr lang="fr-FR" sz="1600" dirty="0" err="1">
                <a:solidFill>
                  <a:schemeClr val="accent1"/>
                </a:solidFill>
              </a:rPr>
              <a:t>listOfWorks</a:t>
            </a:r>
            <a:r>
              <a:rPr lang="fr-FR" sz="1600" dirty="0">
                <a:solidFill>
                  <a:schemeClr val="accent1"/>
                </a:solidFill>
              </a:rPr>
              <a:t> sous forme de </a:t>
            </a:r>
            <a:r>
              <a:rPr lang="fr-FR" sz="1600" dirty="0" err="1">
                <a:solidFill>
                  <a:schemeClr val="accent1"/>
                </a:solidFill>
              </a:rPr>
              <a:t>Hashset</a:t>
            </a:r>
            <a:r>
              <a:rPr lang="fr-FR" sz="1600" dirty="0">
                <a:solidFill>
                  <a:schemeClr val="accent1"/>
                </a:solidFill>
              </a:rPr>
              <a:t>.</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une classe Application à la racine du projet avec une classe main qui ajoute 3 œuvres au catalogue et les affiche sous la forme &lt;œuvre &gt; &lt;</a:t>
            </a:r>
            <a:r>
              <a:rPr lang="fr-FR" sz="1600" dirty="0" err="1">
                <a:solidFill>
                  <a:schemeClr val="accent1"/>
                </a:solidFill>
              </a:rPr>
              <a:t>annee</a:t>
            </a:r>
            <a:r>
              <a:rPr lang="fr-FR" sz="1600" dirty="0">
                <a:solidFill>
                  <a:schemeClr val="accent1"/>
                </a:solidFill>
              </a:rPr>
              <a:t>&gt; </a:t>
            </a:r>
          </a:p>
          <a:p>
            <a:pPr marL="742950" lvl="1" indent="-285750">
              <a:buFont typeface="Arial" panose="020B0604020202020204" pitchFamily="34" charset="0"/>
              <a:buChar char="•"/>
            </a:pPr>
            <a:endParaRPr lang="fr-FR" dirty="0"/>
          </a:p>
        </p:txBody>
      </p:sp>
    </p:spTree>
    <p:extLst>
      <p:ext uri="{BB962C8B-B14F-4D97-AF65-F5344CB8AC3E}">
        <p14:creationId xmlns:p14="http://schemas.microsoft.com/office/powerpoint/2010/main" val="376513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2178D-11F4-49F5-97EF-A6D445626FDF}"/>
              </a:ext>
            </a:extLst>
          </p:cNvPr>
          <p:cNvSpPr>
            <a:spLocks noGrp="1"/>
          </p:cNvSpPr>
          <p:nvPr>
            <p:ph type="title"/>
          </p:nvPr>
        </p:nvSpPr>
        <p:spPr>
          <a:xfrm>
            <a:off x="677334" y="20984"/>
            <a:ext cx="8596668" cy="1320800"/>
          </a:xfrm>
        </p:spPr>
        <p:txBody>
          <a:bodyPr/>
          <a:lstStyle/>
          <a:p>
            <a:r>
              <a:rPr lang="fr-FR" dirty="0"/>
              <a:t>Afficher le catalogue des </a:t>
            </a:r>
            <a:r>
              <a:rPr lang="fr-FR" dirty="0" err="1"/>
              <a:t>oeuvres</a:t>
            </a:r>
            <a:endParaRPr lang="fr-FR" dirty="0"/>
          </a:p>
        </p:txBody>
      </p:sp>
      <p:sp>
        <p:nvSpPr>
          <p:cNvPr id="4" name="Rectangle 1">
            <a:extLst>
              <a:ext uri="{FF2B5EF4-FFF2-40B4-BE49-F238E27FC236}">
                <a16:creationId xmlns:a16="http://schemas.microsoft.com/office/drawing/2014/main" id="{81FDF2C4-73C6-4386-B4E9-CAF8C41C0F06}"/>
              </a:ext>
            </a:extLst>
          </p:cNvPr>
          <p:cNvSpPr>
            <a:spLocks noGrp="1" noChangeArrowheads="1"/>
          </p:cNvSpPr>
          <p:nvPr>
            <p:ph idx="1"/>
          </p:nvPr>
        </p:nvSpPr>
        <p:spPr bwMode="auto">
          <a:xfrm>
            <a:off x="677334" y="1173927"/>
            <a:ext cx="10159448"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pPr>
            <a:r>
              <a:rPr kumimoji="0" lang="fr-FR" altLang="fr-FR" sz="2000" b="0" i="0" u="none" strike="noStrike" cap="none" normalizeH="0" baseline="0" dirty="0">
                <a:ln>
                  <a:noFill/>
                </a:ln>
                <a:solidFill>
                  <a:schemeClr val="accent1"/>
                </a:solidFill>
                <a:effectLst/>
                <a:latin typeface="sf pro text"/>
              </a:rPr>
              <a:t>Ajouter à la page e par </a:t>
            </a:r>
            <a:r>
              <a:rPr kumimoji="0" lang="fr-FR" altLang="fr-FR" sz="2000" b="0" i="0" u="none" strike="noStrike" cap="none" normalizeH="0" baseline="0" dirty="0" err="1">
                <a:ln>
                  <a:noFill/>
                </a:ln>
                <a:solidFill>
                  <a:schemeClr val="accent1"/>
                </a:solidFill>
                <a:effectLst/>
                <a:latin typeface="sf pro text"/>
              </a:rPr>
              <a:t>HomeServlet</a:t>
            </a:r>
            <a:r>
              <a:rPr kumimoji="0" lang="fr-FR" altLang="fr-FR" sz="2000" b="0" i="0" u="none" strike="noStrike" cap="none" normalizeH="0" baseline="0" dirty="0">
                <a:ln>
                  <a:noFill/>
                </a:ln>
                <a:solidFill>
                  <a:schemeClr val="accent1"/>
                </a:solidFill>
                <a:effectLst/>
                <a:latin typeface="sf pro text"/>
              </a:rPr>
              <a:t> le lien (&lt;a href&gt;) :</a:t>
            </a:r>
            <a:endParaRPr kumimoji="0" lang="fr-FR" altLang="fr-FR" sz="2000" b="0" i="0" u="none" strike="noStrike" cap="none" normalizeH="0" baseline="0" dirty="0">
              <a:ln>
                <a:noFill/>
              </a:ln>
              <a:solidFill>
                <a:schemeClr val="accent1"/>
              </a:solidFill>
              <a:effectLst/>
            </a:endParaRPr>
          </a:p>
          <a:p>
            <a:pPr marL="400050" lvl="1" indent="0" defTabSz="914400">
              <a:buClrTx/>
              <a:buSzTx/>
              <a:buNone/>
            </a:pPr>
            <a:r>
              <a:rPr kumimoji="0" lang="fr-FR" altLang="fr-FR" sz="1800" b="0" i="0" u="none" strike="noStrike" cap="none" normalizeH="0" baseline="0" dirty="0">
                <a:ln>
                  <a:noFill/>
                </a:ln>
                <a:solidFill>
                  <a:schemeClr val="accent1"/>
                </a:solidFill>
                <a:effectLst/>
                <a:latin typeface="sf pro text"/>
              </a:rPr>
              <a:t>« </a:t>
            </a:r>
            <a:r>
              <a:rPr kumimoji="0" lang="fr-FR" altLang="fr-FR" sz="1800" b="1" i="0" u="sng" strike="noStrike" cap="none" normalizeH="0" baseline="0" dirty="0">
                <a:ln>
                  <a:noFill/>
                </a:ln>
                <a:solidFill>
                  <a:schemeClr val="accent1"/>
                </a:solidFill>
                <a:effectLst/>
                <a:latin typeface="sf pro text"/>
              </a:rPr>
              <a:t>Accès au catalogue des </a:t>
            </a:r>
            <a:r>
              <a:rPr kumimoji="0" lang="fr-FR" altLang="fr-FR" sz="1800" b="1" i="0" u="sng" strike="noStrike" cap="none" normalizeH="0" baseline="0" dirty="0" err="1">
                <a:ln>
                  <a:noFill/>
                </a:ln>
                <a:solidFill>
                  <a:schemeClr val="accent1"/>
                </a:solidFill>
                <a:effectLst/>
                <a:latin typeface="sf pro text"/>
              </a:rPr>
              <a:t>oeuvres</a:t>
            </a:r>
            <a:r>
              <a:rPr kumimoji="0" lang="fr-FR" altLang="fr-FR" sz="1800" b="0" i="0" u="none" strike="noStrike" cap="none" normalizeH="0" baseline="0" dirty="0">
                <a:ln>
                  <a:noFill/>
                </a:ln>
                <a:solidFill>
                  <a:schemeClr val="accent1"/>
                </a:solidFill>
                <a:effectLst/>
                <a:latin typeface="sf pro text"/>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accent1"/>
              </a:solidFill>
              <a:effectLst/>
            </a:endParaRPr>
          </a:p>
          <a:p>
            <a:pPr marL="400050" lvl="1" indent="0" defTabSz="914400">
              <a:buClrTx/>
              <a:buSzTx/>
              <a:buNone/>
            </a:pPr>
            <a:r>
              <a:rPr kumimoji="0" lang="fr-FR" altLang="fr-FR" sz="1800" b="0" i="0" u="none" strike="noStrike" cap="none" normalizeH="0" baseline="0" dirty="0">
                <a:ln>
                  <a:noFill/>
                </a:ln>
                <a:solidFill>
                  <a:schemeClr val="accent1"/>
                </a:solidFill>
                <a:effectLst/>
                <a:latin typeface="sf pro text"/>
              </a:rPr>
              <a:t>L'url du lien sera : http://localhost:8080/frontoffice/catalogue</a:t>
            </a:r>
            <a:br>
              <a:rPr kumimoji="0" lang="fr-FR" altLang="fr-FR" sz="1800" b="0" i="0" u="none" strike="noStrike" cap="none" normalizeH="0" baseline="0" dirty="0">
                <a:ln>
                  <a:noFill/>
                </a:ln>
                <a:solidFill>
                  <a:schemeClr val="accent1"/>
                </a:solidFill>
                <a:effectLst/>
                <a:latin typeface="sf pro text"/>
              </a:rPr>
            </a:br>
            <a:endParaRPr kumimoji="0" lang="fr-FR" altLang="fr-FR" sz="1800" b="0" i="0" u="none" strike="noStrike" cap="none" normalizeH="0" baseline="0" dirty="0">
              <a:ln>
                <a:noFill/>
              </a:ln>
              <a:solidFill>
                <a:schemeClr val="accent1"/>
              </a:solidFill>
              <a:effectLst/>
            </a:endParaRPr>
          </a:p>
          <a:p>
            <a:pPr defTabSz="914400">
              <a:buClrTx/>
              <a:buSzTx/>
            </a:pPr>
            <a:r>
              <a:rPr kumimoji="0" lang="fr-FR" altLang="fr-FR" sz="2000" b="0" i="0" u="none" strike="noStrike" cap="none" normalizeH="0" baseline="0" dirty="0">
                <a:ln>
                  <a:noFill/>
                </a:ln>
                <a:solidFill>
                  <a:schemeClr val="accent1"/>
                </a:solidFill>
                <a:effectLst/>
                <a:latin typeface="sf pro text"/>
              </a:rPr>
              <a:t>Ce lien doit mener vers une Servlet </a:t>
            </a:r>
            <a:r>
              <a:rPr kumimoji="0" lang="fr-FR" altLang="fr-FR" sz="2000" b="0" i="0" u="none" strike="noStrike" cap="none" normalizeH="0" baseline="0" dirty="0" err="1">
                <a:ln>
                  <a:noFill/>
                </a:ln>
                <a:solidFill>
                  <a:schemeClr val="accent1"/>
                </a:solidFill>
                <a:effectLst/>
                <a:latin typeface="sfmono-regular"/>
              </a:rPr>
              <a:t>CatalogueServlet</a:t>
            </a:r>
            <a:r>
              <a:rPr kumimoji="0" lang="fr-FR" altLang="fr-FR" sz="2000" b="0" i="0" u="none" strike="noStrike" cap="none" normalizeH="0" baseline="0" dirty="0">
                <a:ln>
                  <a:noFill/>
                </a:ln>
                <a:solidFill>
                  <a:schemeClr val="accent1"/>
                </a:solidFill>
                <a:effectLst/>
                <a:latin typeface="sfmono-regular"/>
              </a:rPr>
              <a:t> </a:t>
            </a:r>
            <a:r>
              <a:rPr kumimoji="0" lang="fr-FR" altLang="fr-FR" sz="2000" b="0" i="0" u="none" strike="noStrike" cap="none" normalizeH="0" baseline="0" dirty="0">
                <a:ln>
                  <a:noFill/>
                </a:ln>
                <a:solidFill>
                  <a:schemeClr val="accent1"/>
                </a:solidFill>
                <a:effectLst/>
                <a:latin typeface="sf pro text"/>
              </a:rPr>
              <a:t> du package </a:t>
            </a:r>
          </a:p>
          <a:p>
            <a:pPr marL="400050" lvl="1" indent="0" defTabSz="914400">
              <a:buClrTx/>
              <a:buSzTx/>
              <a:buNone/>
            </a:pPr>
            <a:r>
              <a:rPr kumimoji="0" lang="fr-FR" altLang="fr-FR" sz="1800" b="0" i="0" u="none" strike="noStrike" cap="none" normalizeH="0" baseline="0" dirty="0" err="1">
                <a:ln>
                  <a:noFill/>
                </a:ln>
                <a:solidFill>
                  <a:schemeClr val="accent1"/>
                </a:solidFill>
                <a:effectLst/>
                <a:latin typeface="sfmono-regular"/>
              </a:rPr>
              <a:t>com.directmedia.onlinestore.controller</a:t>
            </a:r>
            <a:r>
              <a:rPr kumimoji="0" lang="fr-FR" altLang="fr-FR" sz="1800" b="0" i="0" u="none" strike="noStrike" cap="none" normalizeH="0" baseline="0" dirty="0">
                <a:ln>
                  <a:noFill/>
                </a:ln>
                <a:solidFill>
                  <a:schemeClr val="accent1"/>
                </a:solidFill>
                <a:effectLst/>
                <a:latin typeface="sf pro text"/>
              </a:rPr>
              <a:t>  qui doit produire dans une page </a:t>
            </a:r>
            <a:r>
              <a:rPr kumimoji="0" lang="fr-FR" altLang="fr-FR" sz="2000" b="0" i="0" u="none" strike="noStrike" cap="none" normalizeH="0" baseline="0" dirty="0">
                <a:ln>
                  <a:noFill/>
                </a:ln>
                <a:solidFill>
                  <a:schemeClr val="accent1"/>
                </a:solidFill>
                <a:effectLst/>
                <a:latin typeface="sf pro text"/>
              </a:rPr>
              <a:t>la liste des </a:t>
            </a:r>
          </a:p>
          <a:p>
            <a:pPr marL="400050" lvl="1" indent="0" defTabSz="914400">
              <a:buClrTx/>
              <a:buSzTx/>
              <a:buNone/>
            </a:pPr>
            <a:r>
              <a:rPr kumimoji="0" lang="fr-FR" altLang="fr-FR" sz="2000" b="0" i="0" u="none" strike="noStrike" cap="none" normalizeH="0" baseline="0" dirty="0" err="1">
                <a:ln>
                  <a:noFill/>
                </a:ln>
                <a:solidFill>
                  <a:schemeClr val="accent1"/>
                </a:solidFill>
                <a:effectLst/>
                <a:latin typeface="sf pro text"/>
              </a:rPr>
              <a:t>oeuvres</a:t>
            </a:r>
            <a:r>
              <a:rPr kumimoji="0" lang="fr-FR" altLang="fr-FR" sz="2000" b="0" i="0" u="none" strike="noStrike" cap="none" normalizeH="0" baseline="0" dirty="0">
                <a:ln>
                  <a:noFill/>
                </a:ln>
                <a:solidFill>
                  <a:schemeClr val="accent1"/>
                </a:solidFill>
                <a:effectLst/>
                <a:latin typeface="sf pro text"/>
              </a:rPr>
              <a:t> du catalogue au format : titre (année)</a:t>
            </a:r>
          </a:p>
          <a:p>
            <a:pPr marL="400050" lvl="1" indent="0" defTabSz="914400">
              <a:buClrTx/>
              <a:buSzTx/>
              <a:buNone/>
            </a:pPr>
            <a:endParaRPr kumimoji="0" lang="fr-FR" altLang="fr-FR" sz="2000" b="0" i="0" u="none" strike="noStrike" cap="none" normalizeH="0" baseline="0" dirty="0">
              <a:ln>
                <a:noFill/>
              </a:ln>
              <a:solidFill>
                <a:schemeClr val="accent1"/>
              </a:solidFill>
              <a:effectLst/>
              <a:latin typeface="sf pro text"/>
            </a:endParaRPr>
          </a:p>
          <a:p>
            <a:pPr defTabSz="914400">
              <a:buClrTx/>
              <a:buSzTx/>
            </a:pPr>
            <a:r>
              <a:rPr kumimoji="0" lang="fr-FR" altLang="fr-FR" sz="2000" b="0" i="0" u="none" strike="noStrike" cap="none" normalizeH="0" baseline="0" dirty="0">
                <a:ln>
                  <a:noFill/>
                </a:ln>
                <a:solidFill>
                  <a:schemeClr val="accent1"/>
                </a:solidFill>
                <a:effectLst/>
                <a:latin typeface="sf pro text"/>
              </a:rPr>
              <a:t>La servlet sera accessible via l'URL : </a:t>
            </a:r>
            <a:r>
              <a:rPr kumimoji="0" lang="fr-FR" altLang="fr-FR" sz="2000" b="0" i="0" u="none" strike="noStrike" cap="none" normalizeH="0" baseline="0" dirty="0">
                <a:ln>
                  <a:noFill/>
                </a:ln>
                <a:solidFill>
                  <a:schemeClr val="accent1"/>
                </a:solidFill>
                <a:effectLst/>
                <a:latin typeface="sf pro text"/>
                <a:hlinkClick r:id="rId3"/>
              </a:rPr>
              <a:t>http://localhost:8080/frontoffice/catalogue</a:t>
            </a:r>
            <a:endParaRPr kumimoji="0" lang="fr-FR" altLang="fr-FR" sz="2000" b="0" i="0" u="none" strike="noStrike" cap="none" normalizeH="0" baseline="0" dirty="0">
              <a:ln>
                <a:noFill/>
              </a:ln>
              <a:solidFill>
                <a:schemeClr val="accent1"/>
              </a:solidFill>
              <a:effectLst/>
              <a:latin typeface="sf pro text"/>
            </a:endParaRPr>
          </a:p>
          <a:p>
            <a:pPr defTabSz="914400">
              <a:buClrTx/>
              <a:buSzTx/>
            </a:pPr>
            <a:endParaRPr kumimoji="0" lang="fr-FR" altLang="fr-FR" sz="2000" b="0" i="0" u="none" strike="noStrike" cap="none" normalizeH="0" baseline="0" dirty="0">
              <a:ln>
                <a:noFill/>
              </a:ln>
              <a:solidFill>
                <a:schemeClr val="accent1"/>
              </a:solidFill>
              <a:effectLst/>
              <a:latin typeface="sf pro text"/>
            </a:endParaRPr>
          </a:p>
          <a:p>
            <a:pPr defTabSz="914400">
              <a:buClrTx/>
              <a:buSzTx/>
            </a:pPr>
            <a:r>
              <a:rPr lang="fr-FR" altLang="fr-FR" sz="2000" dirty="0">
                <a:solidFill>
                  <a:schemeClr val="accent1"/>
                </a:solidFill>
                <a:latin typeface="sf pro text"/>
              </a:rPr>
              <a:t>Pour le moment le remplissage du catalogue va se faire dans le Do </a:t>
            </a:r>
            <a:r>
              <a:rPr lang="fr-FR" altLang="fr-FR" sz="2000" dirty="0" err="1">
                <a:solidFill>
                  <a:schemeClr val="accent1"/>
                </a:solidFill>
                <a:latin typeface="sf pro text"/>
              </a:rPr>
              <a:t>Get</a:t>
            </a:r>
            <a:r>
              <a:rPr lang="fr-FR" altLang="fr-FR" sz="2000" dirty="0">
                <a:solidFill>
                  <a:schemeClr val="accent1"/>
                </a:solidFill>
                <a:latin typeface="sf pro text"/>
              </a:rPr>
              <a:t> de la servlet </a:t>
            </a:r>
            <a:r>
              <a:rPr lang="fr-FR" altLang="fr-FR" sz="2000" dirty="0" err="1">
                <a:solidFill>
                  <a:schemeClr val="accent1"/>
                </a:solidFill>
                <a:latin typeface="sf pro text"/>
              </a:rPr>
              <a:t>Calotogue</a:t>
            </a:r>
            <a:r>
              <a:rPr lang="fr-FR" altLang="fr-FR" sz="2000" dirty="0">
                <a:solidFill>
                  <a:schemeClr val="accent1"/>
                </a:solidFill>
                <a:latin typeface="sf pro text"/>
              </a:rPr>
              <a:t> </a:t>
            </a:r>
          </a:p>
          <a:p>
            <a:pPr marL="400050" lvl="1" indent="0" defTabSz="914400">
              <a:buClrTx/>
              <a:buSzTx/>
              <a:buNone/>
            </a:pPr>
            <a:r>
              <a:rPr lang="fr-FR" altLang="fr-FR" sz="1800" dirty="0">
                <a:solidFill>
                  <a:schemeClr val="accent1"/>
                </a:solidFill>
                <a:latin typeface="sf pro text"/>
              </a:rPr>
              <a:t>Mais ne sera rempli que si il est vide.</a:t>
            </a:r>
          </a:p>
          <a:p>
            <a:pPr marL="400050" lvl="1" indent="0" defTabSz="914400">
              <a:buClrTx/>
              <a:buSzTx/>
              <a:buNone/>
            </a:pPr>
            <a:endParaRPr lang="fr-FR" altLang="fr-FR" sz="1800" dirty="0">
              <a:solidFill>
                <a:schemeClr val="accent1"/>
              </a:solidFill>
              <a:latin typeface="sf pro text"/>
            </a:endParaRPr>
          </a:p>
          <a:p>
            <a:pPr marL="285750" defTabSz="914400">
              <a:buClrTx/>
              <a:buSzTx/>
            </a:pPr>
            <a:r>
              <a:rPr lang="fr-FR" altLang="fr-FR" sz="2000" dirty="0">
                <a:solidFill>
                  <a:schemeClr val="accent1"/>
                </a:solidFill>
                <a:latin typeface="sf pro text"/>
              </a:rPr>
              <a:t>Pour ajouter un saut de ligne en Html, utilise la balise &lt;BR/&gt;</a:t>
            </a:r>
          </a:p>
          <a:p>
            <a:pPr marL="285750" defTabSz="914400">
              <a:buClrTx/>
              <a:buSzTx/>
            </a:pPr>
            <a:endParaRPr lang="fr-FR" altLang="fr-FR" sz="2000" dirty="0">
              <a:solidFill>
                <a:schemeClr val="accent1"/>
              </a:solidFill>
              <a:latin typeface="sf pro text"/>
            </a:endParaRPr>
          </a:p>
          <a:p>
            <a:pPr marL="285750" defTabSz="914400">
              <a:buClrTx/>
              <a:buSzTx/>
            </a:pPr>
            <a:r>
              <a:rPr lang="fr-FR" altLang="fr-FR" sz="2000" dirty="0">
                <a:solidFill>
                  <a:schemeClr val="accent1"/>
                </a:solidFill>
                <a:latin typeface="sf pro text"/>
              </a:rPr>
              <a:t>Reproduire la même chose dans le backoffice.</a:t>
            </a:r>
          </a:p>
          <a:p>
            <a:pPr defTabSz="914400">
              <a:buClrTx/>
              <a:buSzTx/>
            </a:pPr>
            <a:endParaRPr kumimoji="0" lang="fr-FR" altLang="fr-FR" sz="2000" b="0" i="0" u="none" strike="noStrike" cap="none" normalizeH="0" baseline="0" dirty="0">
              <a:ln>
                <a:noFill/>
              </a:ln>
              <a:solidFill>
                <a:schemeClr val="accent1"/>
              </a:solidFill>
              <a:effectLst/>
              <a:latin typeface="sf pro tex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65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486F4-BB5C-45A8-ABAB-01F4A661F3FD}"/>
              </a:ext>
            </a:extLst>
          </p:cNvPr>
          <p:cNvSpPr>
            <a:spLocks noGrp="1"/>
          </p:cNvSpPr>
          <p:nvPr>
            <p:ph type="title"/>
          </p:nvPr>
        </p:nvSpPr>
        <p:spPr/>
        <p:txBody>
          <a:bodyPr/>
          <a:lstStyle/>
          <a:p>
            <a:r>
              <a:rPr lang="fr-FR" dirty="0"/>
              <a:t>Descriptif de l’</a:t>
            </a:r>
            <a:r>
              <a:rPr lang="fr-FR" dirty="0" err="1"/>
              <a:t>oeuvre</a:t>
            </a:r>
            <a:endParaRPr lang="fr-FR" dirty="0"/>
          </a:p>
        </p:txBody>
      </p:sp>
      <p:sp>
        <p:nvSpPr>
          <p:cNvPr id="3" name="Espace réservé du contenu 2">
            <a:extLst>
              <a:ext uri="{FF2B5EF4-FFF2-40B4-BE49-F238E27FC236}">
                <a16:creationId xmlns:a16="http://schemas.microsoft.com/office/drawing/2014/main" id="{105B49F9-36A1-4C0A-8F0D-99F20F34A70E}"/>
              </a:ext>
            </a:extLst>
          </p:cNvPr>
          <p:cNvSpPr>
            <a:spLocks noGrp="1"/>
          </p:cNvSpPr>
          <p:nvPr>
            <p:ph idx="1"/>
          </p:nvPr>
        </p:nvSpPr>
        <p:spPr>
          <a:xfrm>
            <a:off x="677334" y="1930400"/>
            <a:ext cx="8596668" cy="3880773"/>
          </a:xfrm>
        </p:spPr>
        <p:txBody>
          <a:bodyPr>
            <a:normAutofit fontScale="85000" lnSpcReduction="20000"/>
          </a:bodyPr>
          <a:lstStyle/>
          <a:p>
            <a:r>
              <a:rPr lang="fr-FR" dirty="0">
                <a:solidFill>
                  <a:schemeClr val="accent1"/>
                </a:solidFill>
              </a:rPr>
              <a:t>Dans le catalogue des œuvres du front-office, rendez cliquable chaque œuvre en ajoutant un lien (&lt;a href…&gt;) qui mène vers une nouvelle servlet </a:t>
            </a:r>
            <a:r>
              <a:rPr lang="fr-FR" dirty="0" err="1">
                <a:solidFill>
                  <a:schemeClr val="accent1"/>
                </a:solidFill>
              </a:rPr>
              <a:t>WorkDetailsServlet</a:t>
            </a:r>
            <a:r>
              <a:rPr lang="fr-FR" dirty="0">
                <a:solidFill>
                  <a:schemeClr val="accent1"/>
                </a:solidFill>
              </a:rPr>
              <a:t> . L'url d'accès à cette servlet sera :</a:t>
            </a:r>
          </a:p>
          <a:p>
            <a:r>
              <a:rPr lang="fr-FR" dirty="0">
                <a:solidFill>
                  <a:schemeClr val="accent1"/>
                </a:solidFill>
              </a:rPr>
              <a:t>http://localhost:8080/frontoffice/work-details</a:t>
            </a:r>
          </a:p>
          <a:p>
            <a:r>
              <a:rPr lang="fr-FR" dirty="0">
                <a:solidFill>
                  <a:schemeClr val="accent1"/>
                </a:solidFill>
              </a:rPr>
              <a:t>La Servlet devra alors afficher un contenu HTML descriptif de l’œuvre sélectionnée. Pour ce faire, il faudra que le lien cliquable emporte avec lui un paramètre qui permette d'identifier avec certitude l’œuvre dont la Servlet doit afficher le détail.</a:t>
            </a:r>
          </a:p>
          <a:p>
            <a:endParaRPr lang="fr-FR" dirty="0">
              <a:solidFill>
                <a:schemeClr val="accent1"/>
              </a:solidFill>
            </a:endParaRPr>
          </a:p>
          <a:p>
            <a:r>
              <a:rPr lang="fr-FR" dirty="0">
                <a:solidFill>
                  <a:schemeClr val="accent1"/>
                </a:solidFill>
              </a:rPr>
              <a:t>Le titre de l’œuvre seul ne peut pas identifier l'</a:t>
            </a:r>
            <a:r>
              <a:rPr lang="fr-FR" dirty="0" err="1">
                <a:solidFill>
                  <a:schemeClr val="accent1"/>
                </a:solidFill>
              </a:rPr>
              <a:t>oeuvre</a:t>
            </a:r>
            <a:r>
              <a:rPr lang="fr-FR" dirty="0">
                <a:solidFill>
                  <a:schemeClr val="accent1"/>
                </a:solidFill>
              </a:rPr>
              <a:t>, éventuellement le couple titre - année de parution, mais il y a plus simple, nous allons donner un numéro à chaque œuvre. </a:t>
            </a:r>
          </a:p>
          <a:p>
            <a:endParaRPr lang="fr-FR" dirty="0">
              <a:solidFill>
                <a:schemeClr val="accent1"/>
              </a:solidFill>
            </a:endParaRPr>
          </a:p>
          <a:p>
            <a:r>
              <a:rPr lang="fr-FR" dirty="0">
                <a:solidFill>
                  <a:schemeClr val="accent1"/>
                </a:solidFill>
              </a:rPr>
              <a:t>Vous allez donc ajouter à la classe Work  un attribut id  numérique (long).</a:t>
            </a:r>
          </a:p>
          <a:p>
            <a:endParaRPr lang="fr-FR" dirty="0">
              <a:solidFill>
                <a:schemeClr val="accent1"/>
              </a:solidFill>
            </a:endParaRPr>
          </a:p>
          <a:p>
            <a:r>
              <a:rPr lang="fr-FR" dirty="0">
                <a:solidFill>
                  <a:schemeClr val="accent1"/>
                </a:solidFill>
              </a:rPr>
              <a:t>La Servlet affichera toutes les propriétés connues de l’œuvre, y compris l'identité de l'artiste.</a:t>
            </a:r>
          </a:p>
        </p:txBody>
      </p:sp>
    </p:spTree>
    <p:extLst>
      <p:ext uri="{BB962C8B-B14F-4D97-AF65-F5344CB8AC3E}">
        <p14:creationId xmlns:p14="http://schemas.microsoft.com/office/powerpoint/2010/main" val="4271408070"/>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491</TotalTime>
  <Words>685</Words>
  <Application>Microsoft Office PowerPoint</Application>
  <PresentationFormat>Grand écran</PresentationFormat>
  <Paragraphs>75</Paragraphs>
  <Slides>4</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vt:i4>
      </vt:variant>
    </vt:vector>
  </HeadingPairs>
  <TitlesOfParts>
    <vt:vector size="11" baseType="lpstr">
      <vt:lpstr>Arial</vt:lpstr>
      <vt:lpstr>Calibri</vt:lpstr>
      <vt:lpstr>sf pro text</vt:lpstr>
      <vt:lpstr>sfmono-regular</vt:lpstr>
      <vt:lpstr>Trebuchet MS</vt:lpstr>
      <vt:lpstr>Wingdings 3</vt:lpstr>
      <vt:lpstr>Facette</vt:lpstr>
      <vt:lpstr>Présentation PowerPoint</vt:lpstr>
      <vt:lpstr>Présentation PowerPoint</vt:lpstr>
      <vt:lpstr>Afficher le catalogue des oeuvres</vt:lpstr>
      <vt:lpstr>Descriptif de l’oeuvre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fred gsn</dc:creator>
  <cp:lastModifiedBy>fred gsn</cp:lastModifiedBy>
  <cp:revision>11</cp:revision>
  <dcterms:created xsi:type="dcterms:W3CDTF">2022-03-07T06:56:20Z</dcterms:created>
  <dcterms:modified xsi:type="dcterms:W3CDTF">2022-03-08T19:36:14Z</dcterms:modified>
</cp:coreProperties>
</file>