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6940" autoAdjust="0"/>
  </p:normalViewPr>
  <p:slideViewPr>
    <p:cSldViewPr snapToGrid="0">
      <p:cViewPr varScale="1">
        <p:scale>
          <a:sx n="85" d="100"/>
          <a:sy n="85" d="100"/>
        </p:scale>
        <p:origin x="74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0B668-02A6-400A-9ABF-0CC9107A0F09}" type="datetimeFigureOut">
              <a:rPr lang="fr-FR" smtClean="0"/>
              <a:t>10/03/2022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72522-D80F-4883-98B2-BF36BB934210}" type="slidenum">
              <a:rPr lang="fr-FR" smtClean="0"/>
              <a:t>‹N°›</a:t>
            </a:fld>
            <a:endParaRPr lang="fr-FR"/>
          </a:p>
        </p:txBody>
      </p:sp>
    </p:spTree>
    <p:extLst>
      <p:ext uri="{BB962C8B-B14F-4D97-AF65-F5344CB8AC3E}">
        <p14:creationId xmlns:p14="http://schemas.microsoft.com/office/powerpoint/2010/main" val="709993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Vidéo </a:t>
            </a:r>
            <a:r>
              <a:rPr lang="fr-FR"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HashMap</a:t>
            </a:r>
            <a:r>
              <a:rPr lang="fr-F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https://www.udemy.com/course/cours-complet-de-programmation-java-pour-debutants/learn/lecture/6031662#overview</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2</a:t>
            </a:fld>
            <a:endParaRPr lang="fr-FR"/>
          </a:p>
        </p:txBody>
      </p:sp>
    </p:spTree>
    <p:extLst>
      <p:ext uri="{BB962C8B-B14F-4D97-AF65-F5344CB8AC3E}">
        <p14:creationId xmlns:p14="http://schemas.microsoft.com/office/powerpoint/2010/main" val="20076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dirty="0"/>
              <a:t>Créer une servlet </a:t>
            </a:r>
            <a:r>
              <a:rPr lang="fr-FR" dirty="0" err="1"/>
              <a:t>CatalogueServlet</a:t>
            </a:r>
            <a:r>
              <a:rPr lang="fr-FR" dirty="0"/>
              <a:t> : </a:t>
            </a:r>
            <a:r>
              <a:rPr lang="fr-FR" dirty="0">
                <a:solidFill>
                  <a:srgbClr val="BBB529"/>
                </a:solidFill>
                <a:effectLst/>
              </a:rPr>
              <a:t>@WebServlet</a:t>
            </a:r>
            <a:r>
              <a:rPr lang="fr-FR" dirty="0"/>
              <a:t>(name = </a:t>
            </a:r>
            <a:r>
              <a:rPr lang="fr-FR" dirty="0">
                <a:solidFill>
                  <a:srgbClr val="6A8759"/>
                </a:solidFill>
                <a:effectLst/>
              </a:rPr>
              <a:t>"</a:t>
            </a:r>
            <a:r>
              <a:rPr lang="fr-FR" dirty="0" err="1">
                <a:solidFill>
                  <a:srgbClr val="6A8759"/>
                </a:solidFill>
                <a:effectLst/>
              </a:rPr>
              <a:t>CatalogueServlet</a:t>
            </a:r>
            <a:r>
              <a:rPr lang="fr-FR" dirty="0">
                <a:solidFill>
                  <a:srgbClr val="6A8759"/>
                </a:solidFill>
                <a:effectLst/>
              </a:rPr>
              <a:t>"</a:t>
            </a:r>
            <a:r>
              <a:rPr lang="fr-FR" dirty="0">
                <a:solidFill>
                  <a:srgbClr val="CC7832"/>
                </a:solidFill>
                <a:effectLst/>
              </a:rPr>
              <a:t>, </a:t>
            </a:r>
            <a:r>
              <a:rPr lang="fr-FR" dirty="0"/>
              <a:t>value = </a:t>
            </a:r>
            <a:r>
              <a:rPr lang="fr-FR" dirty="0">
                <a:solidFill>
                  <a:srgbClr val="6A8759"/>
                </a:solidFill>
                <a:effectLst/>
              </a:rPr>
              <a:t>"/catalogue"</a:t>
            </a:r>
            <a:r>
              <a:rPr lang="fr-FR" dirty="0"/>
              <a:t>)</a:t>
            </a:r>
          </a:p>
          <a:p>
            <a:pPr marL="171450" indent="-171450">
              <a:buFont typeface="Arial" panose="020B0604020202020204" pitchFamily="34" charset="0"/>
              <a:buChar char="•"/>
            </a:pPr>
            <a:r>
              <a:rPr lang="fr-FR" dirty="0"/>
              <a:t>Générer un flux de sortie et insérer le Html</a:t>
            </a:r>
          </a:p>
          <a:p>
            <a:pPr marL="628650" lvl="1" indent="-171450">
              <a:buFont typeface="Arial" panose="020B0604020202020204" pitchFamily="34" charset="0"/>
              <a:buChar char="•"/>
            </a:pPr>
            <a:r>
              <a:rPr lang="fr-FR" dirty="0" err="1"/>
              <a:t>PrintWriter</a:t>
            </a:r>
            <a:r>
              <a:rPr lang="fr-FR" dirty="0"/>
              <a:t> out = </a:t>
            </a:r>
            <a:r>
              <a:rPr lang="fr-FR" dirty="0" err="1"/>
              <a:t>response.getWriter</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"&lt;html&gt;&lt;body&gt;"</a:t>
            </a:r>
            <a:r>
              <a:rPr lang="fr-FR" dirty="0"/>
              <a:t>)</a:t>
            </a:r>
            <a:r>
              <a:rPr lang="fr-FR" dirty="0">
                <a:solidFill>
                  <a:srgbClr val="CC7832"/>
                </a:solidFill>
                <a:effectLst/>
              </a:rPr>
              <a:t>;</a:t>
            </a:r>
            <a:br>
              <a:rPr lang="fr-FR" dirty="0">
                <a:solidFill>
                  <a:srgbClr val="CC7832"/>
                </a:solidFill>
                <a:effectLst/>
              </a:rPr>
            </a:br>
            <a:r>
              <a:rPr lang="fr-FR" dirty="0" err="1"/>
              <a:t>out.println</a:t>
            </a:r>
            <a:r>
              <a:rPr lang="fr-FR" dirty="0"/>
              <a:t>(</a:t>
            </a:r>
            <a:r>
              <a:rPr lang="fr-FR" dirty="0">
                <a:solidFill>
                  <a:srgbClr val="6A8759"/>
                </a:solidFill>
                <a:effectLst/>
              </a:rPr>
              <a:t>"&lt;h1&gt; </a:t>
            </a:r>
            <a:r>
              <a:rPr lang="fr-FR" dirty="0" err="1">
                <a:solidFill>
                  <a:srgbClr val="6A8759"/>
                </a:solidFill>
                <a:effectLst/>
              </a:rPr>
              <a:t>Oeuvres</a:t>
            </a:r>
            <a:r>
              <a:rPr lang="fr-FR" dirty="0">
                <a:solidFill>
                  <a:srgbClr val="6A8759"/>
                </a:solidFill>
                <a:effectLst/>
              </a:rPr>
              <a:t> au catalogue &lt;/h1&gt;"</a:t>
            </a:r>
            <a:r>
              <a:rPr lang="fr-FR" dirty="0"/>
              <a:t>)</a:t>
            </a:r>
            <a:r>
              <a:rPr lang="fr-FR" dirty="0">
                <a:solidFill>
                  <a:srgbClr val="CC7832"/>
                </a:solidFill>
                <a:effectLst/>
              </a:rPr>
              <a:t>;</a:t>
            </a:r>
            <a:br>
              <a:rPr lang="fr-FR" dirty="0">
                <a:solidFill>
                  <a:srgbClr val="CC7832"/>
                </a:solidFill>
                <a:effectLst/>
              </a:rPr>
            </a:br>
            <a:br>
              <a:rPr lang="fr-FR" dirty="0">
                <a:solidFill>
                  <a:srgbClr val="CC7832"/>
                </a:solidFill>
                <a:effectLst/>
              </a:rPr>
            </a:br>
            <a:r>
              <a:rPr lang="fr-FR" dirty="0" err="1"/>
              <a:t>out.println</a:t>
            </a:r>
            <a:r>
              <a:rPr lang="fr-FR" dirty="0"/>
              <a:t>(</a:t>
            </a:r>
            <a:r>
              <a:rPr lang="fr-FR" dirty="0">
                <a:solidFill>
                  <a:srgbClr val="6A8759"/>
                </a:solidFill>
                <a:effectLst/>
              </a:rPr>
              <a:t>"&lt;/body&gt;&lt;/html&gt;"</a:t>
            </a:r>
            <a:r>
              <a:rPr lang="fr-FR" dirty="0"/>
              <a:t>)</a:t>
            </a:r>
            <a:r>
              <a:rPr lang="fr-FR" dirty="0">
                <a:solidFill>
                  <a:srgbClr val="CC7832"/>
                </a:solidFill>
                <a:effectLst/>
              </a:rPr>
              <a:t>;</a:t>
            </a:r>
          </a:p>
          <a:p>
            <a:pPr marL="628650" lvl="1" indent="-171450">
              <a:buFont typeface="Arial" panose="020B0604020202020204" pitchFamily="34" charset="0"/>
              <a:buChar char="•"/>
            </a:pPr>
            <a:endParaRPr lang="fr-FR" dirty="0">
              <a:solidFill>
                <a:srgbClr val="CC7832"/>
              </a:solidFill>
              <a:effectLst/>
            </a:endParaRPr>
          </a:p>
          <a:p>
            <a:pPr marL="171450" lvl="0" indent="-171450">
              <a:buFont typeface="Arial" panose="020B0604020202020204" pitchFamily="34" charset="0"/>
              <a:buChar char="•"/>
            </a:pPr>
            <a:r>
              <a:rPr lang="fr-FR" dirty="0">
                <a:solidFill>
                  <a:srgbClr val="CC7832"/>
                </a:solidFill>
                <a:effectLst/>
              </a:rPr>
              <a:t>Insérer l’affichage de la liste des œuvres : </a:t>
            </a:r>
          </a:p>
          <a:p>
            <a:pPr marL="457200" lvl="1" indent="0">
              <a:buFont typeface="Arial" panose="020B0604020202020204" pitchFamily="34" charset="0"/>
              <a:buNone/>
            </a:pPr>
            <a:r>
              <a:rPr lang="en-US" dirty="0">
                <a:solidFill>
                  <a:srgbClr val="CC7832"/>
                </a:solidFill>
                <a:effectLst/>
              </a:rPr>
              <a:t>for </a:t>
            </a:r>
            <a:r>
              <a:rPr lang="en-US" dirty="0"/>
              <a:t>(Work </a:t>
            </a:r>
            <a:r>
              <a:rPr lang="en-US" dirty="0" err="1"/>
              <a:t>work</a:t>
            </a:r>
            <a:r>
              <a:rPr lang="en-US" dirty="0"/>
              <a:t> : </a:t>
            </a:r>
            <a:r>
              <a:rPr lang="en-US" dirty="0" err="1"/>
              <a:t>Catalogue.</a:t>
            </a:r>
            <a:r>
              <a:rPr lang="en-US" i="1" dirty="0" err="1">
                <a:solidFill>
                  <a:srgbClr val="9876AA"/>
                </a:solidFill>
                <a:effectLst/>
              </a:rPr>
              <a:t>listOfWorks</a:t>
            </a:r>
            <a:r>
              <a:rPr lang="en-US" dirty="0"/>
              <a:t>)</a:t>
            </a:r>
            <a:br>
              <a:rPr lang="en-US" dirty="0"/>
            </a:br>
            <a:r>
              <a:rPr lang="en-US" dirty="0"/>
              <a:t>    </a:t>
            </a:r>
            <a:r>
              <a:rPr lang="en-US" dirty="0" err="1"/>
              <a:t>out.println</a:t>
            </a:r>
            <a:r>
              <a:rPr lang="en-US" dirty="0"/>
              <a:t>(</a:t>
            </a:r>
            <a:r>
              <a:rPr lang="en-US" dirty="0" err="1"/>
              <a:t>work.getTitle</a:t>
            </a:r>
            <a:r>
              <a:rPr lang="en-US" dirty="0"/>
              <a:t>() + </a:t>
            </a:r>
            <a:r>
              <a:rPr lang="en-US" dirty="0">
                <a:solidFill>
                  <a:srgbClr val="6A8759"/>
                </a:solidFill>
                <a:effectLst/>
              </a:rPr>
              <a:t>" (" </a:t>
            </a:r>
            <a:r>
              <a:rPr lang="en-US" dirty="0"/>
              <a:t>+ </a:t>
            </a:r>
            <a:r>
              <a:rPr lang="en-US" dirty="0" err="1"/>
              <a:t>work.getRelease</a:t>
            </a:r>
            <a:r>
              <a:rPr lang="en-US" dirty="0"/>
              <a:t>() + </a:t>
            </a:r>
            <a:r>
              <a:rPr lang="en-US" dirty="0">
                <a:solidFill>
                  <a:srgbClr val="6A8759"/>
                </a:solidFill>
                <a:effectLst/>
              </a:rPr>
              <a:t>")"</a:t>
            </a:r>
            <a:r>
              <a:rPr lang="en-US" dirty="0"/>
              <a:t>)</a:t>
            </a:r>
            <a:r>
              <a:rPr lang="en-US" dirty="0">
                <a:solidFill>
                  <a:srgbClr val="CC7832"/>
                </a:solidFill>
                <a:effectLst/>
              </a:rPr>
              <a:t>;</a:t>
            </a:r>
          </a:p>
          <a:p>
            <a:pPr marL="457200" lvl="1" indent="0">
              <a:buFont typeface="Arial" panose="020B0604020202020204" pitchFamily="34" charset="0"/>
              <a:buNone/>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Pour le moment on </a:t>
            </a:r>
            <a:r>
              <a:rPr lang="en-US" dirty="0" err="1">
                <a:solidFill>
                  <a:srgbClr val="CC7832"/>
                </a:solidFill>
                <a:effectLst/>
              </a:rPr>
              <a:t>va</a:t>
            </a:r>
            <a:r>
              <a:rPr lang="en-US" dirty="0">
                <a:solidFill>
                  <a:srgbClr val="CC7832"/>
                </a:solidFill>
                <a:effectLst/>
              </a:rPr>
              <a:t> alimenter le catalogue dans le Do Get, </a:t>
            </a:r>
            <a:r>
              <a:rPr lang="en-US" dirty="0" err="1">
                <a:solidFill>
                  <a:srgbClr val="CC7832"/>
                </a:solidFill>
                <a:effectLst/>
              </a:rPr>
              <a:t>seulement</a:t>
            </a:r>
            <a:r>
              <a:rPr lang="en-US" dirty="0">
                <a:solidFill>
                  <a:srgbClr val="CC7832"/>
                </a:solidFill>
                <a:effectLst/>
              </a:rPr>
              <a:t> </a:t>
            </a:r>
            <a:r>
              <a:rPr lang="en-US" dirty="0" err="1">
                <a:solidFill>
                  <a:srgbClr val="CC7832"/>
                </a:solidFill>
                <a:effectLst/>
              </a:rPr>
              <a:t>si</a:t>
            </a:r>
            <a:r>
              <a:rPr lang="en-US" dirty="0">
                <a:solidFill>
                  <a:srgbClr val="CC7832"/>
                </a:solidFill>
                <a:effectLst/>
              </a:rPr>
              <a:t> il </a:t>
            </a:r>
            <a:r>
              <a:rPr lang="en-US" dirty="0" err="1">
                <a:solidFill>
                  <a:srgbClr val="CC7832"/>
                </a:solidFill>
                <a:effectLst/>
              </a:rPr>
              <a:t>est</a:t>
            </a:r>
            <a:r>
              <a:rPr lang="en-US" dirty="0">
                <a:solidFill>
                  <a:srgbClr val="CC7832"/>
                </a:solidFill>
                <a:effectLst/>
              </a:rPr>
              <a:t> vide (if)</a:t>
            </a:r>
          </a:p>
          <a:p>
            <a:pPr marL="171450" lvl="0" indent="-171450">
              <a:buFont typeface="Arial" panose="020B0604020202020204" pitchFamily="34" charset="0"/>
              <a:buChar char="•"/>
            </a:pPr>
            <a:r>
              <a:rPr lang="en-US" dirty="0">
                <a:solidFill>
                  <a:srgbClr val="CC7832"/>
                </a:solidFill>
                <a:effectLst/>
              </a:rPr>
              <a:t>Lancet http://localhost:8080/travail/catalogue</a:t>
            </a:r>
          </a:p>
          <a:p>
            <a:pPr marL="171450" lvl="0" indent="-171450">
              <a:buFont typeface="Arial" panose="020B0604020202020204" pitchFamily="34" charset="0"/>
              <a:buChar char="•"/>
            </a:pPr>
            <a:endParaRPr lang="en-US" dirty="0">
              <a:solidFill>
                <a:srgbClr val="CC7832"/>
              </a:solidFill>
              <a:effectLst/>
            </a:endParaRPr>
          </a:p>
          <a:p>
            <a:pPr marL="171450" lvl="0" indent="-171450">
              <a:buFont typeface="Arial" panose="020B0604020202020204" pitchFamily="34" charset="0"/>
              <a:buChar char="•"/>
            </a:pPr>
            <a:r>
              <a:rPr lang="en-US" dirty="0">
                <a:solidFill>
                  <a:srgbClr val="CC7832"/>
                </a:solidFill>
                <a:effectLst/>
              </a:rPr>
              <a:t>Dans </a:t>
            </a:r>
            <a:r>
              <a:rPr lang="en-US" dirty="0" err="1">
                <a:solidFill>
                  <a:srgbClr val="CC7832"/>
                </a:solidFill>
                <a:effectLst/>
              </a:rPr>
              <a:t>HomeServlet</a:t>
            </a:r>
            <a:r>
              <a:rPr lang="en-US" dirty="0">
                <a:solidFill>
                  <a:srgbClr val="CC7832"/>
                </a:solidFill>
                <a:effectLst/>
              </a:rPr>
              <a:t>, </a:t>
            </a:r>
            <a:r>
              <a:rPr lang="en-US" dirty="0" err="1">
                <a:solidFill>
                  <a:srgbClr val="CC7832"/>
                </a:solidFill>
                <a:effectLst/>
              </a:rPr>
              <a:t>ajouter</a:t>
            </a:r>
            <a:r>
              <a:rPr lang="en-US" dirty="0">
                <a:solidFill>
                  <a:srgbClr val="CC7832"/>
                </a:solidFill>
                <a:effectLst/>
              </a:rPr>
              <a:t> </a:t>
            </a:r>
            <a:r>
              <a:rPr lang="fr-FR" dirty="0" err="1"/>
              <a:t>out.println</a:t>
            </a:r>
            <a:r>
              <a:rPr lang="fr-FR" dirty="0"/>
              <a:t>((</a:t>
            </a:r>
            <a:r>
              <a:rPr lang="fr-FR" dirty="0">
                <a:solidFill>
                  <a:srgbClr val="6A8759"/>
                </a:solidFill>
                <a:effectLst/>
              </a:rPr>
              <a:t>"&lt;a href=</a:t>
            </a:r>
            <a:r>
              <a:rPr lang="fr-FR" dirty="0">
                <a:solidFill>
                  <a:srgbClr val="CC7832"/>
                </a:solidFill>
                <a:effectLst/>
              </a:rPr>
              <a:t>\"</a:t>
            </a:r>
            <a:r>
              <a:rPr lang="fr-FR" dirty="0">
                <a:solidFill>
                  <a:srgbClr val="6A8759"/>
                </a:solidFill>
                <a:effectLst/>
              </a:rPr>
              <a:t>catalogue</a:t>
            </a:r>
            <a:r>
              <a:rPr lang="fr-FR" dirty="0">
                <a:solidFill>
                  <a:srgbClr val="CC7832"/>
                </a:solidFill>
                <a:effectLst/>
              </a:rPr>
              <a:t>\"</a:t>
            </a:r>
            <a:r>
              <a:rPr lang="fr-FR" dirty="0">
                <a:solidFill>
                  <a:srgbClr val="6A8759"/>
                </a:solidFill>
                <a:effectLst/>
              </a:rPr>
              <a:t>&gt;Catalogue des </a:t>
            </a:r>
            <a:r>
              <a:rPr lang="fr-FR" dirty="0" err="1">
                <a:solidFill>
                  <a:srgbClr val="6A8759"/>
                </a:solidFill>
                <a:effectLst/>
              </a:rPr>
              <a:t>oeuvres</a:t>
            </a:r>
            <a:r>
              <a:rPr lang="fr-FR" dirty="0">
                <a:solidFill>
                  <a:srgbClr val="6A8759"/>
                </a:solidFill>
                <a:effectLst/>
              </a:rPr>
              <a:t>&lt;/a&gt;"</a:t>
            </a:r>
            <a:r>
              <a:rPr lang="fr-FR" dirty="0"/>
              <a:t>))</a:t>
            </a:r>
            <a:r>
              <a:rPr lang="fr-FR" dirty="0">
                <a:solidFill>
                  <a:srgbClr val="CC7832"/>
                </a:solidFill>
                <a:effectLst/>
              </a:rPr>
              <a:t>;</a:t>
            </a:r>
            <a:endParaRPr lang="en-US" dirty="0">
              <a:solidFill>
                <a:srgbClr val="CC7832"/>
              </a:solidFill>
              <a:effectLst/>
            </a:endParaRPr>
          </a:p>
          <a:p>
            <a:pPr marL="171450" lvl="0" indent="-171450">
              <a:buFont typeface="Arial" panose="020B0604020202020204" pitchFamily="34" charset="0"/>
              <a:buChar char="•"/>
            </a:pPr>
            <a:endParaRPr lang="fr-FR" dirty="0">
              <a:solidFill>
                <a:srgbClr val="CC7832"/>
              </a:solidFill>
              <a:effectLst/>
            </a:endParaRPr>
          </a:p>
          <a:p>
            <a:pPr marL="171450" indent="-171450">
              <a:buFont typeface="Arial" panose="020B0604020202020204" pitchFamily="34" charset="0"/>
              <a:buChar cha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3</a:t>
            </a:fld>
            <a:endParaRPr lang="fr-FR"/>
          </a:p>
        </p:txBody>
      </p:sp>
    </p:spTree>
    <p:extLst>
      <p:ext uri="{BB962C8B-B14F-4D97-AF65-F5344CB8AC3E}">
        <p14:creationId xmlns:p14="http://schemas.microsoft.com/office/powerpoint/2010/main" val="175284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solidFill>
                <a:srgbClr val="CC7832"/>
              </a:solidFill>
              <a:effectLst/>
            </a:endParaRPr>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4</a:t>
            </a:fld>
            <a:endParaRPr lang="fr-FR"/>
          </a:p>
        </p:txBody>
      </p:sp>
    </p:spTree>
    <p:extLst>
      <p:ext uri="{BB962C8B-B14F-4D97-AF65-F5344CB8AC3E}">
        <p14:creationId xmlns:p14="http://schemas.microsoft.com/office/powerpoint/2010/main" val="248899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5</a:t>
            </a:fld>
            <a:endParaRPr lang="fr-FR"/>
          </a:p>
        </p:txBody>
      </p:sp>
    </p:spTree>
    <p:extLst>
      <p:ext uri="{BB962C8B-B14F-4D97-AF65-F5344CB8AC3E}">
        <p14:creationId xmlns:p14="http://schemas.microsoft.com/office/powerpoint/2010/main" val="6634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Video</a:t>
            </a:r>
            <a:r>
              <a:rPr lang="fr-FR" dirty="0"/>
              <a:t> Set List : </a:t>
            </a:r>
          </a:p>
          <a:p>
            <a:r>
              <a:rPr lang="fr-FR" dirty="0"/>
              <a:t>https://www.udemy.com/course/cours-complet-de-programmation-java-pour-debutants/learn/lecture/6031660#overview</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00072522-D80F-4883-98B2-BF36BB934210}" type="slidenum">
              <a:rPr lang="fr-FR" smtClean="0"/>
              <a:t>8</a:t>
            </a:fld>
            <a:endParaRPr lang="fr-FR"/>
          </a:p>
        </p:txBody>
      </p:sp>
    </p:spTree>
    <p:extLst>
      <p:ext uri="{BB962C8B-B14F-4D97-AF65-F5344CB8AC3E}">
        <p14:creationId xmlns:p14="http://schemas.microsoft.com/office/powerpoint/2010/main" val="73942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9331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31703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733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103240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320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951951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884445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228627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46878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057227A-9165-461E-AB95-6EE7B3088545}" type="datetimeFigureOut">
              <a:rPr lang="fr-FR" smtClean="0"/>
              <a:t>10/03/2022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72644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057227A-9165-461E-AB95-6EE7B3088545}" type="datetimeFigureOut">
              <a:rPr lang="fr-FR" smtClean="0"/>
              <a:t>10/03/2022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8911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057227A-9165-461E-AB95-6EE7B3088545}" type="datetimeFigureOut">
              <a:rPr lang="fr-FR" smtClean="0"/>
              <a:t>10/03/2022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51453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057227A-9165-461E-AB95-6EE7B3088545}" type="datetimeFigureOut">
              <a:rPr lang="fr-FR" smtClean="0"/>
              <a:t>10/03/2022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420752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7227A-9165-461E-AB95-6EE7B3088545}" type="datetimeFigureOut">
              <a:rPr lang="fr-FR" smtClean="0"/>
              <a:t>10/03/2022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106533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10/03/2022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1514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057227A-9165-461E-AB95-6EE7B3088545}" type="datetimeFigureOut">
              <a:rPr lang="fr-FR" smtClean="0"/>
              <a:t>10/03/2022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B72F130-16CB-44B3-B282-554DECFDEA43}" type="slidenum">
              <a:rPr lang="fr-FR" smtClean="0"/>
              <a:t>‹N°›</a:t>
            </a:fld>
            <a:endParaRPr lang="fr-FR"/>
          </a:p>
        </p:txBody>
      </p:sp>
    </p:spTree>
    <p:extLst>
      <p:ext uri="{BB962C8B-B14F-4D97-AF65-F5344CB8AC3E}">
        <p14:creationId xmlns:p14="http://schemas.microsoft.com/office/powerpoint/2010/main" val="379612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57227A-9165-461E-AB95-6EE7B3088545}" type="datetimeFigureOut">
              <a:rPr lang="fr-FR" smtClean="0"/>
              <a:t>10/03/2022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72F130-16CB-44B3-B282-554DECFDEA43}" type="slidenum">
              <a:rPr lang="fr-FR" smtClean="0"/>
              <a:t>‹N°›</a:t>
            </a:fld>
            <a:endParaRPr lang="fr-FR"/>
          </a:p>
        </p:txBody>
      </p:sp>
    </p:spTree>
    <p:extLst>
      <p:ext uri="{BB962C8B-B14F-4D97-AF65-F5344CB8AC3E}">
        <p14:creationId xmlns:p14="http://schemas.microsoft.com/office/powerpoint/2010/main" val="32895038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ocalhost:8081/backoffice/home" TargetMode="External"/><Relationship Id="rId2" Type="http://schemas.openxmlformats.org/officeDocument/2006/relationships/hyperlink" Target="http://localhost:8080/frontoffice/hom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8080/frontoffice/catalogu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462B789-CDC7-4A35-B3BD-8A703CACFB5D}"/>
              </a:ext>
            </a:extLst>
          </p:cNvPr>
          <p:cNvSpPr>
            <a:spLocks noChangeArrowheads="1"/>
          </p:cNvSpPr>
          <p:nvPr/>
        </p:nvSpPr>
        <p:spPr bwMode="auto">
          <a:xfrm>
            <a:off x="1307940" y="373186"/>
            <a:ext cx="93560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accent1"/>
                </a:solidFill>
                <a:effectLst/>
                <a:latin typeface="Arial" panose="020B0604020202020204" pitchFamily="34" charset="0"/>
              </a:rPr>
              <a:t>Servlet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Créer une </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un nouveau package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com.mycompany.onlinestore.frontoffice.controller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renvoyant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renvoyant</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dans la</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réponse un contenu HTML affichant le titre de la page principale du site Back-office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OnlineStore</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 Gestion de la boutique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 contenu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2">
                  <a:extLst>
                    <a:ext uri="{A12FA001-AC4F-418D-AE19-62706E023703}">
                      <ahyp:hlinkClr xmlns:ahyp="http://schemas.microsoft.com/office/drawing/2018/hyperlinkcolor" val="tx"/>
                    </a:ext>
                  </a:extLst>
                </a:hlinkClick>
              </a:rPr>
              <a:t>http://localhost:8080/frontoffice/home</a:t>
            </a:r>
            <a:endParaRPr kumimoji="0" lang="fr-FR" altLang="fr-FR" sz="1800" b="0" i="0" u="sng"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accent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Sur le modèle de </a:t>
            </a:r>
            <a:r>
              <a:rPr kumimoji="0" lang="fr-FR" altLang="fr-FR" sz="1800" b="0" i="0" u="none" strike="noStrike" cap="none" normalizeH="0" baseline="0" dirty="0" err="1">
                <a:ln>
                  <a:noFill/>
                </a:ln>
                <a:solidFill>
                  <a:schemeClr val="accent1"/>
                </a:solidFill>
                <a:effectLst/>
                <a:latin typeface="Arial" panose="020B0604020202020204" pitchFamily="34" charset="0"/>
              </a:rPr>
              <a:t>HomeServlet</a:t>
            </a:r>
            <a:r>
              <a:rPr kumimoji="0" lang="fr-FR" altLang="fr-FR" sz="1800" b="0" i="0" u="none" strike="noStrike" cap="none" normalizeH="0" baseline="0" dirty="0">
                <a:ln>
                  <a:noFill/>
                </a:ln>
                <a:solidFill>
                  <a:schemeClr val="accent1"/>
                </a:solidFill>
                <a:effectLst/>
                <a:latin typeface="Arial" panose="020B0604020202020204" pitchFamily="34" charset="0"/>
              </a:rPr>
              <a:t> du front-office, créez une nouvelle servlet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HomeServlet</a:t>
            </a: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dans un nouveau package </a:t>
            </a:r>
            <a:r>
              <a:rPr kumimoji="0" lang="fr-FR" altLang="fr-FR" b="0" i="0" u="none" strike="noStrike" cap="none" normalizeH="0" baseline="0" dirty="0" err="1">
                <a:ln>
                  <a:noFill/>
                </a:ln>
                <a:solidFill>
                  <a:schemeClr val="accent1"/>
                </a:solidFill>
                <a:effectLst/>
                <a:latin typeface="Arial" panose="020B0604020202020204" pitchFamily="34" charset="0"/>
                <a:cs typeface="Arial" panose="020B0604020202020204" pitchFamily="34" charset="0"/>
              </a:rPr>
              <a:t>com.mycompany.onlinestore.backoffice.controller</a:t>
            </a:r>
            <a:r>
              <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1800" b="0" i="0" u="none" strike="noStrike" cap="none" normalizeH="0" baseline="0" dirty="0">
                <a:ln>
                  <a:noFill/>
                </a:ln>
                <a:solidFill>
                  <a:schemeClr val="accent1"/>
                </a:solidFill>
                <a:effectLst/>
                <a:latin typeface="Arial" panose="020B0604020202020204" pitchFamily="34" charset="0"/>
              </a:rPr>
              <a:t>Cette page doit être accessible sous l’URL : </a:t>
            </a:r>
            <a:r>
              <a:rPr kumimoji="0" lang="fr-FR" altLang="fr-FR" sz="1800" b="0" i="0" u="sng" strike="noStrike" cap="none" normalizeH="0" baseline="0" dirty="0">
                <a:ln>
                  <a:noFill/>
                </a:ln>
                <a:solidFill>
                  <a:schemeClr val="accent2"/>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http://localhost:8081/backoffice/home</a:t>
            </a:r>
            <a:endParaRPr kumimoji="0" lang="fr-FR" altLang="fr-FR" sz="18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69423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9D7D3CC-7B05-4AC5-BFDD-CBFF69134909}"/>
              </a:ext>
            </a:extLst>
          </p:cNvPr>
          <p:cNvSpPr txBox="1"/>
          <p:nvPr/>
        </p:nvSpPr>
        <p:spPr>
          <a:xfrm>
            <a:off x="1933856" y="751344"/>
            <a:ext cx="7292897" cy="5847755"/>
          </a:xfrm>
          <a:prstGeom prst="rect">
            <a:avLst/>
          </a:prstGeom>
          <a:noFill/>
        </p:spPr>
        <p:txBody>
          <a:bodyPr wrap="square" rtlCol="0">
            <a:spAutoFit/>
          </a:bodyPr>
          <a:lstStyle/>
          <a:p>
            <a:r>
              <a:rPr lang="fr-FR" dirty="0">
                <a:solidFill>
                  <a:schemeClr val="accent1"/>
                </a:solidFill>
              </a:rPr>
              <a:t>Dans le backend :</a:t>
            </a:r>
          </a:p>
          <a:p>
            <a:endParaRPr lang="fr-FR"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 package </a:t>
            </a:r>
            <a:r>
              <a:rPr lang="fr-FR" sz="1600" dirty="0" err="1">
                <a:solidFill>
                  <a:schemeClr val="accent1"/>
                </a:solidFill>
              </a:rPr>
              <a:t>entity</a:t>
            </a:r>
            <a:endParaRPr lang="fr-FR" sz="1600" dirty="0">
              <a:solidFill>
                <a:schemeClr val="accent1"/>
              </a:solidFill>
            </a:endParaRPr>
          </a:p>
          <a:p>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t>
            </a:r>
            <a:r>
              <a:rPr lang="fr-FR" sz="1600" dirty="0" err="1">
                <a:solidFill>
                  <a:schemeClr val="accent1"/>
                </a:solidFill>
              </a:rPr>
              <a:t>Artist</a:t>
            </a:r>
            <a:r>
              <a:rPr lang="fr-FR" sz="1600" dirty="0">
                <a:solidFill>
                  <a:schemeClr val="accent1"/>
                </a:solidFill>
              </a:rPr>
              <a:t> au format </a:t>
            </a:r>
            <a:r>
              <a:rPr lang="fr-FR" sz="1600" dirty="0" err="1">
                <a:solidFill>
                  <a:schemeClr val="accent1"/>
                </a:solidFill>
              </a:rPr>
              <a:t>Javabean</a:t>
            </a:r>
            <a:r>
              <a:rPr lang="fr-FR" sz="1600" dirty="0">
                <a:solidFill>
                  <a:schemeClr val="accent1"/>
                </a:solidFill>
              </a:rPr>
              <a:t>, avec une propriété </a:t>
            </a:r>
            <a:r>
              <a:rPr lang="fr-FR" sz="1600" dirty="0" err="1">
                <a:solidFill>
                  <a:schemeClr val="accent1"/>
                </a:solidFill>
              </a:rPr>
              <a:t>name</a:t>
            </a:r>
            <a:r>
              <a:rPr lang="fr-FR" sz="1600" dirty="0">
                <a:solidFill>
                  <a:schemeClr val="accent1"/>
                </a:solidFill>
              </a:rPr>
              <a:t> et un constructeur avec la propriété </a:t>
            </a:r>
            <a:r>
              <a:rPr lang="fr-FR" sz="1600" dirty="0" err="1">
                <a:solidFill>
                  <a:schemeClr val="accent1"/>
                </a:solidFill>
              </a:rPr>
              <a:t>name</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Work qui dispose des propriétés :</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title</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genre</a:t>
            </a:r>
          </a:p>
          <a:p>
            <a:pPr marL="742950" lvl="1" indent="-285750">
              <a:buFont typeface="Arial" panose="020B0604020202020204" pitchFamily="34" charset="0"/>
              <a:buChar char="•"/>
            </a:pPr>
            <a:r>
              <a:rPr lang="fr-FR" sz="1600" dirty="0">
                <a:solidFill>
                  <a:schemeClr val="accent1"/>
                </a:solidFill>
              </a:rPr>
              <a:t> release (format 4 chiffres)</a:t>
            </a: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summary</a:t>
            </a:r>
            <a:endParaRPr lang="fr-FR" sz="1600" dirty="0">
              <a:solidFill>
                <a:schemeClr val="accent1"/>
              </a:solidFill>
            </a:endParaRPr>
          </a:p>
          <a:p>
            <a:pPr marL="742950" lvl="1" indent="-285750">
              <a:buFont typeface="Arial" panose="020B0604020202020204" pitchFamily="34" charset="0"/>
              <a:buChar char="•"/>
            </a:pPr>
            <a:r>
              <a:rPr lang="fr-FR" sz="1600" dirty="0">
                <a:solidFill>
                  <a:schemeClr val="accent1"/>
                </a:solidFill>
              </a:rPr>
              <a:t> </a:t>
            </a:r>
            <a:r>
              <a:rPr lang="fr-FR" sz="1600" dirty="0" err="1">
                <a:solidFill>
                  <a:schemeClr val="accent1"/>
                </a:solidFill>
              </a:rPr>
              <a:t>Artist</a:t>
            </a:r>
            <a:r>
              <a:rPr lang="fr-FR" sz="1600" dirty="0">
                <a:solidFill>
                  <a:schemeClr val="accent1"/>
                </a:solidFill>
              </a:rPr>
              <a:t> </a:t>
            </a:r>
            <a:r>
              <a:rPr lang="fr-FR" sz="1600" dirty="0" err="1">
                <a:solidFill>
                  <a:schemeClr val="accent1"/>
                </a:solidFill>
              </a:rPr>
              <a:t>mainArtist</a:t>
            </a:r>
            <a:endParaRPr lang="fr-FR" sz="1600" dirty="0">
              <a:solidFill>
                <a:schemeClr val="accent1"/>
              </a:solidFill>
            </a:endParaRPr>
          </a:p>
          <a:p>
            <a:pPr lvl="1"/>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 constructeur qui prend en paramètre le titre de l’œuvre. </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Créer une classe Catalogue avec une propriété statique </a:t>
            </a:r>
            <a:r>
              <a:rPr lang="fr-FR" sz="1600" dirty="0" err="1">
                <a:solidFill>
                  <a:schemeClr val="accent1"/>
                </a:solidFill>
              </a:rPr>
              <a:t>listOfWorks</a:t>
            </a:r>
            <a:r>
              <a:rPr lang="fr-FR" sz="1600" dirty="0">
                <a:solidFill>
                  <a:schemeClr val="accent1"/>
                </a:solidFill>
              </a:rPr>
              <a:t> sous forme de </a:t>
            </a:r>
            <a:r>
              <a:rPr lang="fr-FR" sz="1600" dirty="0" err="1">
                <a:solidFill>
                  <a:schemeClr val="accent1"/>
                </a:solidFill>
              </a:rPr>
              <a:t>Hashset</a:t>
            </a:r>
            <a:r>
              <a:rPr lang="fr-FR" sz="1600" dirty="0">
                <a:solidFill>
                  <a:schemeClr val="accent1"/>
                </a:solidFill>
              </a:rPr>
              <a:t>.</a:t>
            </a:r>
          </a:p>
          <a:p>
            <a:pPr marL="285750" indent="-285750">
              <a:buFont typeface="Arial" panose="020B0604020202020204" pitchFamily="34" charset="0"/>
              <a:buChar char="•"/>
            </a:pPr>
            <a:endParaRPr lang="fr-FR" sz="1600" dirty="0">
              <a:solidFill>
                <a:schemeClr val="accent1"/>
              </a:solidFill>
            </a:endParaRPr>
          </a:p>
          <a:p>
            <a:pPr marL="285750" indent="-285750">
              <a:buFont typeface="Arial" panose="020B0604020202020204" pitchFamily="34" charset="0"/>
              <a:buChar char="•"/>
            </a:pPr>
            <a:r>
              <a:rPr lang="fr-FR" sz="1600" dirty="0">
                <a:solidFill>
                  <a:schemeClr val="accent1"/>
                </a:solidFill>
              </a:rPr>
              <a:t>Ajouter une classe Application à la racine du projet avec une classe main qui ajoute 3 œuvres au catalogue et les affiche sous la forme &lt;œuvre &gt; &lt;</a:t>
            </a:r>
            <a:r>
              <a:rPr lang="fr-FR" sz="1600" dirty="0" err="1">
                <a:solidFill>
                  <a:schemeClr val="accent1"/>
                </a:solidFill>
              </a:rPr>
              <a:t>annee</a:t>
            </a:r>
            <a:r>
              <a:rPr lang="fr-FR" sz="1600" dirty="0">
                <a:solidFill>
                  <a:schemeClr val="accent1"/>
                </a:solidFill>
              </a:rPr>
              <a:t>&gt; </a:t>
            </a:r>
          </a:p>
          <a:p>
            <a:pPr marL="742950" lvl="1" indent="-285750">
              <a:buFont typeface="Arial" panose="020B0604020202020204" pitchFamily="34" charset="0"/>
              <a:buChar char="•"/>
            </a:pPr>
            <a:endParaRPr lang="fr-FR" dirty="0"/>
          </a:p>
        </p:txBody>
      </p:sp>
    </p:spTree>
    <p:extLst>
      <p:ext uri="{BB962C8B-B14F-4D97-AF65-F5344CB8AC3E}">
        <p14:creationId xmlns:p14="http://schemas.microsoft.com/office/powerpoint/2010/main" val="376513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2178D-11F4-49F5-97EF-A6D445626FDF}"/>
              </a:ext>
            </a:extLst>
          </p:cNvPr>
          <p:cNvSpPr>
            <a:spLocks noGrp="1"/>
          </p:cNvSpPr>
          <p:nvPr>
            <p:ph type="title"/>
          </p:nvPr>
        </p:nvSpPr>
        <p:spPr>
          <a:xfrm>
            <a:off x="677334" y="20984"/>
            <a:ext cx="8596668" cy="1320800"/>
          </a:xfrm>
        </p:spPr>
        <p:txBody>
          <a:bodyPr/>
          <a:lstStyle/>
          <a:p>
            <a:r>
              <a:rPr lang="fr-FR" dirty="0"/>
              <a:t>Afficher le catalogue des </a:t>
            </a:r>
            <a:r>
              <a:rPr lang="fr-FR" dirty="0" err="1"/>
              <a:t>oeuvres</a:t>
            </a:r>
            <a:endParaRPr lang="fr-FR" dirty="0"/>
          </a:p>
        </p:txBody>
      </p:sp>
      <p:sp>
        <p:nvSpPr>
          <p:cNvPr id="4" name="Rectangle 1">
            <a:extLst>
              <a:ext uri="{FF2B5EF4-FFF2-40B4-BE49-F238E27FC236}">
                <a16:creationId xmlns:a16="http://schemas.microsoft.com/office/drawing/2014/main" id="{81FDF2C4-73C6-4386-B4E9-CAF8C41C0F06}"/>
              </a:ext>
            </a:extLst>
          </p:cNvPr>
          <p:cNvSpPr>
            <a:spLocks noGrp="1" noChangeArrowheads="1"/>
          </p:cNvSpPr>
          <p:nvPr>
            <p:ph idx="1"/>
          </p:nvPr>
        </p:nvSpPr>
        <p:spPr bwMode="auto">
          <a:xfrm>
            <a:off x="677334" y="1173927"/>
            <a:ext cx="10159448" cy="5663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fr-FR" altLang="fr-FR" sz="2000" b="0" i="0" u="none" strike="noStrike" cap="none" normalizeH="0" baseline="0" dirty="0">
                <a:ln>
                  <a:noFill/>
                </a:ln>
                <a:solidFill>
                  <a:schemeClr val="accent1"/>
                </a:solidFill>
                <a:effectLst/>
                <a:latin typeface="sf pro text"/>
              </a:rPr>
              <a:t>Ajouter à la page e par </a:t>
            </a:r>
            <a:r>
              <a:rPr kumimoji="0" lang="fr-FR" altLang="fr-FR" sz="2000" b="0" i="0" u="none" strike="noStrike" cap="none" normalizeH="0" baseline="0" dirty="0" err="1">
                <a:ln>
                  <a:noFill/>
                </a:ln>
                <a:solidFill>
                  <a:schemeClr val="accent1"/>
                </a:solidFill>
                <a:effectLst/>
                <a:latin typeface="sf pro text"/>
              </a:rPr>
              <a:t>HomeServlet</a:t>
            </a:r>
            <a:r>
              <a:rPr kumimoji="0" lang="fr-FR" altLang="fr-FR" sz="2000" b="0" i="0" u="none" strike="noStrike" cap="none" normalizeH="0" baseline="0" dirty="0">
                <a:ln>
                  <a:noFill/>
                </a:ln>
                <a:solidFill>
                  <a:schemeClr val="accent1"/>
                </a:solidFill>
                <a:effectLst/>
                <a:latin typeface="sf pro text"/>
              </a:rPr>
              <a:t> le lien (&lt;a href&gt;) :</a:t>
            </a: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 </a:t>
            </a:r>
            <a:r>
              <a:rPr kumimoji="0" lang="fr-FR" altLang="fr-FR" sz="1800" b="1" i="0" u="sng" strike="noStrike" cap="none" normalizeH="0" baseline="0" dirty="0">
                <a:ln>
                  <a:noFill/>
                </a:ln>
                <a:solidFill>
                  <a:schemeClr val="accent1"/>
                </a:solidFill>
                <a:effectLst/>
                <a:latin typeface="sf pro text"/>
              </a:rPr>
              <a:t>Accès au catalogue des </a:t>
            </a:r>
            <a:r>
              <a:rPr kumimoji="0" lang="fr-FR" altLang="fr-FR" sz="1800" b="1" i="0" u="sng" strike="noStrike" cap="none" normalizeH="0" baseline="0" dirty="0" err="1">
                <a:ln>
                  <a:noFill/>
                </a:ln>
                <a:solidFill>
                  <a:schemeClr val="accent1"/>
                </a:solidFill>
                <a:effectLst/>
                <a:latin typeface="sf pro text"/>
              </a:rPr>
              <a:t>oeuvres</a:t>
            </a:r>
            <a:r>
              <a:rPr kumimoji="0" lang="fr-FR" altLang="fr-FR" sz="1800" b="0" i="0" u="none" strike="noStrike" cap="none" normalizeH="0" baseline="0" dirty="0">
                <a:ln>
                  <a:noFill/>
                </a:ln>
                <a:solidFill>
                  <a:schemeClr val="accent1"/>
                </a:solidFill>
                <a:effectLst/>
                <a:latin typeface="sf pro tex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accent1"/>
              </a:solidFill>
              <a:effectLst/>
            </a:endParaRPr>
          </a:p>
          <a:p>
            <a:pPr marL="400050" lvl="1" indent="0" defTabSz="914400">
              <a:buClrTx/>
              <a:buSzTx/>
              <a:buNone/>
            </a:pPr>
            <a:r>
              <a:rPr kumimoji="0" lang="fr-FR" altLang="fr-FR" sz="1800" b="0" i="0" u="none" strike="noStrike" cap="none" normalizeH="0" baseline="0" dirty="0">
                <a:ln>
                  <a:noFill/>
                </a:ln>
                <a:solidFill>
                  <a:schemeClr val="accent1"/>
                </a:solidFill>
                <a:effectLst/>
                <a:latin typeface="sf pro text"/>
              </a:rPr>
              <a:t>L'url du lien sera : http://localhost:8080/frontoffice/catalogue</a:t>
            </a:r>
            <a:br>
              <a:rPr kumimoji="0" lang="fr-FR" altLang="fr-FR" sz="1800" b="0" i="0" u="none" strike="noStrike" cap="none" normalizeH="0" baseline="0" dirty="0">
                <a:ln>
                  <a:noFill/>
                </a:ln>
                <a:solidFill>
                  <a:schemeClr val="accent1"/>
                </a:solidFill>
                <a:effectLst/>
                <a:latin typeface="sf pro text"/>
              </a:rPr>
            </a:br>
            <a:endParaRPr kumimoji="0" lang="fr-FR" altLang="fr-FR" sz="1800" b="0" i="0" u="none" strike="noStrike" cap="none" normalizeH="0" baseline="0" dirty="0">
              <a:ln>
                <a:noFill/>
              </a:ln>
              <a:solidFill>
                <a:schemeClr val="accent1"/>
              </a:solidFill>
              <a:effectLst/>
            </a:endParaRPr>
          </a:p>
          <a:p>
            <a:pPr defTabSz="914400">
              <a:buClrTx/>
              <a:buSzTx/>
            </a:pPr>
            <a:r>
              <a:rPr kumimoji="0" lang="fr-FR" altLang="fr-FR" sz="2000" b="0" i="0" u="none" strike="noStrike" cap="none" normalizeH="0" baseline="0" dirty="0">
                <a:ln>
                  <a:noFill/>
                </a:ln>
                <a:solidFill>
                  <a:schemeClr val="accent1"/>
                </a:solidFill>
                <a:effectLst/>
                <a:latin typeface="sf pro text"/>
              </a:rPr>
              <a:t>Ce lien doit mener vers une Servlet </a:t>
            </a:r>
            <a:r>
              <a:rPr kumimoji="0" lang="fr-FR" altLang="fr-FR" sz="2000" b="0" i="0" u="none" strike="noStrike" cap="none" normalizeH="0" baseline="0" dirty="0" err="1">
                <a:ln>
                  <a:noFill/>
                </a:ln>
                <a:solidFill>
                  <a:schemeClr val="accent1"/>
                </a:solidFill>
                <a:effectLst/>
                <a:latin typeface="sfmono-regular"/>
              </a:rPr>
              <a:t>CatalogueServlet</a:t>
            </a:r>
            <a:r>
              <a:rPr kumimoji="0" lang="fr-FR" altLang="fr-FR" sz="2000" b="0" i="0" u="none" strike="noStrike" cap="none" normalizeH="0" baseline="0" dirty="0">
                <a:ln>
                  <a:noFill/>
                </a:ln>
                <a:solidFill>
                  <a:schemeClr val="accent1"/>
                </a:solidFill>
                <a:effectLst/>
                <a:latin typeface="sfmono-regular"/>
              </a:rPr>
              <a:t> </a:t>
            </a:r>
            <a:r>
              <a:rPr kumimoji="0" lang="fr-FR" altLang="fr-FR" sz="2000" b="0" i="0" u="none" strike="noStrike" cap="none" normalizeH="0" baseline="0" dirty="0">
                <a:ln>
                  <a:noFill/>
                </a:ln>
                <a:solidFill>
                  <a:schemeClr val="accent1"/>
                </a:solidFill>
                <a:effectLst/>
                <a:latin typeface="sf pro text"/>
              </a:rPr>
              <a:t> du package </a:t>
            </a:r>
          </a:p>
          <a:p>
            <a:pPr marL="400050" lvl="1" indent="0" defTabSz="914400">
              <a:buClrTx/>
              <a:buSzTx/>
              <a:buNone/>
            </a:pPr>
            <a:r>
              <a:rPr kumimoji="0" lang="fr-FR" altLang="fr-FR" sz="1800" b="0" i="0" u="none" strike="noStrike" cap="none" normalizeH="0" baseline="0" dirty="0" err="1">
                <a:ln>
                  <a:noFill/>
                </a:ln>
                <a:solidFill>
                  <a:schemeClr val="accent1"/>
                </a:solidFill>
                <a:effectLst/>
                <a:latin typeface="sfmono-regular"/>
              </a:rPr>
              <a:t>com.directmedia.onlinestore.controller</a:t>
            </a:r>
            <a:r>
              <a:rPr kumimoji="0" lang="fr-FR" altLang="fr-FR" sz="1800" b="0" i="0" u="none" strike="noStrike" cap="none" normalizeH="0" baseline="0" dirty="0">
                <a:ln>
                  <a:noFill/>
                </a:ln>
                <a:solidFill>
                  <a:schemeClr val="accent1"/>
                </a:solidFill>
                <a:effectLst/>
                <a:latin typeface="sf pro text"/>
              </a:rPr>
              <a:t>  qui doit produire dans une page </a:t>
            </a:r>
            <a:r>
              <a:rPr kumimoji="0" lang="fr-FR" altLang="fr-FR" sz="2000" b="0" i="0" u="none" strike="noStrike" cap="none" normalizeH="0" baseline="0" dirty="0">
                <a:ln>
                  <a:noFill/>
                </a:ln>
                <a:solidFill>
                  <a:schemeClr val="accent1"/>
                </a:solidFill>
                <a:effectLst/>
                <a:latin typeface="sf pro text"/>
              </a:rPr>
              <a:t>la liste des </a:t>
            </a:r>
          </a:p>
          <a:p>
            <a:pPr marL="400050" lvl="1" indent="0" defTabSz="914400">
              <a:buClrTx/>
              <a:buSzTx/>
              <a:buNone/>
            </a:pPr>
            <a:r>
              <a:rPr kumimoji="0" lang="fr-FR" altLang="fr-FR" sz="2000" b="0" i="0" u="none" strike="noStrike" cap="none" normalizeH="0" baseline="0" dirty="0" err="1">
                <a:ln>
                  <a:noFill/>
                </a:ln>
                <a:solidFill>
                  <a:schemeClr val="accent1"/>
                </a:solidFill>
                <a:effectLst/>
                <a:latin typeface="sf pro text"/>
              </a:rPr>
              <a:t>oeuvres</a:t>
            </a:r>
            <a:r>
              <a:rPr kumimoji="0" lang="fr-FR" altLang="fr-FR" sz="2000" b="0" i="0" u="none" strike="noStrike" cap="none" normalizeH="0" baseline="0" dirty="0">
                <a:ln>
                  <a:noFill/>
                </a:ln>
                <a:solidFill>
                  <a:schemeClr val="accent1"/>
                </a:solidFill>
                <a:effectLst/>
                <a:latin typeface="sf pro text"/>
              </a:rPr>
              <a:t> du catalogue au format : titre (année)</a:t>
            </a:r>
          </a:p>
          <a:p>
            <a:pPr marL="400050" lvl="1" indent="0" defTabSz="914400">
              <a:buClrTx/>
              <a:buSzTx/>
              <a:buNone/>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kumimoji="0" lang="fr-FR" altLang="fr-FR" sz="2000" b="0" i="0" u="none" strike="noStrike" cap="none" normalizeH="0" baseline="0" dirty="0">
                <a:ln>
                  <a:noFill/>
                </a:ln>
                <a:solidFill>
                  <a:schemeClr val="accent1"/>
                </a:solidFill>
                <a:effectLst/>
                <a:latin typeface="sf pro text"/>
              </a:rPr>
              <a:t>La servlet sera accessible via l'URL : </a:t>
            </a:r>
            <a:r>
              <a:rPr kumimoji="0" lang="fr-FR" altLang="fr-FR" sz="2000" b="0" i="0" u="none" strike="noStrike" cap="none" normalizeH="0" baseline="0" dirty="0">
                <a:ln>
                  <a:noFill/>
                </a:ln>
                <a:solidFill>
                  <a:schemeClr val="accent1"/>
                </a:solidFill>
                <a:effectLst/>
                <a:latin typeface="sf pro text"/>
                <a:hlinkClick r:id="rId3"/>
              </a:rPr>
              <a:t>http://localhost:8080/frontoffice/catalogue</a:t>
            </a:r>
            <a:endParaRPr kumimoji="0" lang="fr-FR" altLang="fr-FR" sz="2000" b="0" i="0" u="none" strike="noStrike" cap="none" normalizeH="0" baseline="0" dirty="0">
              <a:ln>
                <a:noFill/>
              </a:ln>
              <a:solidFill>
                <a:schemeClr val="accent1"/>
              </a:solidFill>
              <a:effectLst/>
              <a:latin typeface="sf pro text"/>
            </a:endParaRP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defTabSz="914400">
              <a:buClrTx/>
              <a:buSzTx/>
            </a:pPr>
            <a:r>
              <a:rPr lang="fr-FR" altLang="fr-FR" sz="2000" dirty="0">
                <a:solidFill>
                  <a:schemeClr val="accent1"/>
                </a:solidFill>
                <a:latin typeface="sf pro text"/>
              </a:rPr>
              <a:t>Pour le moment le remplissage du catalogue va se faire dans le Do </a:t>
            </a:r>
            <a:r>
              <a:rPr lang="fr-FR" altLang="fr-FR" sz="2000" dirty="0" err="1">
                <a:solidFill>
                  <a:schemeClr val="accent1"/>
                </a:solidFill>
                <a:latin typeface="sf pro text"/>
              </a:rPr>
              <a:t>Get</a:t>
            </a:r>
            <a:r>
              <a:rPr lang="fr-FR" altLang="fr-FR" sz="2000" dirty="0">
                <a:solidFill>
                  <a:schemeClr val="accent1"/>
                </a:solidFill>
                <a:latin typeface="sf pro text"/>
              </a:rPr>
              <a:t> de la servlet </a:t>
            </a:r>
            <a:r>
              <a:rPr lang="fr-FR" altLang="fr-FR" sz="2000" dirty="0" err="1">
                <a:solidFill>
                  <a:schemeClr val="accent1"/>
                </a:solidFill>
                <a:latin typeface="sf pro text"/>
              </a:rPr>
              <a:t>Calotogue</a:t>
            </a:r>
            <a:r>
              <a:rPr lang="fr-FR" altLang="fr-FR" sz="2000" dirty="0">
                <a:solidFill>
                  <a:schemeClr val="accent1"/>
                </a:solidFill>
                <a:latin typeface="sf pro text"/>
              </a:rPr>
              <a:t> </a:t>
            </a:r>
          </a:p>
          <a:p>
            <a:pPr marL="400050" lvl="1" indent="0" defTabSz="914400">
              <a:buClrTx/>
              <a:buSzTx/>
              <a:buNone/>
            </a:pPr>
            <a:r>
              <a:rPr lang="fr-FR" altLang="fr-FR" sz="1800" dirty="0">
                <a:solidFill>
                  <a:schemeClr val="accent1"/>
                </a:solidFill>
                <a:latin typeface="sf pro text"/>
              </a:rPr>
              <a:t>Mais ne sera rempli que si il est vide.</a:t>
            </a:r>
          </a:p>
          <a:p>
            <a:pPr marL="400050" lvl="1" indent="0" defTabSz="914400">
              <a:buClrTx/>
              <a:buSzTx/>
              <a:buNone/>
            </a:pPr>
            <a:endParaRPr lang="fr-FR" altLang="fr-FR" sz="1800" dirty="0">
              <a:solidFill>
                <a:schemeClr val="accent1"/>
              </a:solidFill>
              <a:latin typeface="sf pro text"/>
            </a:endParaRPr>
          </a:p>
          <a:p>
            <a:pPr marL="285750" defTabSz="914400">
              <a:buClrTx/>
              <a:buSzTx/>
            </a:pPr>
            <a:r>
              <a:rPr lang="fr-FR" altLang="fr-FR" sz="2000" dirty="0">
                <a:solidFill>
                  <a:schemeClr val="accent1"/>
                </a:solidFill>
                <a:latin typeface="sf pro text"/>
              </a:rPr>
              <a:t>Pour ajouter un saut de ligne en Html, utilise la balise &lt;BR/&gt;</a:t>
            </a:r>
          </a:p>
          <a:p>
            <a:pPr marL="285750" defTabSz="914400">
              <a:buClrTx/>
              <a:buSzTx/>
            </a:pPr>
            <a:endParaRPr lang="fr-FR" altLang="fr-FR" sz="2000" dirty="0">
              <a:solidFill>
                <a:schemeClr val="accent1"/>
              </a:solidFill>
              <a:latin typeface="sf pro text"/>
            </a:endParaRPr>
          </a:p>
          <a:p>
            <a:pPr marL="285750" defTabSz="914400">
              <a:buClrTx/>
              <a:buSzTx/>
            </a:pPr>
            <a:r>
              <a:rPr lang="fr-FR" altLang="fr-FR" sz="2000" dirty="0">
                <a:solidFill>
                  <a:schemeClr val="accent1"/>
                </a:solidFill>
                <a:latin typeface="sf pro text"/>
              </a:rPr>
              <a:t>Reproduire la même chose dans le backoffice.</a:t>
            </a:r>
          </a:p>
          <a:p>
            <a:pPr defTabSz="914400">
              <a:buClrTx/>
              <a:buSzTx/>
            </a:pPr>
            <a:endParaRPr kumimoji="0" lang="fr-FR" altLang="fr-FR" sz="2000" b="0" i="0" u="none" strike="noStrike" cap="none" normalizeH="0" baseline="0" dirty="0">
              <a:ln>
                <a:noFill/>
              </a:ln>
              <a:solidFill>
                <a:schemeClr val="accent1"/>
              </a:solidFill>
              <a:effectLst/>
              <a:latin typeface="sf pro tex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65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486F4-BB5C-45A8-ABAB-01F4A661F3FD}"/>
              </a:ext>
            </a:extLst>
          </p:cNvPr>
          <p:cNvSpPr>
            <a:spLocks noGrp="1"/>
          </p:cNvSpPr>
          <p:nvPr>
            <p:ph type="title"/>
          </p:nvPr>
        </p:nvSpPr>
        <p:spPr/>
        <p:txBody>
          <a:bodyPr/>
          <a:lstStyle/>
          <a:p>
            <a:r>
              <a:rPr lang="fr-FR" dirty="0"/>
              <a:t>Descriptif de l’</a:t>
            </a:r>
            <a:r>
              <a:rPr lang="fr-FR" dirty="0" err="1"/>
              <a:t>oeuvre</a:t>
            </a:r>
            <a:endParaRPr lang="fr-FR" dirty="0"/>
          </a:p>
        </p:txBody>
      </p:sp>
      <p:sp>
        <p:nvSpPr>
          <p:cNvPr id="3" name="Espace réservé du contenu 2">
            <a:extLst>
              <a:ext uri="{FF2B5EF4-FFF2-40B4-BE49-F238E27FC236}">
                <a16:creationId xmlns:a16="http://schemas.microsoft.com/office/drawing/2014/main" id="{105B49F9-36A1-4C0A-8F0D-99F20F34A70E}"/>
              </a:ext>
            </a:extLst>
          </p:cNvPr>
          <p:cNvSpPr>
            <a:spLocks noGrp="1"/>
          </p:cNvSpPr>
          <p:nvPr>
            <p:ph idx="1"/>
          </p:nvPr>
        </p:nvSpPr>
        <p:spPr>
          <a:xfrm>
            <a:off x="677334" y="1930400"/>
            <a:ext cx="8596668" cy="3880773"/>
          </a:xfrm>
        </p:spPr>
        <p:txBody>
          <a:bodyPr>
            <a:normAutofit fontScale="85000" lnSpcReduction="20000"/>
          </a:bodyPr>
          <a:lstStyle/>
          <a:p>
            <a:r>
              <a:rPr lang="fr-FR" dirty="0">
                <a:solidFill>
                  <a:schemeClr val="accent1"/>
                </a:solidFill>
              </a:rPr>
              <a:t>Dans le catalogue des œuvres du front-office, rendez cliquable chaque œuvre en ajoutant un lien (&lt;a href…&gt;) qui mène vers une nouvelle servlet </a:t>
            </a:r>
            <a:r>
              <a:rPr lang="fr-FR" dirty="0" err="1">
                <a:solidFill>
                  <a:schemeClr val="accent1"/>
                </a:solidFill>
              </a:rPr>
              <a:t>WorkDetailsServlet</a:t>
            </a:r>
            <a:r>
              <a:rPr lang="fr-FR" dirty="0">
                <a:solidFill>
                  <a:schemeClr val="accent1"/>
                </a:solidFill>
              </a:rPr>
              <a:t> . L'url d'accès à cette servlet sera :</a:t>
            </a:r>
          </a:p>
          <a:p>
            <a:r>
              <a:rPr lang="fr-FR" dirty="0">
                <a:solidFill>
                  <a:schemeClr val="accent1"/>
                </a:solidFill>
              </a:rPr>
              <a:t>http://localhost:8080/frontoffice/work-details</a:t>
            </a:r>
          </a:p>
          <a:p>
            <a:r>
              <a:rPr lang="fr-FR" dirty="0">
                <a:solidFill>
                  <a:schemeClr val="accent1"/>
                </a:solidFill>
              </a:rPr>
              <a:t>La Servlet devra alors afficher un contenu HTML descriptif de l’œuvre sélectionnée. Pour ce faire, il faudra que le lien cliquable emporte avec lui un paramètre qui permette d'identifier avec certitude l’œuvre dont la Servlet doit afficher le détail.</a:t>
            </a:r>
          </a:p>
          <a:p>
            <a:endParaRPr lang="fr-FR" dirty="0">
              <a:solidFill>
                <a:schemeClr val="accent1"/>
              </a:solidFill>
            </a:endParaRPr>
          </a:p>
          <a:p>
            <a:r>
              <a:rPr lang="fr-FR" dirty="0">
                <a:solidFill>
                  <a:schemeClr val="accent1"/>
                </a:solidFill>
              </a:rPr>
              <a:t>Le titre de l’œuvre seul ne peut pas identifier l'</a:t>
            </a:r>
            <a:r>
              <a:rPr lang="fr-FR" dirty="0" err="1">
                <a:solidFill>
                  <a:schemeClr val="accent1"/>
                </a:solidFill>
              </a:rPr>
              <a:t>oeuvre</a:t>
            </a:r>
            <a:r>
              <a:rPr lang="fr-FR" dirty="0">
                <a:solidFill>
                  <a:schemeClr val="accent1"/>
                </a:solidFill>
              </a:rPr>
              <a:t>, éventuellement le couple titre - année de parution, mais il y a plus simple, nous allons donner un numéro à chaque œuvre. </a:t>
            </a:r>
          </a:p>
          <a:p>
            <a:endParaRPr lang="fr-FR" dirty="0">
              <a:solidFill>
                <a:schemeClr val="accent1"/>
              </a:solidFill>
            </a:endParaRPr>
          </a:p>
          <a:p>
            <a:r>
              <a:rPr lang="fr-FR" dirty="0">
                <a:solidFill>
                  <a:schemeClr val="accent1"/>
                </a:solidFill>
              </a:rPr>
              <a:t>Vous allez donc ajouter à la classe Work  un attribut id  numérique (long).</a:t>
            </a:r>
          </a:p>
          <a:p>
            <a:endParaRPr lang="fr-FR" dirty="0">
              <a:solidFill>
                <a:schemeClr val="accent1"/>
              </a:solidFill>
            </a:endParaRPr>
          </a:p>
          <a:p>
            <a:r>
              <a:rPr lang="fr-FR" dirty="0">
                <a:solidFill>
                  <a:schemeClr val="accent1"/>
                </a:solidFill>
              </a:rPr>
              <a:t>La Servlet affichera toutes les propriétés connues de l’œuvre, y compris l'identité de l'artiste.</a:t>
            </a:r>
          </a:p>
        </p:txBody>
      </p:sp>
    </p:spTree>
    <p:extLst>
      <p:ext uri="{BB962C8B-B14F-4D97-AF65-F5344CB8AC3E}">
        <p14:creationId xmlns:p14="http://schemas.microsoft.com/office/powerpoint/2010/main" val="427140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8699DB-75EA-45C2-8906-033AF1D06F86}"/>
              </a:ext>
            </a:extLst>
          </p:cNvPr>
          <p:cNvSpPr>
            <a:spLocks noGrp="1"/>
          </p:cNvSpPr>
          <p:nvPr>
            <p:ph type="title"/>
          </p:nvPr>
        </p:nvSpPr>
        <p:spPr/>
        <p:txBody>
          <a:bodyPr/>
          <a:lstStyle/>
          <a:p>
            <a:r>
              <a:rPr lang="fr-FR" dirty="0"/>
              <a:t>Formulaire d’ajout d’une œuvre</a:t>
            </a:r>
          </a:p>
        </p:txBody>
      </p:sp>
      <p:sp>
        <p:nvSpPr>
          <p:cNvPr id="3" name="Espace réservé du contenu 2">
            <a:extLst>
              <a:ext uri="{FF2B5EF4-FFF2-40B4-BE49-F238E27FC236}">
                <a16:creationId xmlns:a16="http://schemas.microsoft.com/office/drawing/2014/main" id="{6D4ED5AC-2CCF-4FE2-9E49-B739735C16F6}"/>
              </a:ext>
            </a:extLst>
          </p:cNvPr>
          <p:cNvSpPr>
            <a:spLocks noGrp="1"/>
          </p:cNvSpPr>
          <p:nvPr>
            <p:ph idx="1"/>
          </p:nvPr>
        </p:nvSpPr>
        <p:spPr>
          <a:xfrm>
            <a:off x="677334" y="1794829"/>
            <a:ext cx="8596668" cy="3880773"/>
          </a:xfrm>
        </p:spPr>
        <p:txBody>
          <a:bodyPr>
            <a:noAutofit/>
          </a:bodyPr>
          <a:lstStyle/>
          <a:p>
            <a:r>
              <a:rPr lang="fr-FR" sz="1400" dirty="0"/>
              <a:t>Nous allons permettre à l'administrateur d'ajouter une œuvre au catalogue via l'application Web de back-office. Pour ajouter cette œuvre, l'administrateur accédera à un formulaire de saisie par le biais d'un lien sur la page </a:t>
            </a:r>
            <a:r>
              <a:rPr lang="fr-FR" sz="1400" dirty="0" err="1"/>
              <a:t>index.jsp</a:t>
            </a:r>
            <a:r>
              <a:rPr lang="fr-FR" sz="1400" dirty="0"/>
              <a:t> du backend.</a:t>
            </a:r>
          </a:p>
          <a:p>
            <a:r>
              <a:rPr lang="fr-FR" sz="1400" dirty="0"/>
              <a:t>Ce lien doit mener vers une page add-work-form.html qui affichera le formulaire permettant de saisir les caractéristiques d'une œuvre à l'aide de plusieurs champs texte (input type="</a:t>
            </a:r>
            <a:r>
              <a:rPr lang="fr-FR" sz="1400" dirty="0" err="1"/>
              <a:t>text</a:t>
            </a:r>
            <a:r>
              <a:rPr lang="fr-FR" sz="1400" dirty="0"/>
              <a:t>") : titre, année de sortie, genre, résumé, identité de l'artiste principal.</a:t>
            </a:r>
          </a:p>
          <a:p>
            <a:r>
              <a:rPr lang="fr-FR" sz="1400" dirty="0"/>
              <a:t>Le formulaire se terminera par un bouton intitulé "Ajouter" qui va soumettre le formulaire à une Servlet </a:t>
            </a:r>
            <a:r>
              <a:rPr lang="fr-FR" sz="1400" dirty="0" err="1"/>
              <a:t>AddWorkServlet</a:t>
            </a:r>
            <a:r>
              <a:rPr lang="fr-FR" sz="1400" dirty="0"/>
              <a:t> . Cette Servlet sera accessible sous l'URL </a:t>
            </a:r>
            <a:r>
              <a:rPr lang="fr-FR" sz="1400" dirty="0" err="1"/>
              <a:t>add-work</a:t>
            </a:r>
            <a:r>
              <a:rPr lang="fr-FR" sz="1400" dirty="0"/>
              <a:t>.</a:t>
            </a:r>
          </a:p>
          <a:p>
            <a:r>
              <a:rPr lang="fr-FR" sz="1400" dirty="0"/>
              <a:t>La Servlet va devoir récupérer les valeurs saisies dans le formulaire, instancier une nouvelle œuvre et lui associer un nouvel artiste. L'identifiant de l’œuvre devant être incrémental, vous ajouterez à la classe Work  un attribut </a:t>
            </a:r>
            <a:r>
              <a:rPr lang="fr-FR" sz="1400" dirty="0" err="1"/>
              <a:t>static</a:t>
            </a:r>
            <a:r>
              <a:rPr lang="fr-FR" sz="1400" dirty="0"/>
              <a:t> </a:t>
            </a:r>
            <a:r>
              <a:rPr lang="fr-FR" sz="1400" dirty="0" err="1"/>
              <a:t>int</a:t>
            </a:r>
            <a:r>
              <a:rPr lang="fr-FR" sz="1400" dirty="0"/>
              <a:t> </a:t>
            </a:r>
            <a:r>
              <a:rPr lang="fr-FR" sz="1400" dirty="0" err="1"/>
              <a:t>lastId</a:t>
            </a:r>
            <a:r>
              <a:rPr lang="fr-FR" sz="1400" dirty="0"/>
              <a:t>  qui devra servir à stocker le dernier identifiant utilisé. Il faudra également adapter la Servlet Catalogue  afin que les premiers films de catalogue ait un id  qui provient de cet attribut.</a:t>
            </a:r>
          </a:p>
          <a:p>
            <a:r>
              <a:rPr lang="fr-FR" sz="1400" dirty="0"/>
              <a:t>retourner une réponse qui permette d'afficher dans le navigateur une confirmation : “Le film a été ajouté” suivi d'un lien pour retourner à la page d'accueil.</a:t>
            </a:r>
          </a:p>
        </p:txBody>
      </p:sp>
    </p:spTree>
    <p:extLst>
      <p:ext uri="{BB962C8B-B14F-4D97-AF65-F5344CB8AC3E}">
        <p14:creationId xmlns:p14="http://schemas.microsoft.com/office/powerpoint/2010/main" val="261833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B7EE97-95A7-4FB0-8088-6453C360445B}"/>
              </a:ext>
            </a:extLst>
          </p:cNvPr>
          <p:cNvSpPr>
            <a:spLocks noGrp="1"/>
          </p:cNvSpPr>
          <p:nvPr>
            <p:ph type="title"/>
          </p:nvPr>
        </p:nvSpPr>
        <p:spPr/>
        <p:txBody>
          <a:bodyPr/>
          <a:lstStyle/>
          <a:p>
            <a:r>
              <a:rPr lang="fr-FR" dirty="0"/>
              <a:t>Authentification de l'administrateur</a:t>
            </a:r>
          </a:p>
        </p:txBody>
      </p:sp>
      <p:sp>
        <p:nvSpPr>
          <p:cNvPr id="3" name="Espace réservé du contenu 2">
            <a:extLst>
              <a:ext uri="{FF2B5EF4-FFF2-40B4-BE49-F238E27FC236}">
                <a16:creationId xmlns:a16="http://schemas.microsoft.com/office/drawing/2014/main" id="{536444F3-159A-4C93-8D62-9C8410ADDDBA}"/>
              </a:ext>
            </a:extLst>
          </p:cNvPr>
          <p:cNvSpPr>
            <a:spLocks noGrp="1"/>
          </p:cNvSpPr>
          <p:nvPr>
            <p:ph idx="1"/>
          </p:nvPr>
        </p:nvSpPr>
        <p:spPr/>
        <p:txBody>
          <a:bodyPr>
            <a:normAutofit fontScale="85000" lnSpcReduction="20000"/>
          </a:bodyPr>
          <a:lstStyle/>
          <a:p>
            <a:r>
              <a:rPr lang="fr-FR" dirty="0"/>
              <a:t>Nous allons ajouter au backend un formulaire d'identification, avec un champ login et un champ mot de passe, par l'intermédiaire d'une page login.html.</a:t>
            </a:r>
          </a:p>
          <a:p>
            <a:endParaRPr lang="fr-FR" dirty="0"/>
          </a:p>
          <a:p>
            <a:r>
              <a:rPr lang="fr-FR" dirty="0"/>
              <a:t>Ce formulaire sera soumis à une servlet  </a:t>
            </a:r>
            <a:r>
              <a:rPr lang="fr-FR" dirty="0" err="1"/>
              <a:t>AuthenticationServlet</a:t>
            </a:r>
            <a:r>
              <a:rPr lang="fr-FR" dirty="0"/>
              <a:t> accessible sous /login avec la méthode Post .</a:t>
            </a:r>
          </a:p>
          <a:p>
            <a:endParaRPr lang="fr-FR" dirty="0"/>
          </a:p>
          <a:p>
            <a:r>
              <a:rPr lang="fr-FR" dirty="0"/>
              <a:t>Cette servlet va vérifier si le login est </a:t>
            </a:r>
            <a:r>
              <a:rPr lang="fr-FR" dirty="0" err="1"/>
              <a:t>michel</a:t>
            </a:r>
            <a:r>
              <a:rPr lang="fr-FR" dirty="0"/>
              <a:t> avec le mot de passe 123456 ou caroline avec le mot de passe </a:t>
            </a:r>
            <a:r>
              <a:rPr lang="fr-FR" dirty="0" err="1"/>
              <a:t>abcdef</a:t>
            </a:r>
            <a:r>
              <a:rPr lang="fr-FR" dirty="0"/>
              <a:t>.</a:t>
            </a:r>
          </a:p>
          <a:p>
            <a:endParaRPr lang="fr-FR" dirty="0"/>
          </a:p>
          <a:p>
            <a:r>
              <a:rPr lang="fr-FR" dirty="0"/>
              <a:t>En cas de succès, la servlet retourne un contenu html proposant un lien (&lt;a href...&gt;) vers la servlet </a:t>
            </a:r>
            <a:r>
              <a:rPr lang="fr-FR" dirty="0" err="1"/>
              <a:t>HomeServlet</a:t>
            </a:r>
            <a:r>
              <a:rPr lang="fr-FR" dirty="0"/>
              <a:t> du Back-office.</a:t>
            </a:r>
          </a:p>
          <a:p>
            <a:endParaRPr lang="fr-FR" dirty="0"/>
          </a:p>
          <a:p>
            <a:r>
              <a:rPr lang="fr-FR" dirty="0"/>
              <a:t>En cas d'échec, la servlet retourne le message « login / </a:t>
            </a:r>
            <a:r>
              <a:rPr lang="fr-FR" dirty="0" err="1"/>
              <a:t>mdp</a:t>
            </a:r>
            <a:r>
              <a:rPr lang="fr-FR" dirty="0"/>
              <a:t> erroné » accompagné d'un lien pour retourner vers le formulaire login.html afin que l'utilisateur puisse à nouveau tenter de s'identifier.</a:t>
            </a:r>
          </a:p>
          <a:p>
            <a:endParaRPr lang="fr-FR" dirty="0"/>
          </a:p>
        </p:txBody>
      </p:sp>
    </p:spTree>
    <p:extLst>
      <p:ext uri="{BB962C8B-B14F-4D97-AF65-F5344CB8AC3E}">
        <p14:creationId xmlns:p14="http://schemas.microsoft.com/office/powerpoint/2010/main" val="94575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6853CD-9EE2-4809-991C-C455B7A1BCCA}"/>
              </a:ext>
            </a:extLst>
          </p:cNvPr>
          <p:cNvSpPr>
            <a:spLocks noGrp="1"/>
          </p:cNvSpPr>
          <p:nvPr>
            <p:ph type="title"/>
          </p:nvPr>
        </p:nvSpPr>
        <p:spPr/>
        <p:txBody>
          <a:bodyPr/>
          <a:lstStyle/>
          <a:p>
            <a:r>
              <a:rPr lang="fr-FR" dirty="0"/>
              <a:t>Session utilisateur</a:t>
            </a:r>
          </a:p>
        </p:txBody>
      </p:sp>
      <p:sp>
        <p:nvSpPr>
          <p:cNvPr id="3" name="Espace réservé du contenu 2">
            <a:extLst>
              <a:ext uri="{FF2B5EF4-FFF2-40B4-BE49-F238E27FC236}">
                <a16:creationId xmlns:a16="http://schemas.microsoft.com/office/drawing/2014/main" id="{81D0D35F-D45B-4B98-88B7-C4014D160FCB}"/>
              </a:ext>
            </a:extLst>
          </p:cNvPr>
          <p:cNvSpPr>
            <a:spLocks noGrp="1"/>
          </p:cNvSpPr>
          <p:nvPr>
            <p:ph idx="1"/>
          </p:nvPr>
        </p:nvSpPr>
        <p:spPr/>
        <p:txBody>
          <a:bodyPr/>
          <a:lstStyle/>
          <a:p>
            <a:pPr algn="l"/>
            <a:r>
              <a:rPr lang="fr-FR" b="0" i="0" dirty="0">
                <a:solidFill>
                  <a:srgbClr val="1C1D1F"/>
                </a:solidFill>
                <a:effectLst/>
                <a:latin typeface="sf pro text"/>
              </a:rPr>
              <a:t>Nous allons afficher en haut de la page d'accueil le message :</a:t>
            </a:r>
          </a:p>
          <a:p>
            <a:pPr algn="l"/>
            <a:r>
              <a:rPr lang="fr-FR" b="0" i="1" dirty="0">
                <a:solidFill>
                  <a:srgbClr val="1C1D1F"/>
                </a:solidFill>
                <a:effectLst/>
                <a:latin typeface="sf pro text"/>
              </a:rPr>
              <a:t>Bonjour &lt;identifiant&gt;</a:t>
            </a:r>
            <a:br>
              <a:rPr lang="fr-FR" b="0" i="1" dirty="0">
                <a:solidFill>
                  <a:srgbClr val="1C1D1F"/>
                </a:solidFill>
                <a:effectLst/>
                <a:latin typeface="sf pro text"/>
              </a:rPr>
            </a:br>
            <a:endParaRPr lang="fr-FR" b="0" i="0" dirty="0">
              <a:solidFill>
                <a:srgbClr val="1C1D1F"/>
              </a:solidFill>
              <a:effectLst/>
              <a:latin typeface="sf pro text"/>
            </a:endParaRPr>
          </a:p>
          <a:p>
            <a:pPr algn="l"/>
            <a:r>
              <a:rPr lang="fr-FR" b="0" i="0" dirty="0">
                <a:solidFill>
                  <a:srgbClr val="1C1D1F"/>
                </a:solidFill>
                <a:effectLst/>
                <a:latin typeface="sf pro text"/>
              </a:rPr>
              <a:t>ou &lt;identifiant&gt; sera l'identifiant de l'utilisateur authentifié via la page</a:t>
            </a:r>
            <a:r>
              <a:rPr lang="fr-FR" b="1" i="0" dirty="0">
                <a:solidFill>
                  <a:srgbClr val="1C1D1F"/>
                </a:solidFill>
                <a:effectLst/>
                <a:latin typeface="sf pro text"/>
              </a:rPr>
              <a:t> login.html</a:t>
            </a:r>
            <a:endParaRPr lang="fr-FR" b="0" i="0" dirty="0">
              <a:solidFill>
                <a:srgbClr val="1C1D1F"/>
              </a:solidFill>
              <a:effectLst/>
              <a:latin typeface="sf pro text"/>
            </a:endParaRPr>
          </a:p>
          <a:p>
            <a:pPr algn="l"/>
            <a:r>
              <a:rPr lang="fr-FR" b="0" i="0" dirty="0">
                <a:solidFill>
                  <a:srgbClr val="1C1D1F"/>
                </a:solidFill>
                <a:effectLst/>
                <a:latin typeface="sf pro text"/>
              </a:rPr>
              <a:t>Il faudra pour cela conserver en session l'identifiant de l'administrateur après authentification.</a:t>
            </a:r>
          </a:p>
          <a:p>
            <a:endParaRPr lang="fr-FR" dirty="0"/>
          </a:p>
        </p:txBody>
      </p:sp>
    </p:spTree>
    <p:extLst>
      <p:ext uri="{BB962C8B-B14F-4D97-AF65-F5344CB8AC3E}">
        <p14:creationId xmlns:p14="http://schemas.microsoft.com/office/powerpoint/2010/main" val="114997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E81CC-896F-4DF1-B5D8-69AA917AF955}"/>
              </a:ext>
            </a:extLst>
          </p:cNvPr>
          <p:cNvSpPr>
            <a:spLocks noGrp="1"/>
          </p:cNvSpPr>
          <p:nvPr>
            <p:ph type="title"/>
          </p:nvPr>
        </p:nvSpPr>
        <p:spPr/>
        <p:txBody>
          <a:bodyPr/>
          <a:lstStyle/>
          <a:p>
            <a:r>
              <a:rPr lang="fr-FR" dirty="0"/>
              <a:t>Constitution d’un caddie d’achat</a:t>
            </a:r>
          </a:p>
        </p:txBody>
      </p:sp>
      <p:sp>
        <p:nvSpPr>
          <p:cNvPr id="4" name="Rectangle 1">
            <a:extLst>
              <a:ext uri="{FF2B5EF4-FFF2-40B4-BE49-F238E27FC236}">
                <a16:creationId xmlns:a16="http://schemas.microsoft.com/office/drawing/2014/main" id="{AE2E6196-6B9F-4702-A062-0FC4AC837473}"/>
              </a:ext>
            </a:extLst>
          </p:cNvPr>
          <p:cNvSpPr>
            <a:spLocks noGrp="1" noChangeArrowheads="1"/>
          </p:cNvSpPr>
          <p:nvPr>
            <p:ph idx="1"/>
          </p:nvPr>
        </p:nvSpPr>
        <p:spPr bwMode="auto">
          <a:xfrm>
            <a:off x="677334" y="1779173"/>
            <a:ext cx="9964266"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Vous devez permettre à l’utilisateur du front-office de composer un caddie d’achat.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Ce caddie sera matérialisé par une nouvelle classe </a:t>
            </a:r>
            <a:r>
              <a:rPr kumimoji="0" lang="fr-FR" altLang="fr-FR" sz="1000" b="0" i="0" u="none" strike="noStrike" cap="none" normalizeH="0" baseline="0" dirty="0" err="1">
                <a:ln>
                  <a:noFill/>
                </a:ln>
                <a:solidFill>
                  <a:srgbClr val="B4690E"/>
                </a:solidFill>
                <a:effectLst/>
                <a:latin typeface="sfmono-regular"/>
              </a:rPr>
              <a:t>ShoppingCart</a:t>
            </a:r>
            <a:r>
              <a:rPr kumimoji="0" lang="fr-FR" altLang="fr-FR" sz="1000" b="0" i="0" u="none" strike="noStrike" cap="none" normalizeH="0" baseline="0" dirty="0">
                <a:ln>
                  <a:noFill/>
                </a:ln>
                <a:solidFill>
                  <a:srgbClr val="B4690E"/>
                </a:solidFill>
                <a:effectLst/>
                <a:latin typeface="sfmono-regular"/>
              </a:rPr>
              <a:t> </a:t>
            </a:r>
            <a:r>
              <a:rPr kumimoji="0" lang="fr-FR" altLang="fr-FR" sz="1200" b="0" i="0" u="none" strike="noStrike" cap="none" normalizeH="0" baseline="0" dirty="0">
                <a:ln>
                  <a:noFill/>
                </a:ln>
                <a:solidFill>
                  <a:srgbClr val="1C1D1F"/>
                </a:solidFill>
                <a:effectLst/>
                <a:latin typeface="sf pro text"/>
              </a:rPr>
              <a:t>située dans les sources du module backend.</a:t>
            </a:r>
            <a:br>
              <a:rPr kumimoji="0" lang="fr-FR" altLang="fr-FR" sz="1200" b="0" i="0" u="none" strike="noStrike" cap="none" normalizeH="0" baseline="0" dirty="0">
                <a:ln>
                  <a:noFill/>
                </a:ln>
                <a:solidFill>
                  <a:srgbClr val="1C1D1F"/>
                </a:solidFill>
                <a:effectLst/>
                <a:latin typeface="sf pro text"/>
              </a:rPr>
            </a:b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Cette classe disposera d'un attribut </a:t>
            </a:r>
            <a:r>
              <a:rPr kumimoji="0" lang="fr-FR" altLang="fr-FR" sz="1000" b="0" i="0" u="none" strike="noStrike" cap="none" normalizeH="0" baseline="0" dirty="0">
                <a:ln>
                  <a:noFill/>
                </a:ln>
                <a:solidFill>
                  <a:srgbClr val="B4690E"/>
                </a:solidFill>
                <a:effectLst/>
                <a:latin typeface="sfmono-regular"/>
              </a:rPr>
              <a:t>items </a:t>
            </a:r>
            <a:r>
              <a:rPr kumimoji="0" lang="fr-FR" altLang="fr-FR" sz="1200" b="0" i="0" u="none" strike="noStrike" cap="none" normalizeH="0" baseline="0" dirty="0">
                <a:ln>
                  <a:noFill/>
                </a:ln>
                <a:solidFill>
                  <a:srgbClr val="1C1D1F"/>
                </a:solidFill>
                <a:effectLst/>
                <a:latin typeface="sf pro text"/>
              </a:rPr>
              <a:t>de type </a:t>
            </a:r>
            <a:r>
              <a:rPr kumimoji="0" lang="fr-FR" altLang="fr-FR" sz="1000" b="0" i="0" u="none" strike="noStrike" cap="none" normalizeH="0" baseline="0" dirty="0">
                <a:ln>
                  <a:noFill/>
                </a:ln>
                <a:solidFill>
                  <a:srgbClr val="B4690E"/>
                </a:solidFill>
                <a:effectLst/>
                <a:latin typeface="sfmono-regular"/>
              </a:rPr>
              <a:t>Set&lt;Work&gt;</a:t>
            </a:r>
            <a:r>
              <a:rPr kumimoji="0" lang="fr-FR" altLang="fr-FR" sz="1200" b="0" i="0" u="none" strike="noStrike" cap="none" normalizeH="0" baseline="0" dirty="0">
                <a:ln>
                  <a:noFill/>
                </a:ln>
                <a:solidFill>
                  <a:srgbClr val="1C1D1F"/>
                </a:solidFill>
                <a:effectLst/>
                <a:latin typeface="sf pro text"/>
              </a:rPr>
              <a:t> . Cette collection sera composée des œuvres que le client du front-office souhaite acquérir.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A partir de la fiche descriptive du film qui se trouve dans le front-office, proposez un formulaire qui sera constitué d'un bouton "</a:t>
            </a:r>
            <a:r>
              <a:rPr kumimoji="0" lang="fr-FR" altLang="fr-FR" sz="1200" b="0" i="1" u="none" strike="noStrike" cap="none" normalizeH="0" baseline="0" dirty="0">
                <a:ln>
                  <a:noFill/>
                </a:ln>
                <a:solidFill>
                  <a:srgbClr val="1C1D1F"/>
                </a:solidFill>
                <a:effectLst/>
                <a:latin typeface="sf pro text"/>
              </a:rPr>
              <a:t>Ajouter au caddie</a:t>
            </a:r>
            <a:r>
              <a:rPr kumimoji="0" lang="fr-FR" altLang="fr-FR" sz="1200" b="0" i="0" u="none" strike="noStrike" cap="none" normalizeH="0" baseline="0" dirty="0">
                <a:ln>
                  <a:noFill/>
                </a:ln>
                <a:solidFill>
                  <a:srgbClr val="1C1D1F"/>
                </a:solidFill>
                <a:effectLst/>
                <a:latin typeface="sf pro text"/>
              </a:rPr>
              <a:t>« et d’un</a:t>
            </a:r>
          </a:p>
          <a:p>
            <a:pPr marL="400050" lvl="1" indent="0" defTabSz="914400">
              <a:buClrTx/>
              <a:buSzTx/>
              <a:buNone/>
            </a:pPr>
            <a:r>
              <a:rPr kumimoji="0" lang="fr-FR" altLang="fr-FR" sz="1200" b="0" i="0" u="none" strike="noStrike" cap="none" normalizeH="0" baseline="0" dirty="0">
                <a:ln>
                  <a:noFill/>
                </a:ln>
                <a:solidFill>
                  <a:srgbClr val="1C1D1F"/>
                </a:solidFill>
                <a:effectLst/>
                <a:latin typeface="sf pro text"/>
              </a:rPr>
              <a:t>seul champ </a:t>
            </a:r>
            <a:r>
              <a:rPr kumimoji="0" lang="fr-FR" altLang="fr-FR" sz="1200" b="1" i="0" u="none" strike="noStrike" cap="none" normalizeH="0" baseline="0" dirty="0">
                <a:ln>
                  <a:noFill/>
                </a:ln>
                <a:solidFill>
                  <a:srgbClr val="1C1D1F"/>
                </a:solidFill>
                <a:effectLst/>
                <a:latin typeface="sf pro text"/>
              </a:rPr>
              <a:t>invisible </a:t>
            </a:r>
            <a:r>
              <a:rPr kumimoji="0" lang="fr-FR" altLang="fr-FR" sz="1200" b="0" i="0" u="none" strike="noStrike" cap="none" normalizeH="0" baseline="0" dirty="0">
                <a:ln>
                  <a:noFill/>
                </a:ln>
                <a:solidFill>
                  <a:srgbClr val="1C1D1F"/>
                </a:solidFill>
                <a:effectLst/>
                <a:latin typeface="sf pro text"/>
              </a:rPr>
              <a:t>reprenant l</a:t>
            </a:r>
            <a:r>
              <a:rPr kumimoji="0" lang="fr-FR" altLang="fr-FR" sz="1200" b="1" i="0" u="none" strike="noStrike" cap="none" normalizeH="0" baseline="0" dirty="0">
                <a:ln>
                  <a:noFill/>
                </a:ln>
                <a:solidFill>
                  <a:srgbClr val="1C1D1F"/>
                </a:solidFill>
                <a:effectLst/>
                <a:latin typeface="sf pro text"/>
              </a:rPr>
              <a:t>'identifiant</a:t>
            </a:r>
            <a:r>
              <a:rPr kumimoji="0" lang="fr-FR" altLang="fr-FR" sz="1200" b="0" i="0" u="none" strike="noStrike" cap="none" normalizeH="0" baseline="0" dirty="0">
                <a:ln>
                  <a:noFill/>
                </a:ln>
                <a:solidFill>
                  <a:srgbClr val="1C1D1F"/>
                </a:solidFill>
                <a:effectLst/>
                <a:latin typeface="sf pro text"/>
              </a:rPr>
              <a:t> de l’œuvre en valeur :</a:t>
            </a:r>
            <a:endParaRPr kumimoji="0" lang="fr-FR" altLang="fr-F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B4690E"/>
                </a:solidFill>
                <a:effectLst/>
                <a:latin typeface="sfmono-regular"/>
              </a:rPr>
              <a:t>	&lt;input type="</a:t>
            </a:r>
            <a:r>
              <a:rPr kumimoji="0" lang="fr-FR" altLang="fr-FR" sz="1000" b="0" i="0" u="none" strike="noStrike" cap="none" normalizeH="0" baseline="0" dirty="0" err="1">
                <a:ln>
                  <a:noFill/>
                </a:ln>
                <a:solidFill>
                  <a:srgbClr val="B4690E"/>
                </a:solidFill>
                <a:effectLst/>
                <a:latin typeface="sfmono-regular"/>
              </a:rPr>
              <a:t>hidden</a:t>
            </a:r>
            <a:r>
              <a:rPr kumimoji="0" lang="fr-FR" altLang="fr-FR" sz="1000" b="0" i="0" u="none" strike="noStrike" cap="none" normalizeH="0" baseline="0" dirty="0">
                <a:ln>
                  <a:noFill/>
                </a:ln>
                <a:solidFill>
                  <a:srgbClr val="B4690E"/>
                </a:solidFill>
                <a:effectLst/>
                <a:latin typeface="sfmono-regular"/>
              </a:rPr>
              <a:t>" </a:t>
            </a:r>
            <a:r>
              <a:rPr kumimoji="0" lang="fr-FR" altLang="fr-FR" sz="1000" b="0" i="0" u="none" strike="noStrike" cap="none" normalizeH="0" baseline="0" dirty="0" err="1">
                <a:ln>
                  <a:noFill/>
                </a:ln>
                <a:solidFill>
                  <a:srgbClr val="B4690E"/>
                </a:solidFill>
                <a:effectLst/>
                <a:latin typeface="sfmono-regular"/>
              </a:rPr>
              <a:t>name</a:t>
            </a:r>
            <a:r>
              <a:rPr kumimoji="0" lang="fr-FR" altLang="fr-FR" sz="1000" b="0" i="0" u="none" strike="noStrike" cap="none" normalizeH="0" baseline="0" dirty="0">
                <a:ln>
                  <a:noFill/>
                </a:ln>
                <a:solidFill>
                  <a:srgbClr val="B4690E"/>
                </a:solidFill>
                <a:effectLst/>
                <a:latin typeface="sfmono-regular"/>
              </a:rPr>
              <a:t>="identifiant" value="identifiant de l'</a:t>
            </a:r>
            <a:r>
              <a:rPr kumimoji="0" lang="fr-FR" altLang="fr-FR" sz="1000" b="0" i="0" u="none" strike="noStrike" cap="none" normalizeH="0" baseline="0" dirty="0" err="1">
                <a:ln>
                  <a:noFill/>
                </a:ln>
                <a:solidFill>
                  <a:srgbClr val="B4690E"/>
                </a:solidFill>
                <a:effectLst/>
                <a:latin typeface="sfmono-regular"/>
              </a:rPr>
              <a:t>oeuvre</a:t>
            </a:r>
            <a:r>
              <a:rPr kumimoji="0" lang="fr-FR" altLang="fr-FR" sz="1000" b="0" i="0" u="none" strike="noStrike" cap="none" normalizeH="0" baseline="0" dirty="0">
                <a:ln>
                  <a:noFill/>
                </a:ln>
                <a:solidFill>
                  <a:srgbClr val="B4690E"/>
                </a:solidFill>
                <a:effectLst/>
                <a:latin typeface="sfmono-regular"/>
              </a:rPr>
              <a:t>"/&gt;</a:t>
            </a:r>
            <a:r>
              <a:rPr kumimoji="0" lang="fr-FR" altLang="fr-FR" sz="1200" b="0" i="0" u="none" strike="noStrike" cap="none" normalizeH="0" baseline="0" dirty="0">
                <a:ln>
                  <a:noFill/>
                </a:ln>
                <a:solidFill>
                  <a:srgbClr val="1C1D1F"/>
                </a:solidFill>
                <a:effectLst/>
                <a:latin typeface="sf pro text"/>
              </a:rPr>
              <a:t> </a:t>
            </a:r>
            <a:br>
              <a:rPr kumimoji="0" lang="fr-FR" altLang="fr-FR" sz="1200" b="0" i="0" u="none" strike="noStrike" cap="none" normalizeH="0" baseline="0" dirty="0">
                <a:ln>
                  <a:noFill/>
                </a:ln>
                <a:solidFill>
                  <a:srgbClr val="1C1D1F"/>
                </a:solidFill>
                <a:effectLst/>
                <a:latin typeface="sf pro text"/>
              </a:rPr>
            </a:br>
            <a:endParaRPr kumimoji="0" lang="fr-FR" altLang="fr-FR" sz="800" b="0" i="0" u="none" strike="noStrike" cap="none" normalizeH="0" baseline="0" dirty="0">
              <a:ln>
                <a:noFill/>
              </a:ln>
              <a:solidFill>
                <a:schemeClr val="tx1"/>
              </a:solidFill>
              <a:effectLs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Le formulaire sera soumis à une servlet d’ajout </a:t>
            </a:r>
            <a:r>
              <a:rPr kumimoji="0" lang="fr-FR" altLang="fr-FR" sz="1000" b="0" i="0" u="none" strike="noStrike" cap="none" normalizeH="0" baseline="0" dirty="0" err="1">
                <a:ln>
                  <a:noFill/>
                </a:ln>
                <a:solidFill>
                  <a:srgbClr val="B4690E"/>
                </a:solidFill>
                <a:effectLst/>
                <a:latin typeface="sfmono-regular"/>
              </a:rPr>
              <a:t>AddToCartServlet</a:t>
            </a:r>
            <a:r>
              <a:rPr kumimoji="0" lang="fr-FR" altLang="fr-FR" sz="1200" b="0" i="0" u="none" strike="noStrike" cap="none" normalizeH="0" baseline="0" dirty="0">
                <a:ln>
                  <a:noFill/>
                </a:ln>
                <a:solidFill>
                  <a:srgbClr val="1C1D1F"/>
                </a:solidFill>
                <a:effectLst/>
                <a:latin typeface="sf pro text"/>
              </a:rPr>
              <a:t> et sera disponible sous l’URL </a:t>
            </a:r>
            <a:r>
              <a:rPr kumimoji="0" lang="fr-FR" altLang="fr-FR" sz="1200" b="1" i="0" u="none" strike="noStrike" cap="none" normalizeH="0" baseline="0" dirty="0">
                <a:ln>
                  <a:noFill/>
                </a:ln>
                <a:solidFill>
                  <a:srgbClr val="1C1D1F"/>
                </a:solidFill>
                <a:effectLst/>
                <a:latin typeface="sf pro text"/>
              </a:rPr>
              <a:t>/</a:t>
            </a:r>
            <a:r>
              <a:rPr kumimoji="0" lang="fr-FR" altLang="fr-FR" sz="1200" b="1" i="0" u="none" strike="noStrike" cap="none" normalizeH="0" baseline="0" dirty="0" err="1">
                <a:ln>
                  <a:noFill/>
                </a:ln>
                <a:solidFill>
                  <a:srgbClr val="1C1D1F"/>
                </a:solidFill>
                <a:effectLst/>
                <a:latin typeface="sf pro text"/>
              </a:rPr>
              <a:t>addToCart</a:t>
            </a:r>
            <a:r>
              <a:rPr lang="fr-FR" altLang="fr-FR" sz="1200" dirty="0">
                <a:solidFill>
                  <a:srgbClr val="1C1D1F"/>
                </a:solidFill>
                <a:latin typeface="sf pro text"/>
              </a:rPr>
              <a:t> qui devra :</a:t>
            </a:r>
            <a:endParaRPr kumimoji="0" lang="fr-FR"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endParaRP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recevoir l'identifiant de l’œuvre souhaitée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rechercher dans le catalogue l’œuvre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si c'est la première fois que l'utilisateur sélectionne un film dans sa session de navigation, instancie un caddie et le dépose en session utilisateur</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si ce n'est pas la première fois, récupère le caddie présent en session utilisateur, ajoute l’œuvre au caddie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rgbClr val="1C1D1F"/>
              </a:solidFill>
              <a:effectLst/>
              <a:latin typeface="sf pro text"/>
            </a:endParaRPr>
          </a:p>
          <a:p>
            <a:pPr defTabSz="914400">
              <a:buClrTx/>
              <a:buSzTx/>
              <a:buFont typeface="Wingdings" panose="05000000000000000000" pitchFamily="2" charset="2"/>
              <a:buChar char="Ø"/>
            </a:pPr>
            <a:r>
              <a:rPr kumimoji="0" lang="fr-FR" altLang="fr-FR" sz="1200" b="0" i="0" u="none" strike="noStrike" cap="none" normalizeH="0" baseline="0" dirty="0">
                <a:ln>
                  <a:noFill/>
                </a:ln>
                <a:solidFill>
                  <a:srgbClr val="1C1D1F"/>
                </a:solidFill>
                <a:effectLst/>
                <a:latin typeface="sf pro text"/>
              </a:rPr>
              <a:t>La servlet retournera enfin un contenu HTML permettant </a:t>
            </a:r>
            <a:r>
              <a:rPr kumimoji="0" lang="fr-FR" altLang="fr-FR" sz="1200" b="0" i="0" u="none" strike="noStrike" cap="none" normalizeH="0" baseline="0">
                <a:ln>
                  <a:noFill/>
                </a:ln>
                <a:solidFill>
                  <a:srgbClr val="1C1D1F"/>
                </a:solidFill>
                <a:effectLst/>
                <a:latin typeface="sf pro text"/>
              </a:rPr>
              <a:t>d'afficher :</a:t>
            </a:r>
          </a:p>
          <a:p>
            <a:pPr defTabSz="914400">
              <a:buClrTx/>
              <a:buSzTx/>
              <a:buFont typeface="Wingdings" panose="05000000000000000000" pitchFamily="2" charset="2"/>
              <a:buChar char="Ø"/>
            </a:pPr>
            <a:endParaRPr kumimoji="0" lang="fr-FR" altLang="fr-FR" sz="800" b="0" i="0" u="none" strike="noStrike" cap="none" normalizeH="0" baseline="0" dirty="0">
              <a:ln>
                <a:noFill/>
              </a:ln>
              <a:solidFill>
                <a:schemeClr val="tx1"/>
              </a:solidFill>
              <a:effectLst/>
            </a:endParaRP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le texte de confirmation « </a:t>
            </a:r>
            <a:r>
              <a:rPr kumimoji="0" lang="fr-FR" altLang="fr-FR" sz="1200" b="0" i="1" u="none" strike="noStrike" cap="none" normalizeH="0" baseline="0" dirty="0">
                <a:ln>
                  <a:noFill/>
                </a:ln>
                <a:solidFill>
                  <a:srgbClr val="1C1D1F"/>
                </a:solidFill>
                <a:effectLst/>
                <a:latin typeface="sf pro text"/>
              </a:rPr>
              <a:t>Œuvre ajoutée au caddie</a:t>
            </a:r>
            <a:r>
              <a:rPr kumimoji="0" lang="fr-FR" altLang="fr-FR" sz="1200" b="0" i="0" u="none" strike="noStrike" cap="none" normalizeH="0" baseline="0" dirty="0">
                <a:ln>
                  <a:noFill/>
                </a:ln>
                <a:solidFill>
                  <a:srgbClr val="1C1D1F"/>
                </a:solidFill>
                <a:effectLst/>
                <a:latin typeface="sf pro text"/>
              </a:rPr>
              <a:t> (X) » où X sera le nombre d’œuvre que comporte désormais le caddie</a:t>
            </a:r>
          </a:p>
          <a:p>
            <a:pPr marL="971550" lvl="2" indent="-171450" defTabSz="914400">
              <a:buClrTx/>
              <a:buSzTx/>
            </a:pPr>
            <a:r>
              <a:rPr kumimoji="0" lang="fr-FR" altLang="fr-FR" sz="1200" b="0" i="0" u="none" strike="noStrike" cap="none" normalizeH="0" baseline="0" dirty="0">
                <a:ln>
                  <a:noFill/>
                </a:ln>
                <a:solidFill>
                  <a:srgbClr val="1C1D1F"/>
                </a:solidFill>
                <a:effectLst/>
                <a:latin typeface="sf pro text"/>
              </a:rPr>
              <a:t>Un lien permettant de retourner au catalogue.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527071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1435</TotalTime>
  <Words>1360</Words>
  <Application>Microsoft Office PowerPoint</Application>
  <PresentationFormat>Grand écran</PresentationFormat>
  <Paragraphs>120</Paragraphs>
  <Slides>8</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Arial</vt:lpstr>
      <vt:lpstr>Calibri</vt:lpstr>
      <vt:lpstr>sf pro text</vt:lpstr>
      <vt:lpstr>sfmono-regular</vt:lpstr>
      <vt:lpstr>Trebuchet MS</vt:lpstr>
      <vt:lpstr>Wingdings</vt:lpstr>
      <vt:lpstr>Wingdings 3</vt:lpstr>
      <vt:lpstr>Facette</vt:lpstr>
      <vt:lpstr>Présentation PowerPoint</vt:lpstr>
      <vt:lpstr>Présentation PowerPoint</vt:lpstr>
      <vt:lpstr>Afficher le catalogue des oeuvres</vt:lpstr>
      <vt:lpstr>Descriptif de l’oeuvre</vt:lpstr>
      <vt:lpstr>Formulaire d’ajout d’une œuvre</vt:lpstr>
      <vt:lpstr>Authentification de l'administrateur</vt:lpstr>
      <vt:lpstr>Session utilisateur</vt:lpstr>
      <vt:lpstr>Constitution d’un caddie d’achat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 gsn</dc:creator>
  <cp:lastModifiedBy>fred gsn</cp:lastModifiedBy>
  <cp:revision>19</cp:revision>
  <dcterms:created xsi:type="dcterms:W3CDTF">2022-03-07T06:56:20Z</dcterms:created>
  <dcterms:modified xsi:type="dcterms:W3CDTF">2022-03-10T19:53:12Z</dcterms:modified>
</cp:coreProperties>
</file>