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2" r:id="rId3"/>
    <p:sldId id="317" r:id="rId4"/>
    <p:sldId id="320" r:id="rId5"/>
    <p:sldId id="321" r:id="rId6"/>
    <p:sldId id="318" r:id="rId7"/>
    <p:sldId id="261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5791-7364-9E4F-986D-297FD347B6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D4A05C-FDB8-4532-B28D-AF3846A3974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27F7-1C00-49A4-AB69-58F2F88DFD0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D9A-76AD-46FE-B4D6-846B2F5C6EE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E2D-5EE4-4748-81EF-CD100299EB97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FCAD-F938-4053-B595-07ED16651946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7AD-6DE0-40E0-AE36-1A84093F8359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6EFC-5FFD-4FD2-9960-EA0FFFE5829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4960EC81-1DF2-4CAE-A4D3-F296ADE1E3B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5414-9C51-4262-AEB3-87406D04D05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9DB7-2F50-4CDA-AA3D-B29E0733A786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F46-3CF9-44DC-9BD9-9BC9B631D05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08BD-5BC9-47E6-A05F-AD43DAB0CA7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A77-B2AB-440C-8B11-DB080215616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C30E-79DD-4642-881A-899C5D81541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ECDEC9C-6359-4FE7-9E83-A237ECE4A90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br>
              <a:rPr lang="en-US" sz="4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800000"/>
                </a:solidFill>
              </a:rPr>
              <a:t>By Ramesh Medisetti</a:t>
            </a:r>
          </a:p>
          <a:p>
            <a:r>
              <a:rPr lang="en-US" sz="3000" b="1" dirty="0">
                <a:solidFill>
                  <a:srgbClr val="800000"/>
                </a:solidFill>
              </a:rPr>
              <a:t>Company: ITC</a:t>
            </a:r>
          </a:p>
          <a:p>
            <a:r>
              <a:rPr lang="en-US" sz="3000" b="1" dirty="0">
                <a:solidFill>
                  <a:srgbClr val="800000"/>
                </a:solidFill>
              </a:rPr>
              <a:t>Designation: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A3B32-D23F-928F-1B69-73B62D5B104D}"/>
              </a:ext>
            </a:extLst>
          </p:cNvPr>
          <p:cNvSpPr txBox="1"/>
          <p:nvPr/>
        </p:nvSpPr>
        <p:spPr>
          <a:xfrm>
            <a:off x="593213" y="996696"/>
            <a:ext cx="7681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0" i="0" dirty="0">
                <a:solidFill>
                  <a:srgbClr val="374151"/>
                </a:solidFill>
                <a:effectLst/>
                <a:latin typeface="Söhne"/>
              </a:rPr>
              <a:t>Enhancing Weather Forecasting, Through Real-time Data Streaming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2602-07B9-0F99-ABA8-85FB2127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14C9-067B-D1A9-36A6-C899BC221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geographical data contains latitude and longitude information for various cities. By integrating this data with real-time weather information and historical weather patterns, a company wants to create a comprehensive database of weather conditions for these locations.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6C78E-7819-2219-A6D8-8B81C110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6D6C-E6B6-0BCA-5EC5-638B0B1C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Data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DE723-635A-6CB0-B7E7-801DC9C9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6589361A-8219-696A-905C-1D7BFA31E3C0}"/>
              </a:ext>
            </a:extLst>
          </p:cNvPr>
          <p:cNvSpPr/>
          <p:nvPr/>
        </p:nvSpPr>
        <p:spPr>
          <a:xfrm>
            <a:off x="457064" y="2643971"/>
            <a:ext cx="740664" cy="768096"/>
          </a:xfrm>
          <a:prstGeom prst="flowChartPunchedCa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735CFEE-93BA-6D21-B9F1-AED442EDCCD8}"/>
              </a:ext>
            </a:extLst>
          </p:cNvPr>
          <p:cNvSpPr/>
          <p:nvPr/>
        </p:nvSpPr>
        <p:spPr>
          <a:xfrm>
            <a:off x="1865474" y="2723712"/>
            <a:ext cx="740664" cy="76809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</a:t>
            </a:r>
          </a:p>
        </p:txBody>
      </p:sp>
      <p:pic>
        <p:nvPicPr>
          <p:cNvPr id="11" name="Picture 10" descr="A white lines on a purple background&#10;&#10;Description automatically generated">
            <a:extLst>
              <a:ext uri="{FF2B5EF4-FFF2-40B4-BE49-F238E27FC236}">
                <a16:creationId xmlns:a16="http://schemas.microsoft.com/office/drawing/2014/main" id="{85BAEC58-4FEA-AD21-338F-AB24CD94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08" y="2607342"/>
            <a:ext cx="872149" cy="87214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2F4862A-EBEB-7D46-2337-48D4690EF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7831" y="2579888"/>
            <a:ext cx="927058" cy="92705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17FA845-F84D-F790-99F8-42FCCE6BF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1124" y="2489083"/>
            <a:ext cx="1019812" cy="1019812"/>
          </a:xfrm>
          <a:prstGeom prst="rect">
            <a:avLst/>
          </a:prstGeom>
        </p:spPr>
      </p:pic>
      <p:pic>
        <p:nvPicPr>
          <p:cNvPr id="19" name="Picture 18" descr="A blue striped object with black background&#10;&#10;Description automatically generated">
            <a:extLst>
              <a:ext uri="{FF2B5EF4-FFF2-40B4-BE49-F238E27FC236}">
                <a16:creationId xmlns:a16="http://schemas.microsoft.com/office/drawing/2014/main" id="{E923C22F-0FD7-D475-C32B-830E20C03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010" y="2498358"/>
            <a:ext cx="1080096" cy="1080096"/>
          </a:xfrm>
          <a:prstGeom prst="rect">
            <a:avLst/>
          </a:prstGeom>
        </p:spPr>
      </p:pic>
      <p:pic>
        <p:nvPicPr>
          <p:cNvPr id="21" name="Picture 20" descr="A group of purple rectangular objects&#10;&#10;Description automatically generated">
            <a:extLst>
              <a:ext uri="{FF2B5EF4-FFF2-40B4-BE49-F238E27FC236}">
                <a16:creationId xmlns:a16="http://schemas.microsoft.com/office/drawing/2014/main" id="{65568F18-46F3-3FDA-80F9-384CA2708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623" y="4122610"/>
            <a:ext cx="868529" cy="872148"/>
          </a:xfrm>
          <a:prstGeom prst="rect">
            <a:avLst/>
          </a:prstGeom>
        </p:spPr>
      </p:pic>
      <p:pic>
        <p:nvPicPr>
          <p:cNvPr id="23" name="Picture 2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A2E9E222-BF53-CB3C-8F68-91CB4113C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6292" y="4512813"/>
            <a:ext cx="1063752" cy="9638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EDB23D-3DB9-76BE-C781-799A50E9CF55}"/>
              </a:ext>
            </a:extLst>
          </p:cNvPr>
          <p:cNvSpPr txBox="1"/>
          <p:nvPr/>
        </p:nvSpPr>
        <p:spPr>
          <a:xfrm>
            <a:off x="3118105" y="3593592"/>
            <a:ext cx="147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Producer</a:t>
            </a:r>
          </a:p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A4801-4736-72C6-C064-37BC991AFF3A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4108A2-2004-0324-3CB4-D78D6C5F04AC}"/>
              </a:ext>
            </a:extLst>
          </p:cNvPr>
          <p:cNvSpPr txBox="1"/>
          <p:nvPr/>
        </p:nvSpPr>
        <p:spPr>
          <a:xfrm>
            <a:off x="6091124" y="3593592"/>
            <a:ext cx="14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Consumer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72DC40C-4F96-729E-CF4A-C147377BBCD2}"/>
              </a:ext>
            </a:extLst>
          </p:cNvPr>
          <p:cNvSpPr/>
          <p:nvPr/>
        </p:nvSpPr>
        <p:spPr>
          <a:xfrm>
            <a:off x="1242344" y="2937173"/>
            <a:ext cx="586388" cy="2479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2FA87E-C567-DACE-39C5-5D7CB2359D04}"/>
              </a:ext>
            </a:extLst>
          </p:cNvPr>
          <p:cNvSpPr/>
          <p:nvPr/>
        </p:nvSpPr>
        <p:spPr>
          <a:xfrm>
            <a:off x="2670514" y="2903220"/>
            <a:ext cx="567987" cy="2363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D445872-FB02-FEFF-49E5-C1290711AF65}"/>
              </a:ext>
            </a:extLst>
          </p:cNvPr>
          <p:cNvSpPr/>
          <p:nvPr/>
        </p:nvSpPr>
        <p:spPr>
          <a:xfrm>
            <a:off x="7110936" y="2910285"/>
            <a:ext cx="594360" cy="2834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BBC50D1-D2CA-2667-85B9-484156412A11}"/>
              </a:ext>
            </a:extLst>
          </p:cNvPr>
          <p:cNvSpPr/>
          <p:nvPr/>
        </p:nvSpPr>
        <p:spPr>
          <a:xfrm>
            <a:off x="4110651" y="2901685"/>
            <a:ext cx="675590" cy="237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7C28007-B197-E1B2-7C9F-5E96DE71D59D}"/>
              </a:ext>
            </a:extLst>
          </p:cNvPr>
          <p:cNvSpPr/>
          <p:nvPr/>
        </p:nvSpPr>
        <p:spPr>
          <a:xfrm>
            <a:off x="5643885" y="2887054"/>
            <a:ext cx="481107" cy="2525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26C4F69-A536-4DBD-1B28-5043E11C76F7}"/>
              </a:ext>
            </a:extLst>
          </p:cNvPr>
          <p:cNvSpPr/>
          <p:nvPr/>
        </p:nvSpPr>
        <p:spPr>
          <a:xfrm>
            <a:off x="7963769" y="3499419"/>
            <a:ext cx="223673" cy="567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CB87BED-C52B-11DA-8400-04525DB7237F}"/>
              </a:ext>
            </a:extLst>
          </p:cNvPr>
          <p:cNvSpPr/>
          <p:nvPr/>
        </p:nvSpPr>
        <p:spPr>
          <a:xfrm>
            <a:off x="6611781" y="3983404"/>
            <a:ext cx="223673" cy="567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DEFCF0-BA4F-4147-E1B9-584B40C22B7C}"/>
              </a:ext>
            </a:extLst>
          </p:cNvPr>
          <p:cNvSpPr txBox="1"/>
          <p:nvPr/>
        </p:nvSpPr>
        <p:spPr>
          <a:xfrm>
            <a:off x="4748208" y="36667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Kinesis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A0E7D8-AEF2-EB1B-698E-B7030D44BF59}"/>
              </a:ext>
            </a:extLst>
          </p:cNvPr>
          <p:cNvSpPr txBox="1"/>
          <p:nvPr/>
        </p:nvSpPr>
        <p:spPr>
          <a:xfrm>
            <a:off x="7705296" y="2331720"/>
            <a:ext cx="82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EACE95-00A5-DB52-4479-A886662E8476}"/>
              </a:ext>
            </a:extLst>
          </p:cNvPr>
          <p:cNvSpPr txBox="1"/>
          <p:nvPr/>
        </p:nvSpPr>
        <p:spPr>
          <a:xfrm>
            <a:off x="7781544" y="5111496"/>
            <a:ext cx="74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D19499-70BD-7BDB-3092-91DE23161EAA}"/>
              </a:ext>
            </a:extLst>
          </p:cNvPr>
          <p:cNvSpPr txBox="1"/>
          <p:nvPr/>
        </p:nvSpPr>
        <p:spPr>
          <a:xfrm>
            <a:off x="6226291" y="5480828"/>
            <a:ext cx="14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34129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746F-FDED-1CE5-157A-7744B6B6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E9D5-A5B8-C1CF-633F-30FBC84C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883664"/>
            <a:ext cx="7806563" cy="418185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CSV file is uploaded to an S3 bucket.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S3 bucket triggers the Producer Lambda.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Producer Lambda processes the data and sends it to a Kinesis stream.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Kinesis stream triggers the Consumer Lambda.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Consumer Lambda processes data from Kinesis and stores it in RDS PostgreSQL.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Both Producer and Consumer Lambdas log data into DynamoDB for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RDS PostgreSQL completion trigger notifies an SNS topic.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SNS topic sends an email notification about the data ingestion completion.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B91A-14AE-2D9A-8D0F-2FC1BE4F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5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20A3-BBAE-FA16-162B-AFB2BF9D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F9DA-17C3-8983-00D3-A6092D33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B54CB0-B438-5F60-F846-69DE0F8C3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920" y="1753475"/>
            <a:ext cx="8019288" cy="449405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Role Name: reads3role: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Assigned to Lambda functions in our pipelines.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Purpose-built permissions for each function's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Privileges: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cloudwatchfullaccess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amazondynamodbfullaccess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amazonkinesisfullaccess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amazons3readonlyaccess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amazonsnsfullaccess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Benefits: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Enhanced security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Compliance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Granularity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Simplified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4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B45-3708-EE3C-37BE-E65A6A88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Glue Data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178F7-A50D-F74A-EAA7-ECBB294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 descr="A blue striped object with black background&#10;&#10;Description automatically generated">
            <a:extLst>
              <a:ext uri="{FF2B5EF4-FFF2-40B4-BE49-F238E27FC236}">
                <a16:creationId xmlns:a16="http://schemas.microsoft.com/office/drawing/2014/main" id="{A3CA92C6-D97B-6036-0059-7BFC9B6F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9" y="1535088"/>
            <a:ext cx="1656168" cy="1656168"/>
          </a:xfrm>
          <a:prstGeom prst="rect">
            <a:avLst/>
          </a:prstGeom>
        </p:spPr>
      </p:pic>
      <p:pic>
        <p:nvPicPr>
          <p:cNvPr id="10" name="Picture 9" descr="A blue striped object with black background&#10;&#10;Description automatically generated">
            <a:extLst>
              <a:ext uri="{FF2B5EF4-FFF2-40B4-BE49-F238E27FC236}">
                <a16:creationId xmlns:a16="http://schemas.microsoft.com/office/drawing/2014/main" id="{100EA408-92F5-90AF-958D-9F0BE3A0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4" y="4477295"/>
            <a:ext cx="1656168" cy="1656168"/>
          </a:xfrm>
          <a:prstGeom prst="rect">
            <a:avLst/>
          </a:prstGeom>
        </p:spPr>
      </p:pic>
      <p:pic>
        <p:nvPicPr>
          <p:cNvPr id="12" name="Picture 11" descr="A group of orange cubes&#10;&#10;Description automatically generated">
            <a:extLst>
              <a:ext uri="{FF2B5EF4-FFF2-40B4-BE49-F238E27FC236}">
                <a16:creationId xmlns:a16="http://schemas.microsoft.com/office/drawing/2014/main" id="{6E7A37E0-0F3C-6558-0FE5-1E31BED5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3386293"/>
            <a:ext cx="885993" cy="106987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E98022-E314-0B2D-1938-F3267DFD50DF}"/>
              </a:ext>
            </a:extLst>
          </p:cNvPr>
          <p:cNvSpPr/>
          <p:nvPr/>
        </p:nvSpPr>
        <p:spPr>
          <a:xfrm>
            <a:off x="4952997" y="2209710"/>
            <a:ext cx="1974255" cy="425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Source Database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BA34BA-DE27-F4A4-905C-A473F3A3A725}"/>
              </a:ext>
            </a:extLst>
          </p:cNvPr>
          <p:cNvSpPr/>
          <p:nvPr/>
        </p:nvSpPr>
        <p:spPr>
          <a:xfrm>
            <a:off x="4952998" y="1762914"/>
            <a:ext cx="1974255" cy="425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Source Crawler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C10E7-2E7B-8C67-BE40-C06714C097B4}"/>
              </a:ext>
            </a:extLst>
          </p:cNvPr>
          <p:cNvSpPr/>
          <p:nvPr/>
        </p:nvSpPr>
        <p:spPr>
          <a:xfrm>
            <a:off x="5196840" y="5418810"/>
            <a:ext cx="1974255" cy="425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Target Database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A39AAD-D8CF-4B27-6066-951043D6532A}"/>
              </a:ext>
            </a:extLst>
          </p:cNvPr>
          <p:cNvSpPr/>
          <p:nvPr/>
        </p:nvSpPr>
        <p:spPr>
          <a:xfrm>
            <a:off x="5190318" y="4993541"/>
            <a:ext cx="1974255" cy="425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Target Crawler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60FA76-1D60-14E7-C706-938430418AA3}"/>
              </a:ext>
            </a:extLst>
          </p:cNvPr>
          <p:cNvCxnSpPr>
            <a:cxnSpLocks/>
          </p:cNvCxnSpPr>
          <p:nvPr/>
        </p:nvCxnSpPr>
        <p:spPr>
          <a:xfrm>
            <a:off x="5940124" y="2734056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71932-FDC0-35F1-61AA-493734870FD2}"/>
              </a:ext>
            </a:extLst>
          </p:cNvPr>
          <p:cNvCxnSpPr>
            <a:stCxn id="12" idx="2"/>
          </p:cNvCxnSpPr>
          <p:nvPr/>
        </p:nvCxnSpPr>
        <p:spPr>
          <a:xfrm flipH="1">
            <a:off x="5975116" y="4456171"/>
            <a:ext cx="1" cy="4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E7504-4305-BDCF-6765-9502E14DFE8B}"/>
              </a:ext>
            </a:extLst>
          </p:cNvPr>
          <p:cNvCxnSpPr>
            <a:cxnSpLocks/>
          </p:cNvCxnSpPr>
          <p:nvPr/>
        </p:nvCxnSpPr>
        <p:spPr>
          <a:xfrm flipH="1">
            <a:off x="1958337" y="2422344"/>
            <a:ext cx="2994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309780-8D93-2FC2-2EB5-500878F121ED}"/>
              </a:ext>
            </a:extLst>
          </p:cNvPr>
          <p:cNvCxnSpPr/>
          <p:nvPr/>
        </p:nvCxnSpPr>
        <p:spPr>
          <a:xfrm flipH="1">
            <a:off x="2157984" y="5418810"/>
            <a:ext cx="3032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B7944F39-C071-8CF0-6F85-2E21F8EEBDA6}"/>
              </a:ext>
            </a:extLst>
          </p:cNvPr>
          <p:cNvSpPr/>
          <p:nvPr/>
        </p:nvSpPr>
        <p:spPr>
          <a:xfrm>
            <a:off x="640080" y="3108960"/>
            <a:ext cx="1005840" cy="3200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RDS-1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4EF846A9-D0F1-EB89-2A7A-86775204DE5C}"/>
              </a:ext>
            </a:extLst>
          </p:cNvPr>
          <p:cNvSpPr/>
          <p:nvPr/>
        </p:nvSpPr>
        <p:spPr>
          <a:xfrm>
            <a:off x="795528" y="5971032"/>
            <a:ext cx="950976" cy="38531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RDS-2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D71417F0-4912-509C-3CED-3B02D9FBA3CC}"/>
              </a:ext>
            </a:extLst>
          </p:cNvPr>
          <p:cNvSpPr/>
          <p:nvPr/>
        </p:nvSpPr>
        <p:spPr>
          <a:xfrm>
            <a:off x="6739128" y="3831336"/>
            <a:ext cx="1005840" cy="39168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213539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Glue Data Pipeline cont..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BFB1032-EA64-7144-B003-9BCC9D94B5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65C05-281E-787A-7E9A-BFFF01F81831}"/>
              </a:ext>
            </a:extLst>
          </p:cNvPr>
          <p:cNvSpPr txBox="1"/>
          <p:nvPr/>
        </p:nvSpPr>
        <p:spPr>
          <a:xfrm>
            <a:off x="420624" y="199339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is sourced from a source database, RDS 1.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source crawler is set up in AWS Glue to discover and catalog the data in RDS 1.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AWS Glue Job is created to read data from the source database using the schema defined by the source crawler.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Glue Job performs any necessary transformations or enrichments on the data.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transformed data is then stored in a target database, RDS 2.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target crawler is configured to discover and catalog the transformed data stored in RDS 2.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target crawler provides metadata about the transformed data, allowing it to be queried and accessed.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end result is the transformed and enriched data residing in the target database, ready for analysis or reporting.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1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081193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2731" y="2133601"/>
            <a:ext cx="8186288" cy="6827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800000"/>
                </a:solidFill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1162797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0</TotalTime>
  <Words>363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Brush Script MT</vt:lpstr>
      <vt:lpstr>Calibri</vt:lpstr>
      <vt:lpstr>Calisto MT</vt:lpstr>
      <vt:lpstr>Söhne</vt:lpstr>
      <vt:lpstr>Söhne Mono</vt:lpstr>
      <vt:lpstr>Wingdings</vt:lpstr>
      <vt:lpstr>Capital</vt:lpstr>
      <vt:lpstr> </vt:lpstr>
      <vt:lpstr>Problem Statement</vt:lpstr>
      <vt:lpstr> Data Pipeline</vt:lpstr>
      <vt:lpstr>Flow of Data</vt:lpstr>
      <vt:lpstr>IAM Roles</vt:lpstr>
      <vt:lpstr>Glue Data Pipeline</vt:lpstr>
      <vt:lpstr>Glue Data Pipeline cont..</vt:lpstr>
      <vt:lpstr>Thank you 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medisetti ramesh</cp:lastModifiedBy>
  <cp:revision>365</cp:revision>
  <dcterms:created xsi:type="dcterms:W3CDTF">2013-01-13T20:33:29Z</dcterms:created>
  <dcterms:modified xsi:type="dcterms:W3CDTF">2023-08-17T14:09:20Z</dcterms:modified>
</cp:coreProperties>
</file>