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8" r:id="rId3"/>
    <p:sldId id="261" r:id="rId4"/>
    <p:sldId id="263" r:id="rId5"/>
    <p:sldId id="266" r:id="rId6"/>
    <p:sldId id="308" r:id="rId7"/>
    <p:sldId id="278" r:id="rId8"/>
    <p:sldId id="280" r:id="rId9"/>
    <p:sldId id="282" r:id="rId10"/>
    <p:sldId id="287" r:id="rId11"/>
    <p:sldId id="285" r:id="rId12"/>
    <p:sldId id="290" r:id="rId13"/>
    <p:sldId id="292" r:id="rId14"/>
    <p:sldId id="319" r:id="rId15"/>
    <p:sldId id="31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FB9"/>
    <a:srgbClr val="FFF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99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C5791-7364-9E4F-986D-297FD347B6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CF164A81-75B2-194C-A843-C64EC5C16B31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DB3-0A53-D340-B3CF-599B34F5F3EB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2E5-7E97-2F44-B961-B3631B15779F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2E74-C78C-C942-965B-B6CC6D494C40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67E5-F24F-664E-AC9C-26173D2CF6BA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9F-CB8F-D149-BA56-8B0C015E5021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CA6-DA21-D448-9BFF-3B41542CED08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87D6CFC-0B4B-2148-A17F-CDDE4D02F4BF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D79-2A23-4C40-804A-C01F394F0C72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835-C713-9846-B110-24995DE671EF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3BC9-E94F-5B47-BD76-EECA0CBE7CA1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8A2-EBB5-744B-B5B4-7699A7EC7B98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72E7-27FD-CA40-8E81-E7A5851A1F00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C8EB-B6A2-A747-83AD-60E35A0235F5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6F81F14-9AEC-394B-B8F6-AE69A194437D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73" y="578700"/>
            <a:ext cx="7781442" cy="2459476"/>
          </a:xfrm>
        </p:spPr>
        <p:txBody>
          <a:bodyPr/>
          <a:lstStyle/>
          <a:p>
            <a:br>
              <a:rPr lang="en-US" sz="44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8999"/>
            <a:ext cx="7342188" cy="2358003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800000"/>
                </a:solidFill>
              </a:rPr>
              <a:t>By Ramesh Medisetti</a:t>
            </a:r>
          </a:p>
          <a:p>
            <a:r>
              <a:rPr lang="en-US" sz="3000" b="1" dirty="0">
                <a:solidFill>
                  <a:srgbClr val="800000"/>
                </a:solidFill>
              </a:rPr>
              <a:t>Company: ITC</a:t>
            </a:r>
          </a:p>
          <a:p>
            <a:r>
              <a:rPr lang="en-US" sz="3000" b="1" dirty="0">
                <a:solidFill>
                  <a:srgbClr val="800000"/>
                </a:solidFill>
              </a:rPr>
              <a:t>Designation: Data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A3B32-D23F-928F-1B69-73B62D5B104D}"/>
              </a:ext>
            </a:extLst>
          </p:cNvPr>
          <p:cNvSpPr txBox="1"/>
          <p:nvPr/>
        </p:nvSpPr>
        <p:spPr>
          <a:xfrm>
            <a:off x="593213" y="996696"/>
            <a:ext cx="76816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Bank Fraud Analysis</a:t>
            </a:r>
          </a:p>
          <a:p>
            <a:pPr algn="ctr"/>
            <a:r>
              <a:rPr lang="en-GB" sz="2800" b="1" dirty="0"/>
              <a:t>Using Apache Spark, Hadoop..</a:t>
            </a:r>
          </a:p>
          <a:p>
            <a:pPr algn="ct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9673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 spc="-10" dirty="0" err="1">
                <a:solidFill>
                  <a:srgbClr val="2E5496"/>
                </a:solidFill>
                <a:latin typeface="Carlito"/>
                <a:cs typeface="Carlito"/>
              </a:rPr>
              <a:t>LatePaymentAmount</a:t>
            </a:r>
            <a:r>
              <a:rPr lang="en-GB" sz="4800" spc="-1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lang="en-GB" sz="4800" spc="-5" dirty="0">
                <a:solidFill>
                  <a:srgbClr val="2E5496"/>
                </a:solidFill>
                <a:latin typeface="Carlito"/>
                <a:cs typeface="Carlito"/>
              </a:rPr>
              <a:t>Analysis cont..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DB8B21-6A26-FB3B-5C97-7E849E815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AFB9F9F-5F13-2094-F935-69F54929E53B}"/>
              </a:ext>
            </a:extLst>
          </p:cNvPr>
          <p:cNvSpPr/>
          <p:nvPr/>
        </p:nvSpPr>
        <p:spPr>
          <a:xfrm>
            <a:off x="898525" y="2133602"/>
            <a:ext cx="7345363" cy="3864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528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GB" sz="4800" spc="-10" dirty="0">
                <a:solidFill>
                  <a:srgbClr val="2E5496"/>
                </a:solidFill>
                <a:latin typeface="Carlito"/>
                <a:cs typeface="Carlito"/>
              </a:rPr>
              <a:t>First </a:t>
            </a:r>
            <a:r>
              <a:rPr lang="en-GB" sz="4800" spc="-5" dirty="0">
                <a:solidFill>
                  <a:srgbClr val="2E5496"/>
                </a:solidFill>
                <a:latin typeface="Carlito"/>
                <a:cs typeface="Carlito"/>
              </a:rPr>
              <a:t>Analysis </a:t>
            </a:r>
            <a:r>
              <a:rPr lang="en-GB" sz="4800" dirty="0">
                <a:solidFill>
                  <a:srgbClr val="2E5496"/>
                </a:solidFill>
                <a:latin typeface="Carlito"/>
                <a:cs typeface="Carlito"/>
              </a:rPr>
              <a:t>Using </a:t>
            </a:r>
            <a:r>
              <a:rPr lang="en-GB" sz="4800" spc="-5" dirty="0">
                <a:solidFill>
                  <a:srgbClr val="2E5496"/>
                </a:solidFill>
                <a:latin typeface="Carlito"/>
                <a:cs typeface="Carlito"/>
              </a:rPr>
              <a:t>Spark</a:t>
            </a:r>
            <a:r>
              <a:rPr lang="en-GB" sz="4800" spc="-2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lang="en-GB" sz="4800" spc="-10" dirty="0" err="1">
                <a:solidFill>
                  <a:srgbClr val="2E5496"/>
                </a:solidFill>
                <a:latin typeface="Carlito"/>
                <a:cs typeface="Carlito"/>
              </a:rPr>
              <a:t>Dataframe</a:t>
            </a:r>
            <a:r>
              <a:rPr lang="en-GB" sz="4800" spc="-10" dirty="0">
                <a:solidFill>
                  <a:srgbClr val="2E5496"/>
                </a:solidFill>
                <a:latin typeface="Carlito"/>
                <a:cs typeface="Carlito"/>
              </a:rPr>
              <a:t>:</a:t>
            </a:r>
            <a:endParaRPr lang="en-GB" sz="4800" dirty="0">
              <a:latin typeface="Carlito"/>
              <a:cs typeface="Carl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07CF2E-CD0F-1789-C6AA-A15672618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5080" indent="0">
              <a:lnSpc>
                <a:spcPct val="109600"/>
              </a:lnSpc>
              <a:spcBef>
                <a:spcPts val="810"/>
              </a:spcBef>
              <a:buNone/>
            </a:pPr>
            <a:r>
              <a:rPr lang="en-GB" spc="-5" dirty="0">
                <a:latin typeface="Carlito"/>
                <a:cs typeface="Carlito"/>
              </a:rPr>
              <a:t>Query:</a:t>
            </a:r>
          </a:p>
          <a:p>
            <a:pPr marL="0" marR="5080" indent="0">
              <a:lnSpc>
                <a:spcPct val="109600"/>
              </a:lnSpc>
              <a:spcBef>
                <a:spcPts val="810"/>
              </a:spcBef>
              <a:buNone/>
            </a:pPr>
            <a:r>
              <a:rPr lang="en-GB" sz="2400" spc="-5" dirty="0">
                <a:latin typeface="Carlito"/>
                <a:cs typeface="Carlito"/>
              </a:rPr>
              <a:t>Group </a:t>
            </a:r>
            <a:r>
              <a:rPr lang="en-GB" sz="2400" spc="-10" dirty="0">
                <a:latin typeface="Carlito"/>
                <a:cs typeface="Carlito"/>
              </a:rPr>
              <a:t>Data By </a:t>
            </a:r>
            <a:r>
              <a:rPr lang="en-GB" sz="2400" spc="-5" dirty="0" err="1">
                <a:latin typeface="Carlito"/>
                <a:cs typeface="Carlito"/>
              </a:rPr>
              <a:t>RiskLevel</a:t>
            </a:r>
            <a:r>
              <a:rPr lang="en-GB" sz="2400" spc="-5" dirty="0">
                <a:latin typeface="Carlito"/>
                <a:cs typeface="Carlito"/>
              </a:rPr>
              <a:t> and </a:t>
            </a:r>
            <a:r>
              <a:rPr lang="en-GB" sz="2400" spc="-10" dirty="0">
                <a:latin typeface="Carlito"/>
                <a:cs typeface="Carlito"/>
              </a:rPr>
              <a:t>calculate </a:t>
            </a:r>
            <a:r>
              <a:rPr lang="en-GB" sz="2400" spc="-15" dirty="0" err="1">
                <a:latin typeface="Carlito"/>
                <a:cs typeface="Carlito"/>
              </a:rPr>
              <a:t>TotalLoans</a:t>
            </a:r>
            <a:r>
              <a:rPr lang="en-GB" sz="2400" spc="-15" dirty="0">
                <a:latin typeface="Carlito"/>
                <a:cs typeface="Carlito"/>
              </a:rPr>
              <a:t>, </a:t>
            </a:r>
            <a:r>
              <a:rPr lang="en-GB" sz="2400" spc="-15" dirty="0" err="1">
                <a:latin typeface="Carlito"/>
                <a:cs typeface="Carlito"/>
              </a:rPr>
              <a:t>TotalFrauds</a:t>
            </a:r>
            <a:r>
              <a:rPr lang="en-GB" sz="2400" spc="-15" dirty="0">
                <a:latin typeface="Carlito"/>
                <a:cs typeface="Carlito"/>
              </a:rPr>
              <a:t>, </a:t>
            </a:r>
            <a:r>
              <a:rPr lang="en-GB" sz="2400" spc="-10" dirty="0" err="1">
                <a:latin typeface="Carlito"/>
                <a:cs typeface="Carlito"/>
              </a:rPr>
              <a:t>AvgIncome</a:t>
            </a:r>
            <a:r>
              <a:rPr lang="en-GB" sz="2400" spc="-10" dirty="0">
                <a:latin typeface="Carlito"/>
                <a:cs typeface="Carlito"/>
              </a:rPr>
              <a:t>,  </a:t>
            </a:r>
            <a:r>
              <a:rPr lang="en-GB" sz="2400" spc="-10" dirty="0" err="1">
                <a:latin typeface="Carlito"/>
                <a:cs typeface="Carlito"/>
              </a:rPr>
              <a:t>AvgCreditScore</a:t>
            </a:r>
            <a:r>
              <a:rPr lang="en-GB" sz="2400" spc="-10" dirty="0">
                <a:latin typeface="Carlito"/>
                <a:cs typeface="Carlito"/>
              </a:rPr>
              <a:t>, </a:t>
            </a:r>
            <a:r>
              <a:rPr lang="en-GB" sz="2400" spc="-10" dirty="0" err="1">
                <a:latin typeface="Carlito"/>
                <a:cs typeface="Carlito"/>
              </a:rPr>
              <a:t>MaxCustomerAge</a:t>
            </a:r>
            <a:r>
              <a:rPr lang="en-GB" sz="2400" spc="-10" dirty="0">
                <a:latin typeface="Carlito"/>
                <a:cs typeface="Carlito"/>
              </a:rPr>
              <a:t>, </a:t>
            </a:r>
            <a:r>
              <a:rPr lang="en-GB" sz="2400" spc="-5" dirty="0" err="1">
                <a:latin typeface="Carlito"/>
                <a:cs typeface="Carlito"/>
              </a:rPr>
              <a:t>MinCustomerAge</a:t>
            </a:r>
            <a:r>
              <a:rPr lang="en-GB" sz="2400" spc="-5" dirty="0">
                <a:latin typeface="Carlito"/>
                <a:cs typeface="Carlito"/>
              </a:rPr>
              <a:t> by applying </a:t>
            </a:r>
            <a:r>
              <a:rPr lang="en-GB" sz="2400" spc="-10" dirty="0">
                <a:latin typeface="Carlito"/>
                <a:cs typeface="Carlito"/>
              </a:rPr>
              <a:t>aggregations  </a:t>
            </a:r>
            <a:r>
              <a:rPr lang="en-GB" sz="2400" spc="-5" dirty="0">
                <a:latin typeface="Carlito"/>
                <a:cs typeface="Carlito"/>
              </a:rPr>
              <a:t>on Spark </a:t>
            </a:r>
            <a:r>
              <a:rPr lang="en-GB" sz="2400" spc="-10" dirty="0" err="1">
                <a:latin typeface="Carlito"/>
                <a:cs typeface="Carlito"/>
              </a:rPr>
              <a:t>Dataframe</a:t>
            </a:r>
            <a:r>
              <a:rPr lang="en-GB" sz="2400" spc="-10" dirty="0">
                <a:latin typeface="Carlito"/>
                <a:cs typeface="Carlito"/>
              </a:rPr>
              <a:t>. </a:t>
            </a:r>
          </a:p>
          <a:p>
            <a:pPr marR="5080" lvl="1">
              <a:lnSpc>
                <a:spcPct val="109600"/>
              </a:lnSpc>
              <a:spcBef>
                <a:spcPts val="810"/>
              </a:spcBef>
            </a:pPr>
            <a:r>
              <a:rPr lang="en-GB" spc="-10" dirty="0">
                <a:latin typeface="Carlito"/>
                <a:cs typeface="Carlito"/>
              </a:rPr>
              <a:t>Save</a:t>
            </a:r>
            <a:r>
              <a:rPr lang="en-GB" spc="-30" dirty="0">
                <a:latin typeface="Carlito"/>
                <a:cs typeface="Carlito"/>
              </a:rPr>
              <a:t> </a:t>
            </a:r>
            <a:r>
              <a:rPr lang="en-GB" spc="-5" dirty="0">
                <a:latin typeface="Carlito"/>
                <a:cs typeface="Carlito"/>
              </a:rPr>
              <a:t>the results </a:t>
            </a:r>
            <a:r>
              <a:rPr lang="en-GB" spc="-10" dirty="0">
                <a:latin typeface="Carlito"/>
                <a:cs typeface="Carlito"/>
              </a:rPr>
              <a:t>into HDFS output</a:t>
            </a:r>
            <a:r>
              <a:rPr lang="en-GB" dirty="0">
                <a:latin typeface="Carlito"/>
                <a:cs typeface="Carlito"/>
              </a:rPr>
              <a:t> </a:t>
            </a:r>
            <a:r>
              <a:rPr lang="en-GB" spc="-15" dirty="0">
                <a:latin typeface="Carlito"/>
                <a:cs typeface="Carlito"/>
              </a:rPr>
              <a:t>directory.</a:t>
            </a:r>
            <a:endParaRPr lang="en-GB" dirty="0">
              <a:latin typeface="Carlito"/>
              <a:cs typeface="Carlito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89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Spark-Submit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25A09-2111-C7CF-8B5E-6B64E705621A}"/>
              </a:ext>
            </a:extLst>
          </p:cNvPr>
          <p:cNvSpPr txBox="1"/>
          <p:nvPr/>
        </p:nvSpPr>
        <p:spPr>
          <a:xfrm>
            <a:off x="420624" y="1993392"/>
            <a:ext cx="8284464" cy="423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spark-submit --class </a:t>
            </a:r>
            <a:r>
              <a:rPr lang="en-GB" dirty="0" err="1"/>
              <a:t>com.dataanalysis.FraudDataCleansing</a:t>
            </a:r>
            <a:r>
              <a:rPr lang="en-GB" dirty="0"/>
              <a:t> /home/ec2-user/</a:t>
            </a:r>
            <a:r>
              <a:rPr lang="en-GB" dirty="0" err="1"/>
              <a:t>junbatch</a:t>
            </a:r>
            <a:r>
              <a:rPr lang="en-GB" dirty="0"/>
              <a:t>/Ramesh/spark-fraud-data-analyses-1.0-SNAPSHOT.jar /user/ec2-user/</a:t>
            </a:r>
            <a:r>
              <a:rPr lang="en-GB" dirty="0" err="1"/>
              <a:t>junebatch</a:t>
            </a:r>
            <a:r>
              <a:rPr lang="en-GB" dirty="0"/>
              <a:t>/Ramesh/FraudDatac.csv</a:t>
            </a:r>
          </a:p>
          <a:p>
            <a:endParaRPr lang="en-GB" dirty="0"/>
          </a:p>
          <a:p>
            <a:r>
              <a:rPr lang="en-GB" dirty="0"/>
              <a:t>spark-submit --class </a:t>
            </a:r>
            <a:r>
              <a:rPr lang="en-GB" dirty="0" err="1"/>
              <a:t>com.dataanalysis.FraudDetectionDataAnalyses</a:t>
            </a:r>
            <a:r>
              <a:rPr lang="en-GB" dirty="0"/>
              <a:t> /home/ec2-user/</a:t>
            </a:r>
            <a:r>
              <a:rPr lang="en-GB" dirty="0" err="1"/>
              <a:t>junbatch</a:t>
            </a:r>
            <a:r>
              <a:rPr lang="en-GB" dirty="0"/>
              <a:t>/Ramesh/spark-fraud-data-analyses-1.0-SNAPSHOT.jar /user/ec2-user/</a:t>
            </a:r>
            <a:r>
              <a:rPr lang="en-GB" dirty="0" err="1"/>
              <a:t>junebatch</a:t>
            </a:r>
            <a:r>
              <a:rPr lang="en-GB" dirty="0"/>
              <a:t>/Ramesh/FraudDatac.csv</a:t>
            </a:r>
          </a:p>
          <a:p>
            <a:endParaRPr lang="en-GB" dirty="0"/>
          </a:p>
          <a:p>
            <a:r>
              <a:rPr lang="en-GB" dirty="0"/>
              <a:t>spark-submit --class </a:t>
            </a:r>
            <a:r>
              <a:rPr lang="en-GB" dirty="0" err="1"/>
              <a:t>com.dataanalysis.FraudDetectionLogisticRegression</a:t>
            </a:r>
            <a:r>
              <a:rPr lang="en-GB" dirty="0"/>
              <a:t> /home/ec2-user/</a:t>
            </a:r>
            <a:r>
              <a:rPr lang="en-GB" dirty="0" err="1"/>
              <a:t>junbatch</a:t>
            </a:r>
            <a:r>
              <a:rPr lang="en-GB" dirty="0"/>
              <a:t>/Ramesh/spark-fraud-data-analyses-1.0-SNAPSHOT.jar /user/ec2-user/</a:t>
            </a:r>
            <a:r>
              <a:rPr lang="en-GB" dirty="0" err="1"/>
              <a:t>junebatch</a:t>
            </a:r>
            <a:r>
              <a:rPr lang="en-GB" dirty="0"/>
              <a:t>/Ramesh/FraudDatac.csv</a:t>
            </a:r>
          </a:p>
          <a:p>
            <a:endParaRPr lang="en-GB" dirty="0"/>
          </a:p>
          <a:p>
            <a:r>
              <a:rPr lang="en-GB" dirty="0"/>
              <a:t>spark-submit --class </a:t>
            </a:r>
            <a:r>
              <a:rPr lang="en-GB" dirty="0" err="1"/>
              <a:t>com.dataanalysis.FraudDetectionRandomForestClassifier</a:t>
            </a:r>
            <a:r>
              <a:rPr lang="en-GB" dirty="0"/>
              <a:t> /home/ec2-user/</a:t>
            </a:r>
            <a:r>
              <a:rPr lang="en-GB" dirty="0" err="1"/>
              <a:t>junbatch</a:t>
            </a:r>
            <a:r>
              <a:rPr lang="en-GB" dirty="0"/>
              <a:t>/Ramesh/spark-fraud-data-analyses-1.0-SNAPSHOT.jar /user/ec2-user/</a:t>
            </a:r>
            <a:r>
              <a:rPr lang="en-GB" dirty="0" err="1"/>
              <a:t>junebatch</a:t>
            </a:r>
            <a:r>
              <a:rPr lang="en-GB" dirty="0"/>
              <a:t>/Ramesh/FraudDatac.csv</a:t>
            </a:r>
          </a:p>
        </p:txBody>
      </p:sp>
    </p:spTree>
    <p:extLst>
      <p:ext uri="{BB962C8B-B14F-4D97-AF65-F5344CB8AC3E}">
        <p14:creationId xmlns:p14="http://schemas.microsoft.com/office/powerpoint/2010/main" val="176250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BB7E9C-E21F-B672-6BAE-0582F08A7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2" y="2179321"/>
            <a:ext cx="7345363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python3 kafka-source.py --topics logs --delay 10 --</a:t>
            </a:r>
            <a:r>
              <a:rPr lang="en-GB" dirty="0" err="1"/>
              <a:t>log_file_path</a:t>
            </a:r>
            <a:r>
              <a:rPr lang="en-GB" dirty="0"/>
              <a:t> FraudDatac.csv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kafka</a:t>
            </a:r>
            <a:r>
              <a:rPr lang="en-GB" dirty="0"/>
              <a:t>-console-consumer --bootstrap-server ip-172-31-13-101.eu-west-2.compute.internal:9092 --topic logs --from-beginning</a:t>
            </a:r>
          </a:p>
        </p:txBody>
      </p:sp>
    </p:spTree>
    <p:extLst>
      <p:ext uri="{BB962C8B-B14F-4D97-AF65-F5344CB8AC3E}">
        <p14:creationId xmlns:p14="http://schemas.microsoft.com/office/powerpoint/2010/main" val="991495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F75F-A100-737D-1684-D2E6679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Fraud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5ADB0-A787-B120-7B14-B2A641BB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14</a:t>
            </a:fld>
            <a:endParaRPr lang="en-US" dirty="0"/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ADECB95-5A02-2B95-EF7E-0088A5EA0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16" y="1742747"/>
            <a:ext cx="8513064" cy="4759063"/>
          </a:xfrm>
        </p:spPr>
      </p:pic>
    </p:spTree>
    <p:extLst>
      <p:ext uri="{BB962C8B-B14F-4D97-AF65-F5344CB8AC3E}">
        <p14:creationId xmlns:p14="http://schemas.microsoft.com/office/powerpoint/2010/main" val="275975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081193"/>
          </a:xfrm>
        </p:spPr>
        <p:txBody>
          <a:bodyPr>
            <a:normAutofit/>
          </a:bodyPr>
          <a:lstStyle/>
          <a:p>
            <a:r>
              <a:rPr lang="en-US" dirty="0"/>
              <a:t>Thank you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2731" y="2133601"/>
            <a:ext cx="8186288" cy="68276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rgbClr val="800000"/>
                </a:solidFill>
              </a:rPr>
              <a:t>Any Queries?</a:t>
            </a:r>
          </a:p>
        </p:txBody>
      </p:sp>
    </p:spTree>
    <p:extLst>
      <p:ext uri="{BB962C8B-B14F-4D97-AF65-F5344CB8AC3E}">
        <p14:creationId xmlns:p14="http://schemas.microsoft.com/office/powerpoint/2010/main" val="116279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6B45-3708-EE3C-37BE-E65A6A88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Pipeline</a:t>
            </a:r>
          </a:p>
        </p:txBody>
      </p:sp>
      <p:pic>
        <p:nvPicPr>
          <p:cNvPr id="6" name="Content Placeholder 5" descr="A diagram of a computer&#10;&#10;Description automatically generated">
            <a:extLst>
              <a:ext uri="{FF2B5EF4-FFF2-40B4-BE49-F238E27FC236}">
                <a16:creationId xmlns:a16="http://schemas.microsoft.com/office/drawing/2014/main" id="{D2D9846C-C83B-4283-C1DF-6CAAB7363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518" y="2133600"/>
            <a:ext cx="6672551" cy="39322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178F7-A50D-F74A-EAA7-ECBB294B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9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 anchor="ctr">
            <a:normAutofit/>
          </a:bodyPr>
          <a:lstStyle/>
          <a:p>
            <a:r>
              <a:rPr lang="en-US" sz="4400" dirty="0"/>
              <a:t>About Data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27146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BFB1032-EA64-7144-B003-9BCC9D94B5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0DB6E-BEE6-464E-B283-149FC75ED4F4}"/>
              </a:ext>
            </a:extLst>
          </p:cNvPr>
          <p:cNvSpPr txBox="1"/>
          <p:nvPr/>
        </p:nvSpPr>
        <p:spPr>
          <a:xfrm>
            <a:off x="493776" y="2057400"/>
            <a:ext cx="8238744" cy="1972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1800" spc="-5" dirty="0">
                <a:solidFill>
                  <a:srgbClr val="2E5496"/>
                </a:solidFill>
                <a:latin typeface="Carlito"/>
                <a:cs typeface="Carlito"/>
              </a:rPr>
              <a:t>Dataset:</a:t>
            </a:r>
            <a:endParaRPr lang="en-US" sz="1800" dirty="0">
              <a:latin typeface="Carlito"/>
              <a:cs typeface="Carlito"/>
            </a:endParaRPr>
          </a:p>
          <a:p>
            <a:pPr marL="12700" marR="382905">
              <a:lnSpc>
                <a:spcPct val="108600"/>
              </a:lnSpc>
              <a:spcBef>
                <a:spcPts val="840"/>
              </a:spcBef>
            </a:pPr>
            <a:r>
              <a:rPr lang="en-US" sz="1800" spc="-10" dirty="0">
                <a:latin typeface="Carlito"/>
                <a:cs typeface="Carlito"/>
              </a:rPr>
              <a:t>- Fraud dataset with loan applicant and loan information.</a:t>
            </a:r>
          </a:p>
          <a:p>
            <a:pPr marL="12700" marR="382905">
              <a:lnSpc>
                <a:spcPct val="108600"/>
              </a:lnSpc>
              <a:spcBef>
                <a:spcPts val="840"/>
              </a:spcBef>
            </a:pPr>
            <a:r>
              <a:rPr lang="en-US" sz="1800" spc="-10" dirty="0">
                <a:latin typeface="Carlito"/>
                <a:cs typeface="Carlito"/>
              </a:rPr>
              <a:t>- Attributes: Gender, income, credit score, and risk level.</a:t>
            </a:r>
          </a:p>
          <a:p>
            <a:pPr marL="12700" marR="382905">
              <a:lnSpc>
                <a:spcPct val="108600"/>
              </a:lnSpc>
              <a:spcBef>
                <a:spcPts val="840"/>
              </a:spcBef>
            </a:pPr>
            <a:r>
              <a:rPr lang="en-US" sz="1800" spc="-10" dirty="0">
                <a:latin typeface="Carlito"/>
                <a:cs typeface="Carlito"/>
              </a:rPr>
              <a:t>- Enables analyses and predictive modeling for fraud detection.</a:t>
            </a:r>
          </a:p>
          <a:p>
            <a:pPr marL="12700" marR="382905">
              <a:lnSpc>
                <a:spcPct val="108600"/>
              </a:lnSpc>
              <a:spcBef>
                <a:spcPts val="840"/>
              </a:spcBef>
            </a:pPr>
            <a:r>
              <a:rPr lang="en-US" sz="1800" spc="-10" dirty="0">
                <a:latin typeface="Carlito"/>
                <a:cs typeface="Carlito"/>
              </a:rPr>
              <a:t>- Provides insights into loan applicant characteristics and potential risks.</a:t>
            </a:r>
            <a:endParaRPr lang="en-US" sz="1800" dirty="0">
              <a:latin typeface="Carlito"/>
              <a:cs typeface="Carlito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BE6ADB0C-EF16-99D3-F01D-53929C339E8B}"/>
              </a:ext>
            </a:extLst>
          </p:cNvPr>
          <p:cNvSpPr/>
          <p:nvPr/>
        </p:nvSpPr>
        <p:spPr>
          <a:xfrm>
            <a:off x="1078992" y="4096178"/>
            <a:ext cx="5731509" cy="219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811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Storing Data in to HDFS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99882-D9CA-D912-1CEA-9876D7EEDF60}"/>
              </a:ext>
            </a:extLst>
          </p:cNvPr>
          <p:cNvSpPr txBox="1"/>
          <p:nvPr/>
        </p:nvSpPr>
        <p:spPr>
          <a:xfrm>
            <a:off x="374904" y="1993392"/>
            <a:ext cx="8275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Create input directory in HDFS and put data into input directory. Create output  directory in HDFS to store outputs.</a:t>
            </a:r>
          </a:p>
          <a:p>
            <a:pPr algn="l"/>
            <a:endParaRPr lang="en-US" b="1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Commands:</a:t>
            </a:r>
          </a:p>
          <a:p>
            <a:pPr algn="l"/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hdfs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dfs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-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mkdir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/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FraudAnalysis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---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hdfs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dfs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-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mkdir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/user/ec2-user/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FraudAnalysis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hdfs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dfs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-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mkdir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/user/ec2-user/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FraudAnalysis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/Input</a:t>
            </a:r>
          </a:p>
          <a:p>
            <a:pPr algn="l"/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hdfs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dfs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-put FraudData.csv /user/ec2-user/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FraudAnalysis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/Input 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hdfs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dfs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-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mkdir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/user/ec2-user/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FraudAnalysis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/Output</a:t>
            </a:r>
          </a:p>
          <a:p>
            <a:pPr algn="ctr"/>
            <a:endParaRPr lang="en-GB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A704C4C6-D719-E42C-A175-29E46FB266CB}"/>
              </a:ext>
            </a:extLst>
          </p:cNvPr>
          <p:cNvSpPr/>
          <p:nvPr/>
        </p:nvSpPr>
        <p:spPr>
          <a:xfrm>
            <a:off x="1325245" y="4578715"/>
            <a:ext cx="5731509" cy="530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094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Hive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F316292-1CA9-5126-6D59-60FBBBF68648}"/>
              </a:ext>
            </a:extLst>
          </p:cNvPr>
          <p:cNvSpPr/>
          <p:nvPr/>
        </p:nvSpPr>
        <p:spPr>
          <a:xfrm>
            <a:off x="914400" y="2156459"/>
            <a:ext cx="7525512" cy="3329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871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081193"/>
          </a:xfrm>
        </p:spPr>
        <p:txBody>
          <a:bodyPr>
            <a:normAutofit/>
          </a:bodyPr>
          <a:lstStyle/>
          <a:p>
            <a:r>
              <a:rPr lang="en-US" dirty="0"/>
              <a:t>Hive cont..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1CF0452D-ABB5-17FB-238C-93E3E3657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2133600"/>
            <a:ext cx="7345362" cy="3932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88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Hive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829875"/>
            <a:ext cx="7755541" cy="39319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977ECBF-01F6-D55D-A883-9F0CA397C633}"/>
              </a:ext>
            </a:extLst>
          </p:cNvPr>
          <p:cNvSpPr/>
          <p:nvPr/>
        </p:nvSpPr>
        <p:spPr>
          <a:xfrm>
            <a:off x="1252728" y="1829875"/>
            <a:ext cx="6464808" cy="4537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066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spc="-5" dirty="0" err="1">
                <a:solidFill>
                  <a:srgbClr val="2E5496"/>
                </a:solidFill>
                <a:latin typeface="Carlito"/>
                <a:cs typeface="Carlito"/>
              </a:rPr>
              <a:t>RiskLevel</a:t>
            </a:r>
            <a:r>
              <a:rPr lang="en-GB" sz="3600" spc="-5" dirty="0">
                <a:solidFill>
                  <a:srgbClr val="2E5496"/>
                </a:solidFill>
                <a:latin typeface="Carlito"/>
                <a:cs typeface="Carlito"/>
              </a:rPr>
              <a:t> Analysis </a:t>
            </a:r>
            <a:br>
              <a:rPr lang="en-GB" sz="3600" dirty="0">
                <a:latin typeface="Carlito"/>
                <a:cs typeface="Carlito"/>
              </a:rPr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198877-3C12-5D96-A778-830F3DD94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985"/>
              </a:spcBef>
            </a:pPr>
            <a:r>
              <a:rPr lang="en-GB" sz="2400" spc="-5" dirty="0" err="1">
                <a:solidFill>
                  <a:srgbClr val="212121"/>
                </a:solidFill>
                <a:latin typeface="Carlito"/>
                <a:cs typeface="Carlito"/>
              </a:rPr>
              <a:t>CustomerAge</a:t>
            </a:r>
            <a:r>
              <a:rPr lang="en-GB" sz="2400" spc="-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lang="en-GB" sz="2400" spc="-10" dirty="0">
                <a:solidFill>
                  <a:srgbClr val="212121"/>
                </a:solidFill>
                <a:latin typeface="Carlito"/>
                <a:cs typeface="Carlito"/>
              </a:rPr>
              <a:t>From  </a:t>
            </a:r>
            <a:r>
              <a:rPr lang="en-GB" sz="2400" spc="-10" dirty="0" err="1">
                <a:solidFill>
                  <a:srgbClr val="212121"/>
                </a:solidFill>
                <a:latin typeface="Carlito"/>
                <a:cs typeface="Carlito"/>
              </a:rPr>
              <a:t>FraudData</a:t>
            </a:r>
            <a:r>
              <a:rPr lang="en-GB" spc="-10" dirty="0">
                <a:solidFill>
                  <a:srgbClr val="212121"/>
                </a:solidFill>
                <a:latin typeface="Carlito"/>
                <a:cs typeface="Carlito"/>
              </a:rPr>
              <a:t>,</a:t>
            </a:r>
            <a:r>
              <a:rPr lang="en-GB" sz="2400" spc="-1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lang="en-GB" sz="2400" spc="-5" dirty="0" err="1">
                <a:solidFill>
                  <a:srgbClr val="212121"/>
                </a:solidFill>
                <a:latin typeface="Carlito"/>
                <a:cs typeface="Carlito"/>
              </a:rPr>
              <a:t>RiskLevelAnalysis</a:t>
            </a:r>
            <a:r>
              <a:rPr lang="en-GB" sz="2400" spc="-5" dirty="0">
                <a:solidFill>
                  <a:srgbClr val="212121"/>
                </a:solidFill>
                <a:latin typeface="Carlito"/>
                <a:cs typeface="Carlito"/>
              </a:rPr>
              <a:t> Group </a:t>
            </a:r>
            <a:r>
              <a:rPr lang="en-GB" sz="2400" spc="-10" dirty="0">
                <a:solidFill>
                  <a:srgbClr val="212121"/>
                </a:solidFill>
                <a:latin typeface="Carlito"/>
                <a:cs typeface="Carlito"/>
              </a:rPr>
              <a:t>By</a:t>
            </a:r>
            <a:r>
              <a:rPr lang="en-GB" sz="2400" spc="-1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lang="en-GB" sz="2400" spc="-5" dirty="0" err="1">
                <a:solidFill>
                  <a:srgbClr val="212121"/>
                </a:solidFill>
                <a:latin typeface="Carlito"/>
                <a:cs typeface="Carlito"/>
              </a:rPr>
              <a:t>RiskLevel</a:t>
            </a:r>
            <a:r>
              <a:rPr lang="en-GB" sz="2400" spc="-5" dirty="0">
                <a:solidFill>
                  <a:srgbClr val="212121"/>
                </a:solidFill>
                <a:latin typeface="Carlito"/>
                <a:cs typeface="Carlito"/>
              </a:rPr>
              <a:t>;</a:t>
            </a:r>
            <a:r>
              <a:rPr lang="en-GB" sz="2400" spc="-5" dirty="0">
                <a:latin typeface="Carlito"/>
                <a:cs typeface="Carlito"/>
              </a:rPr>
              <a:t> Group </a:t>
            </a:r>
            <a:r>
              <a:rPr lang="en-GB" sz="2400" spc="-10" dirty="0">
                <a:latin typeface="Carlito"/>
                <a:cs typeface="Carlito"/>
              </a:rPr>
              <a:t>Data By </a:t>
            </a:r>
            <a:r>
              <a:rPr lang="en-GB" sz="2400" spc="-5" dirty="0" err="1">
                <a:latin typeface="Carlito"/>
                <a:cs typeface="Carlito"/>
              </a:rPr>
              <a:t>RiskLevel</a:t>
            </a:r>
            <a:r>
              <a:rPr lang="en-GB" sz="2400" spc="-5" dirty="0">
                <a:latin typeface="Carlito"/>
                <a:cs typeface="Carlito"/>
              </a:rPr>
              <a:t> and </a:t>
            </a:r>
            <a:r>
              <a:rPr lang="en-GB" sz="2400" spc="-10" dirty="0">
                <a:latin typeface="Carlito"/>
                <a:cs typeface="Carlito"/>
              </a:rPr>
              <a:t>calculate </a:t>
            </a:r>
            <a:r>
              <a:rPr lang="en-GB" sz="2400" spc="-15" dirty="0" err="1">
                <a:latin typeface="Carlito"/>
                <a:cs typeface="Carlito"/>
              </a:rPr>
              <a:t>TotalLoans</a:t>
            </a:r>
            <a:r>
              <a:rPr lang="en-GB" sz="2400" spc="-15" dirty="0">
                <a:latin typeface="Carlito"/>
                <a:cs typeface="Carlito"/>
              </a:rPr>
              <a:t>, </a:t>
            </a:r>
            <a:r>
              <a:rPr lang="en-GB" sz="2400" spc="-15" dirty="0" err="1">
                <a:latin typeface="Carlito"/>
                <a:cs typeface="Carlito"/>
              </a:rPr>
              <a:t>TotalFrauds</a:t>
            </a:r>
            <a:r>
              <a:rPr lang="en-GB" sz="2400" spc="-15" dirty="0">
                <a:latin typeface="Carlito"/>
                <a:cs typeface="Carlito"/>
              </a:rPr>
              <a:t>,</a:t>
            </a:r>
            <a:r>
              <a:rPr lang="en-GB" sz="2400" spc="5" dirty="0">
                <a:latin typeface="Carlito"/>
                <a:cs typeface="Carlito"/>
              </a:rPr>
              <a:t> </a:t>
            </a:r>
            <a:r>
              <a:rPr lang="en-GB" sz="2400" spc="-10" dirty="0" err="1">
                <a:latin typeface="Carlito"/>
                <a:cs typeface="Carlito"/>
              </a:rPr>
              <a:t>AvgIncome</a:t>
            </a:r>
            <a:r>
              <a:rPr lang="en-GB" sz="2400" spc="-10" dirty="0">
                <a:latin typeface="Carlito"/>
                <a:cs typeface="Carlito"/>
              </a:rPr>
              <a:t>,</a:t>
            </a:r>
            <a:endParaRPr lang="en-GB" sz="2400" dirty="0">
              <a:latin typeface="Carlito"/>
              <a:cs typeface="Carlito"/>
            </a:endParaRPr>
          </a:p>
          <a:p>
            <a:pPr marL="12700" marR="13335">
              <a:lnSpc>
                <a:spcPct val="109300"/>
              </a:lnSpc>
            </a:pPr>
            <a:r>
              <a:rPr lang="en-GB" sz="2400" spc="-10" dirty="0" err="1">
                <a:latin typeface="Carlito"/>
                <a:cs typeface="Carlito"/>
              </a:rPr>
              <a:t>AvgCreditScore</a:t>
            </a:r>
            <a:r>
              <a:rPr lang="en-GB" sz="2400" spc="-10" dirty="0">
                <a:latin typeface="Carlito"/>
                <a:cs typeface="Carlito"/>
              </a:rPr>
              <a:t>, </a:t>
            </a:r>
            <a:r>
              <a:rPr lang="en-GB" sz="2400" spc="-10" dirty="0" err="1">
                <a:latin typeface="Carlito"/>
                <a:cs typeface="Carlito"/>
              </a:rPr>
              <a:t>MaxCustomerAge</a:t>
            </a:r>
            <a:r>
              <a:rPr lang="en-GB" sz="2400" spc="-10" dirty="0">
                <a:latin typeface="Carlito"/>
                <a:cs typeface="Carlito"/>
              </a:rPr>
              <a:t>, </a:t>
            </a:r>
            <a:r>
              <a:rPr lang="en-GB" sz="2400" spc="-5" dirty="0" err="1">
                <a:latin typeface="Carlito"/>
                <a:cs typeface="Carlito"/>
              </a:rPr>
              <a:t>MinCustomerAge</a:t>
            </a:r>
            <a:r>
              <a:rPr lang="en-GB" sz="2400" spc="-5" dirty="0">
                <a:latin typeface="Carlito"/>
                <a:cs typeface="Carlito"/>
              </a:rPr>
              <a:t>. Also </a:t>
            </a:r>
            <a:r>
              <a:rPr lang="en-GB" sz="2400" spc="-10" dirty="0">
                <a:latin typeface="Carlito"/>
                <a:cs typeface="Carlito"/>
              </a:rPr>
              <a:t>replace </a:t>
            </a:r>
            <a:r>
              <a:rPr lang="en-GB" sz="2400" spc="-5" dirty="0">
                <a:latin typeface="Carlito"/>
                <a:cs typeface="Carlito"/>
              </a:rPr>
              <a:t>empty string  </a:t>
            </a:r>
            <a:r>
              <a:rPr lang="en-GB" sz="2400" dirty="0">
                <a:latin typeface="Carlito"/>
                <a:cs typeface="Carlito"/>
              </a:rPr>
              <a:t>in </a:t>
            </a:r>
            <a:r>
              <a:rPr lang="en-GB" sz="2400" spc="-5" dirty="0" err="1">
                <a:latin typeface="Carlito"/>
                <a:cs typeface="Carlito"/>
              </a:rPr>
              <a:t>RiskLevel</a:t>
            </a:r>
            <a:r>
              <a:rPr lang="en-GB" sz="2400" spc="-5" dirty="0">
                <a:latin typeface="Carlito"/>
                <a:cs typeface="Carlito"/>
              </a:rPr>
              <a:t> </a:t>
            </a:r>
            <a:r>
              <a:rPr lang="en-GB" sz="2400" spc="-10" dirty="0">
                <a:latin typeface="Carlito"/>
                <a:cs typeface="Carlito"/>
              </a:rPr>
              <a:t>column </a:t>
            </a:r>
            <a:r>
              <a:rPr lang="en-GB" sz="2400" dirty="0">
                <a:latin typeface="Carlito"/>
                <a:cs typeface="Carlito"/>
              </a:rPr>
              <a:t>with</a:t>
            </a:r>
            <a:r>
              <a:rPr lang="en-GB" sz="2400" spc="-25" dirty="0">
                <a:latin typeface="Carlito"/>
                <a:cs typeface="Carlito"/>
              </a:rPr>
              <a:t> </a:t>
            </a:r>
            <a:r>
              <a:rPr lang="en-GB" sz="2400" spc="-20" dirty="0">
                <a:latin typeface="Carlito"/>
                <a:cs typeface="Carlito"/>
              </a:rPr>
              <a:t>‘</a:t>
            </a:r>
            <a:r>
              <a:rPr lang="en-GB" sz="2400" spc="-20" dirty="0" err="1">
                <a:latin typeface="Carlito"/>
                <a:cs typeface="Carlito"/>
              </a:rPr>
              <a:t>NoRisk</a:t>
            </a:r>
            <a:r>
              <a:rPr lang="en-GB" sz="2400" spc="-20" dirty="0">
                <a:latin typeface="Carlito"/>
                <a:cs typeface="Carlito"/>
              </a:rPr>
              <a:t>’.</a:t>
            </a:r>
            <a:endParaRPr lang="en-GB" sz="2400" dirty="0">
              <a:latin typeface="Carlito"/>
              <a:cs typeface="Carlito"/>
            </a:endParaRPr>
          </a:p>
          <a:p>
            <a:pPr marL="0" indent="0">
              <a:lnSpc>
                <a:spcPct val="100000"/>
              </a:lnSpc>
              <a:spcBef>
                <a:spcPts val="960"/>
              </a:spcBef>
              <a:buNone/>
            </a:pPr>
            <a:r>
              <a:rPr lang="en-GB" sz="2400" dirty="0">
                <a:solidFill>
                  <a:srgbClr val="2E5496"/>
                </a:solidFill>
                <a:latin typeface="Carlito"/>
                <a:cs typeface="Carlito"/>
              </a:rPr>
              <a:t>Query:</a:t>
            </a:r>
            <a:endParaRPr lang="en-GB" sz="2400" dirty="0">
              <a:latin typeface="Carlito"/>
              <a:cs typeface="Carlito"/>
            </a:endParaRPr>
          </a:p>
          <a:p>
            <a:pPr marL="0" marR="5080" indent="0">
              <a:lnSpc>
                <a:spcPct val="109800"/>
              </a:lnSpc>
              <a:spcBef>
                <a:spcPts val="825"/>
              </a:spcBef>
              <a:buNone/>
            </a:pPr>
            <a:r>
              <a:rPr lang="en-GB" sz="2400" spc="-5" dirty="0">
                <a:solidFill>
                  <a:srgbClr val="212121"/>
                </a:solidFill>
                <a:latin typeface="Carlito"/>
                <a:cs typeface="Carlito"/>
              </a:rPr>
              <a:t>Select </a:t>
            </a:r>
            <a:r>
              <a:rPr lang="en-GB" sz="2400" spc="-5" dirty="0" err="1">
                <a:solidFill>
                  <a:srgbClr val="212121"/>
                </a:solidFill>
                <a:latin typeface="Carlito"/>
                <a:cs typeface="Carlito"/>
              </a:rPr>
              <a:t>RiskLevel</a:t>
            </a:r>
            <a:r>
              <a:rPr lang="en-GB" sz="2400" spc="-5" dirty="0">
                <a:solidFill>
                  <a:srgbClr val="212121"/>
                </a:solidFill>
                <a:latin typeface="Carlito"/>
                <a:cs typeface="Carlito"/>
              </a:rPr>
              <a:t>, Count (</a:t>
            </a:r>
            <a:r>
              <a:rPr lang="en-GB" sz="2400" spc="-5" dirty="0" err="1">
                <a:solidFill>
                  <a:srgbClr val="212121"/>
                </a:solidFill>
                <a:latin typeface="Carlito"/>
                <a:cs typeface="Carlito"/>
              </a:rPr>
              <a:t>LoanId</a:t>
            </a:r>
            <a:r>
              <a:rPr lang="en-GB" sz="2400" spc="-5" dirty="0">
                <a:solidFill>
                  <a:srgbClr val="212121"/>
                </a:solidFill>
                <a:latin typeface="Carlito"/>
                <a:cs typeface="Carlito"/>
              </a:rPr>
              <a:t>) </a:t>
            </a:r>
            <a:r>
              <a:rPr lang="en-GB" sz="2400" dirty="0">
                <a:solidFill>
                  <a:srgbClr val="212121"/>
                </a:solidFill>
                <a:latin typeface="Carlito"/>
                <a:cs typeface="Carlito"/>
              </a:rPr>
              <a:t>As </a:t>
            </a:r>
            <a:r>
              <a:rPr lang="en-GB" sz="2400" spc="-15" dirty="0" err="1">
                <a:solidFill>
                  <a:srgbClr val="212121"/>
                </a:solidFill>
                <a:latin typeface="Carlito"/>
                <a:cs typeface="Carlito"/>
              </a:rPr>
              <a:t>TotalLoans</a:t>
            </a:r>
            <a:r>
              <a:rPr lang="en-GB" sz="2400" spc="-15" dirty="0">
                <a:solidFill>
                  <a:srgbClr val="212121"/>
                </a:solidFill>
                <a:latin typeface="Carlito"/>
                <a:cs typeface="Carlito"/>
              </a:rPr>
              <a:t>, </a:t>
            </a:r>
            <a:r>
              <a:rPr lang="en-GB" sz="2400" spc="-5" dirty="0">
                <a:solidFill>
                  <a:srgbClr val="212121"/>
                </a:solidFill>
                <a:latin typeface="Carlito"/>
                <a:cs typeface="Carlito"/>
              </a:rPr>
              <a:t>Sum </a:t>
            </a:r>
            <a:r>
              <a:rPr lang="en-GB" sz="2400" spc="-10" dirty="0">
                <a:solidFill>
                  <a:srgbClr val="212121"/>
                </a:solidFill>
                <a:latin typeface="Carlito"/>
                <a:cs typeface="Carlito"/>
              </a:rPr>
              <a:t>(Fraud) </a:t>
            </a:r>
            <a:r>
              <a:rPr lang="en-GB" sz="2400" dirty="0">
                <a:solidFill>
                  <a:srgbClr val="212121"/>
                </a:solidFill>
                <a:latin typeface="Carlito"/>
                <a:cs typeface="Carlito"/>
              </a:rPr>
              <a:t>As </a:t>
            </a:r>
            <a:r>
              <a:rPr lang="en-GB" sz="2400" spc="-30" dirty="0">
                <a:solidFill>
                  <a:srgbClr val="212121"/>
                </a:solidFill>
                <a:latin typeface="Carlito"/>
                <a:cs typeface="Carlito"/>
              </a:rPr>
              <a:t>Total </a:t>
            </a:r>
            <a:r>
              <a:rPr lang="en-GB" sz="2400" spc="-10" dirty="0">
                <a:solidFill>
                  <a:srgbClr val="212121"/>
                </a:solidFill>
                <a:latin typeface="Carlito"/>
                <a:cs typeface="Carlito"/>
              </a:rPr>
              <a:t>Frauds, </a:t>
            </a:r>
            <a:r>
              <a:rPr lang="en-GB" sz="2400" spc="-15" dirty="0" err="1">
                <a:solidFill>
                  <a:srgbClr val="212121"/>
                </a:solidFill>
                <a:latin typeface="Carlito"/>
                <a:cs typeface="Carlito"/>
              </a:rPr>
              <a:t>Avg</a:t>
            </a:r>
            <a:r>
              <a:rPr lang="en-GB" sz="2400" spc="-15" dirty="0">
                <a:solidFill>
                  <a:srgbClr val="212121"/>
                </a:solidFill>
                <a:latin typeface="Carlito"/>
                <a:cs typeface="Carlito"/>
              </a:rPr>
              <a:t>  </a:t>
            </a:r>
            <a:r>
              <a:rPr lang="en-GB" sz="2400" spc="-5" dirty="0">
                <a:solidFill>
                  <a:srgbClr val="212121"/>
                </a:solidFill>
                <a:latin typeface="Carlito"/>
                <a:cs typeface="Carlito"/>
              </a:rPr>
              <a:t>(Annual Income) </a:t>
            </a:r>
            <a:r>
              <a:rPr lang="en-GB" sz="2400" dirty="0">
                <a:solidFill>
                  <a:srgbClr val="212121"/>
                </a:solidFill>
                <a:latin typeface="Carlito"/>
                <a:cs typeface="Carlito"/>
              </a:rPr>
              <a:t>As </a:t>
            </a:r>
            <a:r>
              <a:rPr lang="en-GB" sz="2400" spc="-10" dirty="0" err="1">
                <a:solidFill>
                  <a:srgbClr val="212121"/>
                </a:solidFill>
                <a:latin typeface="Carlito"/>
                <a:cs typeface="Carlito"/>
              </a:rPr>
              <a:t>AvgIncome</a:t>
            </a:r>
            <a:r>
              <a:rPr lang="en-GB" sz="2400" spc="-10" dirty="0">
                <a:solidFill>
                  <a:srgbClr val="212121"/>
                </a:solidFill>
                <a:latin typeface="Carlito"/>
                <a:cs typeface="Carlito"/>
              </a:rPr>
              <a:t>, </a:t>
            </a:r>
            <a:r>
              <a:rPr lang="en-GB" sz="2400" spc="-15" dirty="0" err="1">
                <a:solidFill>
                  <a:srgbClr val="212121"/>
                </a:solidFill>
                <a:latin typeface="Carlito"/>
                <a:cs typeface="Carlito"/>
              </a:rPr>
              <a:t>Avg</a:t>
            </a:r>
            <a:r>
              <a:rPr lang="en-GB" sz="2400" spc="-1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lang="en-GB" sz="2400" spc="-5" dirty="0">
                <a:solidFill>
                  <a:srgbClr val="212121"/>
                </a:solidFill>
                <a:latin typeface="Carlito"/>
                <a:cs typeface="Carlito"/>
              </a:rPr>
              <a:t>(</a:t>
            </a:r>
            <a:r>
              <a:rPr lang="en-GB" sz="2400" spc="-5" dirty="0" err="1">
                <a:solidFill>
                  <a:srgbClr val="212121"/>
                </a:solidFill>
                <a:latin typeface="Carlito"/>
                <a:cs typeface="Carlito"/>
              </a:rPr>
              <a:t>CreditScore</a:t>
            </a:r>
            <a:r>
              <a:rPr lang="en-GB" sz="2400" spc="-5" dirty="0">
                <a:solidFill>
                  <a:srgbClr val="212121"/>
                </a:solidFill>
                <a:latin typeface="Carlito"/>
                <a:cs typeface="Carlito"/>
              </a:rPr>
              <a:t>) </a:t>
            </a:r>
            <a:r>
              <a:rPr lang="en-GB" sz="2400" dirty="0">
                <a:solidFill>
                  <a:srgbClr val="212121"/>
                </a:solidFill>
                <a:latin typeface="Carlito"/>
                <a:cs typeface="Carlito"/>
              </a:rPr>
              <a:t>As </a:t>
            </a:r>
            <a:r>
              <a:rPr lang="en-GB" sz="2400" spc="-10" dirty="0" err="1">
                <a:solidFill>
                  <a:srgbClr val="212121"/>
                </a:solidFill>
                <a:latin typeface="Carlito"/>
                <a:cs typeface="Carlito"/>
              </a:rPr>
              <a:t>AvgCreditScore</a:t>
            </a:r>
            <a:r>
              <a:rPr lang="en-GB" sz="2400" spc="-10" dirty="0">
                <a:solidFill>
                  <a:srgbClr val="212121"/>
                </a:solidFill>
                <a:latin typeface="Carlito"/>
                <a:cs typeface="Carlito"/>
              </a:rPr>
              <a:t>, </a:t>
            </a:r>
            <a:r>
              <a:rPr lang="en-GB" sz="2400" spc="-5" dirty="0">
                <a:solidFill>
                  <a:srgbClr val="212121"/>
                </a:solidFill>
                <a:latin typeface="Carlito"/>
                <a:cs typeface="Carlito"/>
              </a:rPr>
              <a:t>Max  </a:t>
            </a:r>
            <a:r>
              <a:rPr lang="en-GB" sz="2400" spc="-10" dirty="0">
                <a:solidFill>
                  <a:srgbClr val="212121"/>
                </a:solidFill>
                <a:latin typeface="Carlito"/>
                <a:cs typeface="Carlito"/>
              </a:rPr>
              <a:t>(</a:t>
            </a:r>
            <a:r>
              <a:rPr lang="en-GB" sz="2400" spc="-10" dirty="0" err="1">
                <a:solidFill>
                  <a:srgbClr val="212121"/>
                </a:solidFill>
                <a:latin typeface="Carlito"/>
                <a:cs typeface="Carlito"/>
              </a:rPr>
              <a:t>CustomerAge</a:t>
            </a:r>
            <a:r>
              <a:rPr lang="en-GB" sz="2400" spc="-10" dirty="0">
                <a:solidFill>
                  <a:srgbClr val="212121"/>
                </a:solidFill>
                <a:latin typeface="Carlito"/>
                <a:cs typeface="Carlito"/>
              </a:rPr>
              <a:t>) </a:t>
            </a:r>
            <a:r>
              <a:rPr lang="en-GB" sz="2400" dirty="0">
                <a:solidFill>
                  <a:srgbClr val="212121"/>
                </a:solidFill>
                <a:latin typeface="Carlito"/>
                <a:cs typeface="Carlito"/>
              </a:rPr>
              <a:t>As </a:t>
            </a:r>
            <a:r>
              <a:rPr lang="en-GB" sz="2400" spc="-5" dirty="0" err="1">
                <a:solidFill>
                  <a:srgbClr val="212121"/>
                </a:solidFill>
                <a:latin typeface="Carlito"/>
                <a:cs typeface="Carlito"/>
              </a:rPr>
              <a:t>MaxCustomerAge</a:t>
            </a:r>
            <a:r>
              <a:rPr lang="en-GB" sz="2400" spc="-5" dirty="0">
                <a:solidFill>
                  <a:srgbClr val="212121"/>
                </a:solidFill>
                <a:latin typeface="Carlito"/>
                <a:cs typeface="Carlito"/>
              </a:rPr>
              <a:t>, </a:t>
            </a:r>
            <a:r>
              <a:rPr lang="en-GB" sz="2400" dirty="0">
                <a:solidFill>
                  <a:srgbClr val="212121"/>
                </a:solidFill>
                <a:latin typeface="Carlito"/>
                <a:cs typeface="Carlito"/>
              </a:rPr>
              <a:t>Min </a:t>
            </a:r>
            <a:r>
              <a:rPr lang="en-GB" sz="2400" spc="-10" dirty="0">
                <a:solidFill>
                  <a:srgbClr val="212121"/>
                </a:solidFill>
                <a:latin typeface="Carlito"/>
                <a:cs typeface="Carlito"/>
              </a:rPr>
              <a:t>(</a:t>
            </a:r>
            <a:r>
              <a:rPr lang="en-GB" sz="2400" spc="-10" dirty="0" err="1">
                <a:solidFill>
                  <a:srgbClr val="212121"/>
                </a:solidFill>
                <a:latin typeface="Carlito"/>
                <a:cs typeface="Carlito"/>
              </a:rPr>
              <a:t>CustomerAge</a:t>
            </a:r>
            <a:r>
              <a:rPr lang="en-GB" sz="2400" spc="-10" dirty="0">
                <a:solidFill>
                  <a:srgbClr val="212121"/>
                </a:solidFill>
                <a:latin typeface="Carlito"/>
                <a:cs typeface="Carlito"/>
              </a:rPr>
              <a:t>) </a:t>
            </a:r>
            <a:r>
              <a:rPr lang="en-GB" sz="2400" dirty="0">
                <a:solidFill>
                  <a:srgbClr val="212121"/>
                </a:solidFill>
                <a:latin typeface="Carlito"/>
                <a:cs typeface="Carlito"/>
              </a:rPr>
              <a:t>As </a:t>
            </a:r>
            <a:r>
              <a:rPr lang="en-GB" sz="2400" spc="-5" dirty="0" err="1">
                <a:solidFill>
                  <a:srgbClr val="212121"/>
                </a:solidFill>
                <a:latin typeface="Carlito"/>
                <a:cs typeface="Carlito"/>
              </a:rPr>
              <a:t>MinCustomer</a:t>
            </a:r>
            <a:r>
              <a:rPr lang="en-GB" sz="2400" spc="-5" dirty="0">
                <a:solidFill>
                  <a:srgbClr val="212121"/>
                </a:solidFill>
                <a:latin typeface="Carlito"/>
                <a:cs typeface="Carlito"/>
              </a:rPr>
              <a:t> Age  </a:t>
            </a:r>
            <a:r>
              <a:rPr lang="en-GB" sz="2400" spc="-10" dirty="0">
                <a:solidFill>
                  <a:srgbClr val="212121"/>
                </a:solidFill>
                <a:latin typeface="Carlito"/>
                <a:cs typeface="Carlito"/>
              </a:rPr>
              <a:t>From </a:t>
            </a:r>
            <a:r>
              <a:rPr lang="en-GB" sz="2400" spc="-5" dirty="0">
                <a:solidFill>
                  <a:srgbClr val="212121"/>
                </a:solidFill>
                <a:latin typeface="Carlito"/>
                <a:cs typeface="Carlito"/>
              </a:rPr>
              <a:t>(Select </a:t>
            </a:r>
            <a:r>
              <a:rPr lang="en-GB" sz="2400" spc="-10" dirty="0" err="1">
                <a:solidFill>
                  <a:srgbClr val="212121"/>
                </a:solidFill>
                <a:latin typeface="Carlito"/>
                <a:cs typeface="Carlito"/>
              </a:rPr>
              <a:t>LoanID</a:t>
            </a:r>
            <a:r>
              <a:rPr lang="en-GB" sz="2400" spc="-10" dirty="0">
                <a:solidFill>
                  <a:srgbClr val="212121"/>
                </a:solidFill>
                <a:latin typeface="Carlito"/>
                <a:cs typeface="Carlito"/>
              </a:rPr>
              <a:t>, Fraud, </a:t>
            </a:r>
            <a:r>
              <a:rPr lang="en-GB" sz="2400" spc="-5" dirty="0">
                <a:solidFill>
                  <a:srgbClr val="212121"/>
                </a:solidFill>
                <a:latin typeface="Carlito"/>
                <a:cs typeface="Carlito"/>
              </a:rPr>
              <a:t>Annual Income, </a:t>
            </a:r>
            <a:r>
              <a:rPr lang="en-GB" sz="2400" dirty="0">
                <a:solidFill>
                  <a:srgbClr val="212121"/>
                </a:solidFill>
                <a:latin typeface="Carlito"/>
                <a:cs typeface="Carlito"/>
              </a:rPr>
              <a:t>CASE WHEN </a:t>
            </a:r>
            <a:r>
              <a:rPr lang="en-GB" sz="2400" spc="-5" dirty="0" err="1">
                <a:solidFill>
                  <a:srgbClr val="212121"/>
                </a:solidFill>
                <a:latin typeface="Carlito"/>
                <a:cs typeface="Carlito"/>
              </a:rPr>
              <a:t>RiskLevel</a:t>
            </a:r>
            <a:r>
              <a:rPr lang="en-GB" sz="2400" spc="-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lang="en-GB" sz="2400" dirty="0">
                <a:solidFill>
                  <a:srgbClr val="212121"/>
                </a:solidFill>
                <a:latin typeface="Carlito"/>
                <a:cs typeface="Carlito"/>
              </a:rPr>
              <a:t>=</a:t>
            </a:r>
            <a:r>
              <a:rPr lang="en-GB" sz="2400" spc="-1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lang="en-GB" sz="2400" spc="-5" dirty="0">
                <a:solidFill>
                  <a:srgbClr val="212121"/>
                </a:solidFill>
                <a:latin typeface="Carlito"/>
                <a:cs typeface="Carlito"/>
              </a:rPr>
              <a:t>THEN</a:t>
            </a:r>
          </a:p>
          <a:p>
            <a:pPr marL="0" marR="5080" indent="0">
              <a:lnSpc>
                <a:spcPct val="109800"/>
              </a:lnSpc>
              <a:spcBef>
                <a:spcPts val="825"/>
              </a:spcBef>
              <a:buNone/>
            </a:pPr>
            <a:r>
              <a:rPr lang="en-GB" sz="2400" spc="-5" dirty="0">
                <a:solidFill>
                  <a:srgbClr val="212121"/>
                </a:solidFill>
                <a:latin typeface="Carlito"/>
                <a:cs typeface="Carlito"/>
              </a:rPr>
              <a:t>'</a:t>
            </a:r>
            <a:r>
              <a:rPr lang="en-GB" sz="2400" spc="-5" dirty="0" err="1">
                <a:solidFill>
                  <a:srgbClr val="212121"/>
                </a:solidFill>
                <a:latin typeface="Carlito"/>
                <a:cs typeface="Carlito"/>
              </a:rPr>
              <a:t>NoRisk</a:t>
            </a:r>
            <a:r>
              <a:rPr lang="en-GB" sz="2400" spc="-5" dirty="0">
                <a:solidFill>
                  <a:srgbClr val="212121"/>
                </a:solidFill>
                <a:latin typeface="Carlito"/>
                <a:cs typeface="Carlito"/>
              </a:rPr>
              <a:t>' ELSE </a:t>
            </a:r>
            <a:r>
              <a:rPr lang="en-GB" sz="2400" spc="-10" dirty="0" err="1">
                <a:solidFill>
                  <a:srgbClr val="212121"/>
                </a:solidFill>
                <a:latin typeface="Carlito"/>
                <a:cs typeface="Carlito"/>
              </a:rPr>
              <a:t>RiskLevel</a:t>
            </a:r>
            <a:r>
              <a:rPr lang="en-GB" sz="2400" spc="-1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lang="en-GB" sz="2400" spc="-5" dirty="0">
                <a:solidFill>
                  <a:srgbClr val="212121"/>
                </a:solidFill>
                <a:latin typeface="Carlito"/>
                <a:cs typeface="Carlito"/>
              </a:rPr>
              <a:t>END </a:t>
            </a:r>
            <a:r>
              <a:rPr lang="en-GB" sz="2400" dirty="0">
                <a:solidFill>
                  <a:srgbClr val="212121"/>
                </a:solidFill>
                <a:latin typeface="Carlito"/>
                <a:cs typeface="Carlito"/>
              </a:rPr>
              <a:t>AS </a:t>
            </a:r>
            <a:r>
              <a:rPr lang="en-GB" sz="2400" spc="-5" dirty="0" err="1">
                <a:solidFill>
                  <a:srgbClr val="212121"/>
                </a:solidFill>
                <a:latin typeface="Carlito"/>
                <a:cs typeface="Carlito"/>
              </a:rPr>
              <a:t>RiskLevel</a:t>
            </a:r>
            <a:r>
              <a:rPr lang="en-GB" sz="2400" spc="-5" dirty="0">
                <a:solidFill>
                  <a:srgbClr val="212121"/>
                </a:solidFill>
                <a:latin typeface="Carlito"/>
                <a:cs typeface="Carlito"/>
              </a:rPr>
              <a:t>, </a:t>
            </a:r>
            <a:r>
              <a:rPr lang="en-GB" sz="2400" spc="-10" dirty="0" err="1">
                <a:solidFill>
                  <a:srgbClr val="212121"/>
                </a:solidFill>
                <a:latin typeface="Carlito"/>
                <a:cs typeface="Carlito"/>
              </a:rPr>
              <a:t>Cre</a:t>
            </a:r>
            <a:r>
              <a:rPr lang="en-GB" sz="2400" spc="-5" dirty="0" err="1">
                <a:solidFill>
                  <a:srgbClr val="212121"/>
                </a:solidFill>
                <a:latin typeface="Carlito"/>
                <a:cs typeface="Carlito"/>
              </a:rPr>
              <a:t>ditScore</a:t>
            </a:r>
            <a:endParaRPr lang="en-GB" sz="2400" dirty="0">
              <a:latin typeface="Carlito"/>
              <a:cs typeface="Carlito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80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 spc="-10" dirty="0" err="1">
                <a:solidFill>
                  <a:srgbClr val="2E5496"/>
                </a:solidFill>
                <a:latin typeface="Carlito"/>
                <a:cs typeface="Carlito"/>
              </a:rPr>
              <a:t>LatePaymentAmount</a:t>
            </a:r>
            <a:r>
              <a:rPr lang="en-GB" sz="4800" spc="-1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lang="en-GB" sz="4800" spc="-5" dirty="0">
                <a:solidFill>
                  <a:srgbClr val="2E5496"/>
                </a:solidFill>
                <a:latin typeface="Carlito"/>
                <a:cs typeface="Carlito"/>
              </a:rPr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F3F61-093E-1FDA-5980-892E5EFB6510}"/>
              </a:ext>
            </a:extLst>
          </p:cNvPr>
          <p:cNvSpPr txBox="1"/>
          <p:nvPr/>
        </p:nvSpPr>
        <p:spPr>
          <a:xfrm>
            <a:off x="420624" y="1625718"/>
            <a:ext cx="8348472" cy="3078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913765">
              <a:lnSpc>
                <a:spcPts val="2650"/>
              </a:lnSpc>
              <a:spcBef>
                <a:spcPts val="240"/>
              </a:spcBef>
            </a:pPr>
            <a:r>
              <a:rPr lang="en-GB" sz="1800" spc="-5" dirty="0">
                <a:latin typeface="Carlito"/>
                <a:cs typeface="Carlito"/>
              </a:rPr>
              <a:t>Calculate </a:t>
            </a:r>
            <a:r>
              <a:rPr lang="en-GB" sz="1800" spc="-15" dirty="0">
                <a:latin typeface="Carlito"/>
                <a:cs typeface="Carlito"/>
              </a:rPr>
              <a:t>average </a:t>
            </a:r>
            <a:r>
              <a:rPr lang="en-GB" sz="1800" spc="-10" dirty="0" err="1">
                <a:latin typeface="Carlito"/>
                <a:cs typeface="Carlito"/>
              </a:rPr>
              <a:t>LatePaymentAmount</a:t>
            </a:r>
            <a:r>
              <a:rPr lang="en-GB" sz="1800" spc="-10" dirty="0">
                <a:latin typeface="Carlito"/>
                <a:cs typeface="Carlito"/>
              </a:rPr>
              <a:t> </a:t>
            </a:r>
            <a:r>
              <a:rPr lang="en-GB" sz="1800" spc="-15" dirty="0">
                <a:latin typeface="Carlito"/>
                <a:cs typeface="Carlito"/>
              </a:rPr>
              <a:t>for </a:t>
            </a:r>
            <a:r>
              <a:rPr lang="en-GB" sz="1800" spc="-10" dirty="0">
                <a:latin typeface="Carlito"/>
                <a:cs typeface="Carlito"/>
              </a:rPr>
              <a:t>frauds </a:t>
            </a:r>
            <a:r>
              <a:rPr lang="en-GB" sz="1800" spc="-5" dirty="0">
                <a:latin typeface="Carlito"/>
                <a:cs typeface="Carlito"/>
              </a:rPr>
              <a:t>and non-frauds.  </a:t>
            </a:r>
          </a:p>
          <a:p>
            <a:pPr marL="12700" marR="913765">
              <a:lnSpc>
                <a:spcPts val="2650"/>
              </a:lnSpc>
              <a:spcBef>
                <a:spcPts val="240"/>
              </a:spcBef>
            </a:pPr>
            <a:endParaRPr lang="en-GB" spc="-5" dirty="0">
              <a:latin typeface="Carlito"/>
              <a:cs typeface="Carlito"/>
            </a:endParaRPr>
          </a:p>
          <a:p>
            <a:pPr marL="12700" marR="913765">
              <a:lnSpc>
                <a:spcPts val="2650"/>
              </a:lnSpc>
              <a:spcBef>
                <a:spcPts val="240"/>
              </a:spcBef>
            </a:pPr>
            <a:r>
              <a:rPr lang="en-GB" sz="1800" dirty="0">
                <a:latin typeface="Carlito"/>
                <a:cs typeface="Carlito"/>
              </a:rPr>
              <a:t>Query:</a:t>
            </a:r>
          </a:p>
          <a:p>
            <a:pPr marL="12700" marR="5080">
              <a:lnSpc>
                <a:spcPct val="109300"/>
              </a:lnSpc>
              <a:spcBef>
                <a:spcPts val="565"/>
              </a:spcBef>
            </a:pPr>
            <a:r>
              <a:rPr lang="en-GB" sz="1800" spc="-5" dirty="0">
                <a:latin typeface="Carlito"/>
                <a:cs typeface="Carlito"/>
              </a:rPr>
              <a:t>Select </a:t>
            </a:r>
            <a:r>
              <a:rPr lang="en-GB" sz="1800" spc="-10" dirty="0">
                <a:latin typeface="Carlito"/>
                <a:cs typeface="Carlito"/>
              </a:rPr>
              <a:t>Fraud, AVG(</a:t>
            </a:r>
            <a:r>
              <a:rPr lang="en-GB" sz="1800" spc="-10" dirty="0" err="1">
                <a:latin typeface="Carlito"/>
                <a:cs typeface="Carlito"/>
              </a:rPr>
              <a:t>LatePaymentAmount</a:t>
            </a:r>
            <a:r>
              <a:rPr lang="en-GB" sz="1800" spc="-10" dirty="0">
                <a:latin typeface="Carlito"/>
                <a:cs typeface="Carlito"/>
              </a:rPr>
              <a:t>) </a:t>
            </a:r>
            <a:r>
              <a:rPr lang="en-GB" sz="1800" dirty="0">
                <a:latin typeface="Carlito"/>
                <a:cs typeface="Carlito"/>
              </a:rPr>
              <a:t>as </a:t>
            </a:r>
            <a:r>
              <a:rPr lang="en-GB" sz="1800" spc="-10" dirty="0" err="1">
                <a:latin typeface="Carlito"/>
                <a:cs typeface="Carlito"/>
              </a:rPr>
              <a:t>AverageLatePaymentAmount</a:t>
            </a:r>
            <a:r>
              <a:rPr lang="en-GB" sz="1800" spc="-10" dirty="0">
                <a:latin typeface="Carlito"/>
                <a:cs typeface="Carlito"/>
              </a:rPr>
              <a:t> From  </a:t>
            </a:r>
            <a:r>
              <a:rPr lang="en-GB" sz="1800" spc="-10" dirty="0" err="1">
                <a:latin typeface="Carlito"/>
                <a:cs typeface="Carlito"/>
              </a:rPr>
              <a:t>FraudData</a:t>
            </a:r>
            <a:r>
              <a:rPr lang="en-GB" sz="1800" spc="-10" dirty="0">
                <a:latin typeface="Carlito"/>
                <a:cs typeface="Carlito"/>
              </a:rPr>
              <a:t> </a:t>
            </a:r>
            <a:r>
              <a:rPr lang="en-GB" sz="1800" spc="-5" dirty="0">
                <a:latin typeface="Carlito"/>
                <a:cs typeface="Carlito"/>
              </a:rPr>
              <a:t>Group </a:t>
            </a:r>
            <a:r>
              <a:rPr lang="en-GB" sz="1800" spc="-10" dirty="0">
                <a:latin typeface="Carlito"/>
                <a:cs typeface="Carlito"/>
              </a:rPr>
              <a:t>By</a:t>
            </a:r>
            <a:r>
              <a:rPr lang="en-GB" sz="1800" spc="-15" dirty="0">
                <a:latin typeface="Carlito"/>
                <a:cs typeface="Carlito"/>
              </a:rPr>
              <a:t> </a:t>
            </a:r>
            <a:r>
              <a:rPr lang="en-GB" sz="1800" spc="-10" dirty="0">
                <a:latin typeface="Carlito"/>
                <a:cs typeface="Carlito"/>
              </a:rPr>
              <a:t>Fraud;</a:t>
            </a:r>
            <a:endParaRPr lang="en-GB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GB" sz="1800" spc="-10" dirty="0">
                <a:latin typeface="Carlito"/>
                <a:cs typeface="Carlito"/>
              </a:rPr>
              <a:t>Fraud </a:t>
            </a:r>
            <a:r>
              <a:rPr lang="en-GB" sz="1800" spc="-5" dirty="0">
                <a:latin typeface="Carlito"/>
                <a:cs typeface="Carlito"/>
              </a:rPr>
              <a:t>Analysis on Spark</a:t>
            </a:r>
            <a:r>
              <a:rPr lang="en-GB" sz="1800" spc="-20" dirty="0">
                <a:latin typeface="Carlito"/>
                <a:cs typeface="Carlito"/>
              </a:rPr>
              <a:t> </a:t>
            </a:r>
            <a:r>
              <a:rPr lang="en-GB" sz="1800" spc="-5" dirty="0">
                <a:latin typeface="Carlito"/>
                <a:cs typeface="Carlito"/>
              </a:rPr>
              <a:t>(Scala):Code:</a:t>
            </a:r>
            <a:endParaRPr lang="en-GB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GB" sz="1800" spc="-10" dirty="0">
                <a:latin typeface="Carlito"/>
                <a:cs typeface="Carlito"/>
              </a:rPr>
              <a:t>Read </a:t>
            </a:r>
            <a:r>
              <a:rPr lang="en-GB" sz="1800" spc="-5" dirty="0">
                <a:latin typeface="Carlito"/>
                <a:cs typeface="Carlito"/>
              </a:rPr>
              <a:t>Dataset </a:t>
            </a:r>
            <a:r>
              <a:rPr lang="en-GB" sz="1800" spc="-10" dirty="0">
                <a:latin typeface="Carlito"/>
                <a:cs typeface="Carlito"/>
              </a:rPr>
              <a:t>From</a:t>
            </a:r>
            <a:r>
              <a:rPr lang="en-GB" sz="1800" spc="-25" dirty="0">
                <a:latin typeface="Carlito"/>
                <a:cs typeface="Carlito"/>
              </a:rPr>
              <a:t> </a:t>
            </a:r>
            <a:r>
              <a:rPr lang="en-GB" sz="1800" spc="-10" dirty="0">
                <a:latin typeface="Carlito"/>
                <a:cs typeface="Carlito"/>
              </a:rPr>
              <a:t>HDFS:</a:t>
            </a:r>
            <a:endParaRPr lang="en-GB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lang="en-GB" sz="1800" spc="-10" dirty="0">
                <a:latin typeface="Carlito"/>
                <a:cs typeface="Carlito"/>
              </a:rPr>
              <a:t>Create </a:t>
            </a:r>
            <a:r>
              <a:rPr lang="en-GB" sz="1800" dirty="0">
                <a:latin typeface="Carlito"/>
                <a:cs typeface="Carlito"/>
              </a:rPr>
              <a:t>a </a:t>
            </a:r>
            <a:r>
              <a:rPr lang="en-GB" sz="1800" spc="-5" dirty="0">
                <a:latin typeface="Carlito"/>
                <a:cs typeface="Carlito"/>
              </a:rPr>
              <a:t>spark session and read dataset </a:t>
            </a:r>
            <a:r>
              <a:rPr lang="en-GB" sz="1800" spc="-10" dirty="0">
                <a:latin typeface="Carlito"/>
                <a:cs typeface="Carlito"/>
              </a:rPr>
              <a:t>from HDFS into </a:t>
            </a:r>
            <a:r>
              <a:rPr lang="en-GB" sz="1800" spc="-5" dirty="0">
                <a:latin typeface="Carlito"/>
                <a:cs typeface="Carlito"/>
              </a:rPr>
              <a:t>Spark</a:t>
            </a:r>
            <a:r>
              <a:rPr lang="en-GB" sz="1800" spc="-10" dirty="0">
                <a:latin typeface="Carlito"/>
                <a:cs typeface="Carlito"/>
              </a:rPr>
              <a:t> </a:t>
            </a:r>
            <a:r>
              <a:rPr lang="en-GB" sz="1800" spc="-10" dirty="0" err="1">
                <a:latin typeface="Carlito"/>
                <a:cs typeface="Carlito"/>
              </a:rPr>
              <a:t>DataFrame</a:t>
            </a:r>
            <a:r>
              <a:rPr lang="en-GB" sz="1800" spc="-10" dirty="0">
                <a:latin typeface="Carlito"/>
                <a:cs typeface="Carlito"/>
              </a:rPr>
              <a:t>.</a:t>
            </a:r>
            <a:endParaRPr lang="en-GB"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612745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0</TotalTime>
  <Words>566</Words>
  <Application>Microsoft Office PowerPoint</Application>
  <PresentationFormat>On-screen Show (4:3)</PresentationFormat>
  <Paragraphs>73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Brush Script MT</vt:lpstr>
      <vt:lpstr>Calibri</vt:lpstr>
      <vt:lpstr>Calisto MT</vt:lpstr>
      <vt:lpstr>Carlito</vt:lpstr>
      <vt:lpstr>source-serif-pro</vt:lpstr>
      <vt:lpstr>Capital</vt:lpstr>
      <vt:lpstr> </vt:lpstr>
      <vt:lpstr>Data Pipeline</vt:lpstr>
      <vt:lpstr>About Data Source</vt:lpstr>
      <vt:lpstr>Storing Data in to HDFS</vt:lpstr>
      <vt:lpstr> Hive </vt:lpstr>
      <vt:lpstr>Hive cont..</vt:lpstr>
      <vt:lpstr>Hive cont..</vt:lpstr>
      <vt:lpstr>RiskLevel Analysis  </vt:lpstr>
      <vt:lpstr>LatePaymentAmount Analysis</vt:lpstr>
      <vt:lpstr>LatePaymentAmount Analysis cont..</vt:lpstr>
      <vt:lpstr>First Analysis Using Spark Dataframe:</vt:lpstr>
      <vt:lpstr>Spark-Submit</vt:lpstr>
      <vt:lpstr>Kafka</vt:lpstr>
      <vt:lpstr>Fraud Analysis</vt:lpstr>
      <vt:lpstr>Thank you 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medisetti ramesh</cp:lastModifiedBy>
  <cp:revision>365</cp:revision>
  <dcterms:created xsi:type="dcterms:W3CDTF">2013-01-13T20:33:29Z</dcterms:created>
  <dcterms:modified xsi:type="dcterms:W3CDTF">2023-08-17T14:07:37Z</dcterms:modified>
</cp:coreProperties>
</file>