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3" r:id="rId4"/>
    <p:sldId id="266" r:id="rId5"/>
    <p:sldId id="308" r:id="rId6"/>
    <p:sldId id="278" r:id="rId7"/>
    <p:sldId id="280" r:id="rId8"/>
    <p:sldId id="282" r:id="rId9"/>
    <p:sldId id="287" r:id="rId10"/>
    <p:sldId id="285" r:id="rId11"/>
    <p:sldId id="290" r:id="rId12"/>
    <p:sldId id="296" r:id="rId13"/>
    <p:sldId id="297" r:id="rId14"/>
    <p:sldId id="292" r:id="rId15"/>
    <p:sldId id="316" r:id="rId16"/>
    <p:sldId id="299" r:id="rId17"/>
    <p:sldId id="300" r:id="rId18"/>
    <p:sldId id="304" r:id="rId19"/>
    <p:sldId id="310" r:id="rId20"/>
    <p:sldId id="311" r:id="rId21"/>
    <p:sldId id="312" r:id="rId22"/>
    <p:sldId id="313" r:id="rId23"/>
    <p:sldId id="314" r:id="rId24"/>
    <p:sldId id="31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0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5791-7364-9E4F-986D-297FD347B6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br>
              <a:rPr lang="en-US" sz="4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800000"/>
                </a:solidFill>
              </a:rPr>
              <a:t>Apache Spark Memory Management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66" y="1309902"/>
            <a:ext cx="3810000" cy="16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Cont..</a:t>
            </a:r>
          </a:p>
        </p:txBody>
      </p:sp>
      <p:pic>
        <p:nvPicPr>
          <p:cNvPr id="6" name="Content Placeholder 5" descr="A diagram of a diagram of a storage execution and eviction&#10;&#10;Description automatically generated">
            <a:extLst>
              <a:ext uri="{FF2B5EF4-FFF2-40B4-BE49-F238E27FC236}">
                <a16:creationId xmlns:a16="http://schemas.microsoft.com/office/drawing/2014/main" id="{1D022970-8B27-9B1E-650F-1B0D7861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17" y="2133600"/>
            <a:ext cx="5549754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Spark-Submit?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6D796CA-9943-4209-773A-23A68643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2085906"/>
            <a:ext cx="5837348" cy="32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Spark-Submit?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62B3179-2B2F-43AF-55C0-4725D844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6" y="2430883"/>
            <a:ext cx="7150467" cy="19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6 Nodes, each node have 16 cores, 64gb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 descr="A screenshot of a computer program">
            <a:extLst>
              <a:ext uri="{FF2B5EF4-FFF2-40B4-BE49-F238E27FC236}">
                <a16:creationId xmlns:a16="http://schemas.microsoft.com/office/drawing/2014/main" id="{D3089E7B-E425-6865-8704-619CA9C5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154389"/>
            <a:ext cx="8503920" cy="37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0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Execution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0F8CB7-EA69-29C5-6EF1-5BBC390C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55" y="1966211"/>
            <a:ext cx="6724996" cy="38165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RDD is divided into:</a:t>
            </a:r>
          </a:p>
          <a:p>
            <a:pPr lvl="1"/>
            <a:r>
              <a:rPr lang="en-US" dirty="0"/>
              <a:t>Multiple partitions</a:t>
            </a:r>
          </a:p>
          <a:p>
            <a:pPr lvl="1"/>
            <a:r>
              <a:rPr lang="en-US" dirty="0"/>
              <a:t>Dependencies on parent RDD(s)</a:t>
            </a:r>
          </a:p>
          <a:p>
            <a:pPr lvl="1"/>
            <a:endParaRPr lang="en-US" dirty="0"/>
          </a:p>
          <a:p>
            <a:r>
              <a:rPr lang="en-US" b="1" dirty="0"/>
              <a:t>Two types of Dependencies</a:t>
            </a:r>
          </a:p>
          <a:p>
            <a:pPr lvl="1"/>
            <a:r>
              <a:rPr lang="en-US" dirty="0"/>
              <a:t>Narrow</a:t>
            </a:r>
          </a:p>
          <a:p>
            <a:pPr lvl="1"/>
            <a:r>
              <a:rPr lang="en-US" dirty="0"/>
              <a:t>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1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65" y="2975751"/>
            <a:ext cx="5017434" cy="1925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1-1 relationship between child-parent partitions</a:t>
            </a:r>
          </a:p>
          <a:p>
            <a:r>
              <a:rPr lang="en-US" dirty="0"/>
              <a:t>Example Ops: </a:t>
            </a:r>
            <a:r>
              <a:rPr lang="en-US" b="1" i="1" dirty="0">
                <a:solidFill>
                  <a:srgbClr val="800000"/>
                </a:solidFill>
              </a:rPr>
              <a:t>Filter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800000"/>
                </a:solidFill>
              </a:rPr>
              <a:t>Map</a:t>
            </a:r>
          </a:p>
          <a:p>
            <a:r>
              <a:rPr lang="en-US" dirty="0">
                <a:solidFill>
                  <a:srgbClr val="000000"/>
                </a:solidFill>
              </a:rPr>
              <a:t>Relatively cheap process</a:t>
            </a:r>
          </a:p>
          <a:p>
            <a:pPr marL="0" indent="0">
              <a:buNone/>
            </a:pPr>
            <a:endParaRPr lang="en-US" b="1" i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 descr="Screen Shot 2017-02-23 at 6.32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99" y="1584008"/>
            <a:ext cx="3437413" cy="48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3" y="2771808"/>
            <a:ext cx="4483635" cy="2543401"/>
          </a:xfrm>
        </p:spPr>
        <p:txBody>
          <a:bodyPr>
            <a:normAutofit fontScale="92500"/>
          </a:bodyPr>
          <a:lstStyle/>
          <a:p>
            <a:r>
              <a:rPr lang="en-US" dirty="0"/>
              <a:t>M-1 or M-M relationship between child-parent partitions</a:t>
            </a:r>
          </a:p>
          <a:p>
            <a:r>
              <a:rPr lang="en-US" dirty="0"/>
              <a:t>Example Ops: </a:t>
            </a:r>
            <a:r>
              <a:rPr lang="en-US" b="1" i="1" dirty="0">
                <a:solidFill>
                  <a:srgbClr val="800000"/>
                </a:solidFill>
              </a:rPr>
              <a:t>Join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800000"/>
                </a:solidFill>
              </a:rPr>
              <a:t>Grouping</a:t>
            </a:r>
          </a:p>
          <a:p>
            <a:r>
              <a:rPr lang="en-US" dirty="0">
                <a:solidFill>
                  <a:schemeClr val="tx1"/>
                </a:solidFill>
              </a:rPr>
              <a:t>More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 descr="Screen Shot 2017-02-23 at 6.33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8" y="1251284"/>
            <a:ext cx="4137564" cy="53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on RDDs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Screen Shot 2017-02-23 at 6.39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37" y="1787499"/>
            <a:ext cx="6337396" cy="44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991500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Scheduling &amp; Memory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 anchor="ctr">
            <a:normAutofit/>
          </a:bodyPr>
          <a:lstStyle/>
          <a:p>
            <a:r>
              <a:rPr lang="en-US" sz="4400"/>
              <a:t>Spark Memory Management</a:t>
            </a:r>
          </a:p>
        </p:txBody>
      </p:sp>
      <p:pic>
        <p:nvPicPr>
          <p:cNvPr id="8" name="Picture 7" descr="A diagram of a memory&#10;&#10;Description automatically generated">
            <a:extLst>
              <a:ext uri="{FF2B5EF4-FFF2-40B4-BE49-F238E27FC236}">
                <a16:creationId xmlns:a16="http://schemas.microsoft.com/office/drawing/2014/main" id="{A51A697E-F20C-C8AA-BE29-2C9B1A68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54" y="2133601"/>
            <a:ext cx="6750078" cy="393192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BFB1032-EA64-7144-B003-9BCC9D94B5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72" y="1836163"/>
            <a:ext cx="7624256" cy="744204"/>
          </a:xfrm>
        </p:spPr>
        <p:txBody>
          <a:bodyPr>
            <a:noAutofit/>
          </a:bodyPr>
          <a:lstStyle/>
          <a:p>
            <a:r>
              <a:rPr lang="en-US" sz="1800" dirty="0"/>
              <a:t>Execution is triggered when an “</a:t>
            </a:r>
            <a:r>
              <a:rPr lang="en-US" sz="1800" b="1" i="1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” op is invoked</a:t>
            </a:r>
          </a:p>
          <a:p>
            <a:r>
              <a:rPr lang="en-US" sz="1800" dirty="0"/>
              <a:t>Scheduler checks the lineage graph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Screen Shot 2017-02-23 at 7.10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38" y="2690813"/>
            <a:ext cx="5803900" cy="36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5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081193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Memory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2731" y="2133601"/>
            <a:ext cx="8186288" cy="682769"/>
          </a:xfrm>
        </p:spPr>
        <p:txBody>
          <a:bodyPr/>
          <a:lstStyle/>
          <a:p>
            <a:r>
              <a:rPr lang="en-US" dirty="0"/>
              <a:t>Memory utilization is essential in Spark (Caching)</a:t>
            </a:r>
          </a:p>
          <a:p>
            <a:endParaRPr lang="en-US" dirty="0"/>
          </a:p>
          <a:p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3" name="Picture 2" descr="Screen Shot 2017-02-23 at 7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" y="2919325"/>
            <a:ext cx="7937800" cy="26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9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75" y="2001832"/>
            <a:ext cx="8213897" cy="4063689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LRU</a:t>
            </a:r>
            <a:r>
              <a:rPr lang="en-US" dirty="0"/>
              <a:t> eviction policy at the level of RDD partitions is used</a:t>
            </a:r>
          </a:p>
          <a:p>
            <a:endParaRPr lang="en-US" sz="1600" b="1" dirty="0"/>
          </a:p>
          <a:p>
            <a:r>
              <a:rPr lang="en-US" b="1" dirty="0"/>
              <a:t>When a new RDD partition is created</a:t>
            </a:r>
          </a:p>
          <a:p>
            <a:pPr lvl="1"/>
            <a:r>
              <a:rPr lang="en-US" dirty="0"/>
              <a:t>If there is space in memory </a:t>
            </a:r>
            <a:r>
              <a:rPr lang="en-US" dirty="0">
                <a:sym typeface="Wingdings"/>
              </a:rPr>
              <a:t> Cache it</a:t>
            </a:r>
          </a:p>
          <a:p>
            <a:pPr lvl="1"/>
            <a:r>
              <a:rPr lang="en-US" dirty="0">
                <a:sym typeface="Wingdings"/>
              </a:rPr>
              <a:t>If not  evict one or more partitions from the LRU RDD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Use “</a:t>
            </a:r>
            <a:r>
              <a:rPr lang="en-US" i="1" dirty="0">
                <a:solidFill>
                  <a:srgbClr val="0000FF"/>
                </a:solidFill>
              </a:rPr>
              <a:t>persistence priority</a:t>
            </a:r>
            <a:r>
              <a:rPr lang="en-US" dirty="0"/>
              <a:t>” to prevent eviction of important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96" y="1849969"/>
            <a:ext cx="7693280" cy="635064"/>
          </a:xfrm>
        </p:spPr>
        <p:txBody>
          <a:bodyPr/>
          <a:lstStyle/>
          <a:p>
            <a:r>
              <a:rPr lang="en-US" dirty="0"/>
              <a:t>In case of failure and losing an RDD partition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Screen Shot 2017-02-23 at 7.10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2" y="2387087"/>
            <a:ext cx="5803900" cy="36655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563363" y="2799141"/>
            <a:ext cx="3191473" cy="947145"/>
            <a:chOff x="5563363" y="2799141"/>
            <a:chExt cx="3191473" cy="947145"/>
          </a:xfrm>
        </p:grpSpPr>
        <p:sp>
          <p:nvSpPr>
            <p:cNvPr id="6" name="TextBox 5"/>
            <p:cNvSpPr txBox="1"/>
            <p:nvPr/>
          </p:nvSpPr>
          <p:spPr>
            <a:xfrm>
              <a:off x="5563363" y="3161510"/>
              <a:ext cx="5010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963704" y="3161510"/>
              <a:ext cx="924926" cy="2899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05502" y="2799141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This partition is lost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648" y="4463219"/>
            <a:ext cx="2899699" cy="1809786"/>
            <a:chOff x="3164723" y="3686138"/>
            <a:chExt cx="2899699" cy="1809786"/>
          </a:xfrm>
        </p:grpSpPr>
        <p:sp>
          <p:nvSpPr>
            <p:cNvPr id="13" name="TextBox 12"/>
            <p:cNvSpPr txBox="1"/>
            <p:nvPr/>
          </p:nvSpPr>
          <p:spPr>
            <a:xfrm>
              <a:off x="5563363" y="3686138"/>
              <a:ext cx="5010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934440" y="4082539"/>
              <a:ext cx="1628923" cy="104405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64723" y="5126592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This partition is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1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96" y="1849969"/>
            <a:ext cx="7693280" cy="4215552"/>
          </a:xfrm>
        </p:spPr>
        <p:txBody>
          <a:bodyPr/>
          <a:lstStyle/>
          <a:p>
            <a:r>
              <a:rPr lang="en-US" dirty="0"/>
              <a:t>Recovery can be time consuming for RDDs with long lineage chains</a:t>
            </a:r>
          </a:p>
          <a:p>
            <a:r>
              <a:rPr lang="en-US" dirty="0"/>
              <a:t>Use of </a:t>
            </a:r>
            <a:r>
              <a:rPr lang="en-US" b="1" i="1" dirty="0">
                <a:solidFill>
                  <a:srgbClr val="800000"/>
                </a:solidFill>
              </a:rPr>
              <a:t>Checkpoint Mechanism</a:t>
            </a:r>
            <a:r>
              <a:rPr lang="en-US" dirty="0">
                <a:solidFill>
                  <a:schemeClr val="tx1"/>
                </a:solidFill>
              </a:rPr>
              <a:t> to make some RDDs persistent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 defined, 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controlled, 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intelligent  ways, e.g., workload driven</a:t>
            </a:r>
            <a:endParaRPr lang="en-US" b="1" i="1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Example: 4gb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9882-D9CA-D912-1CEA-9876D7EEDF60}"/>
              </a:ext>
            </a:extLst>
          </p:cNvPr>
          <p:cNvSpPr txBox="1"/>
          <p:nvPr/>
        </p:nvSpPr>
        <p:spPr>
          <a:xfrm>
            <a:off x="374904" y="1993392"/>
            <a:ext cx="8275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Two main configurations that control executor memory allocation:</a:t>
            </a:r>
          </a:p>
          <a:p>
            <a:pPr algn="l"/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spark.memory.fraction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— defaults to 0.75</a:t>
            </a:r>
          </a:p>
          <a:p>
            <a:pPr algn="l"/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spark.memory.storageFraction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— defaults to 0.5</a:t>
            </a:r>
          </a:p>
          <a:p>
            <a:pPr algn="l"/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r>
              <a:rPr lang="en-GB" b="1" i="0" dirty="0">
                <a:solidFill>
                  <a:srgbClr val="242424"/>
                </a:solidFill>
                <a:effectLst/>
                <a:latin typeface="sohne"/>
              </a:rPr>
              <a:t>1. Reserved Memory</a:t>
            </a: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Formula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Reserved Memory = 300MB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Calculation for 4GB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Reserved Memory = 300MB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GB" b="1" i="0" dirty="0">
                <a:solidFill>
                  <a:srgbClr val="242424"/>
                </a:solidFill>
                <a:effectLst/>
                <a:latin typeface="sohne"/>
              </a:rPr>
              <a:t>2. User Memory</a:t>
            </a: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Formula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User Memory =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(Java Heap — Reserved Memory) * (1.0 —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spark.memory.fraction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Calculation for 4GB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User Memory = (4024MB — 300MB) * (1.0–0.75) = 949MB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GB" b="1" i="0" dirty="0">
                <a:solidFill>
                  <a:srgbClr val="242424"/>
                </a:solidFill>
                <a:effectLst/>
                <a:latin typeface="sohne"/>
              </a:rPr>
              <a:t>3. Spark Memory</a:t>
            </a: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Formula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(Java Heap — Reserved Memory) *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spark.memory.fraction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Calculation for 4GB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(4096MB -300MB) * 0.75 = 2847MB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4EFE6-64FB-3356-1C8C-D9519B1CDD45}"/>
              </a:ext>
            </a:extLst>
          </p:cNvPr>
          <p:cNvSpPr txBox="1"/>
          <p:nvPr/>
        </p:nvSpPr>
        <p:spPr>
          <a:xfrm>
            <a:off x="356616" y="1975104"/>
            <a:ext cx="8247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Spark Memory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is broken into 2 segments Storage Memory and Execution Memory. We will briefly discuss these two segments: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GB" b="0" i="1" dirty="0">
                <a:solidFill>
                  <a:srgbClr val="242424"/>
                </a:solidFill>
                <a:effectLst/>
                <a:latin typeface="source-serif-pro"/>
              </a:rPr>
              <a:t>Formula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Storage Memory = (Java Heap — Reserved Memory) *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ource-serif-pro"/>
              </a:rPr>
              <a:t>spark.memory.fraction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 *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ource-serif-pro"/>
              </a:rPr>
              <a:t>spark.memory.storageFraction</a:t>
            </a:r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GB" b="0" i="1" dirty="0">
                <a:solidFill>
                  <a:srgbClr val="242424"/>
                </a:solidFill>
                <a:effectLst/>
                <a:latin typeface="source-serif-pro"/>
              </a:rPr>
              <a:t>Calculation for 4GB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Storage Memory = (4096MB — 300MB) * 0.75 * 0.5 = ~1423MB</a:t>
            </a:r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GB" b="0" i="1" dirty="0">
                <a:solidFill>
                  <a:srgbClr val="242424"/>
                </a:solidFill>
                <a:effectLst/>
                <a:latin typeface="source-serif-pro"/>
              </a:rPr>
              <a:t>Formula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Execution Memory = (Java Heap — Reserved Memory) *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ource-serif-pro"/>
              </a:rPr>
              <a:t>spark.memory.fraction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 * (1.0 —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ource-serif-pro"/>
              </a:rPr>
              <a:t>spark.memory.storageFraction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GB" b="0" i="1" dirty="0">
                <a:solidFill>
                  <a:srgbClr val="242424"/>
                </a:solidFill>
                <a:effectLst/>
                <a:latin typeface="source-serif-pro"/>
              </a:rPr>
              <a:t>Calculation for 4GB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 : 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Execution Memory = (4096MB — 300MB) * 0.75 * (1.0 — 0.5) = ~1423MB</a:t>
            </a:r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7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081193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Memory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94" y="1214905"/>
            <a:ext cx="4534698" cy="52922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2731" y="2133601"/>
            <a:ext cx="4458974" cy="3931920"/>
          </a:xfrm>
        </p:spPr>
        <p:txBody>
          <a:bodyPr/>
          <a:lstStyle/>
          <a:p>
            <a:r>
              <a:rPr lang="en-US" dirty="0"/>
              <a:t>Memory utilization is essential in Spark (Caching)</a:t>
            </a:r>
          </a:p>
          <a:p>
            <a:endParaRPr lang="en-US" dirty="0"/>
          </a:p>
          <a:p>
            <a:r>
              <a:rPr lang="en-US" dirty="0"/>
              <a:t>Spark process is a JVM process</a:t>
            </a:r>
          </a:p>
          <a:p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8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Spark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29875"/>
            <a:ext cx="7755541" cy="39319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Picture 14" descr="A diagram of a memory management&#10;&#10;Description automatically generated">
            <a:extLst>
              <a:ext uri="{FF2B5EF4-FFF2-40B4-BE49-F238E27FC236}">
                <a16:creationId xmlns:a16="http://schemas.microsoft.com/office/drawing/2014/main" id="{70593C78-9055-0E47-09DE-5AB1EB90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29875"/>
            <a:ext cx="7581900" cy="4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Occupancy Mechanism</a:t>
            </a:r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E6121AE3-8603-1AB7-8DBD-D51C903FA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920" y="2133600"/>
            <a:ext cx="5503748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A diagram of storage and execution&#10;&#10;Description automatically generated">
            <a:extLst>
              <a:ext uri="{FF2B5EF4-FFF2-40B4-BE49-F238E27FC236}">
                <a16:creationId xmlns:a16="http://schemas.microsoft.com/office/drawing/2014/main" id="{D128A96F-ECFE-30A6-2927-308F5FA4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01952"/>
            <a:ext cx="7581900" cy="42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Content Placeholder 12" descr="A diagram of a storage and execution">
            <a:extLst>
              <a:ext uri="{FF2B5EF4-FFF2-40B4-BE49-F238E27FC236}">
                <a16:creationId xmlns:a16="http://schemas.microsoft.com/office/drawing/2014/main" id="{95D8D2C6-14D4-2A39-A69C-D4482CD2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042" y="2133600"/>
            <a:ext cx="5569504" cy="3932238"/>
          </a:xfrm>
        </p:spPr>
      </p:pic>
    </p:spTree>
    <p:extLst>
      <p:ext uri="{BB962C8B-B14F-4D97-AF65-F5344CB8AC3E}">
        <p14:creationId xmlns:p14="http://schemas.microsoft.com/office/powerpoint/2010/main" val="121528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0</TotalTime>
  <Words>534</Words>
  <Application>Microsoft Office PowerPoint</Application>
  <PresentationFormat>On-screen Show (4:3)</PresentationFormat>
  <Paragraphs>107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Brush Script MT</vt:lpstr>
      <vt:lpstr>Calibri</vt:lpstr>
      <vt:lpstr>Calisto MT</vt:lpstr>
      <vt:lpstr>sohne</vt:lpstr>
      <vt:lpstr>source-serif-pro</vt:lpstr>
      <vt:lpstr>Capital</vt:lpstr>
      <vt:lpstr> </vt:lpstr>
      <vt:lpstr>Spark Memory Management</vt:lpstr>
      <vt:lpstr>Example: 4gb Allocation</vt:lpstr>
      <vt:lpstr> cont.. </vt:lpstr>
      <vt:lpstr>Spark Memory Management </vt:lpstr>
      <vt:lpstr>Spark Memory Management</vt:lpstr>
      <vt:lpstr>Dynamic Occupancy Mechanism</vt:lpstr>
      <vt:lpstr>Cont..</vt:lpstr>
      <vt:lpstr>Cont..</vt:lpstr>
      <vt:lpstr>Cont..</vt:lpstr>
      <vt:lpstr>Spark-Submit? </vt:lpstr>
      <vt:lpstr>Spark-Submit?</vt:lpstr>
      <vt:lpstr>Example: 6 Nodes, each node have 16 cores, 64gb RAM</vt:lpstr>
      <vt:lpstr>Task Execution</vt:lpstr>
      <vt:lpstr>Representation of RDDs</vt:lpstr>
      <vt:lpstr>Narrow Dependency</vt:lpstr>
      <vt:lpstr>Wide Dependency</vt:lpstr>
      <vt:lpstr>Interfaces on RDDs</vt:lpstr>
      <vt:lpstr>Scheduling &amp; Memory Management </vt:lpstr>
      <vt:lpstr>Scheduling</vt:lpstr>
      <vt:lpstr>Spark Memory Management </vt:lpstr>
      <vt:lpstr>Replacement Policy</vt:lpstr>
      <vt:lpstr>RDD Recovery</vt:lpstr>
      <vt:lpstr>RDD Recovery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medisetti ramesh</cp:lastModifiedBy>
  <cp:revision>361</cp:revision>
  <dcterms:created xsi:type="dcterms:W3CDTF">2013-01-13T20:33:29Z</dcterms:created>
  <dcterms:modified xsi:type="dcterms:W3CDTF">2023-08-17T14:15:59Z</dcterms:modified>
</cp:coreProperties>
</file>