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284" r:id="rId3"/>
    <p:sldId id="285" r:id="rId4"/>
    <p:sldId id="286" r:id="rId5"/>
    <p:sldId id="294" r:id="rId6"/>
    <p:sldId id="302" r:id="rId7"/>
    <p:sldId id="287" r:id="rId8"/>
    <p:sldId id="312" r:id="rId9"/>
    <p:sldId id="288" r:id="rId10"/>
    <p:sldId id="308" r:id="rId11"/>
    <p:sldId id="309" r:id="rId12"/>
    <p:sldId id="310" r:id="rId13"/>
    <p:sldId id="295" r:id="rId14"/>
    <p:sldId id="314" r:id="rId15"/>
    <p:sldId id="296" r:id="rId16"/>
    <p:sldId id="289" r:id="rId17"/>
    <p:sldId id="298" r:id="rId18"/>
    <p:sldId id="299" r:id="rId19"/>
    <p:sldId id="297" r:id="rId20"/>
    <p:sldId id="315" r:id="rId21"/>
    <p:sldId id="291" r:id="rId22"/>
    <p:sldId id="301" r:id="rId23"/>
    <p:sldId id="313" r:id="rId24"/>
    <p:sldId id="292" r:id="rId25"/>
    <p:sldId id="311" r:id="rId26"/>
    <p:sldId id="307" r:id="rId27"/>
    <p:sldId id="265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056F08"/>
    <a:srgbClr val="000000"/>
    <a:srgbClr val="FF9933"/>
    <a:srgbClr val="336F55"/>
    <a:srgbClr val="33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2" autoAdjust="0"/>
    <p:restoredTop sz="70838" autoAdjust="0"/>
  </p:normalViewPr>
  <p:slideViewPr>
    <p:cSldViewPr>
      <p:cViewPr varScale="1">
        <p:scale>
          <a:sx n="82" d="100"/>
          <a:sy n="82" d="100"/>
        </p:scale>
        <p:origin x="-1794" y="-84"/>
      </p:cViewPr>
      <p:guideLst>
        <p:guide orient="horz" pos="2160"/>
        <p:guide orient="horz" pos="768"/>
        <p:guide pos="2880"/>
        <p:guide pos="144"/>
        <p:guide pos="52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5F7D97-B8DE-4620-9E51-39FB82B62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A71E54-66ED-4B15-849E-6DB2F5F05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DAE3C-FB8A-4903-9FF3-B0D8E246FBFF}" type="slidenum">
              <a:rPr lang="en-US"/>
              <a:pPr/>
              <a:t>1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1E54-66ED-4B15-849E-6DB2F5F05C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1E54-66ED-4B15-849E-6DB2F5F05C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DAE3C-FB8A-4903-9FF3-B0D8E246FBFF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19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267200"/>
            <a:ext cx="4495800" cy="914400"/>
          </a:xfrm>
        </p:spPr>
        <p:txBody>
          <a:bodyPr/>
          <a:lstStyle>
            <a:lvl1pPr algn="r">
              <a:defRPr sz="2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105400"/>
            <a:ext cx="4495800" cy="457200"/>
          </a:xfrm>
        </p:spPr>
        <p:txBody>
          <a:bodyPr anchor="ctr"/>
          <a:lstStyle>
            <a:lvl1pPr marL="0" indent="0" algn="r">
              <a:buFont typeface="Times"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12700" cap="rnd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42863" y="6553200"/>
            <a:ext cx="4529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Developer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South West 4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" y="162839"/>
            <a:ext cx="1942857" cy="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0648"/>
            <a:ext cx="3743400" cy="71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295400"/>
            <a:ext cx="21717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63627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686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981200"/>
            <a:ext cx="40767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76700" cy="38862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5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5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981200"/>
            <a:ext cx="40767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767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6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8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78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1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95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981200"/>
            <a:ext cx="830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 cap="rnd">
            <a:solidFill>
              <a:srgbClr val="96969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42863" y="6553200"/>
            <a:ext cx="35930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Developer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</a:t>
            </a:r>
            <a:r>
              <a:rPr lang="en-US" sz="1200" b="1" dirty="0" err="1" smtClean="0">
                <a:solidFill>
                  <a:schemeClr val="bg2"/>
                </a:solidFill>
              </a:rPr>
              <a:t>Developer</a:t>
            </a:r>
            <a:r>
              <a:rPr lang="en-US" sz="1200" b="1" dirty="0" smtClean="0">
                <a:solidFill>
                  <a:schemeClr val="bg2"/>
                </a:solidFill>
              </a:rPr>
              <a:t> South</a:t>
            </a:r>
            <a:r>
              <a:rPr lang="en-US" sz="1200" b="1" baseline="0" dirty="0" smtClean="0">
                <a:solidFill>
                  <a:schemeClr val="bg2"/>
                </a:solidFill>
              </a:rPr>
              <a:t> West 4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" y="162839"/>
            <a:ext cx="1942857" cy="961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6F55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9933"/>
        </a:buClr>
        <a:buFont typeface="Times"/>
        <a:buChar char="•"/>
        <a:defRPr sz="2400">
          <a:solidFill>
            <a:srgbClr val="336F55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336F55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336F55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336F55"/>
          </a:solidFill>
          <a:latin typeface="+mn-lt"/>
          <a:ea typeface="+mn-ea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336F5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hammond-turner@landmark.co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org/packages/NuGetPackage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NuGetGallery" TargetMode="External"/><Relationship Id="rId2" Type="http://schemas.openxmlformats.org/officeDocument/2006/relationships/hyperlink" Target="http://nuget.org/packages/NuGet.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edo.com/proge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ge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it.ly/NuGetPn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hammond-turner@landmark.co.u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nuget-cons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your </a:t>
            </a:r>
            <a:r>
              <a:rPr lang="en-US" dirty="0" err="1" smtClean="0"/>
              <a:t>NuGet</a:t>
            </a:r>
            <a:r>
              <a:rPr lang="en-US" dirty="0" smtClean="0"/>
              <a:t> for</a:t>
            </a:r>
            <a:br>
              <a:rPr lang="en-US" dirty="0" smtClean="0"/>
            </a:br>
            <a:r>
              <a:rPr lang="en-US" dirty="0" smtClean="0"/>
              <a:t>Fun and Profit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105400"/>
            <a:ext cx="4495800" cy="1203920"/>
          </a:xfrm>
        </p:spPr>
        <p:txBody>
          <a:bodyPr/>
          <a:lstStyle/>
          <a:p>
            <a:r>
              <a:rPr lang="en-US" dirty="0" smtClean="0"/>
              <a:t>Joel Hammond-Turner</a:t>
            </a:r>
          </a:p>
          <a:p>
            <a:r>
              <a:rPr lang="en-US" sz="1400" dirty="0" smtClean="0"/>
              <a:t>E: </a:t>
            </a:r>
            <a:r>
              <a:rPr lang="en-US" sz="1400" dirty="0" smtClean="0">
                <a:hlinkClick r:id="rId3"/>
              </a:rPr>
              <a:t>joel.hammond-turner@landmark.co.uk</a:t>
            </a:r>
            <a:endParaRPr lang="en-US" sz="1400" dirty="0" smtClean="0"/>
          </a:p>
          <a:p>
            <a:r>
              <a:rPr lang="en-US" sz="1400" dirty="0" smtClean="0"/>
              <a:t>T: @</a:t>
            </a:r>
            <a:r>
              <a:rPr lang="en-US" sz="1400" dirty="0" err="1" smtClean="0"/>
              <a:t>Rammesses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Nuget.exe post-build step to build package</a:t>
            </a:r>
          </a:p>
          <a:p>
            <a:pPr lvl="1"/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2399"/>
            <a:ext cx="7609330" cy="969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Nuget.exe post-build step to build package</a:t>
            </a:r>
          </a:p>
          <a:p>
            <a:pPr lvl="1"/>
            <a:r>
              <a:rPr lang="en-GB" dirty="0" smtClean="0"/>
              <a:t>Batch file / manual steps to publish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453127" cy="1245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Nuget.exe post-build step to build package</a:t>
            </a:r>
          </a:p>
          <a:p>
            <a:pPr lvl="1"/>
            <a:r>
              <a:rPr lang="en-GB" dirty="0" smtClean="0"/>
              <a:t>Batch file / manual steps to publish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 smtClean="0"/>
              <a:t>This is the hard way!	</a:t>
            </a:r>
          </a:p>
          <a:p>
            <a:pPr lvl="1"/>
            <a:r>
              <a:rPr lang="en-GB" dirty="0" smtClean="0"/>
              <a:t>Not good for Continuous Integration / Continuous Deployment</a:t>
            </a:r>
          </a:p>
          <a:p>
            <a:pPr lvl="1"/>
            <a:r>
              <a:rPr lang="en-GB" dirty="0" smtClean="0"/>
              <a:t>Hard to maintain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1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method – the EASY way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err="1" smtClean="0"/>
              <a:t>Nuget</a:t>
            </a:r>
            <a:r>
              <a:rPr lang="en-GB" dirty="0" smtClean="0"/>
              <a:t> </a:t>
            </a:r>
            <a:r>
              <a:rPr lang="en-GB" dirty="0" err="1" smtClean="0"/>
              <a:t>Package’n’Publish</a:t>
            </a:r>
            <a:r>
              <a:rPr lang="en-GB" dirty="0" smtClean="0"/>
              <a:t> project template</a:t>
            </a:r>
          </a:p>
          <a:p>
            <a:pPr lvl="2"/>
            <a:r>
              <a:rPr lang="en-GB" dirty="0" smtClean="0"/>
              <a:t>Based on </a:t>
            </a:r>
            <a:r>
              <a:rPr lang="en-GB" dirty="0" err="1" smtClean="0"/>
              <a:t>NugetPackageProject</a:t>
            </a:r>
            <a:r>
              <a:rPr lang="en-GB" dirty="0" smtClean="0"/>
              <a:t>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  <a:r>
              <a:rPr lang="en-GB" baseline="30000" dirty="0" smtClean="0"/>
              <a:t>1</a:t>
            </a:r>
          </a:p>
          <a:p>
            <a:pPr lvl="2"/>
            <a:r>
              <a:rPr lang="en-GB" dirty="0" smtClean="0"/>
              <a:t>Builds .</a:t>
            </a:r>
            <a:r>
              <a:rPr lang="en-GB" dirty="0" err="1" smtClean="0"/>
              <a:t>nuspec</a:t>
            </a:r>
            <a:r>
              <a:rPr lang="en-GB" dirty="0" smtClean="0"/>
              <a:t> file dynamically from </a:t>
            </a:r>
            <a:r>
              <a:rPr lang="en-GB" dirty="0" err="1" smtClean="0"/>
              <a:t>AssemblyInfo.cs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57150" indent="0" algn="r">
              <a:buNone/>
            </a:pPr>
            <a:r>
              <a:rPr lang="en-GB" sz="1400" baseline="30000" dirty="0" smtClean="0"/>
              <a:t>1</a:t>
            </a:r>
            <a:r>
              <a:rPr lang="en-GB" sz="1400" dirty="0" smtClean="0"/>
              <a:t>. </a:t>
            </a:r>
            <a:r>
              <a:rPr lang="en-GB" sz="1400" dirty="0" smtClean="0">
                <a:hlinkClick r:id="rId2"/>
              </a:rPr>
              <a:t>http</a:t>
            </a:r>
            <a:r>
              <a:rPr lang="en-GB" sz="1400" dirty="0">
                <a:hlinkClick r:id="rId2"/>
              </a:rPr>
              <a:t>://nuget.org/packages/NuGetPackageProject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65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method – the EASY way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err="1" smtClean="0"/>
              <a:t>NuGetPackageAndPublish.targets</a:t>
            </a:r>
            <a:endParaRPr lang="en-GB" dirty="0" smtClean="0"/>
          </a:p>
          <a:p>
            <a:pPr lvl="2"/>
            <a:r>
              <a:rPr lang="en-GB" dirty="0" err="1" smtClean="0"/>
              <a:t>MSBuild</a:t>
            </a:r>
            <a:r>
              <a:rPr lang="en-GB" dirty="0" smtClean="0"/>
              <a:t> target integrates nicely with Continuous Integration / Continuous Deployment / Release Management</a:t>
            </a:r>
          </a:p>
          <a:p>
            <a:pPr lvl="2"/>
            <a:r>
              <a:rPr lang="en-GB" dirty="0"/>
              <a:t>Release builds automatically publish to </a:t>
            </a:r>
            <a:r>
              <a:rPr lang="en-GB" dirty="0" smtClean="0"/>
              <a:t>repository</a:t>
            </a:r>
          </a:p>
          <a:p>
            <a:pPr lvl="3"/>
            <a:r>
              <a:rPr lang="en-GB" dirty="0" smtClean="0"/>
              <a:t>/</a:t>
            </a:r>
            <a:r>
              <a:rPr lang="en-GB" dirty="0" err="1" smtClean="0"/>
              <a:t>t:Publish</a:t>
            </a:r>
            <a:endParaRPr lang="en-GB" dirty="0"/>
          </a:p>
          <a:p>
            <a:pPr lvl="2"/>
            <a:r>
              <a:rPr lang="en-GB" dirty="0"/>
              <a:t>Properly </a:t>
            </a:r>
            <a:r>
              <a:rPr lang="en-GB" dirty="0" smtClean="0"/>
              <a:t>versioned</a:t>
            </a:r>
          </a:p>
          <a:p>
            <a:pPr lvl="2"/>
            <a:endParaRPr lang="en-GB" sz="1200" dirty="0"/>
          </a:p>
          <a:p>
            <a:pPr lvl="1"/>
            <a:r>
              <a:rPr lang="en-GB" dirty="0" smtClean="0"/>
              <a:t>This is how we do it at Landmark.</a:t>
            </a:r>
            <a:endParaRPr lang="en-GB" dirty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637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8401" y="2967335"/>
            <a:ext cx="597471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Demo: </a:t>
            </a:r>
            <a:b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NuGet</a:t>
            </a:r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Package’N’Publish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0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Public? Private? Where should I publish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File-based repository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smtClean="0"/>
              <a:t>Local / Network share</a:t>
            </a:r>
            <a:endParaRPr lang="en-GB" dirty="0"/>
          </a:p>
          <a:p>
            <a:pPr lvl="1"/>
            <a:r>
              <a:rPr lang="en-GB" dirty="0" smtClean="0"/>
              <a:t>Trivially simple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847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Public? Private? Where should I publish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File-based repository</a:t>
            </a:r>
          </a:p>
          <a:p>
            <a:r>
              <a:rPr lang="en-GB" dirty="0" smtClean="0"/>
              <a:t>Local repository server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err="1" smtClean="0"/>
              <a:t>NuGet.Server</a:t>
            </a:r>
            <a:r>
              <a:rPr lang="en-GB" dirty="0" smtClean="0"/>
              <a:t>     -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nuget.org/packages/NuGet.Server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NuGetGallery</a:t>
            </a:r>
            <a:r>
              <a:rPr lang="en-GB" dirty="0" smtClean="0"/>
              <a:t>     -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github.com/NuGet/NuGetGallery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Inedo</a:t>
            </a:r>
            <a:r>
              <a:rPr lang="en-GB" dirty="0" smtClean="0"/>
              <a:t> </a:t>
            </a:r>
            <a:r>
              <a:rPr lang="en-GB" dirty="0" err="1" smtClean="0"/>
              <a:t>ProGet</a:t>
            </a:r>
            <a:r>
              <a:rPr lang="en-GB" dirty="0"/>
              <a:t> </a:t>
            </a:r>
            <a:r>
              <a:rPr lang="en-GB" dirty="0" smtClean="0"/>
              <a:t>    -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inedo.com/proget</a:t>
            </a:r>
            <a:r>
              <a:rPr lang="en-GB" dirty="0" smtClean="0"/>
              <a:t> </a:t>
            </a:r>
          </a:p>
          <a:p>
            <a:pPr lvl="2"/>
            <a:r>
              <a:rPr lang="en-GB" dirty="0"/>
              <a:t>$free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$395/</a:t>
            </a:r>
            <a:r>
              <a:rPr lang="en-GB" dirty="0" err="1"/>
              <a:t>yr</a:t>
            </a:r>
            <a:r>
              <a:rPr lang="en-GB" dirty="0"/>
              <a:t> or $995/perpetually</a:t>
            </a:r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89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Public? Private? Where should I publish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File-based repository</a:t>
            </a:r>
          </a:p>
          <a:p>
            <a:r>
              <a:rPr lang="en-GB" dirty="0" smtClean="0"/>
              <a:t>Local repository server</a:t>
            </a:r>
          </a:p>
          <a:p>
            <a:r>
              <a:rPr lang="en-GB" dirty="0" smtClean="0"/>
              <a:t>Cloud-based private repository</a:t>
            </a:r>
          </a:p>
          <a:p>
            <a:endParaRPr lang="en-GB" sz="1200" dirty="0" smtClean="0"/>
          </a:p>
          <a:p>
            <a:pPr lvl="1"/>
            <a:r>
              <a:rPr lang="en-GB" dirty="0" err="1" smtClean="0"/>
              <a:t>MyGet</a:t>
            </a:r>
            <a:r>
              <a:rPr lang="en-GB" dirty="0" smtClean="0"/>
              <a:t>           - </a:t>
            </a:r>
            <a:r>
              <a:rPr lang="en-GB" dirty="0">
                <a:hlinkClick r:id="rId2"/>
              </a:rPr>
              <a:t>http://www.myget.org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 smtClean="0"/>
              <a:t>$free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 smtClean="0"/>
              <a:t> $21/pm</a:t>
            </a:r>
          </a:p>
          <a:p>
            <a:pPr lvl="2"/>
            <a:r>
              <a:rPr lang="en-GB" dirty="0" smtClean="0"/>
              <a:t>Enterprise option – </a:t>
            </a:r>
            <a:r>
              <a:rPr lang="en-GB" dirty="0" err="1" smtClean="0"/>
              <a:t>p.o.a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8401" y="2967335"/>
            <a:ext cx="477566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Demo: </a:t>
            </a:r>
            <a:b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Private Repositories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4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NuGet</a:t>
            </a:r>
            <a:r>
              <a:rPr lang="en-GB" dirty="0" smtClean="0"/>
              <a:t>? </a:t>
            </a:r>
          </a:p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Enterprise.</a:t>
            </a:r>
          </a:p>
          <a:p>
            <a:r>
              <a:rPr lang="en-GB" dirty="0" err="1" smtClean="0"/>
              <a:t>NuGet</a:t>
            </a:r>
            <a:r>
              <a:rPr lang="en-GB" dirty="0" smtClean="0"/>
              <a:t> within the Build Process.</a:t>
            </a:r>
          </a:p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Public? Private? Where should I publish?</a:t>
            </a:r>
          </a:p>
          <a:p>
            <a:r>
              <a:rPr lang="en-GB" dirty="0" smtClean="0"/>
              <a:t>Who pulled the plug? Coping with outages.</a:t>
            </a:r>
          </a:p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5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pulled the plug? Coping with outages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1785885">
            <a:off x="4494628" y="1209309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Hands up if…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pulled the plug? Coping with outages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already have a cache (or two) !</a:t>
            </a:r>
          </a:p>
          <a:p>
            <a:pPr lvl="1"/>
            <a:r>
              <a:rPr lang="en-GB" dirty="0" smtClean="0"/>
              <a:t>The “</a:t>
            </a:r>
            <a:r>
              <a:rPr lang="en-GB" dirty="0" err="1" smtClean="0"/>
              <a:t>HanselFix</a:t>
            </a:r>
            <a:r>
              <a:rPr lang="en-GB" dirty="0" smtClean="0"/>
              <a:t>™” – add </a:t>
            </a:r>
            <a:r>
              <a:rPr lang="en-GB" dirty="0" err="1" smtClean="0"/>
              <a:t>NuGet’s</a:t>
            </a:r>
            <a:r>
              <a:rPr lang="en-GB" dirty="0" smtClean="0"/>
              <a:t> cache as a repository</a:t>
            </a:r>
          </a:p>
          <a:p>
            <a:pPr lvl="2"/>
            <a:r>
              <a:rPr lang="en-GB" dirty="0" smtClean="0"/>
              <a:t>C:\Users\{me}\AppData\Local\NuGet\Cache</a:t>
            </a:r>
          </a:p>
          <a:p>
            <a:pPr lvl="1"/>
            <a:r>
              <a:rPr lang="en-GB" dirty="0" smtClean="0"/>
              <a:t>Solution “packages” folder contains them too.</a:t>
            </a:r>
          </a:p>
          <a:p>
            <a:pPr lvl="1"/>
            <a:endParaRPr lang="en-GB" dirty="0"/>
          </a:p>
          <a:p>
            <a:r>
              <a:rPr lang="en-GB" dirty="0" smtClean="0"/>
              <a:t>Caching in your local repository</a:t>
            </a:r>
          </a:p>
          <a:p>
            <a:pPr lvl="1"/>
            <a:r>
              <a:rPr lang="en-GB" dirty="0" smtClean="0"/>
              <a:t>Just copy from your cache! (batch file / scheduled task)</a:t>
            </a:r>
          </a:p>
        </p:txBody>
      </p:sp>
      <p:sp>
        <p:nvSpPr>
          <p:cNvPr id="4" name="Rectangle 3"/>
          <p:cNvSpPr/>
          <p:nvPr/>
        </p:nvSpPr>
        <p:spPr>
          <a:xfrm rot="1785885">
            <a:off x="4494628" y="1209309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Hands up if…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0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8401" y="2967335"/>
            <a:ext cx="374974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Demo: </a:t>
            </a:r>
            <a:b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Pulling the plug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pulled the plug? Coping with outages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ProGet</a:t>
            </a:r>
            <a:r>
              <a:rPr lang="en-GB" dirty="0" smtClean="0"/>
              <a:t> 0.9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smtClean="0"/>
              <a:t>“Connector caching” </a:t>
            </a:r>
          </a:p>
          <a:p>
            <a:pPr lvl="2"/>
            <a:r>
              <a:rPr lang="en-GB" dirty="0" smtClean="0"/>
              <a:t>downloads packages </a:t>
            </a:r>
            <a:br>
              <a:rPr lang="en-GB" dirty="0" smtClean="0"/>
            </a:br>
            <a:r>
              <a:rPr lang="en-GB" dirty="0" smtClean="0"/>
              <a:t>as they’re pulled </a:t>
            </a:r>
            <a:br>
              <a:rPr lang="en-GB" dirty="0" smtClean="0"/>
            </a:br>
            <a:r>
              <a:rPr lang="en-GB" dirty="0" smtClean="0"/>
              <a:t>from connectors </a:t>
            </a:r>
            <a:br>
              <a:rPr lang="en-GB" dirty="0" smtClean="0"/>
            </a:br>
            <a:r>
              <a:rPr lang="en-GB" dirty="0" smtClean="0"/>
              <a:t>(NuGet.org</a:t>
            </a:r>
            <a:br>
              <a:rPr lang="en-GB" dirty="0" smtClean="0"/>
            </a:br>
            <a:r>
              <a:rPr lang="en-GB" dirty="0" smtClean="0"/>
              <a:t> or other repo) </a:t>
            </a:r>
          </a:p>
          <a:p>
            <a:pPr lvl="2"/>
            <a:r>
              <a:rPr lang="en-GB" dirty="0" smtClean="0"/>
              <a:t>I suggested that!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pPr lvl="2"/>
            <a:endParaRPr lang="en-GB" sz="1200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MyGet.org doing something similar?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125785" cy="267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3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16832"/>
            <a:ext cx="83058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For a happy enterprise…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[</a:t>
            </a:r>
            <a:r>
              <a:rPr lang="en-GB" sz="1400" dirty="0" smtClean="0">
                <a:solidFill>
                  <a:srgbClr val="0070C0"/>
                </a:solidFill>
                <a:latin typeface="Consolas"/>
                <a:cs typeface="Consolas"/>
              </a:rPr>
              <a:t>Test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]     </a:t>
            </a:r>
            <a:endParaRPr lang="en-GB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rgbClr val="002060"/>
                </a:solidFill>
                <a:latin typeface="Consolas"/>
                <a:cs typeface="Consolas"/>
              </a:rPr>
              <a:t>public</a:t>
            </a:r>
            <a:r>
              <a:rPr lang="en-GB" sz="1400" dirty="0">
                <a:solidFill>
                  <a:srgbClr val="002060"/>
                </a:solidFill>
                <a:latin typeface="Consolas"/>
                <a:cs typeface="Consolas"/>
              </a:rPr>
              <a:t> void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 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TestThatMyEnterpriseIsHappy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 </a:t>
            </a:r>
            <a:r>
              <a:rPr lang="en-GB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Assert.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IsTrue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 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MyEnterprise.PackagesSharedLibraries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);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 </a:t>
            </a:r>
            <a:r>
              <a:rPr lang="en-GB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Assert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.IsTrue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 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MyEnterprise.TreatsSharedLibrariesAsProducts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);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Consolas"/>
                <a:cs typeface="Consolas"/>
              </a:rPr>
              <a:t> </a:t>
            </a:r>
            <a:r>
              <a:rPr lang="en-GB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Assert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.IsTrue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( </a:t>
            </a:r>
            <a:r>
              <a:rPr lang="en-GB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MyEnterprise.HasALocalRepository</a:t>
            </a: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 );</a:t>
            </a:r>
            <a:endParaRPr lang="en-GB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GB" sz="14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endParaRPr lang="en-GB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32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Hold on… Where’s the fun? Where’s the Profit?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profit…</a:t>
            </a:r>
          </a:p>
          <a:p>
            <a:pPr lvl="1"/>
            <a:r>
              <a:rPr lang="en-GB" dirty="0" smtClean="0"/>
              <a:t>Is in REALLY re-using your code</a:t>
            </a:r>
          </a:p>
          <a:p>
            <a:pPr lvl="1"/>
            <a:r>
              <a:rPr lang="en-GB" dirty="0" smtClean="0"/>
              <a:t>Getting multiple </a:t>
            </a:r>
            <a:r>
              <a:rPr lang="en-GB" dirty="0" err="1" smtClean="0"/>
              <a:t>dev</a:t>
            </a:r>
            <a:r>
              <a:rPr lang="en-GB" dirty="0" smtClean="0"/>
              <a:t> teams working together</a:t>
            </a:r>
          </a:p>
          <a:p>
            <a:pPr lvl="1"/>
            <a:endParaRPr lang="en-GB" dirty="0"/>
          </a:p>
          <a:p>
            <a:r>
              <a:rPr lang="en-GB" dirty="0" smtClean="0"/>
              <a:t>The fun…</a:t>
            </a:r>
          </a:p>
          <a:p>
            <a:pPr lvl="1"/>
            <a:r>
              <a:rPr lang="en-GB" dirty="0"/>
              <a:t>Is in REALLY re-using your code</a:t>
            </a:r>
          </a:p>
          <a:p>
            <a:pPr lvl="1"/>
            <a:r>
              <a:rPr lang="en-GB" dirty="0"/>
              <a:t>Getting multiple </a:t>
            </a:r>
            <a:r>
              <a:rPr lang="en-GB" dirty="0" err="1"/>
              <a:t>dev</a:t>
            </a:r>
            <a:r>
              <a:rPr lang="en-GB" dirty="0"/>
              <a:t> teams working together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2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last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well as sponsoring DDDSW 4,                       also has open-sourced the </a:t>
            </a:r>
            <a:r>
              <a:rPr lang="en-GB" dirty="0" err="1" smtClean="0"/>
              <a:t>NuGet</a:t>
            </a:r>
            <a:r>
              <a:rPr lang="en-GB" dirty="0" smtClean="0"/>
              <a:t> </a:t>
            </a:r>
            <a:r>
              <a:rPr lang="en-GB" dirty="0" err="1" smtClean="0"/>
              <a:t>Package’N’Publish</a:t>
            </a:r>
            <a:r>
              <a:rPr lang="en-GB" dirty="0" smtClean="0"/>
              <a:t> tooling: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bit.ly/NuGetPnP</a:t>
            </a:r>
            <a:r>
              <a:rPr lang="en-GB" dirty="0" smtClean="0"/>
              <a:t> </a:t>
            </a:r>
          </a:p>
          <a:p>
            <a:pPr lvl="2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2" y="4459518"/>
            <a:ext cx="5940152" cy="112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68" y="2070182"/>
            <a:ext cx="1730028" cy="2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7200" dirty="0" smtClean="0"/>
              <a:t>Questions?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4006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your </a:t>
            </a:r>
            <a:r>
              <a:rPr lang="en-US" dirty="0" err="1" smtClean="0"/>
              <a:t>NuGet</a:t>
            </a:r>
            <a:r>
              <a:rPr lang="en-US" dirty="0" smtClean="0"/>
              <a:t> for</a:t>
            </a:r>
            <a:br>
              <a:rPr lang="en-US" dirty="0" smtClean="0"/>
            </a:br>
            <a:r>
              <a:rPr lang="en-US" dirty="0" smtClean="0"/>
              <a:t>Fun and Profit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5105400"/>
            <a:ext cx="4495800" cy="1203920"/>
          </a:xfrm>
        </p:spPr>
        <p:txBody>
          <a:bodyPr/>
          <a:lstStyle/>
          <a:p>
            <a:r>
              <a:rPr lang="en-US" dirty="0" smtClean="0"/>
              <a:t>Joel Hammond-Turner</a:t>
            </a:r>
          </a:p>
          <a:p>
            <a:r>
              <a:rPr lang="en-US" sz="1400" dirty="0" smtClean="0"/>
              <a:t>E: </a:t>
            </a:r>
            <a:r>
              <a:rPr lang="en-US" sz="1400" dirty="0" smtClean="0">
                <a:hlinkClick r:id="rId3"/>
              </a:rPr>
              <a:t>joel.hammond-turner@landmark.co.uk</a:t>
            </a:r>
            <a:endParaRPr lang="en-US" sz="1400" dirty="0" smtClean="0"/>
          </a:p>
          <a:p>
            <a:r>
              <a:rPr lang="en-US" sz="1400" dirty="0" smtClean="0"/>
              <a:t>T: @</a:t>
            </a:r>
            <a:r>
              <a:rPr lang="en-US" sz="1400" dirty="0" err="1" smtClean="0"/>
              <a:t>Rammesses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8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NuGet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don’t already know…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… where have you </a:t>
            </a:r>
            <a:r>
              <a:rPr lang="en-GB" b="1" i="1" dirty="0" smtClean="0"/>
              <a:t>BEEN</a:t>
            </a:r>
            <a:r>
              <a:rPr lang="en-GB" dirty="0" smtClean="0"/>
              <a:t>?!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9220" name="Picture 4" descr="Nu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982924"/>
            <a:ext cx="21717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785885">
            <a:off x="4494628" y="1209309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Hands up if…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629024"/>
            <a:ext cx="8195642" cy="171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5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Enterprise?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Writing </a:t>
            </a:r>
            <a:r>
              <a:rPr lang="en-GB" dirty="0" smtClean="0"/>
              <a:t>common libraries is hard…</a:t>
            </a:r>
          </a:p>
          <a:p>
            <a:r>
              <a:rPr lang="en-GB" dirty="0" smtClean="0"/>
              <a:t>Sharing projects across solutions is a problem…</a:t>
            </a:r>
          </a:p>
          <a:p>
            <a:r>
              <a:rPr lang="en-GB" dirty="0" smtClean="0"/>
              <a:t>Versioning can be a nightmare.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Solution – Use </a:t>
            </a:r>
            <a:r>
              <a:rPr lang="en-GB" dirty="0" err="1" smtClean="0"/>
              <a:t>NuGet</a:t>
            </a:r>
            <a:r>
              <a:rPr lang="en-GB" dirty="0" smtClean="0"/>
              <a:t> for (ideally) </a:t>
            </a:r>
            <a:r>
              <a:rPr lang="en-GB" b="1" u="sng" dirty="0" smtClean="0"/>
              <a:t>ALL</a:t>
            </a:r>
            <a:r>
              <a:rPr lang="en-GB" dirty="0" smtClean="0"/>
              <a:t> Dependencies</a:t>
            </a:r>
          </a:p>
          <a:p>
            <a:pPr lvl="1"/>
            <a:r>
              <a:rPr lang="en-GB" dirty="0" smtClean="0"/>
              <a:t>Including your own</a:t>
            </a:r>
          </a:p>
        </p:txBody>
      </p:sp>
    </p:spTree>
    <p:extLst>
      <p:ext uri="{BB962C8B-B14F-4D97-AF65-F5344CB8AC3E}">
        <p14:creationId xmlns:p14="http://schemas.microsoft.com/office/powerpoint/2010/main" val="9002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Enterprise?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Treat your own common libraries as a “Product”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Deliver as </a:t>
            </a:r>
            <a:r>
              <a:rPr lang="en-GB" dirty="0" err="1" smtClean="0"/>
              <a:t>NuGet</a:t>
            </a:r>
            <a:r>
              <a:rPr lang="en-GB" dirty="0" smtClean="0"/>
              <a:t> packages</a:t>
            </a:r>
          </a:p>
          <a:p>
            <a:pPr lvl="1"/>
            <a:r>
              <a:rPr lang="en-GB" dirty="0" smtClean="0"/>
              <a:t>Fine-grained scope / correct dependencies</a:t>
            </a:r>
          </a:p>
          <a:p>
            <a:pPr lvl="1"/>
            <a:r>
              <a:rPr lang="en-GB" dirty="0" smtClean="0"/>
              <a:t>Fully tested</a:t>
            </a:r>
          </a:p>
          <a:p>
            <a:pPr lvl="1"/>
            <a:r>
              <a:rPr lang="en-GB" dirty="0" smtClean="0"/>
              <a:t>Considered content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u="sng" dirty="0" smtClean="0"/>
              <a:t>Properly versioned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6264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NuGet</a:t>
            </a:r>
            <a:r>
              <a:rPr lang="en-GB" dirty="0" smtClean="0"/>
              <a:t> in the </a:t>
            </a:r>
            <a:r>
              <a:rPr lang="en-GB" dirty="0" err="1" smtClean="0"/>
              <a:t>Enterpris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170332"/>
            <a:ext cx="8064897" cy="406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1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within the Build Process.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Package Restore mode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No packages in source control</a:t>
            </a:r>
          </a:p>
          <a:p>
            <a:pPr lvl="1"/>
            <a:r>
              <a:rPr lang="en-GB" dirty="0" smtClean="0"/>
              <a:t>Gets the latest versions on each CI build</a:t>
            </a:r>
          </a:p>
          <a:p>
            <a:pPr lvl="1"/>
            <a:r>
              <a:rPr lang="en-GB" dirty="0" smtClean="0"/>
              <a:t>Manage packages at solution level</a:t>
            </a:r>
          </a:p>
          <a:p>
            <a:pPr lvl="1"/>
            <a:r>
              <a:rPr lang="en-GB" dirty="0" smtClean="0"/>
              <a:t>Upgrade all packages in solution at once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/>
              <a:t>No packages in source control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4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NuGet</a:t>
            </a:r>
            <a:r>
              <a:rPr lang="en-GB" dirty="0" smtClean="0"/>
              <a:t> within the Build Process.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Aside - </a:t>
            </a:r>
            <a:r>
              <a:rPr lang="en-GB" dirty="0" err="1" smtClean="0"/>
              <a:t>NuGet</a:t>
            </a:r>
            <a:r>
              <a:rPr lang="en-GB" dirty="0" smtClean="0"/>
              <a:t> Package Restore consent</a:t>
            </a:r>
            <a:br>
              <a:rPr lang="en-GB" dirty="0" smtClean="0"/>
            </a:br>
            <a:endParaRPr lang="en-GB" sz="1200" dirty="0" smtClean="0"/>
          </a:p>
          <a:p>
            <a:pPr lvl="1"/>
            <a:r>
              <a:rPr lang="en-GB" dirty="0" smtClean="0"/>
              <a:t>In version 2.0 consent is required for Package Restore</a:t>
            </a:r>
          </a:p>
          <a:p>
            <a:pPr lvl="1"/>
            <a:r>
              <a:rPr lang="en-GB" dirty="0" smtClean="0"/>
              <a:t>Consent by checking the box in </a:t>
            </a:r>
            <a:r>
              <a:rPr lang="en-GB" dirty="0" err="1" smtClean="0"/>
              <a:t>NuGet</a:t>
            </a:r>
            <a:r>
              <a:rPr lang="en-GB" dirty="0" smtClean="0"/>
              <a:t> settings</a:t>
            </a:r>
          </a:p>
          <a:p>
            <a:pPr lvl="1"/>
            <a:r>
              <a:rPr lang="en-GB" dirty="0" smtClean="0"/>
              <a:t>Consent in </a:t>
            </a:r>
            <a:r>
              <a:rPr lang="en-GB" dirty="0" err="1" smtClean="0"/>
              <a:t>NuGet.Config</a:t>
            </a:r>
            <a:endParaRPr lang="en-GB" dirty="0"/>
          </a:p>
          <a:p>
            <a:pPr lvl="1"/>
            <a:r>
              <a:rPr lang="en-GB" dirty="0" smtClean="0"/>
              <a:t>Consent by setting Environment variable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http://bit.ly/nuget-consent</a:t>
            </a:r>
            <a:r>
              <a:rPr lang="en-GB" dirty="0" smtClean="0"/>
              <a:t> for details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&amp; publishing your code with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/ D.I.Y. method</a:t>
            </a:r>
          </a:p>
          <a:p>
            <a:pPr lvl="1"/>
            <a:r>
              <a:rPr lang="en-GB" dirty="0" smtClean="0"/>
              <a:t>Hand-</a:t>
            </a:r>
            <a:r>
              <a:rPr lang="en-GB" dirty="0" err="1" smtClean="0"/>
              <a:t>crafted.nuspec</a:t>
            </a:r>
            <a:r>
              <a:rPr lang="en-GB" dirty="0" smtClean="0"/>
              <a:t>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1"/>
            <a:ext cx="8352928" cy="4627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15554</TotalTime>
  <Words>519</Words>
  <Application>Microsoft Office PowerPoint</Application>
  <PresentationFormat>On-screen Show (4:3)</PresentationFormat>
  <Paragraphs>158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 Presentation</vt:lpstr>
      <vt:lpstr>Using your NuGet for Fun and Profit</vt:lpstr>
      <vt:lpstr>Agenda</vt:lpstr>
      <vt:lpstr>What is NuGet?</vt:lpstr>
      <vt:lpstr>Why NuGet in the Enterprise?</vt:lpstr>
      <vt:lpstr>Why NuGet in the Enterprise?</vt:lpstr>
      <vt:lpstr>Why NuGet in the Enterpris?</vt:lpstr>
      <vt:lpstr>NuGet within the Build Process.</vt:lpstr>
      <vt:lpstr>NuGet within the Build Process.</vt:lpstr>
      <vt:lpstr>Packaging &amp; publishing your code with NuGet.</vt:lpstr>
      <vt:lpstr>Packaging &amp; publishing your code with NuGet.</vt:lpstr>
      <vt:lpstr>Packaging &amp; publishing your code with NuGet.</vt:lpstr>
      <vt:lpstr>Packaging &amp; publishing your code with NuGet.</vt:lpstr>
      <vt:lpstr>Packaging &amp; publishing your code with NuGet.</vt:lpstr>
      <vt:lpstr>Packaging &amp; publishing your code with NuGet.</vt:lpstr>
      <vt:lpstr>Demo time!</vt:lpstr>
      <vt:lpstr>Public? Private? Where should I publish?</vt:lpstr>
      <vt:lpstr>Public? Private? Where should I publish?</vt:lpstr>
      <vt:lpstr>Public? Private? Where should I publish?</vt:lpstr>
      <vt:lpstr>Demo time!</vt:lpstr>
      <vt:lpstr>Who pulled the plug? Coping with outages.</vt:lpstr>
      <vt:lpstr>Who pulled the plug? Coping with outages.</vt:lpstr>
      <vt:lpstr>Demo time!</vt:lpstr>
      <vt:lpstr>Who pulled the plug? Coping with outages.</vt:lpstr>
      <vt:lpstr>Conclusions</vt:lpstr>
      <vt:lpstr>Hold on… Where’s the fun? Where’s the Profit?</vt:lpstr>
      <vt:lpstr>One last thing…</vt:lpstr>
      <vt:lpstr>PowerPoint Presentation</vt:lpstr>
      <vt:lpstr>Using your NuGet for Fun and Profit</vt:lpstr>
    </vt:vector>
  </TitlesOfParts>
  <Company>Bluestone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Adams</dc:creator>
  <cp:lastModifiedBy>Joel R. Hammond-Turner</cp:lastModifiedBy>
  <cp:revision>179</cp:revision>
  <dcterms:created xsi:type="dcterms:W3CDTF">2005-01-07T11:37:09Z</dcterms:created>
  <dcterms:modified xsi:type="dcterms:W3CDTF">2012-05-26T08:08:56Z</dcterms:modified>
</cp:coreProperties>
</file>