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8287" y="368312"/>
            <a:ext cx="6832600" cy="9965690"/>
          </a:xfrm>
          <a:custGeom>
            <a:avLst/>
            <a:gdLst/>
            <a:ahLst/>
            <a:cxnLst/>
            <a:rect l="l" t="t" r="r" b="b"/>
            <a:pathLst>
              <a:path w="6832600" h="9965690">
                <a:moveTo>
                  <a:pt x="6832600" y="0"/>
                </a:moveTo>
                <a:lnTo>
                  <a:pt x="6775399" y="0"/>
                </a:lnTo>
                <a:lnTo>
                  <a:pt x="6775399" y="6350"/>
                </a:lnTo>
                <a:lnTo>
                  <a:pt x="6775399" y="9959327"/>
                </a:lnTo>
                <a:lnTo>
                  <a:pt x="57213" y="9959327"/>
                </a:lnTo>
                <a:lnTo>
                  <a:pt x="57213" y="6350"/>
                </a:lnTo>
                <a:lnTo>
                  <a:pt x="6775399" y="6350"/>
                </a:lnTo>
                <a:lnTo>
                  <a:pt x="6775399" y="0"/>
                </a:lnTo>
                <a:lnTo>
                  <a:pt x="0" y="0"/>
                </a:lnTo>
                <a:lnTo>
                  <a:pt x="0" y="6350"/>
                </a:lnTo>
                <a:lnTo>
                  <a:pt x="0" y="9959327"/>
                </a:lnTo>
                <a:lnTo>
                  <a:pt x="0" y="9965677"/>
                </a:lnTo>
                <a:lnTo>
                  <a:pt x="6832600" y="9965677"/>
                </a:lnTo>
                <a:lnTo>
                  <a:pt x="6832600" y="9959696"/>
                </a:lnTo>
                <a:lnTo>
                  <a:pt x="6832600" y="9959327"/>
                </a:lnTo>
                <a:lnTo>
                  <a:pt x="6832600" y="6350"/>
                </a:lnTo>
                <a:lnTo>
                  <a:pt x="68326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546C-6365-6EE9-0357-4611BBE1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468" y="1337434"/>
            <a:ext cx="6423025" cy="30723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>
                <a:solidFill>
                  <a:schemeClr val="accent5"/>
                </a:solidFill>
              </a:rPr>
              <a:t>Assessment of Marginal Workers in Tamil Nadu- A Socioeconomic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E78596-41DC-25F2-0F81-C5CC50F2CA8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983648" y="7058035"/>
            <a:ext cx="5289550" cy="830997"/>
          </a:xfrm>
        </p:spPr>
        <p:txBody>
          <a:bodyPr/>
          <a:lstStyle/>
          <a:p>
            <a:r>
              <a:rPr lang="en-US" dirty="0" err="1"/>
              <a:t>Kapatralla</a:t>
            </a:r>
            <a:r>
              <a:rPr lang="en-US" dirty="0"/>
              <a:t> Narendra </a:t>
            </a:r>
            <a:r>
              <a:rPr lang="en-US" dirty="0" err="1"/>
              <a:t>naidu</a:t>
            </a:r>
            <a:endParaRPr lang="en-US" dirty="0"/>
          </a:p>
          <a:p>
            <a:endParaRPr lang="en-US" dirty="0"/>
          </a:p>
          <a:p>
            <a:r>
              <a:rPr lang="en-US" dirty="0"/>
              <a:t>(Team member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F8CE7-30CE-F0C5-B29A-1B3E085CC4DF}"/>
              </a:ext>
            </a:extLst>
          </p:cNvPr>
          <p:cNvSpPr txBox="1"/>
          <p:nvPr/>
        </p:nvSpPr>
        <p:spPr>
          <a:xfrm>
            <a:off x="1209301" y="5364602"/>
            <a:ext cx="4637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1242"/>
                </a:solidFill>
                <a:latin typeface="Montserrat" pitchFamily="2" charset="0"/>
              </a:rPr>
              <a:t>TEAM NUMBER=01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3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299" y="368300"/>
            <a:ext cx="6832600" cy="9965690"/>
            <a:chOff x="368299" y="368300"/>
            <a:chExt cx="6832600" cy="9965690"/>
          </a:xfrm>
        </p:grpSpPr>
        <p:sp>
          <p:nvSpPr>
            <p:cNvPr id="3" name="object 3"/>
            <p:cNvSpPr/>
            <p:nvPr/>
          </p:nvSpPr>
          <p:spPr>
            <a:xfrm>
              <a:off x="368287" y="368312"/>
              <a:ext cx="6832600" cy="9965690"/>
            </a:xfrm>
            <a:custGeom>
              <a:avLst/>
              <a:gdLst/>
              <a:ahLst/>
              <a:cxnLst/>
              <a:rect l="l" t="t" r="r" b="b"/>
              <a:pathLst>
                <a:path w="6832600" h="9965690">
                  <a:moveTo>
                    <a:pt x="6832600" y="9228772"/>
                  </a:moveTo>
                  <a:lnTo>
                    <a:pt x="6775399" y="9228772"/>
                  </a:lnTo>
                  <a:lnTo>
                    <a:pt x="6775399" y="9394025"/>
                  </a:lnTo>
                  <a:lnTo>
                    <a:pt x="6832600" y="9394025"/>
                  </a:lnTo>
                  <a:lnTo>
                    <a:pt x="6832600" y="9228772"/>
                  </a:lnTo>
                  <a:close/>
                </a:path>
                <a:path w="6832600" h="9965690">
                  <a:moveTo>
                    <a:pt x="6832600" y="8891905"/>
                  </a:moveTo>
                  <a:lnTo>
                    <a:pt x="6775399" y="8891905"/>
                  </a:lnTo>
                  <a:lnTo>
                    <a:pt x="6775399" y="9057157"/>
                  </a:lnTo>
                  <a:lnTo>
                    <a:pt x="6832600" y="9057157"/>
                  </a:lnTo>
                  <a:lnTo>
                    <a:pt x="6832600" y="8891905"/>
                  </a:lnTo>
                  <a:close/>
                </a:path>
                <a:path w="6832600" h="9965690">
                  <a:moveTo>
                    <a:pt x="6832600" y="8555037"/>
                  </a:moveTo>
                  <a:lnTo>
                    <a:pt x="6775399" y="8555037"/>
                  </a:lnTo>
                  <a:lnTo>
                    <a:pt x="6775399" y="8720303"/>
                  </a:lnTo>
                  <a:lnTo>
                    <a:pt x="6832600" y="8720303"/>
                  </a:lnTo>
                  <a:lnTo>
                    <a:pt x="6832600" y="8555037"/>
                  </a:lnTo>
                  <a:close/>
                </a:path>
                <a:path w="6832600" h="9965690">
                  <a:moveTo>
                    <a:pt x="6832600" y="6031750"/>
                  </a:moveTo>
                  <a:lnTo>
                    <a:pt x="6775399" y="6031750"/>
                  </a:lnTo>
                  <a:lnTo>
                    <a:pt x="6775399" y="8383435"/>
                  </a:lnTo>
                  <a:lnTo>
                    <a:pt x="6832600" y="8383435"/>
                  </a:lnTo>
                  <a:lnTo>
                    <a:pt x="6832600" y="6031750"/>
                  </a:lnTo>
                  <a:close/>
                </a:path>
                <a:path w="6832600" h="9965690">
                  <a:moveTo>
                    <a:pt x="6832600" y="5694883"/>
                  </a:moveTo>
                  <a:lnTo>
                    <a:pt x="6775399" y="5694883"/>
                  </a:lnTo>
                  <a:lnTo>
                    <a:pt x="6775399" y="5860135"/>
                  </a:lnTo>
                  <a:lnTo>
                    <a:pt x="6832600" y="5860135"/>
                  </a:lnTo>
                  <a:lnTo>
                    <a:pt x="6832600" y="5694883"/>
                  </a:lnTo>
                  <a:close/>
                </a:path>
                <a:path w="6832600" h="9965690">
                  <a:moveTo>
                    <a:pt x="6832600" y="5358028"/>
                  </a:moveTo>
                  <a:lnTo>
                    <a:pt x="6775399" y="5358028"/>
                  </a:lnTo>
                  <a:lnTo>
                    <a:pt x="6775399" y="5523281"/>
                  </a:lnTo>
                  <a:lnTo>
                    <a:pt x="6832600" y="5523281"/>
                  </a:lnTo>
                  <a:lnTo>
                    <a:pt x="6832600" y="5358028"/>
                  </a:lnTo>
                  <a:close/>
                </a:path>
                <a:path w="6832600" h="9965690">
                  <a:moveTo>
                    <a:pt x="6832600" y="5021161"/>
                  </a:moveTo>
                  <a:lnTo>
                    <a:pt x="6775399" y="5021161"/>
                  </a:lnTo>
                  <a:lnTo>
                    <a:pt x="6775399" y="5186413"/>
                  </a:lnTo>
                  <a:lnTo>
                    <a:pt x="6832600" y="5186413"/>
                  </a:lnTo>
                  <a:lnTo>
                    <a:pt x="6832600" y="5021161"/>
                  </a:lnTo>
                  <a:close/>
                </a:path>
                <a:path w="6832600" h="9965690">
                  <a:moveTo>
                    <a:pt x="6832600" y="4684293"/>
                  </a:moveTo>
                  <a:lnTo>
                    <a:pt x="6775399" y="4684293"/>
                  </a:lnTo>
                  <a:lnTo>
                    <a:pt x="6775399" y="4849546"/>
                  </a:lnTo>
                  <a:lnTo>
                    <a:pt x="6832600" y="4849546"/>
                  </a:lnTo>
                  <a:lnTo>
                    <a:pt x="6832600" y="4684293"/>
                  </a:lnTo>
                  <a:close/>
                </a:path>
                <a:path w="6832600" h="9965690">
                  <a:moveTo>
                    <a:pt x="6832600" y="4347438"/>
                  </a:moveTo>
                  <a:lnTo>
                    <a:pt x="6775399" y="4347438"/>
                  </a:lnTo>
                  <a:lnTo>
                    <a:pt x="6775399" y="4512691"/>
                  </a:lnTo>
                  <a:lnTo>
                    <a:pt x="6832600" y="4512691"/>
                  </a:lnTo>
                  <a:lnTo>
                    <a:pt x="6832600" y="4347438"/>
                  </a:lnTo>
                  <a:close/>
                </a:path>
                <a:path w="6832600" h="9965690">
                  <a:moveTo>
                    <a:pt x="6832600" y="95338"/>
                  </a:moveTo>
                  <a:lnTo>
                    <a:pt x="6775399" y="95338"/>
                  </a:lnTo>
                  <a:lnTo>
                    <a:pt x="6775399" y="4175823"/>
                  </a:lnTo>
                  <a:lnTo>
                    <a:pt x="6832600" y="4175823"/>
                  </a:lnTo>
                  <a:lnTo>
                    <a:pt x="6832600" y="95338"/>
                  </a:lnTo>
                  <a:close/>
                </a:path>
                <a:path w="6832600" h="9965690">
                  <a:moveTo>
                    <a:pt x="683260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0" y="9959327"/>
                  </a:lnTo>
                  <a:lnTo>
                    <a:pt x="0" y="9965677"/>
                  </a:lnTo>
                  <a:lnTo>
                    <a:pt x="6832600" y="9965677"/>
                  </a:lnTo>
                  <a:lnTo>
                    <a:pt x="6832600" y="9959696"/>
                  </a:lnTo>
                  <a:lnTo>
                    <a:pt x="6832600" y="9959327"/>
                  </a:lnTo>
                  <a:lnTo>
                    <a:pt x="6832600" y="9565627"/>
                  </a:lnTo>
                  <a:lnTo>
                    <a:pt x="6775399" y="9565627"/>
                  </a:lnTo>
                  <a:lnTo>
                    <a:pt x="6775399" y="9959327"/>
                  </a:lnTo>
                  <a:lnTo>
                    <a:pt x="57213" y="9959327"/>
                  </a:lnTo>
                  <a:lnTo>
                    <a:pt x="57213" y="95250"/>
                  </a:lnTo>
                  <a:lnTo>
                    <a:pt x="6832600" y="95250"/>
                  </a:lnTo>
                  <a:lnTo>
                    <a:pt x="68326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4271" y="600290"/>
              <a:ext cx="5942965" cy="820419"/>
            </a:xfrm>
            <a:custGeom>
              <a:avLst/>
              <a:gdLst/>
              <a:ahLst/>
              <a:cxnLst/>
              <a:rect l="l" t="t" r="r" b="b"/>
              <a:pathLst>
                <a:path w="5942965" h="820419">
                  <a:moveTo>
                    <a:pt x="5935870" y="819911"/>
                  </a:moveTo>
                  <a:lnTo>
                    <a:pt x="6901" y="819911"/>
                  </a:lnTo>
                  <a:lnTo>
                    <a:pt x="4653" y="818981"/>
                  </a:lnTo>
                  <a:lnTo>
                    <a:pt x="930" y="815257"/>
                  </a:lnTo>
                  <a:lnTo>
                    <a:pt x="0" y="813010"/>
                  </a:lnTo>
                  <a:lnTo>
                    <a:pt x="0" y="810378"/>
                  </a:lnTo>
                  <a:lnTo>
                    <a:pt x="0" y="6901"/>
                  </a:lnTo>
                  <a:lnTo>
                    <a:pt x="930" y="4653"/>
                  </a:lnTo>
                  <a:lnTo>
                    <a:pt x="4653" y="930"/>
                  </a:lnTo>
                  <a:lnTo>
                    <a:pt x="6901" y="0"/>
                  </a:lnTo>
                  <a:lnTo>
                    <a:pt x="5935870" y="0"/>
                  </a:lnTo>
                  <a:lnTo>
                    <a:pt x="5938117" y="930"/>
                  </a:lnTo>
                  <a:lnTo>
                    <a:pt x="5941840" y="4653"/>
                  </a:lnTo>
                  <a:lnTo>
                    <a:pt x="5942771" y="6901"/>
                  </a:lnTo>
                  <a:lnTo>
                    <a:pt x="5942771" y="813010"/>
                  </a:lnTo>
                  <a:lnTo>
                    <a:pt x="5941840" y="815257"/>
                  </a:lnTo>
                  <a:lnTo>
                    <a:pt x="5938117" y="818981"/>
                  </a:lnTo>
                  <a:lnTo>
                    <a:pt x="5935870" y="819911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4271" y="600290"/>
              <a:ext cx="5942965" cy="820419"/>
            </a:xfrm>
            <a:custGeom>
              <a:avLst/>
              <a:gdLst/>
              <a:ahLst/>
              <a:cxnLst/>
              <a:rect l="l" t="t" r="r" b="b"/>
              <a:pathLst>
                <a:path w="5942965" h="820419">
                  <a:moveTo>
                    <a:pt x="0" y="810378"/>
                  </a:moveTo>
                  <a:lnTo>
                    <a:pt x="0" y="9533"/>
                  </a:lnTo>
                  <a:lnTo>
                    <a:pt x="0" y="6901"/>
                  </a:lnTo>
                  <a:lnTo>
                    <a:pt x="930" y="4653"/>
                  </a:lnTo>
                  <a:lnTo>
                    <a:pt x="2792" y="2792"/>
                  </a:lnTo>
                  <a:lnTo>
                    <a:pt x="4653" y="930"/>
                  </a:lnTo>
                  <a:lnTo>
                    <a:pt x="6901" y="0"/>
                  </a:lnTo>
                  <a:lnTo>
                    <a:pt x="9533" y="0"/>
                  </a:lnTo>
                  <a:lnTo>
                    <a:pt x="5933238" y="0"/>
                  </a:lnTo>
                  <a:lnTo>
                    <a:pt x="5935870" y="0"/>
                  </a:lnTo>
                  <a:lnTo>
                    <a:pt x="5938117" y="930"/>
                  </a:lnTo>
                  <a:lnTo>
                    <a:pt x="5939979" y="2792"/>
                  </a:lnTo>
                  <a:lnTo>
                    <a:pt x="5941840" y="4653"/>
                  </a:lnTo>
                  <a:lnTo>
                    <a:pt x="5942771" y="6901"/>
                  </a:lnTo>
                  <a:lnTo>
                    <a:pt x="5942772" y="9533"/>
                  </a:lnTo>
                  <a:lnTo>
                    <a:pt x="5942772" y="810378"/>
                  </a:lnTo>
                  <a:lnTo>
                    <a:pt x="5935870" y="819911"/>
                  </a:lnTo>
                  <a:lnTo>
                    <a:pt x="5933238" y="819911"/>
                  </a:lnTo>
                  <a:lnTo>
                    <a:pt x="9533" y="819911"/>
                  </a:lnTo>
                  <a:lnTo>
                    <a:pt x="6901" y="819911"/>
                  </a:lnTo>
                  <a:lnTo>
                    <a:pt x="4653" y="818981"/>
                  </a:lnTo>
                  <a:lnTo>
                    <a:pt x="2792" y="817119"/>
                  </a:lnTo>
                  <a:lnTo>
                    <a:pt x="930" y="815257"/>
                  </a:lnTo>
                  <a:lnTo>
                    <a:pt x="0" y="813010"/>
                  </a:lnTo>
                  <a:lnTo>
                    <a:pt x="0" y="810378"/>
                  </a:lnTo>
                  <a:close/>
                </a:path>
              </a:pathLst>
            </a:custGeom>
            <a:ln w="635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47102" y="1652776"/>
            <a:ext cx="20732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40" dirty="0">
                <a:latin typeface="Trebuchet MS"/>
                <a:cs typeface="Trebuchet MS"/>
              </a:rPr>
              <a:t>Importing</a:t>
            </a:r>
            <a:r>
              <a:rPr sz="1300" spc="1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csv</a:t>
            </a:r>
            <a:r>
              <a:rPr sz="1300" spc="1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file</a:t>
            </a:r>
            <a:r>
              <a:rPr sz="1300" spc="1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data</a:t>
            </a:r>
            <a:r>
              <a:rPr sz="1300" spc="150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sets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7102" y="2606162"/>
            <a:ext cx="36525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35" dirty="0">
                <a:latin typeface="Trebuchet MS"/>
                <a:cs typeface="Trebuchet MS"/>
              </a:rPr>
              <a:t>checking</a:t>
            </a:r>
            <a:r>
              <a:rPr sz="1300" spc="2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229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data</a:t>
            </a:r>
            <a:r>
              <a:rPr sz="1300" spc="2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fully</a:t>
            </a:r>
            <a:r>
              <a:rPr sz="1300" spc="229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filled</a:t>
            </a:r>
            <a:r>
              <a:rPr sz="1300" spc="229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that</a:t>
            </a:r>
            <a:r>
              <a:rPr sz="1300" spc="2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is</a:t>
            </a:r>
            <a:r>
              <a:rPr sz="1300" spc="229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fully</a:t>
            </a:r>
            <a:r>
              <a:rPr sz="1300" spc="235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true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7102" y="6813772"/>
            <a:ext cx="23450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rebuchet MS"/>
                <a:cs typeface="Trebuchet MS"/>
              </a:rPr>
              <a:t>Fetching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and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describe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data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900" y="607231"/>
            <a:ext cx="592963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4211955">
              <a:lnSpc>
                <a:spcPct val="121900"/>
              </a:lnSpc>
              <a:spcBef>
                <a:spcPts val="100"/>
              </a:spcBef>
            </a:pPr>
            <a:r>
              <a:rPr sz="650" b="1" spc="60" dirty="0">
                <a:solidFill>
                  <a:srgbClr val="6F808F"/>
                </a:solidFill>
                <a:latin typeface="Roboto Bk"/>
                <a:cs typeface="Roboto Bk"/>
              </a:rPr>
              <a:t>#importing</a:t>
            </a:r>
            <a:r>
              <a:rPr sz="650" b="1" spc="23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the</a:t>
            </a:r>
            <a:r>
              <a:rPr sz="650" b="1" spc="23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120" dirty="0">
                <a:solidFill>
                  <a:srgbClr val="6F808F"/>
                </a:solidFill>
                <a:latin typeface="Roboto Bk"/>
                <a:cs typeface="Roboto Bk"/>
              </a:rPr>
              <a:t>libraries</a:t>
            </a:r>
            <a:r>
              <a:rPr sz="650" b="1" spc="23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114" dirty="0">
                <a:solidFill>
                  <a:srgbClr val="6F808F"/>
                </a:solidFill>
                <a:latin typeface="Roboto Bk"/>
                <a:cs typeface="Roboto Bk"/>
              </a:rPr>
              <a:t>in</a:t>
            </a:r>
            <a:r>
              <a:rPr sz="650" b="1" spc="23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-10" dirty="0">
                <a:solidFill>
                  <a:srgbClr val="6F808F"/>
                </a:solidFill>
                <a:latin typeface="Roboto Bk"/>
                <a:cs typeface="Roboto Bk"/>
              </a:rPr>
              <a:t>python</a:t>
            </a:r>
            <a:r>
              <a:rPr sz="650" b="1" spc="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60" dirty="0">
                <a:solidFill>
                  <a:srgbClr val="0077AA"/>
                </a:solidFill>
                <a:latin typeface="Roboto Bk"/>
                <a:cs typeface="Roboto Bk"/>
              </a:rPr>
              <a:t>import</a:t>
            </a:r>
            <a:r>
              <a:rPr sz="650" b="1" spc="320" dirty="0">
                <a:solidFill>
                  <a:srgbClr val="0077AA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latin typeface="Roboto Bk"/>
                <a:cs typeface="Roboto Bk"/>
              </a:rPr>
              <a:t>pandas</a:t>
            </a:r>
            <a:r>
              <a:rPr sz="650" b="1" spc="325" dirty="0"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0077AA"/>
                </a:solidFill>
                <a:latin typeface="Roboto Bk"/>
                <a:cs typeface="Roboto Bk"/>
              </a:rPr>
              <a:t>as</a:t>
            </a:r>
            <a:r>
              <a:rPr sz="650" b="1" spc="315" dirty="0">
                <a:solidFill>
                  <a:srgbClr val="0077AA"/>
                </a:solidFill>
                <a:latin typeface="Roboto Bk"/>
                <a:cs typeface="Roboto Bk"/>
              </a:rPr>
              <a:t> </a:t>
            </a:r>
            <a:r>
              <a:rPr sz="650" b="1" spc="-25" dirty="0">
                <a:latin typeface="Roboto Bk"/>
                <a:cs typeface="Roboto Bk"/>
              </a:rPr>
              <a:t>pd</a:t>
            </a:r>
            <a:endParaRPr sz="650">
              <a:latin typeface="Roboto Bk"/>
              <a:cs typeface="Roboto Bk"/>
            </a:endParaRPr>
          </a:p>
          <a:p>
            <a:pPr marL="31750" marR="4211955">
              <a:lnSpc>
                <a:spcPct val="121900"/>
              </a:lnSpc>
              <a:spcBef>
                <a:spcPts val="50"/>
              </a:spcBef>
            </a:pPr>
            <a:r>
              <a:rPr sz="650" b="1" spc="60" dirty="0">
                <a:solidFill>
                  <a:srgbClr val="0077AA"/>
                </a:solidFill>
                <a:latin typeface="Roboto Bk"/>
                <a:cs typeface="Roboto Bk"/>
              </a:rPr>
              <a:t>import</a:t>
            </a:r>
            <a:r>
              <a:rPr sz="650" b="1" spc="285" dirty="0">
                <a:solidFill>
                  <a:srgbClr val="0077AA"/>
                </a:solidFill>
                <a:latin typeface="Roboto Bk"/>
                <a:cs typeface="Roboto Bk"/>
              </a:rPr>
              <a:t> </a:t>
            </a:r>
            <a:r>
              <a:rPr sz="650" b="1" spc="85" dirty="0">
                <a:latin typeface="Roboto Bk"/>
                <a:cs typeface="Roboto Bk"/>
              </a:rPr>
              <a:t>matplotlib</a:t>
            </a:r>
            <a:r>
              <a:rPr sz="650" b="1" spc="85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85" dirty="0">
                <a:latin typeface="Roboto Bk"/>
                <a:cs typeface="Roboto Bk"/>
              </a:rPr>
              <a:t>pyplot</a:t>
            </a:r>
            <a:r>
              <a:rPr sz="650" b="1" spc="285" dirty="0"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0077AA"/>
                </a:solidFill>
                <a:latin typeface="Roboto Bk"/>
                <a:cs typeface="Roboto Bk"/>
              </a:rPr>
              <a:t>as</a:t>
            </a:r>
            <a:r>
              <a:rPr sz="650" b="1" spc="280" dirty="0">
                <a:solidFill>
                  <a:srgbClr val="0077AA"/>
                </a:solidFill>
                <a:latin typeface="Roboto Bk"/>
                <a:cs typeface="Roboto Bk"/>
              </a:rPr>
              <a:t> </a:t>
            </a:r>
            <a:r>
              <a:rPr sz="650" b="1" spc="105" dirty="0">
                <a:latin typeface="Roboto Bk"/>
                <a:cs typeface="Roboto Bk"/>
              </a:rPr>
              <a:t>plt </a:t>
            </a:r>
            <a:r>
              <a:rPr sz="650" b="1" spc="55" dirty="0">
                <a:solidFill>
                  <a:srgbClr val="6F808F"/>
                </a:solidFill>
                <a:latin typeface="Roboto Bk"/>
                <a:cs typeface="Roboto Bk"/>
              </a:rPr>
              <a:t>#import</a:t>
            </a:r>
            <a:r>
              <a:rPr sz="650" b="1" spc="23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45" dirty="0">
                <a:solidFill>
                  <a:srgbClr val="6F808F"/>
                </a:solidFill>
                <a:latin typeface="Roboto Bk"/>
                <a:cs typeface="Roboto Bk"/>
              </a:rPr>
              <a:t>seaborn</a:t>
            </a:r>
            <a:r>
              <a:rPr sz="650" b="1" spc="24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105" dirty="0">
                <a:solidFill>
                  <a:srgbClr val="6F808F"/>
                </a:solidFill>
                <a:latin typeface="Roboto Bk"/>
                <a:cs typeface="Roboto Bk"/>
              </a:rPr>
              <a:t>for</a:t>
            </a:r>
            <a:r>
              <a:rPr sz="650" b="1" spc="24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60" dirty="0">
                <a:solidFill>
                  <a:srgbClr val="6F808F"/>
                </a:solidFill>
                <a:latin typeface="Roboto Bk"/>
                <a:cs typeface="Roboto Bk"/>
              </a:rPr>
              <a:t>using</a:t>
            </a:r>
            <a:r>
              <a:rPr sz="650" b="1" spc="24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piechart </a:t>
            </a:r>
            <a:r>
              <a:rPr sz="650" b="1" spc="60" dirty="0">
                <a:solidFill>
                  <a:srgbClr val="0077AA"/>
                </a:solidFill>
                <a:latin typeface="Roboto Bk"/>
                <a:cs typeface="Roboto Bk"/>
              </a:rPr>
              <a:t>import</a:t>
            </a:r>
            <a:r>
              <a:rPr sz="650" b="1" spc="270" dirty="0">
                <a:solidFill>
                  <a:srgbClr val="0077AA"/>
                </a:solidFill>
                <a:latin typeface="Roboto Bk"/>
                <a:cs typeface="Roboto Bk"/>
              </a:rPr>
              <a:t> </a:t>
            </a:r>
            <a:r>
              <a:rPr sz="650" b="1" spc="45" dirty="0">
                <a:latin typeface="Roboto Bk"/>
                <a:cs typeface="Roboto Bk"/>
              </a:rPr>
              <a:t>seaborn</a:t>
            </a:r>
            <a:r>
              <a:rPr sz="650" b="1" spc="270" dirty="0"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0077AA"/>
                </a:solidFill>
                <a:latin typeface="Roboto Bk"/>
                <a:cs typeface="Roboto Bk"/>
              </a:rPr>
              <a:t>as</a:t>
            </a:r>
            <a:r>
              <a:rPr sz="650" b="1" spc="270" dirty="0">
                <a:solidFill>
                  <a:srgbClr val="0077AA"/>
                </a:solidFill>
                <a:latin typeface="Roboto Bk"/>
                <a:cs typeface="Roboto Bk"/>
              </a:rPr>
              <a:t> </a:t>
            </a:r>
            <a:r>
              <a:rPr sz="650" b="1" spc="-25" dirty="0">
                <a:latin typeface="Roboto Bk"/>
                <a:cs typeface="Roboto Bk"/>
              </a:rPr>
              <a:t>sns</a:t>
            </a:r>
            <a:endParaRPr sz="650">
              <a:latin typeface="Roboto Bk"/>
              <a:cs typeface="Roboto Bk"/>
            </a:endParaRPr>
          </a:p>
          <a:p>
            <a:pPr marL="31750">
              <a:lnSpc>
                <a:spcPct val="100000"/>
              </a:lnSpc>
              <a:spcBef>
                <a:spcPts val="220"/>
              </a:spcBef>
            </a:pPr>
            <a:r>
              <a:rPr sz="650" b="1" spc="60" dirty="0">
                <a:solidFill>
                  <a:srgbClr val="0077AA"/>
                </a:solidFill>
                <a:latin typeface="Roboto Bk"/>
                <a:cs typeface="Roboto Bk"/>
              </a:rPr>
              <a:t>import</a:t>
            </a:r>
            <a:r>
              <a:rPr sz="650" b="1" spc="240" dirty="0">
                <a:solidFill>
                  <a:srgbClr val="0077AA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latin typeface="Roboto Bk"/>
                <a:cs typeface="Roboto Bk"/>
              </a:rPr>
              <a:t>numpy</a:t>
            </a:r>
            <a:r>
              <a:rPr sz="650" b="1" spc="240" dirty="0"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0077AA"/>
                </a:solidFill>
                <a:latin typeface="Roboto Bk"/>
                <a:cs typeface="Roboto Bk"/>
              </a:rPr>
              <a:t>as</a:t>
            </a:r>
            <a:r>
              <a:rPr sz="650" b="1" spc="235" dirty="0">
                <a:solidFill>
                  <a:srgbClr val="0077AA"/>
                </a:solidFill>
                <a:latin typeface="Roboto Bk"/>
                <a:cs typeface="Roboto Bk"/>
              </a:rPr>
              <a:t> </a:t>
            </a:r>
            <a:r>
              <a:rPr sz="650" b="1" spc="-25" dirty="0">
                <a:latin typeface="Roboto Bk"/>
                <a:cs typeface="Roboto Bk"/>
              </a:rPr>
              <a:t>np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009" y="612823"/>
            <a:ext cx="3067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95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500" b="1" spc="195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500" b="1" spc="110" dirty="0">
                <a:solidFill>
                  <a:srgbClr val="2F3FB9"/>
                </a:solidFill>
                <a:latin typeface="Roboto Bk"/>
                <a:cs typeface="Roboto Bk"/>
              </a:rPr>
              <a:t>[1]:</a:t>
            </a:r>
            <a:endParaRPr sz="5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1096" y="2039906"/>
            <a:ext cx="5949315" cy="337185"/>
            <a:chOff x="1061096" y="2039906"/>
            <a:chExt cx="5949315" cy="337185"/>
          </a:xfrm>
        </p:grpSpPr>
        <p:sp>
          <p:nvSpPr>
            <p:cNvPr id="12" name="object 12"/>
            <p:cNvSpPr/>
            <p:nvPr/>
          </p:nvSpPr>
          <p:spPr>
            <a:xfrm>
              <a:off x="1064271" y="2043081"/>
              <a:ext cx="5942965" cy="330835"/>
            </a:xfrm>
            <a:custGeom>
              <a:avLst/>
              <a:gdLst/>
              <a:ahLst/>
              <a:cxnLst/>
              <a:rect l="l" t="t" r="r" b="b"/>
              <a:pathLst>
                <a:path w="5942965" h="330835">
                  <a:moveTo>
                    <a:pt x="5935870" y="330506"/>
                  </a:moveTo>
                  <a:lnTo>
                    <a:pt x="6901" y="330506"/>
                  </a:lnTo>
                  <a:lnTo>
                    <a:pt x="4653" y="329576"/>
                  </a:lnTo>
                  <a:lnTo>
                    <a:pt x="930" y="325852"/>
                  </a:lnTo>
                  <a:lnTo>
                    <a:pt x="0" y="323605"/>
                  </a:lnTo>
                  <a:lnTo>
                    <a:pt x="0" y="320973"/>
                  </a:lnTo>
                  <a:lnTo>
                    <a:pt x="0" y="6901"/>
                  </a:lnTo>
                  <a:lnTo>
                    <a:pt x="930" y="4653"/>
                  </a:lnTo>
                  <a:lnTo>
                    <a:pt x="4653" y="930"/>
                  </a:lnTo>
                  <a:lnTo>
                    <a:pt x="6901" y="0"/>
                  </a:lnTo>
                  <a:lnTo>
                    <a:pt x="5935870" y="0"/>
                  </a:lnTo>
                  <a:lnTo>
                    <a:pt x="5938117" y="930"/>
                  </a:lnTo>
                  <a:lnTo>
                    <a:pt x="5941840" y="4653"/>
                  </a:lnTo>
                  <a:lnTo>
                    <a:pt x="5942771" y="6901"/>
                  </a:lnTo>
                  <a:lnTo>
                    <a:pt x="5942771" y="323605"/>
                  </a:lnTo>
                  <a:lnTo>
                    <a:pt x="5941840" y="325852"/>
                  </a:lnTo>
                  <a:lnTo>
                    <a:pt x="5938117" y="329576"/>
                  </a:lnTo>
                  <a:lnTo>
                    <a:pt x="5935870" y="33050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4271" y="2043081"/>
              <a:ext cx="5942965" cy="330835"/>
            </a:xfrm>
            <a:custGeom>
              <a:avLst/>
              <a:gdLst/>
              <a:ahLst/>
              <a:cxnLst/>
              <a:rect l="l" t="t" r="r" b="b"/>
              <a:pathLst>
                <a:path w="5942965" h="330835">
                  <a:moveTo>
                    <a:pt x="0" y="320973"/>
                  </a:moveTo>
                  <a:lnTo>
                    <a:pt x="0" y="9533"/>
                  </a:lnTo>
                  <a:lnTo>
                    <a:pt x="0" y="6901"/>
                  </a:lnTo>
                  <a:lnTo>
                    <a:pt x="930" y="4653"/>
                  </a:lnTo>
                  <a:lnTo>
                    <a:pt x="2792" y="2792"/>
                  </a:lnTo>
                  <a:lnTo>
                    <a:pt x="4653" y="930"/>
                  </a:lnTo>
                  <a:lnTo>
                    <a:pt x="6901" y="0"/>
                  </a:lnTo>
                  <a:lnTo>
                    <a:pt x="9533" y="0"/>
                  </a:lnTo>
                  <a:lnTo>
                    <a:pt x="5933238" y="0"/>
                  </a:lnTo>
                  <a:lnTo>
                    <a:pt x="5935870" y="0"/>
                  </a:lnTo>
                  <a:lnTo>
                    <a:pt x="5938117" y="930"/>
                  </a:lnTo>
                  <a:lnTo>
                    <a:pt x="5939979" y="2792"/>
                  </a:lnTo>
                  <a:lnTo>
                    <a:pt x="5941840" y="4653"/>
                  </a:lnTo>
                  <a:lnTo>
                    <a:pt x="5942771" y="6901"/>
                  </a:lnTo>
                  <a:lnTo>
                    <a:pt x="5942772" y="9533"/>
                  </a:lnTo>
                  <a:lnTo>
                    <a:pt x="5942772" y="320973"/>
                  </a:lnTo>
                  <a:lnTo>
                    <a:pt x="5933238" y="330507"/>
                  </a:lnTo>
                  <a:lnTo>
                    <a:pt x="9533" y="330507"/>
                  </a:lnTo>
                  <a:lnTo>
                    <a:pt x="0" y="323605"/>
                  </a:lnTo>
                  <a:lnTo>
                    <a:pt x="0" y="320973"/>
                  </a:lnTo>
                  <a:close/>
                </a:path>
              </a:pathLst>
            </a:custGeom>
            <a:ln w="635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1770" y="2224225"/>
              <a:ext cx="51435" cy="95885"/>
            </a:xfrm>
            <a:custGeom>
              <a:avLst/>
              <a:gdLst/>
              <a:ahLst/>
              <a:cxnLst/>
              <a:rect l="l" t="t" r="r" b="b"/>
              <a:pathLst>
                <a:path w="51434" h="95885">
                  <a:moveTo>
                    <a:pt x="50847" y="95338"/>
                  </a:moveTo>
                  <a:lnTo>
                    <a:pt x="0" y="95338"/>
                  </a:lnTo>
                  <a:lnTo>
                    <a:pt x="0" y="0"/>
                  </a:lnTo>
                  <a:lnTo>
                    <a:pt x="50847" y="0"/>
                  </a:lnTo>
                  <a:lnTo>
                    <a:pt x="50847" y="9533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70900" y="2043664"/>
            <a:ext cx="5929630" cy="2800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320"/>
              </a:spcBef>
            </a:pP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#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Load</a:t>
            </a:r>
            <a:r>
              <a:rPr sz="650" b="1" spc="26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the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0" dirty="0">
                <a:solidFill>
                  <a:srgbClr val="6F808F"/>
                </a:solidFill>
                <a:latin typeface="Roboto Bk"/>
                <a:cs typeface="Roboto Bk"/>
              </a:rPr>
              <a:t>dataset</a:t>
            </a:r>
            <a:r>
              <a:rPr sz="650" b="1" spc="26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100" dirty="0">
                <a:solidFill>
                  <a:srgbClr val="6F808F"/>
                </a:solidFill>
                <a:latin typeface="Roboto Bk"/>
                <a:cs typeface="Roboto Bk"/>
              </a:rPr>
              <a:t>into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a</a:t>
            </a:r>
            <a:r>
              <a:rPr sz="650" b="1" spc="26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Pandas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-10" dirty="0">
                <a:solidFill>
                  <a:srgbClr val="6F808F"/>
                </a:solidFill>
                <a:latin typeface="Roboto Bk"/>
                <a:cs typeface="Roboto Bk"/>
              </a:rPr>
              <a:t>DataFrame</a:t>
            </a:r>
            <a:endParaRPr sz="650">
              <a:latin typeface="Roboto Bk"/>
              <a:cs typeface="Roboto Bk"/>
            </a:endParaRPr>
          </a:p>
          <a:p>
            <a:pPr marL="31750">
              <a:lnSpc>
                <a:spcPct val="100000"/>
              </a:lnSpc>
              <a:spcBef>
                <a:spcPts val="220"/>
              </a:spcBef>
            </a:pPr>
            <a:r>
              <a:rPr sz="650" b="1" spc="85" dirty="0">
                <a:latin typeface="Roboto Bk"/>
                <a:cs typeface="Roboto Bk"/>
              </a:rPr>
              <a:t>df</a:t>
            </a:r>
            <a:r>
              <a:rPr sz="650" b="1" spc="280" dirty="0">
                <a:latin typeface="Roboto Bk"/>
                <a:cs typeface="Roboto Bk"/>
              </a:rPr>
              <a:t>   </a:t>
            </a:r>
            <a:r>
              <a:rPr sz="650" b="1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285" dirty="0">
                <a:solidFill>
                  <a:srgbClr val="A67E58"/>
                </a:solidFill>
                <a:latin typeface="Roboto Bk"/>
                <a:cs typeface="Roboto Bk"/>
              </a:rPr>
              <a:t>   </a:t>
            </a:r>
            <a:r>
              <a:rPr sz="650" b="1" dirty="0">
                <a:latin typeface="Roboto Bk"/>
                <a:cs typeface="Roboto Bk"/>
              </a:rPr>
              <a:t>pd</a:t>
            </a:r>
            <a:r>
              <a:rPr sz="650" b="1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dirty="0">
                <a:latin typeface="Roboto Bk"/>
                <a:cs typeface="Roboto Bk"/>
              </a:rPr>
              <a:t>read_csv</a:t>
            </a:r>
            <a:r>
              <a:rPr sz="650" b="1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'Downloads/DDW_B06SC_3300_State_TAMIL_NADU-</a:t>
            </a:r>
            <a:r>
              <a:rPr sz="650" b="1" spc="65" dirty="0">
                <a:solidFill>
                  <a:srgbClr val="669900"/>
                </a:solidFill>
                <a:latin typeface="Roboto Bk"/>
                <a:cs typeface="Roboto Bk"/>
              </a:rPr>
              <a:t>2011.csv'</a:t>
            </a:r>
            <a:r>
              <a:rPr sz="650" b="1" spc="65" dirty="0">
                <a:solidFill>
                  <a:srgbClr val="999999"/>
                </a:solidFill>
                <a:latin typeface="Roboto Bk"/>
                <a:cs typeface="Roboto Bk"/>
              </a:rPr>
              <a:t>)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009" y="2055614"/>
            <a:ext cx="3067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95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500" b="1" spc="195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500" b="1" spc="110" dirty="0">
                <a:solidFill>
                  <a:srgbClr val="2F3FB9"/>
                </a:solidFill>
                <a:latin typeface="Roboto Bk"/>
                <a:cs typeface="Roboto Bk"/>
              </a:rPr>
              <a:t>[2]:</a:t>
            </a:r>
            <a:endParaRPr sz="500">
              <a:latin typeface="Roboto Bk"/>
              <a:cs typeface="Roboto B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1096" y="2993292"/>
            <a:ext cx="5949315" cy="330835"/>
            <a:chOff x="1061096" y="2993292"/>
            <a:chExt cx="5949315" cy="330835"/>
          </a:xfrm>
        </p:grpSpPr>
        <p:sp>
          <p:nvSpPr>
            <p:cNvPr id="18" name="object 18"/>
            <p:cNvSpPr/>
            <p:nvPr/>
          </p:nvSpPr>
          <p:spPr>
            <a:xfrm>
              <a:off x="1064271" y="2996467"/>
              <a:ext cx="5942965" cy="324485"/>
            </a:xfrm>
            <a:custGeom>
              <a:avLst/>
              <a:gdLst/>
              <a:ahLst/>
              <a:cxnLst/>
              <a:rect l="l" t="t" r="r" b="b"/>
              <a:pathLst>
                <a:path w="5942965" h="324485">
                  <a:moveTo>
                    <a:pt x="5935870" y="324151"/>
                  </a:moveTo>
                  <a:lnTo>
                    <a:pt x="6901" y="324151"/>
                  </a:lnTo>
                  <a:lnTo>
                    <a:pt x="4653" y="323219"/>
                  </a:lnTo>
                  <a:lnTo>
                    <a:pt x="930" y="319496"/>
                  </a:lnTo>
                  <a:lnTo>
                    <a:pt x="0" y="317249"/>
                  </a:lnTo>
                  <a:lnTo>
                    <a:pt x="0" y="314617"/>
                  </a:lnTo>
                  <a:lnTo>
                    <a:pt x="0" y="6901"/>
                  </a:lnTo>
                  <a:lnTo>
                    <a:pt x="930" y="4653"/>
                  </a:lnTo>
                  <a:lnTo>
                    <a:pt x="4653" y="930"/>
                  </a:lnTo>
                  <a:lnTo>
                    <a:pt x="6901" y="0"/>
                  </a:lnTo>
                  <a:lnTo>
                    <a:pt x="5935870" y="0"/>
                  </a:lnTo>
                  <a:lnTo>
                    <a:pt x="5938117" y="930"/>
                  </a:lnTo>
                  <a:lnTo>
                    <a:pt x="5941840" y="4653"/>
                  </a:lnTo>
                  <a:lnTo>
                    <a:pt x="5942771" y="6901"/>
                  </a:lnTo>
                  <a:lnTo>
                    <a:pt x="5942771" y="317249"/>
                  </a:lnTo>
                  <a:lnTo>
                    <a:pt x="5941840" y="319496"/>
                  </a:lnTo>
                  <a:lnTo>
                    <a:pt x="5938117" y="323219"/>
                  </a:lnTo>
                  <a:lnTo>
                    <a:pt x="5935870" y="324151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271" y="2996467"/>
              <a:ext cx="5942965" cy="324485"/>
            </a:xfrm>
            <a:custGeom>
              <a:avLst/>
              <a:gdLst/>
              <a:ahLst/>
              <a:cxnLst/>
              <a:rect l="l" t="t" r="r" b="b"/>
              <a:pathLst>
                <a:path w="5942965" h="324485">
                  <a:moveTo>
                    <a:pt x="0" y="314617"/>
                  </a:moveTo>
                  <a:lnTo>
                    <a:pt x="0" y="9533"/>
                  </a:lnTo>
                  <a:lnTo>
                    <a:pt x="0" y="6901"/>
                  </a:lnTo>
                  <a:lnTo>
                    <a:pt x="930" y="4653"/>
                  </a:lnTo>
                  <a:lnTo>
                    <a:pt x="2792" y="2792"/>
                  </a:lnTo>
                  <a:lnTo>
                    <a:pt x="4653" y="930"/>
                  </a:lnTo>
                  <a:lnTo>
                    <a:pt x="6901" y="0"/>
                  </a:lnTo>
                  <a:lnTo>
                    <a:pt x="9533" y="0"/>
                  </a:lnTo>
                  <a:lnTo>
                    <a:pt x="5933238" y="0"/>
                  </a:lnTo>
                  <a:lnTo>
                    <a:pt x="5935870" y="0"/>
                  </a:lnTo>
                  <a:lnTo>
                    <a:pt x="5938117" y="930"/>
                  </a:lnTo>
                  <a:lnTo>
                    <a:pt x="5939979" y="2792"/>
                  </a:lnTo>
                  <a:lnTo>
                    <a:pt x="5941840" y="4653"/>
                  </a:lnTo>
                  <a:lnTo>
                    <a:pt x="5942771" y="6901"/>
                  </a:lnTo>
                  <a:lnTo>
                    <a:pt x="5942772" y="9533"/>
                  </a:lnTo>
                  <a:lnTo>
                    <a:pt x="5942772" y="314617"/>
                  </a:lnTo>
                  <a:lnTo>
                    <a:pt x="5933238" y="324151"/>
                  </a:lnTo>
                  <a:lnTo>
                    <a:pt x="9533" y="324151"/>
                  </a:lnTo>
                  <a:lnTo>
                    <a:pt x="0" y="317249"/>
                  </a:lnTo>
                  <a:lnTo>
                    <a:pt x="0" y="314617"/>
                  </a:lnTo>
                  <a:close/>
                </a:path>
              </a:pathLst>
            </a:custGeom>
            <a:ln w="635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0900" y="3003406"/>
            <a:ext cx="5929630" cy="26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3816985">
              <a:lnSpc>
                <a:spcPct val="121900"/>
              </a:lnSpc>
              <a:spcBef>
                <a:spcPts val="100"/>
              </a:spcBef>
            </a:pPr>
            <a:r>
              <a:rPr sz="650" b="1" spc="50" dirty="0">
                <a:solidFill>
                  <a:srgbClr val="6F808F"/>
                </a:solidFill>
                <a:latin typeface="Roboto Bk"/>
                <a:cs typeface="Roboto Bk"/>
              </a:rPr>
              <a:t>#checking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the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0" dirty="0">
                <a:solidFill>
                  <a:srgbClr val="6F808F"/>
                </a:solidFill>
                <a:latin typeface="Roboto Bk"/>
                <a:cs typeface="Roboto Bk"/>
              </a:rPr>
              <a:t>dataset</a:t>
            </a:r>
            <a:r>
              <a:rPr sz="650" b="1" spc="229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F808F"/>
                </a:solidFill>
                <a:latin typeface="Roboto Bk"/>
                <a:cs typeface="Roboto Bk"/>
              </a:rPr>
              <a:t>given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125" dirty="0">
                <a:solidFill>
                  <a:srgbClr val="6F808F"/>
                </a:solidFill>
                <a:latin typeface="Roboto Bk"/>
                <a:cs typeface="Roboto Bk"/>
              </a:rPr>
              <a:t>is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114" dirty="0">
                <a:solidFill>
                  <a:srgbClr val="6F808F"/>
                </a:solidFill>
                <a:latin typeface="Roboto Bk"/>
                <a:cs typeface="Roboto Bk"/>
              </a:rPr>
              <a:t>null</a:t>
            </a:r>
            <a:r>
              <a:rPr sz="650" b="1" spc="229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F808F"/>
                </a:solidFill>
                <a:latin typeface="Roboto Bk"/>
                <a:cs typeface="Roboto Bk"/>
              </a:rPr>
              <a:t>or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40" dirty="0">
                <a:solidFill>
                  <a:srgbClr val="6F808F"/>
                </a:solidFill>
                <a:latin typeface="Roboto Bk"/>
                <a:cs typeface="Roboto Bk"/>
              </a:rPr>
              <a:t>not </a:t>
            </a:r>
            <a:r>
              <a:rPr sz="650" b="1" spc="114" dirty="0">
                <a:latin typeface="Roboto Bk"/>
                <a:cs typeface="Roboto Bk"/>
              </a:rPr>
              <a:t>df</a:t>
            </a:r>
            <a:r>
              <a:rPr sz="650" b="1" spc="114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114" dirty="0">
                <a:latin typeface="Roboto Bk"/>
                <a:cs typeface="Roboto Bk"/>
              </a:rPr>
              <a:t>isnull</a:t>
            </a:r>
            <a:r>
              <a:rPr sz="650" b="1" spc="114" dirty="0">
                <a:solidFill>
                  <a:srgbClr val="999999"/>
                </a:solidFill>
                <a:latin typeface="Roboto Bk"/>
                <a:cs typeface="Roboto Bk"/>
              </a:rPr>
              <a:t>()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009" y="3009000"/>
            <a:ext cx="3067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95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500" b="1" spc="195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500" b="1" spc="110" dirty="0">
                <a:solidFill>
                  <a:srgbClr val="2F3FB9"/>
                </a:solidFill>
                <a:latin typeface="Roboto Bk"/>
                <a:cs typeface="Roboto Bk"/>
              </a:rPr>
              <a:t>[3]:</a:t>
            </a:r>
            <a:endParaRPr sz="500">
              <a:latin typeface="Roboto Bk"/>
              <a:cs typeface="Roboto B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61093" y="4537774"/>
            <a:ext cx="6139815" cy="178435"/>
            <a:chOff x="1061093" y="4537774"/>
            <a:chExt cx="6139815" cy="178435"/>
          </a:xfrm>
        </p:grpSpPr>
        <p:sp>
          <p:nvSpPr>
            <p:cNvPr id="23" name="object 23"/>
            <p:cNvSpPr/>
            <p:nvPr/>
          </p:nvSpPr>
          <p:spPr>
            <a:xfrm>
              <a:off x="1061085" y="4544135"/>
              <a:ext cx="6139815" cy="172085"/>
            </a:xfrm>
            <a:custGeom>
              <a:avLst/>
              <a:gdLst/>
              <a:ahLst/>
              <a:cxnLst/>
              <a:rect l="l" t="t" r="r" b="b"/>
              <a:pathLst>
                <a:path w="6139815" h="172085">
                  <a:moveTo>
                    <a:pt x="6139802" y="0"/>
                  </a:moveTo>
                  <a:lnTo>
                    <a:pt x="6139802" y="0"/>
                  </a:lnTo>
                  <a:lnTo>
                    <a:pt x="0" y="0"/>
                  </a:lnTo>
                  <a:lnTo>
                    <a:pt x="0" y="171615"/>
                  </a:lnTo>
                  <a:lnTo>
                    <a:pt x="6139802" y="171615"/>
                  </a:lnTo>
                  <a:lnTo>
                    <a:pt x="6139802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1085" y="4537785"/>
              <a:ext cx="6139815" cy="6350"/>
            </a:xfrm>
            <a:custGeom>
              <a:avLst/>
              <a:gdLst/>
              <a:ahLst/>
              <a:cxnLst/>
              <a:rect l="l" t="t" r="r" b="b"/>
              <a:pathLst>
                <a:path w="6139815" h="6350">
                  <a:moveTo>
                    <a:pt x="6139802" y="0"/>
                  </a:moveTo>
                  <a:lnTo>
                    <a:pt x="6139802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6139802" y="6350"/>
                  </a:lnTo>
                  <a:lnTo>
                    <a:pt x="6139802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7557" y="3858021"/>
            <a:ext cx="226695" cy="2197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9370" marR="5080" indent="-27305">
              <a:lnSpc>
                <a:spcPts val="750"/>
              </a:lnSpc>
              <a:spcBef>
                <a:spcPts val="145"/>
              </a:spcBef>
            </a:pPr>
            <a:r>
              <a:rPr sz="650" spc="-20" dirty="0">
                <a:latin typeface="Trebuchet MS"/>
                <a:cs typeface="Trebuchet MS"/>
              </a:rPr>
              <a:t>Table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35" dirty="0">
                <a:latin typeface="Trebuchet MS"/>
                <a:cs typeface="Trebuchet MS"/>
              </a:rPr>
              <a:t>Code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9730" y="3858021"/>
            <a:ext cx="222885" cy="2197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195" marR="5080" indent="-24130">
              <a:lnSpc>
                <a:spcPts val="750"/>
              </a:lnSpc>
              <a:spcBef>
                <a:spcPts val="145"/>
              </a:spcBef>
            </a:pPr>
            <a:r>
              <a:rPr sz="650" spc="-10" dirty="0">
                <a:latin typeface="Trebuchet MS"/>
                <a:cs typeface="Trebuchet MS"/>
              </a:rPr>
              <a:t>State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30" dirty="0">
                <a:latin typeface="Trebuchet MS"/>
                <a:cs typeface="Trebuchet MS"/>
              </a:rPr>
              <a:t>Code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08625" y="3858021"/>
            <a:ext cx="294640" cy="2197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07950" marR="5080" indent="-95885">
              <a:lnSpc>
                <a:spcPts val="750"/>
              </a:lnSpc>
              <a:spcBef>
                <a:spcPts val="145"/>
              </a:spcBef>
            </a:pPr>
            <a:r>
              <a:rPr sz="650" spc="-10" dirty="0">
                <a:latin typeface="Trebuchet MS"/>
                <a:cs typeface="Trebuchet MS"/>
              </a:rPr>
              <a:t>District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30" dirty="0">
                <a:latin typeface="Trebuchet MS"/>
                <a:cs typeface="Trebuchet MS"/>
              </a:rPr>
              <a:t>Code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80446" y="3858021"/>
            <a:ext cx="207645" cy="2197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17780">
              <a:lnSpc>
                <a:spcPts val="750"/>
              </a:lnSpc>
              <a:spcBef>
                <a:spcPts val="145"/>
              </a:spcBef>
            </a:pPr>
            <a:r>
              <a:rPr sz="650" spc="-25" dirty="0">
                <a:latin typeface="Trebuchet MS"/>
                <a:cs typeface="Trebuchet MS"/>
              </a:rPr>
              <a:t>Area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70" dirty="0">
                <a:latin typeface="Trebuchet MS"/>
                <a:cs typeface="Trebuchet MS"/>
              </a:rPr>
              <a:t>Name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53948" y="3813530"/>
            <a:ext cx="253365" cy="3149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-635" algn="just">
              <a:lnSpc>
                <a:spcPts val="750"/>
              </a:lnSpc>
              <a:spcBef>
                <a:spcPts val="145"/>
              </a:spcBef>
            </a:pPr>
            <a:r>
              <a:rPr sz="650" spc="-15" dirty="0">
                <a:latin typeface="Trebuchet MS"/>
                <a:cs typeface="Trebuchet MS"/>
              </a:rPr>
              <a:t>Total/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Rural/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Urban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85052" y="3858021"/>
            <a:ext cx="207010" cy="2197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46355">
              <a:lnSpc>
                <a:spcPts val="750"/>
              </a:lnSpc>
              <a:spcBef>
                <a:spcPts val="145"/>
              </a:spcBef>
            </a:pPr>
            <a:r>
              <a:rPr sz="650" spc="-25" dirty="0">
                <a:latin typeface="Trebuchet MS"/>
                <a:cs typeface="Trebuchet MS"/>
              </a:rPr>
              <a:t>Age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55" dirty="0">
                <a:latin typeface="Trebuchet MS"/>
                <a:cs typeface="Trebuchet MS"/>
              </a:rPr>
              <a:t>group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74432" y="3432176"/>
            <a:ext cx="255904" cy="88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1115" indent="-31750" algn="just">
              <a:lnSpc>
                <a:spcPts val="750"/>
              </a:lnSpc>
              <a:spcBef>
                <a:spcPts val="145"/>
              </a:spcBef>
            </a:pPr>
            <a:r>
              <a:rPr sz="650" spc="-45" dirty="0">
                <a:latin typeface="Trebuchet MS"/>
                <a:cs typeface="Trebuchet MS"/>
              </a:rPr>
              <a:t>Worked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for</a:t>
            </a:r>
            <a:r>
              <a:rPr sz="650" spc="75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3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75" dirty="0">
                <a:latin typeface="Trebuchet MS"/>
                <a:cs typeface="Trebuchet MS"/>
              </a:rPr>
              <a:t>months</a:t>
            </a:r>
            <a:endParaRPr sz="650">
              <a:latin typeface="Trebuchet MS"/>
              <a:cs typeface="Trebuchet MS"/>
            </a:endParaRPr>
          </a:p>
          <a:p>
            <a:pPr marL="21590" indent="164465" algn="r">
              <a:lnSpc>
                <a:spcPts val="750"/>
              </a:lnSpc>
              <a:spcBef>
                <a:spcPts val="5"/>
              </a:spcBef>
            </a:pPr>
            <a:r>
              <a:rPr sz="650" spc="-50" dirty="0">
                <a:latin typeface="Trebuchet MS"/>
                <a:cs typeface="Trebuchet MS"/>
              </a:rPr>
              <a:t>or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more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but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less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than</a:t>
            </a:r>
            <a:r>
              <a:rPr sz="650" spc="4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6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60" dirty="0">
                <a:latin typeface="Trebuchet MS"/>
                <a:cs typeface="Trebuchet MS"/>
              </a:rPr>
              <a:t>months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79906" y="4290223"/>
            <a:ext cx="5016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100" dirty="0">
                <a:latin typeface="Trebuchet MS"/>
                <a:cs typeface="Trebuchet MS"/>
              </a:rPr>
              <a:t>-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70758" y="4385562"/>
            <a:ext cx="259079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-35" dirty="0">
                <a:latin typeface="Trebuchet MS"/>
                <a:cs typeface="Trebuchet MS"/>
              </a:rPr>
              <a:t>Persons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21127" y="3432176"/>
            <a:ext cx="255904" cy="88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1115" indent="-31750" algn="just">
              <a:lnSpc>
                <a:spcPts val="750"/>
              </a:lnSpc>
              <a:spcBef>
                <a:spcPts val="145"/>
              </a:spcBef>
            </a:pPr>
            <a:r>
              <a:rPr sz="650" spc="-45" dirty="0">
                <a:latin typeface="Trebuchet MS"/>
                <a:cs typeface="Trebuchet MS"/>
              </a:rPr>
              <a:t>Worked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for</a:t>
            </a:r>
            <a:r>
              <a:rPr sz="650" spc="75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3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75" dirty="0">
                <a:latin typeface="Trebuchet MS"/>
                <a:cs typeface="Trebuchet MS"/>
              </a:rPr>
              <a:t>months</a:t>
            </a:r>
            <a:endParaRPr sz="650">
              <a:latin typeface="Trebuchet MS"/>
              <a:cs typeface="Trebuchet MS"/>
            </a:endParaRPr>
          </a:p>
          <a:p>
            <a:pPr marL="21590" indent="164465" algn="r">
              <a:lnSpc>
                <a:spcPts val="750"/>
              </a:lnSpc>
              <a:spcBef>
                <a:spcPts val="5"/>
              </a:spcBef>
            </a:pPr>
            <a:r>
              <a:rPr sz="650" spc="-50" dirty="0">
                <a:latin typeface="Trebuchet MS"/>
                <a:cs typeface="Trebuchet MS"/>
              </a:rPr>
              <a:t>or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more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but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less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than</a:t>
            </a:r>
            <a:r>
              <a:rPr sz="650" spc="4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6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60" dirty="0">
                <a:latin typeface="Trebuchet MS"/>
                <a:cs typeface="Trebuchet MS"/>
              </a:rPr>
              <a:t>months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73861" y="4385562"/>
            <a:ext cx="20256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-20" dirty="0">
                <a:latin typeface="Trebuchet MS"/>
                <a:cs typeface="Trebuchet MS"/>
              </a:rPr>
              <a:t>Males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68616" y="3527514"/>
            <a:ext cx="285115" cy="6965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indent="28575" algn="r">
              <a:lnSpc>
                <a:spcPts val="750"/>
              </a:lnSpc>
              <a:spcBef>
                <a:spcPts val="145"/>
              </a:spcBef>
            </a:pPr>
            <a:r>
              <a:rPr sz="650" spc="-45" dirty="0">
                <a:latin typeface="Trebuchet MS"/>
                <a:cs typeface="Trebuchet MS"/>
              </a:rPr>
              <a:t>Worked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for</a:t>
            </a:r>
            <a:r>
              <a:rPr sz="650" spc="75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3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months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or</a:t>
            </a:r>
            <a:r>
              <a:rPr sz="650" spc="60" dirty="0">
                <a:latin typeface="Trebuchet MS"/>
                <a:cs typeface="Trebuchet MS"/>
              </a:rPr>
              <a:t> </a:t>
            </a:r>
            <a:r>
              <a:rPr sz="650" spc="-45" dirty="0">
                <a:latin typeface="Trebuchet MS"/>
                <a:cs typeface="Trebuchet MS"/>
              </a:rPr>
              <a:t>more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but</a:t>
            </a:r>
            <a:r>
              <a:rPr sz="650" spc="25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less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than</a:t>
            </a:r>
            <a:r>
              <a:rPr sz="650" spc="4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6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months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26601" y="4290223"/>
            <a:ext cx="42672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65" dirty="0">
                <a:latin typeface="Trebuchet MS"/>
                <a:cs typeface="Trebuchet MS"/>
              </a:rPr>
              <a:t>  </a:t>
            </a:r>
            <a:r>
              <a:rPr sz="650" spc="-35" dirty="0">
                <a:latin typeface="Trebuchet MS"/>
                <a:cs typeface="Trebuchet MS"/>
              </a:rPr>
              <a:t>Females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53657" y="4099546"/>
            <a:ext cx="5016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100" dirty="0">
                <a:latin typeface="Trebuchet MS"/>
                <a:cs typeface="Trebuchet MS"/>
              </a:rPr>
              <a:t>-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03288" y="4194885"/>
            <a:ext cx="40068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65" dirty="0">
                <a:latin typeface="Trebuchet MS"/>
                <a:cs typeface="Trebuchet MS"/>
              </a:rPr>
              <a:t>  </a:t>
            </a:r>
            <a:r>
              <a:rPr sz="650" spc="-35" dirty="0">
                <a:latin typeface="Trebuchet MS"/>
                <a:cs typeface="Trebuchet MS"/>
              </a:rPr>
              <a:t>Persons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48183" y="3622853"/>
            <a:ext cx="406400" cy="506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765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Worked</a:t>
            </a:r>
            <a:endParaRPr sz="650">
              <a:latin typeface="Trebuchet MS"/>
              <a:cs typeface="Trebuchet MS"/>
            </a:endParaRPr>
          </a:p>
          <a:p>
            <a:pPr marL="120650" marR="142875" indent="32384">
              <a:lnSpc>
                <a:spcPts val="750"/>
              </a:lnSpc>
              <a:spcBef>
                <a:spcPts val="35"/>
              </a:spcBef>
            </a:pPr>
            <a:r>
              <a:rPr sz="650" spc="-30" dirty="0">
                <a:latin typeface="Trebuchet MS"/>
                <a:cs typeface="Trebuchet MS"/>
              </a:rPr>
              <a:t>for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less</a:t>
            </a:r>
            <a:endParaRPr sz="650">
              <a:latin typeface="Trebuchet MS"/>
              <a:cs typeface="Trebuchet MS"/>
            </a:endParaRPr>
          </a:p>
          <a:p>
            <a:pPr marL="31115" marR="5080" indent="-8890">
              <a:lnSpc>
                <a:spcPts val="750"/>
              </a:lnSpc>
              <a:spcBef>
                <a:spcPts val="5"/>
              </a:spcBef>
            </a:pPr>
            <a:r>
              <a:rPr sz="650" spc="-20" dirty="0">
                <a:latin typeface="Trebuchet MS"/>
                <a:cs typeface="Trebuchet MS"/>
              </a:rPr>
              <a:t>than</a:t>
            </a:r>
            <a:r>
              <a:rPr sz="650" spc="10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3</a:t>
            </a:r>
            <a:r>
              <a:rPr sz="650" spc="484" dirty="0">
                <a:latin typeface="Trebuchet MS"/>
                <a:cs typeface="Trebuchet MS"/>
              </a:rPr>
              <a:t> </a:t>
            </a:r>
            <a:r>
              <a:rPr sz="650" spc="-135" dirty="0">
                <a:latin typeface="Trebuchet MS"/>
                <a:cs typeface="Trebuchet MS"/>
              </a:rPr>
              <a:t>...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months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20220" y="3718192"/>
            <a:ext cx="372110" cy="5060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5085" marR="5080" indent="-33020" algn="r">
              <a:lnSpc>
                <a:spcPts val="750"/>
              </a:lnSpc>
              <a:spcBef>
                <a:spcPts val="145"/>
              </a:spcBef>
            </a:pPr>
            <a:r>
              <a:rPr sz="650" spc="-10" dirty="0">
                <a:latin typeface="Trebuchet MS"/>
                <a:cs typeface="Trebuchet MS"/>
              </a:rPr>
              <a:t>Industrial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Category</a:t>
            </a:r>
            <a:endParaRPr sz="650">
              <a:latin typeface="Trebuchet MS"/>
              <a:cs typeface="Trebuchet MS"/>
            </a:endParaRPr>
          </a:p>
          <a:p>
            <a:pPr marL="211454" marR="5080" indent="-106680" algn="r">
              <a:lnSpc>
                <a:spcPts val="750"/>
              </a:lnSpc>
              <a:spcBef>
                <a:spcPts val="5"/>
              </a:spcBef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2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N</a:t>
            </a:r>
            <a:r>
              <a:rPr sz="650" spc="130" dirty="0">
                <a:latin typeface="Trebuchet MS"/>
                <a:cs typeface="Trebuchet MS"/>
              </a:rPr>
              <a:t> </a:t>
            </a:r>
            <a:r>
              <a:rPr sz="650" spc="-60" dirty="0">
                <a:latin typeface="Trebuchet MS"/>
                <a:cs typeface="Trebuchet MS"/>
              </a:rPr>
              <a:t>to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O</a:t>
            </a:r>
            <a:r>
              <a:rPr sz="650" spc="130" dirty="0">
                <a:latin typeface="Trebuchet MS"/>
                <a:cs typeface="Trebuchet MS"/>
              </a:rPr>
              <a:t> </a:t>
            </a:r>
            <a:r>
              <a:rPr sz="650" spc="90" dirty="0">
                <a:latin typeface="Trebuchet MS"/>
                <a:cs typeface="Trebuchet MS"/>
              </a:rPr>
              <a:t>-</a:t>
            </a:r>
            <a:endParaRPr sz="650">
              <a:latin typeface="Trebuchet MS"/>
              <a:cs typeface="Trebuchet MS"/>
            </a:endParaRPr>
          </a:p>
          <a:p>
            <a:pPr marL="73025">
              <a:lnSpc>
                <a:spcPts val="730"/>
              </a:lnSpc>
            </a:pPr>
            <a:r>
              <a:rPr sz="650" spc="-10" dirty="0">
                <a:latin typeface="Trebuchet MS"/>
                <a:cs typeface="Trebuchet MS"/>
              </a:rPr>
              <a:t>Females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44781" y="3908869"/>
            <a:ext cx="284480" cy="3149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635" marR="5080" indent="-109855">
              <a:lnSpc>
                <a:spcPts val="750"/>
              </a:lnSpc>
              <a:spcBef>
                <a:spcPts val="145"/>
              </a:spcBef>
            </a:pPr>
            <a:r>
              <a:rPr sz="650" spc="150" dirty="0">
                <a:latin typeface="Trebuchet MS"/>
                <a:cs typeface="Trebuchet MS"/>
              </a:rPr>
              <a:t>- </a:t>
            </a:r>
            <a:r>
              <a:rPr sz="650" dirty="0">
                <a:latin typeface="Trebuchet MS"/>
                <a:cs typeface="Trebuchet MS"/>
              </a:rPr>
              <a:t>P</a:t>
            </a:r>
            <a:r>
              <a:rPr sz="650" spc="155" dirty="0">
                <a:latin typeface="Trebuchet MS"/>
                <a:cs typeface="Trebuchet MS"/>
              </a:rPr>
              <a:t> </a:t>
            </a:r>
            <a:r>
              <a:rPr sz="650" spc="-65" dirty="0">
                <a:latin typeface="Trebuchet MS"/>
                <a:cs typeface="Trebuchet MS"/>
              </a:rPr>
              <a:t>to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Q</a:t>
            </a:r>
            <a:r>
              <a:rPr sz="650" spc="100" dirty="0">
                <a:latin typeface="Trebuchet MS"/>
                <a:cs typeface="Trebuchet MS"/>
              </a:rPr>
              <a:t> -</a:t>
            </a:r>
            <a:endParaRPr sz="650">
              <a:latin typeface="Trebuchet MS"/>
              <a:cs typeface="Trebuchet MS"/>
            </a:endParaRPr>
          </a:p>
          <a:p>
            <a:pPr marL="12700">
              <a:lnSpc>
                <a:spcPts val="730"/>
              </a:lnSpc>
            </a:pPr>
            <a:r>
              <a:rPr sz="650" spc="-20" dirty="0">
                <a:latin typeface="Trebuchet MS"/>
                <a:cs typeface="Trebuchet MS"/>
              </a:rPr>
              <a:t>Persons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57685" y="3718192"/>
            <a:ext cx="80899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dirty="0">
                <a:latin typeface="Trebuchet MS"/>
                <a:cs typeface="Trebuchet MS"/>
              </a:rPr>
              <a:t>Industrial</a:t>
            </a:r>
            <a:r>
              <a:rPr sz="650" spc="47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Industrial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90656" y="3813530"/>
            <a:ext cx="77597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dirty="0">
                <a:latin typeface="Trebuchet MS"/>
                <a:cs typeface="Trebuchet MS"/>
              </a:rPr>
              <a:t>Category</a:t>
            </a:r>
            <a:r>
              <a:rPr sz="650" spc="215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Category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88304" y="3718192"/>
            <a:ext cx="716280" cy="5060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9890" marR="5080" indent="-33020" algn="r">
              <a:lnSpc>
                <a:spcPts val="750"/>
              </a:lnSpc>
              <a:spcBef>
                <a:spcPts val="145"/>
              </a:spcBef>
            </a:pPr>
            <a:r>
              <a:rPr sz="650" spc="-10" dirty="0">
                <a:latin typeface="Trebuchet MS"/>
                <a:cs typeface="Trebuchet MS"/>
              </a:rPr>
              <a:t>Industrial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Category</a:t>
            </a:r>
            <a:endParaRPr sz="650">
              <a:latin typeface="Trebuchet MS"/>
              <a:cs typeface="Trebuchet MS"/>
            </a:endParaRPr>
          </a:p>
          <a:p>
            <a:pPr marR="5080" algn="r">
              <a:lnSpc>
                <a:spcPts val="715"/>
              </a:lnSpc>
              <a:tabLst>
                <a:tab pos="436880" algn="l"/>
              </a:tabLst>
            </a:pPr>
            <a:r>
              <a:rPr sz="650" spc="150" dirty="0">
                <a:latin typeface="Trebuchet MS"/>
                <a:cs typeface="Trebuchet MS"/>
              </a:rPr>
              <a:t>- </a:t>
            </a:r>
            <a:r>
              <a:rPr sz="650" dirty="0">
                <a:latin typeface="Trebuchet MS"/>
                <a:cs typeface="Trebuchet MS"/>
              </a:rPr>
              <a:t>P</a:t>
            </a:r>
            <a:r>
              <a:rPr sz="650" spc="155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to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150" dirty="0">
                <a:latin typeface="Trebuchet MS"/>
                <a:cs typeface="Trebuchet MS"/>
              </a:rPr>
              <a:t>- </a:t>
            </a:r>
            <a:r>
              <a:rPr sz="650" dirty="0">
                <a:latin typeface="Trebuchet MS"/>
                <a:cs typeface="Trebuchet MS"/>
              </a:rPr>
              <a:t>P</a:t>
            </a:r>
            <a:r>
              <a:rPr sz="650" spc="155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to</a:t>
            </a:r>
            <a:endParaRPr sz="650">
              <a:latin typeface="Trebuchet MS"/>
              <a:cs typeface="Trebuchet MS"/>
            </a:endParaRPr>
          </a:p>
          <a:p>
            <a:pPr marL="121920">
              <a:lnSpc>
                <a:spcPts val="750"/>
              </a:lnSpc>
              <a:tabLst>
                <a:tab pos="559435" algn="l"/>
              </a:tabLst>
            </a:pPr>
            <a:r>
              <a:rPr sz="650" dirty="0">
                <a:latin typeface="Trebuchet MS"/>
                <a:cs typeface="Trebuchet MS"/>
              </a:rPr>
              <a:t>Q</a:t>
            </a:r>
            <a:r>
              <a:rPr sz="650" spc="100" dirty="0">
                <a:latin typeface="Trebuchet MS"/>
                <a:cs typeface="Trebuchet MS"/>
              </a:rPr>
              <a:t> -</a:t>
            </a:r>
            <a:r>
              <a:rPr sz="650" dirty="0">
                <a:latin typeface="Trebuchet MS"/>
                <a:cs typeface="Trebuchet MS"/>
              </a:rPr>
              <a:t>	Q</a:t>
            </a:r>
            <a:r>
              <a:rPr sz="650" spc="100" dirty="0">
                <a:latin typeface="Trebuchet MS"/>
                <a:cs typeface="Trebuchet MS"/>
              </a:rPr>
              <a:t> -</a:t>
            </a:r>
            <a:endParaRPr sz="650">
              <a:latin typeface="Trebuchet MS"/>
              <a:cs typeface="Trebuchet MS"/>
            </a:endParaRPr>
          </a:p>
          <a:p>
            <a:pPr marR="5080" algn="r">
              <a:lnSpc>
                <a:spcPts val="765"/>
              </a:lnSpc>
              <a:tabLst>
                <a:tab pos="354330" algn="l"/>
              </a:tabLst>
            </a:pPr>
            <a:r>
              <a:rPr sz="650" spc="-20" dirty="0">
                <a:latin typeface="Trebuchet MS"/>
                <a:cs typeface="Trebuchet MS"/>
              </a:rPr>
              <a:t>Males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Females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82781" y="3667345"/>
            <a:ext cx="346710" cy="41020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2384" indent="-33020" algn="r">
              <a:lnSpc>
                <a:spcPts val="750"/>
              </a:lnSpc>
              <a:spcBef>
                <a:spcPts val="145"/>
              </a:spcBef>
            </a:pPr>
            <a:r>
              <a:rPr sz="650" spc="-10" dirty="0">
                <a:latin typeface="Trebuchet MS"/>
                <a:cs typeface="Trebuchet MS"/>
              </a:rPr>
              <a:t>Industrial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30" dirty="0">
                <a:latin typeface="Trebuchet MS"/>
                <a:cs typeface="Trebuchet MS"/>
              </a:rPr>
              <a:t>Category</a:t>
            </a:r>
            <a:endParaRPr sz="650">
              <a:latin typeface="Trebuchet MS"/>
              <a:cs typeface="Trebuchet MS"/>
            </a:endParaRPr>
          </a:p>
          <a:p>
            <a:pPr marL="22225" indent="71120" algn="r">
              <a:lnSpc>
                <a:spcPts val="750"/>
              </a:lnSpc>
              <a:spcBef>
                <a:spcPts val="5"/>
              </a:spcBef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4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R</a:t>
            </a:r>
            <a:r>
              <a:rPr sz="650" spc="145" dirty="0">
                <a:latin typeface="Trebuchet MS"/>
                <a:cs typeface="Trebuchet MS"/>
              </a:rPr>
              <a:t> </a:t>
            </a:r>
            <a:r>
              <a:rPr sz="650" spc="-70" dirty="0">
                <a:latin typeface="Trebuchet MS"/>
                <a:cs typeface="Trebuchet MS"/>
              </a:rPr>
              <a:t>to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U</a:t>
            </a:r>
            <a:r>
              <a:rPr sz="650" spc="125" dirty="0">
                <a:latin typeface="Trebuchet MS"/>
                <a:cs typeface="Trebuchet MS"/>
              </a:rPr>
              <a:t> </a:t>
            </a: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25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HHI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79025" y="4048699"/>
            <a:ext cx="5016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100" dirty="0">
                <a:latin typeface="Trebuchet MS"/>
                <a:cs typeface="Trebuchet MS"/>
              </a:rPr>
              <a:t>-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69876" y="4144037"/>
            <a:ext cx="259079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-35" dirty="0">
                <a:latin typeface="Trebuchet MS"/>
                <a:cs typeface="Trebuchet MS"/>
              </a:rPr>
              <a:t>Persons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07545" y="3718192"/>
            <a:ext cx="30162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Industri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40517" y="3813530"/>
            <a:ext cx="26352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20" dirty="0">
                <a:latin typeface="Trebuchet MS"/>
                <a:cs typeface="Trebuchet MS"/>
              </a:rPr>
              <a:t>Catego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01196" y="3908869"/>
            <a:ext cx="16764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3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R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29791" y="4004208"/>
            <a:ext cx="26162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dirty="0">
                <a:latin typeface="Trebuchet MS"/>
                <a:cs typeface="Trebuchet MS"/>
              </a:rPr>
              <a:t>U</a:t>
            </a:r>
            <a:r>
              <a:rPr sz="650" spc="125" dirty="0">
                <a:latin typeface="Trebuchet MS"/>
                <a:cs typeface="Trebuchet MS"/>
              </a:rPr>
              <a:t> </a:t>
            </a: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25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H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60081" y="4099546"/>
            <a:ext cx="246379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30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Mal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85840" y="4557171"/>
            <a:ext cx="3613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55" dirty="0">
                <a:latin typeface="Trebuchet MS"/>
                <a:cs typeface="Trebuchet MS"/>
              </a:rPr>
              <a:t>0</a:t>
            </a:r>
            <a:r>
              <a:rPr sz="650" spc="165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19730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08625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68926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53948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73035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58058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08427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55122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31808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82178" y="4557171"/>
            <a:ext cx="3575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157685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95150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32615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470081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07545" y="4557171"/>
            <a:ext cx="2197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212256" y="4728781"/>
            <a:ext cx="591439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8705" algn="l"/>
                <a:tab pos="2308225" algn="l"/>
                <a:tab pos="2654935" algn="l"/>
                <a:tab pos="3032125" algn="l"/>
                <a:tab pos="3382010" algn="l"/>
                <a:tab pos="3957954" algn="l"/>
                <a:tab pos="4395470" algn="l"/>
                <a:tab pos="4832985" algn="l"/>
                <a:tab pos="5269865" algn="l"/>
                <a:tab pos="5707380" algn="l"/>
              </a:tabLst>
            </a:pPr>
            <a:r>
              <a:rPr sz="650" dirty="0">
                <a:latin typeface="Trebuchet MS"/>
                <a:cs typeface="Trebuchet MS"/>
              </a:rPr>
              <a:t>1</a:t>
            </a:r>
            <a:r>
              <a:rPr sz="650" spc="15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65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False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3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8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61093" y="4880993"/>
            <a:ext cx="6139815" cy="17208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254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00"/>
              </a:spcBef>
              <a:tabLst>
                <a:tab pos="1220470" algn="l"/>
                <a:tab pos="2459355" algn="l"/>
                <a:tab pos="2806065" algn="l"/>
                <a:tab pos="3183255" algn="l"/>
                <a:tab pos="3533140" algn="l"/>
                <a:tab pos="4109085" algn="l"/>
                <a:tab pos="4546600" algn="l"/>
                <a:tab pos="4984115" algn="l"/>
                <a:tab pos="5421630" algn="l"/>
                <a:tab pos="5858510" algn="l"/>
              </a:tabLst>
            </a:pPr>
            <a:r>
              <a:rPr sz="650" spc="55" dirty="0">
                <a:latin typeface="Trebuchet MS"/>
                <a:cs typeface="Trebuchet MS"/>
              </a:rPr>
              <a:t>2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204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90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False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3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8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91103" y="5065644"/>
            <a:ext cx="593598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0295" algn="l"/>
                <a:tab pos="2329815" algn="l"/>
                <a:tab pos="2676525" algn="l"/>
                <a:tab pos="3053080" algn="l"/>
                <a:tab pos="3403600" algn="l"/>
                <a:tab pos="3978910" algn="l"/>
                <a:tab pos="4416425" algn="l"/>
                <a:tab pos="4853940" algn="l"/>
                <a:tab pos="5291455" algn="l"/>
                <a:tab pos="5728970" algn="l"/>
              </a:tabLst>
            </a:pPr>
            <a:r>
              <a:rPr sz="650" dirty="0">
                <a:latin typeface="Trebuchet MS"/>
                <a:cs typeface="Trebuchet MS"/>
              </a:rPr>
              <a:t>3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21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90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False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3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8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61093" y="5217856"/>
            <a:ext cx="6139815" cy="17208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254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200"/>
              </a:spcBef>
              <a:tabLst>
                <a:tab pos="1220470" algn="l"/>
                <a:tab pos="2459355" algn="l"/>
                <a:tab pos="2806065" algn="l"/>
                <a:tab pos="3183255" algn="l"/>
                <a:tab pos="3533140" algn="l"/>
                <a:tab pos="4109085" algn="l"/>
                <a:tab pos="4546600" algn="l"/>
                <a:tab pos="4984115" algn="l"/>
                <a:tab pos="5421630" algn="l"/>
                <a:tab pos="5858510" algn="l"/>
              </a:tabLst>
            </a:pPr>
            <a:r>
              <a:rPr sz="650" spc="80" dirty="0">
                <a:latin typeface="Trebuchet MS"/>
                <a:cs typeface="Trebuchet MS"/>
              </a:rPr>
              <a:t>4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204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90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False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3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8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89514" y="5402507"/>
            <a:ext cx="579056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2595" algn="l"/>
                <a:tab pos="731520" algn="l"/>
                <a:tab pos="1091565" algn="l"/>
                <a:tab pos="1376680" algn="l"/>
                <a:tab pos="1696085" algn="l"/>
                <a:tab pos="1980564" algn="l"/>
                <a:tab pos="2331085" algn="l"/>
                <a:tab pos="2677795" algn="l"/>
                <a:tab pos="3054350" algn="l"/>
                <a:tab pos="3404870" algn="l"/>
                <a:tab pos="3980179" algn="l"/>
                <a:tab pos="4417695" algn="l"/>
                <a:tab pos="4855210" algn="l"/>
                <a:tab pos="5292725" algn="l"/>
                <a:tab pos="5730240" algn="l"/>
              </a:tabLst>
            </a:pP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5" dirty="0">
                <a:latin typeface="Trebuchet MS"/>
                <a:cs typeface="Trebuchet MS"/>
              </a:rPr>
              <a:t>...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5" dirty="0">
                <a:latin typeface="Trebuchet MS"/>
                <a:cs typeface="Trebuchet MS"/>
              </a:rPr>
              <a:t>...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61093" y="5554719"/>
            <a:ext cx="6139815" cy="17208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254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00"/>
              </a:spcBef>
              <a:tabLst>
                <a:tab pos="1220470" algn="l"/>
                <a:tab pos="2459355" algn="l"/>
                <a:tab pos="2806065" algn="l"/>
                <a:tab pos="3183255" algn="l"/>
                <a:tab pos="3533140" algn="l"/>
                <a:tab pos="4109085" algn="l"/>
                <a:tab pos="4546600" algn="l"/>
                <a:tab pos="4984115" algn="l"/>
                <a:tab pos="5421630" algn="l"/>
                <a:tab pos="5858510" algn="l"/>
              </a:tabLst>
            </a:pPr>
            <a:r>
              <a:rPr sz="650" dirty="0">
                <a:latin typeface="Trebuchet MS"/>
                <a:cs typeface="Trebuchet MS"/>
              </a:rPr>
              <a:t>589</a:t>
            </a:r>
            <a:r>
              <a:rPr sz="650" spc="19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2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21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False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3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8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93182" y="5739370"/>
            <a:ext cx="603377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085" algn="l"/>
                <a:tab pos="2427605" algn="l"/>
                <a:tab pos="2774315" algn="l"/>
                <a:tab pos="3150870" algn="l"/>
                <a:tab pos="3501390" algn="l"/>
                <a:tab pos="4076700" algn="l"/>
                <a:tab pos="4514215" algn="l"/>
                <a:tab pos="4951730" algn="l"/>
                <a:tab pos="5389245" algn="l"/>
                <a:tab pos="5826760" algn="l"/>
              </a:tabLst>
            </a:pPr>
            <a:r>
              <a:rPr sz="650" dirty="0">
                <a:latin typeface="Trebuchet MS"/>
                <a:cs typeface="Trebuchet MS"/>
              </a:rPr>
              <a:t>590</a:t>
            </a:r>
            <a:r>
              <a:rPr sz="650" spc="19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2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21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False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3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8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61093" y="5891582"/>
            <a:ext cx="6139815" cy="17208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254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200"/>
              </a:spcBef>
              <a:tabLst>
                <a:tab pos="1220470" algn="l"/>
                <a:tab pos="2459355" algn="l"/>
                <a:tab pos="2806065" algn="l"/>
                <a:tab pos="3183255" algn="l"/>
                <a:tab pos="3533140" algn="l"/>
                <a:tab pos="4109085" algn="l"/>
                <a:tab pos="4546600" algn="l"/>
                <a:tab pos="4984115" algn="l"/>
                <a:tab pos="5421630" algn="l"/>
                <a:tab pos="5858510" algn="l"/>
              </a:tabLst>
            </a:pPr>
            <a:r>
              <a:rPr sz="650" dirty="0">
                <a:latin typeface="Trebuchet MS"/>
                <a:cs typeface="Trebuchet MS"/>
              </a:rPr>
              <a:t>591</a:t>
            </a:r>
            <a:r>
              <a:rPr sz="650" spc="15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8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False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3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8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93182" y="6076233"/>
            <a:ext cx="603377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085" algn="l"/>
                <a:tab pos="2427605" algn="l"/>
                <a:tab pos="2774315" algn="l"/>
                <a:tab pos="3150870" algn="l"/>
                <a:tab pos="3501390" algn="l"/>
                <a:tab pos="4076700" algn="l"/>
                <a:tab pos="4514215" algn="l"/>
                <a:tab pos="4951730" algn="l"/>
                <a:tab pos="5389245" algn="l"/>
                <a:tab pos="5826760" algn="l"/>
              </a:tabLst>
            </a:pPr>
            <a:r>
              <a:rPr sz="650" dirty="0">
                <a:latin typeface="Trebuchet MS"/>
                <a:cs typeface="Trebuchet MS"/>
              </a:rPr>
              <a:t>592</a:t>
            </a:r>
            <a:r>
              <a:rPr sz="650" spc="19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2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21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False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3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8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61093" y="6228445"/>
            <a:ext cx="6139815" cy="17208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254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200"/>
              </a:spcBef>
              <a:tabLst>
                <a:tab pos="1220470" algn="l"/>
                <a:tab pos="2459355" algn="l"/>
                <a:tab pos="2806065" algn="l"/>
                <a:tab pos="3183255" algn="l"/>
                <a:tab pos="3533140" algn="l"/>
                <a:tab pos="4109085" algn="l"/>
                <a:tab pos="4546600" algn="l"/>
                <a:tab pos="4984115" algn="l"/>
                <a:tab pos="5421630" algn="l"/>
                <a:tab pos="5858510" algn="l"/>
              </a:tabLst>
            </a:pPr>
            <a:r>
              <a:rPr sz="650" dirty="0">
                <a:latin typeface="Trebuchet MS"/>
                <a:cs typeface="Trebuchet MS"/>
              </a:rPr>
              <a:t>593</a:t>
            </a:r>
            <a:r>
              <a:rPr sz="650" spc="18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21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200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False</a:t>
            </a:r>
            <a:r>
              <a:rPr sz="650" spc="17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32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False</a:t>
            </a:r>
            <a:r>
              <a:rPr sz="650" spc="180" dirty="0">
                <a:latin typeface="Trebuchet MS"/>
                <a:cs typeface="Trebuchet MS"/>
              </a:rPr>
              <a:t>  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2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40" dirty="0">
                <a:latin typeface="Trebuchet MS"/>
                <a:cs typeface="Trebuchet MS"/>
              </a:rPr>
              <a:t>...</a:t>
            </a:r>
            <a:r>
              <a:rPr sz="650" spc="29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False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47102" y="6463943"/>
            <a:ext cx="86677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dirty="0">
                <a:latin typeface="Trebuchet MS"/>
                <a:cs typeface="Trebuchet MS"/>
              </a:rPr>
              <a:t>594</a:t>
            </a:r>
            <a:r>
              <a:rPr sz="650" spc="135" dirty="0">
                <a:latin typeface="Trebuchet MS"/>
                <a:cs typeface="Trebuchet MS"/>
              </a:rPr>
              <a:t> </a:t>
            </a:r>
            <a:r>
              <a:rPr sz="650" spc="-35" dirty="0">
                <a:latin typeface="Trebuchet MS"/>
                <a:cs typeface="Trebuchet MS"/>
              </a:rPr>
              <a:t>rows</a:t>
            </a:r>
            <a:r>
              <a:rPr sz="650" spc="14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×</a:t>
            </a:r>
            <a:r>
              <a:rPr sz="650" spc="14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69</a:t>
            </a:r>
            <a:r>
              <a:rPr sz="650" spc="140" dirty="0">
                <a:latin typeface="Trebuchet MS"/>
                <a:cs typeface="Trebuchet MS"/>
              </a:rPr>
              <a:t> </a:t>
            </a:r>
            <a:r>
              <a:rPr sz="650" spc="-45" dirty="0">
                <a:latin typeface="Trebuchet MS"/>
                <a:cs typeface="Trebuchet MS"/>
              </a:rPr>
              <a:t>columns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88987" y="3403065"/>
            <a:ext cx="3467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solidFill>
                  <a:srgbClr val="DE4815"/>
                </a:solidFill>
                <a:latin typeface="Roboto Bk"/>
                <a:cs typeface="Roboto Bk"/>
              </a:rPr>
              <a:t>Out</a:t>
            </a:r>
            <a:r>
              <a:rPr sz="500" b="1" spc="320" dirty="0">
                <a:solidFill>
                  <a:srgbClr val="DE4815"/>
                </a:solidFill>
                <a:latin typeface="Roboto Bk"/>
                <a:cs typeface="Roboto Bk"/>
              </a:rPr>
              <a:t> </a:t>
            </a:r>
            <a:r>
              <a:rPr sz="500" b="1" spc="110" dirty="0">
                <a:solidFill>
                  <a:srgbClr val="DE4815"/>
                </a:solidFill>
                <a:latin typeface="Roboto Bk"/>
                <a:cs typeface="Roboto Bk"/>
              </a:rPr>
              <a:t>[3]:</a:t>
            </a:r>
            <a:endParaRPr sz="500">
              <a:latin typeface="Roboto Bk"/>
              <a:cs typeface="Roboto Bk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061096" y="7200902"/>
            <a:ext cx="5949315" cy="210185"/>
            <a:chOff x="1061096" y="7200902"/>
            <a:chExt cx="5949315" cy="210185"/>
          </a:xfrm>
        </p:grpSpPr>
        <p:sp>
          <p:nvSpPr>
            <p:cNvPr id="83" name="object 83"/>
            <p:cNvSpPr/>
            <p:nvPr/>
          </p:nvSpPr>
          <p:spPr>
            <a:xfrm>
              <a:off x="1064271" y="7204077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4">
                  <a:moveTo>
                    <a:pt x="0" y="193855"/>
                  </a:moveTo>
                  <a:lnTo>
                    <a:pt x="0" y="9533"/>
                  </a:lnTo>
                  <a:lnTo>
                    <a:pt x="0" y="6901"/>
                  </a:lnTo>
                  <a:lnTo>
                    <a:pt x="930" y="4654"/>
                  </a:lnTo>
                  <a:lnTo>
                    <a:pt x="2792" y="2792"/>
                  </a:lnTo>
                  <a:lnTo>
                    <a:pt x="4654" y="930"/>
                  </a:lnTo>
                  <a:lnTo>
                    <a:pt x="6901" y="0"/>
                  </a:lnTo>
                  <a:lnTo>
                    <a:pt x="9533" y="0"/>
                  </a:lnTo>
                  <a:lnTo>
                    <a:pt x="5933238" y="0"/>
                  </a:lnTo>
                  <a:lnTo>
                    <a:pt x="5935870" y="0"/>
                  </a:lnTo>
                  <a:lnTo>
                    <a:pt x="5938117" y="930"/>
                  </a:lnTo>
                  <a:lnTo>
                    <a:pt x="5939978" y="2792"/>
                  </a:lnTo>
                  <a:lnTo>
                    <a:pt x="5941840" y="4654"/>
                  </a:lnTo>
                  <a:lnTo>
                    <a:pt x="5942771" y="6901"/>
                  </a:lnTo>
                  <a:lnTo>
                    <a:pt x="5942772" y="9533"/>
                  </a:lnTo>
                  <a:lnTo>
                    <a:pt x="5942772" y="193855"/>
                  </a:lnTo>
                  <a:lnTo>
                    <a:pt x="5935870" y="203388"/>
                  </a:lnTo>
                  <a:lnTo>
                    <a:pt x="5933238" y="203388"/>
                  </a:lnTo>
                  <a:lnTo>
                    <a:pt x="9533" y="203388"/>
                  </a:lnTo>
                  <a:lnTo>
                    <a:pt x="6901" y="203388"/>
                  </a:lnTo>
                  <a:lnTo>
                    <a:pt x="4654" y="202458"/>
                  </a:lnTo>
                  <a:lnTo>
                    <a:pt x="2792" y="200596"/>
                  </a:lnTo>
                  <a:lnTo>
                    <a:pt x="930" y="198734"/>
                  </a:lnTo>
                  <a:lnTo>
                    <a:pt x="0" y="196487"/>
                  </a:lnTo>
                  <a:lnTo>
                    <a:pt x="0" y="193855"/>
                  </a:lnTo>
                  <a:close/>
                </a:path>
              </a:pathLst>
            </a:custGeom>
            <a:ln w="635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67449" y="7207255"/>
              <a:ext cx="5936615" cy="197485"/>
            </a:xfrm>
            <a:custGeom>
              <a:avLst/>
              <a:gdLst/>
              <a:ahLst/>
              <a:cxnLst/>
              <a:rect l="l" t="t" r="r" b="b"/>
              <a:pathLst>
                <a:path w="5936615" h="197484">
                  <a:moveTo>
                    <a:pt x="5934298" y="197033"/>
                  </a:moveTo>
                  <a:lnTo>
                    <a:pt x="2118" y="197033"/>
                  </a:lnTo>
                  <a:lnTo>
                    <a:pt x="0" y="194914"/>
                  </a:lnTo>
                  <a:lnTo>
                    <a:pt x="0" y="2118"/>
                  </a:lnTo>
                  <a:lnTo>
                    <a:pt x="2118" y="0"/>
                  </a:lnTo>
                  <a:lnTo>
                    <a:pt x="5934298" y="0"/>
                  </a:lnTo>
                  <a:lnTo>
                    <a:pt x="5936416" y="2118"/>
                  </a:lnTo>
                  <a:lnTo>
                    <a:pt x="5936416" y="194914"/>
                  </a:lnTo>
                  <a:lnTo>
                    <a:pt x="5934298" y="19703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00923" y="7258102"/>
              <a:ext cx="51435" cy="95885"/>
            </a:xfrm>
            <a:custGeom>
              <a:avLst/>
              <a:gdLst/>
              <a:ahLst/>
              <a:cxnLst/>
              <a:rect l="l" t="t" r="r" b="b"/>
              <a:pathLst>
                <a:path w="51434" h="95884">
                  <a:moveTo>
                    <a:pt x="50847" y="95338"/>
                  </a:moveTo>
                  <a:lnTo>
                    <a:pt x="0" y="95338"/>
                  </a:lnTo>
                  <a:lnTo>
                    <a:pt x="0" y="0"/>
                  </a:lnTo>
                  <a:lnTo>
                    <a:pt x="50847" y="0"/>
                  </a:lnTo>
                  <a:lnTo>
                    <a:pt x="50847" y="9533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03609" y="7233008"/>
            <a:ext cx="635952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b="1" spc="142" baseline="27777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750" b="1" spc="315" baseline="27777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750" b="1" spc="195" baseline="27777" dirty="0">
                <a:solidFill>
                  <a:srgbClr val="2F3FB9"/>
                </a:solidFill>
                <a:latin typeface="Roboto Bk"/>
                <a:cs typeface="Roboto Bk"/>
              </a:rPr>
              <a:t>[4]:</a:t>
            </a:r>
            <a:r>
              <a:rPr sz="750" b="1" spc="315" baseline="27777" dirty="0">
                <a:solidFill>
                  <a:srgbClr val="2F3FB9"/>
                </a:solidFill>
                <a:latin typeface="Roboto Bk"/>
                <a:cs typeface="Roboto Bk"/>
              </a:rPr>
              <a:t>  </a:t>
            </a:r>
            <a:r>
              <a:rPr sz="650" b="1" spc="85" dirty="0">
                <a:latin typeface="Roboto Bk"/>
                <a:cs typeface="Roboto Bk"/>
              </a:rPr>
              <a:t>l1</a:t>
            </a:r>
            <a:r>
              <a:rPr sz="650" b="1" spc="85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85" dirty="0">
                <a:latin typeface="Roboto Bk"/>
                <a:cs typeface="Roboto Bk"/>
              </a:rPr>
              <a:t>tuple</a:t>
            </a:r>
            <a:r>
              <a:rPr sz="650" b="1" spc="85" dirty="0">
                <a:solidFill>
                  <a:srgbClr val="999999"/>
                </a:solidFill>
                <a:latin typeface="Roboto Bk"/>
                <a:cs typeface="Roboto Bk"/>
              </a:rPr>
              <a:t>([</a:t>
            </a:r>
            <a:r>
              <a:rPr sz="650" b="1" spc="85" dirty="0">
                <a:latin typeface="Roboto Bk"/>
                <a:cs typeface="Roboto Bk"/>
              </a:rPr>
              <a:t>df</a:t>
            </a:r>
            <a:r>
              <a:rPr sz="650" b="1" spc="85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85" dirty="0">
                <a:solidFill>
                  <a:srgbClr val="669900"/>
                </a:solidFill>
                <a:latin typeface="Roboto Bk"/>
                <a:cs typeface="Roboto Bk"/>
              </a:rPr>
              <a:t>'Worked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05" dirty="0">
                <a:solidFill>
                  <a:srgbClr val="669900"/>
                </a:solidFill>
                <a:latin typeface="Roboto Bk"/>
                <a:cs typeface="Roboto Bk"/>
              </a:rPr>
              <a:t>for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3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months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or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more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69900"/>
                </a:solidFill>
                <a:latin typeface="Roboto Bk"/>
                <a:cs typeface="Roboto Bk"/>
              </a:rPr>
              <a:t>but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85" dirty="0">
                <a:solidFill>
                  <a:srgbClr val="669900"/>
                </a:solidFill>
                <a:latin typeface="Roboto Bk"/>
                <a:cs typeface="Roboto Bk"/>
              </a:rPr>
              <a:t>less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solidFill>
                  <a:srgbClr val="669900"/>
                </a:solidFill>
                <a:latin typeface="Roboto Bk"/>
                <a:cs typeface="Roboto Bk"/>
              </a:rPr>
              <a:t>than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6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months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69900"/>
                </a:solidFill>
                <a:latin typeface="Roboto Bk"/>
                <a:cs typeface="Roboto Bk"/>
              </a:rPr>
              <a:t>Females'</a:t>
            </a:r>
            <a:r>
              <a:rPr sz="650" b="1" spc="75" dirty="0">
                <a:solidFill>
                  <a:srgbClr val="999999"/>
                </a:solidFill>
                <a:latin typeface="Roboto Bk"/>
                <a:cs typeface="Roboto Bk"/>
              </a:rPr>
              <a:t>],</a:t>
            </a:r>
            <a:r>
              <a:rPr sz="650" b="1" spc="75" dirty="0">
                <a:latin typeface="Roboto Bk"/>
                <a:cs typeface="Roboto Bk"/>
              </a:rPr>
              <a:t>df</a:t>
            </a:r>
            <a:r>
              <a:rPr sz="650" b="1" spc="75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75" dirty="0">
                <a:solidFill>
                  <a:srgbClr val="669900"/>
                </a:solidFill>
                <a:latin typeface="Roboto Bk"/>
                <a:cs typeface="Roboto Bk"/>
              </a:rPr>
              <a:t>'Worked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05" dirty="0">
                <a:solidFill>
                  <a:srgbClr val="669900"/>
                </a:solidFill>
                <a:latin typeface="Roboto Bk"/>
                <a:cs typeface="Roboto Bk"/>
              </a:rPr>
              <a:t>for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3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months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or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more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69900"/>
                </a:solidFill>
                <a:latin typeface="Roboto Bk"/>
                <a:cs typeface="Roboto Bk"/>
              </a:rPr>
              <a:t>but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85" dirty="0">
                <a:solidFill>
                  <a:srgbClr val="669900"/>
                </a:solidFill>
                <a:latin typeface="Roboto Bk"/>
                <a:cs typeface="Roboto Bk"/>
              </a:rPr>
              <a:t>less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69900"/>
                </a:solidFill>
                <a:latin typeface="Roboto Bk"/>
                <a:cs typeface="Roboto Bk"/>
              </a:rPr>
              <a:t>th</a:t>
            </a:r>
            <a:endParaRPr sz="650">
              <a:latin typeface="Roboto Bk"/>
              <a:cs typeface="Roboto Bk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061096" y="7550476"/>
            <a:ext cx="5949315" cy="210185"/>
            <a:chOff x="1061096" y="7550476"/>
            <a:chExt cx="5949315" cy="210185"/>
          </a:xfrm>
        </p:grpSpPr>
        <p:sp>
          <p:nvSpPr>
            <p:cNvPr id="88" name="object 88"/>
            <p:cNvSpPr/>
            <p:nvPr/>
          </p:nvSpPr>
          <p:spPr>
            <a:xfrm>
              <a:off x="1064271" y="7553651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4">
                  <a:moveTo>
                    <a:pt x="5935870" y="203388"/>
                  </a:moveTo>
                  <a:lnTo>
                    <a:pt x="6901" y="203388"/>
                  </a:lnTo>
                  <a:lnTo>
                    <a:pt x="4653" y="202457"/>
                  </a:lnTo>
                  <a:lnTo>
                    <a:pt x="930" y="198734"/>
                  </a:lnTo>
                  <a:lnTo>
                    <a:pt x="0" y="196487"/>
                  </a:lnTo>
                  <a:lnTo>
                    <a:pt x="0" y="193855"/>
                  </a:lnTo>
                  <a:lnTo>
                    <a:pt x="0" y="6901"/>
                  </a:lnTo>
                  <a:lnTo>
                    <a:pt x="930" y="4653"/>
                  </a:lnTo>
                  <a:lnTo>
                    <a:pt x="4653" y="931"/>
                  </a:lnTo>
                  <a:lnTo>
                    <a:pt x="6901" y="0"/>
                  </a:lnTo>
                  <a:lnTo>
                    <a:pt x="5935870" y="0"/>
                  </a:lnTo>
                  <a:lnTo>
                    <a:pt x="5938117" y="931"/>
                  </a:lnTo>
                  <a:lnTo>
                    <a:pt x="5941840" y="4653"/>
                  </a:lnTo>
                  <a:lnTo>
                    <a:pt x="5942771" y="6901"/>
                  </a:lnTo>
                  <a:lnTo>
                    <a:pt x="5942771" y="196487"/>
                  </a:lnTo>
                  <a:lnTo>
                    <a:pt x="5941840" y="198734"/>
                  </a:lnTo>
                  <a:lnTo>
                    <a:pt x="5938117" y="202457"/>
                  </a:lnTo>
                  <a:lnTo>
                    <a:pt x="5935870" y="20338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64271" y="7553651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4">
                  <a:moveTo>
                    <a:pt x="0" y="193855"/>
                  </a:moveTo>
                  <a:lnTo>
                    <a:pt x="0" y="9533"/>
                  </a:lnTo>
                  <a:lnTo>
                    <a:pt x="0" y="6901"/>
                  </a:lnTo>
                  <a:lnTo>
                    <a:pt x="930" y="4653"/>
                  </a:lnTo>
                  <a:lnTo>
                    <a:pt x="2792" y="2792"/>
                  </a:lnTo>
                  <a:lnTo>
                    <a:pt x="4653" y="931"/>
                  </a:lnTo>
                  <a:lnTo>
                    <a:pt x="6901" y="0"/>
                  </a:lnTo>
                  <a:lnTo>
                    <a:pt x="9533" y="0"/>
                  </a:lnTo>
                  <a:lnTo>
                    <a:pt x="5933238" y="0"/>
                  </a:lnTo>
                  <a:lnTo>
                    <a:pt x="5935870" y="0"/>
                  </a:lnTo>
                  <a:lnTo>
                    <a:pt x="5938117" y="931"/>
                  </a:lnTo>
                  <a:lnTo>
                    <a:pt x="5939979" y="2792"/>
                  </a:lnTo>
                  <a:lnTo>
                    <a:pt x="5941840" y="4653"/>
                  </a:lnTo>
                  <a:lnTo>
                    <a:pt x="5942771" y="6901"/>
                  </a:lnTo>
                  <a:lnTo>
                    <a:pt x="5942772" y="9533"/>
                  </a:lnTo>
                  <a:lnTo>
                    <a:pt x="5942772" y="193855"/>
                  </a:lnTo>
                  <a:lnTo>
                    <a:pt x="5933238" y="203388"/>
                  </a:lnTo>
                  <a:lnTo>
                    <a:pt x="9533" y="203388"/>
                  </a:lnTo>
                  <a:lnTo>
                    <a:pt x="0" y="196487"/>
                  </a:lnTo>
                  <a:lnTo>
                    <a:pt x="0" y="193855"/>
                  </a:lnTo>
                  <a:close/>
                </a:path>
              </a:pathLst>
            </a:custGeom>
            <a:ln w="635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00923" y="7607677"/>
              <a:ext cx="51435" cy="95885"/>
            </a:xfrm>
            <a:custGeom>
              <a:avLst/>
              <a:gdLst/>
              <a:ahLst/>
              <a:cxnLst/>
              <a:rect l="l" t="t" r="r" b="b"/>
              <a:pathLst>
                <a:path w="51434" h="95884">
                  <a:moveTo>
                    <a:pt x="50847" y="95338"/>
                  </a:moveTo>
                  <a:lnTo>
                    <a:pt x="0" y="95338"/>
                  </a:lnTo>
                  <a:lnTo>
                    <a:pt x="0" y="0"/>
                  </a:lnTo>
                  <a:lnTo>
                    <a:pt x="50847" y="0"/>
                  </a:lnTo>
                  <a:lnTo>
                    <a:pt x="50847" y="9533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070900" y="7582582"/>
            <a:ext cx="59296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650" b="1" spc="110" dirty="0">
                <a:latin typeface="Roboto Bk"/>
                <a:cs typeface="Roboto Bk"/>
              </a:rPr>
              <a:t>l2</a:t>
            </a:r>
            <a:r>
              <a:rPr sz="650" b="1" spc="110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110" dirty="0">
                <a:latin typeface="Roboto Bk"/>
                <a:cs typeface="Roboto Bk"/>
              </a:rPr>
              <a:t>tuple</a:t>
            </a:r>
            <a:r>
              <a:rPr sz="650" b="1" spc="110" dirty="0">
                <a:solidFill>
                  <a:srgbClr val="999999"/>
                </a:solidFill>
                <a:latin typeface="Roboto Bk"/>
                <a:cs typeface="Roboto Bk"/>
              </a:rPr>
              <a:t>([</a:t>
            </a:r>
            <a:r>
              <a:rPr sz="650" b="1" spc="110" dirty="0">
                <a:latin typeface="Roboto Bk"/>
                <a:cs typeface="Roboto Bk"/>
              </a:rPr>
              <a:t>df</a:t>
            </a:r>
            <a:r>
              <a:rPr sz="650" b="1" spc="11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'Industrial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solidFill>
                  <a:srgbClr val="669900"/>
                </a:solidFill>
                <a:latin typeface="Roboto Bk"/>
                <a:cs typeface="Roboto Bk"/>
              </a:rPr>
              <a:t>Category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N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to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O</a:t>
            </a:r>
            <a:r>
              <a:rPr sz="650" b="1" spc="21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05" dirty="0">
                <a:solidFill>
                  <a:srgbClr val="669900"/>
                </a:solidFill>
                <a:latin typeface="Roboto Bk"/>
                <a:cs typeface="Roboto Bk"/>
              </a:rPr>
              <a:t>Females'</a:t>
            </a:r>
            <a:r>
              <a:rPr sz="650" b="1" spc="105" dirty="0">
                <a:solidFill>
                  <a:srgbClr val="999999"/>
                </a:solidFill>
                <a:latin typeface="Roboto Bk"/>
                <a:cs typeface="Roboto Bk"/>
              </a:rPr>
              <a:t>],</a:t>
            </a:r>
            <a:r>
              <a:rPr sz="650" b="1" spc="105" dirty="0">
                <a:latin typeface="Roboto Bk"/>
                <a:cs typeface="Roboto Bk"/>
              </a:rPr>
              <a:t>df</a:t>
            </a:r>
            <a:r>
              <a:rPr sz="650" b="1" spc="105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105" dirty="0">
                <a:solidFill>
                  <a:srgbClr val="669900"/>
                </a:solidFill>
                <a:latin typeface="Roboto Bk"/>
                <a:cs typeface="Roboto Bk"/>
              </a:rPr>
              <a:t>'Industrial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solidFill>
                  <a:srgbClr val="669900"/>
                </a:solidFill>
                <a:latin typeface="Roboto Bk"/>
                <a:cs typeface="Roboto Bk"/>
              </a:rPr>
              <a:t>Category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P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to</a:t>
            </a:r>
            <a:r>
              <a:rPr sz="650" b="1" spc="21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Q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Persons'</a:t>
            </a:r>
            <a:r>
              <a:rPr sz="650" b="1" spc="90" dirty="0">
                <a:solidFill>
                  <a:srgbClr val="999999"/>
                </a:solidFill>
                <a:latin typeface="Roboto Bk"/>
                <a:cs typeface="Roboto Bk"/>
              </a:rPr>
              <a:t>]])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29009" y="7566184"/>
            <a:ext cx="3067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95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500" b="1" spc="195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500" b="1" spc="110" dirty="0">
                <a:solidFill>
                  <a:srgbClr val="2F3FB9"/>
                </a:solidFill>
                <a:latin typeface="Roboto Bk"/>
                <a:cs typeface="Roboto Bk"/>
              </a:rPr>
              <a:t>[5]:</a:t>
            </a:r>
            <a:endParaRPr sz="500">
              <a:latin typeface="Roboto Bk"/>
              <a:cs typeface="Roboto Bk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061096" y="7893695"/>
            <a:ext cx="5949315" cy="210185"/>
            <a:chOff x="1061096" y="7893695"/>
            <a:chExt cx="5949315" cy="210185"/>
          </a:xfrm>
        </p:grpSpPr>
        <p:sp>
          <p:nvSpPr>
            <p:cNvPr id="94" name="object 94"/>
            <p:cNvSpPr/>
            <p:nvPr/>
          </p:nvSpPr>
          <p:spPr>
            <a:xfrm>
              <a:off x="1064271" y="7896870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4">
                  <a:moveTo>
                    <a:pt x="5935870" y="203388"/>
                  </a:moveTo>
                  <a:lnTo>
                    <a:pt x="6901" y="203388"/>
                  </a:lnTo>
                  <a:lnTo>
                    <a:pt x="4653" y="202457"/>
                  </a:lnTo>
                  <a:lnTo>
                    <a:pt x="930" y="198734"/>
                  </a:lnTo>
                  <a:lnTo>
                    <a:pt x="0" y="196487"/>
                  </a:lnTo>
                  <a:lnTo>
                    <a:pt x="0" y="193855"/>
                  </a:lnTo>
                  <a:lnTo>
                    <a:pt x="0" y="6901"/>
                  </a:lnTo>
                  <a:lnTo>
                    <a:pt x="930" y="4653"/>
                  </a:lnTo>
                  <a:lnTo>
                    <a:pt x="4653" y="931"/>
                  </a:lnTo>
                  <a:lnTo>
                    <a:pt x="6901" y="0"/>
                  </a:lnTo>
                  <a:lnTo>
                    <a:pt x="5935870" y="0"/>
                  </a:lnTo>
                  <a:lnTo>
                    <a:pt x="5938117" y="931"/>
                  </a:lnTo>
                  <a:lnTo>
                    <a:pt x="5941840" y="4653"/>
                  </a:lnTo>
                  <a:lnTo>
                    <a:pt x="5942771" y="6901"/>
                  </a:lnTo>
                  <a:lnTo>
                    <a:pt x="5942771" y="196487"/>
                  </a:lnTo>
                  <a:lnTo>
                    <a:pt x="5941840" y="198734"/>
                  </a:lnTo>
                  <a:lnTo>
                    <a:pt x="5938117" y="202457"/>
                  </a:lnTo>
                  <a:lnTo>
                    <a:pt x="5935870" y="20338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64271" y="7896870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4">
                  <a:moveTo>
                    <a:pt x="0" y="193855"/>
                  </a:moveTo>
                  <a:lnTo>
                    <a:pt x="0" y="9533"/>
                  </a:lnTo>
                  <a:lnTo>
                    <a:pt x="0" y="6901"/>
                  </a:lnTo>
                  <a:lnTo>
                    <a:pt x="930" y="4653"/>
                  </a:lnTo>
                  <a:lnTo>
                    <a:pt x="2792" y="2792"/>
                  </a:lnTo>
                  <a:lnTo>
                    <a:pt x="4653" y="931"/>
                  </a:lnTo>
                  <a:lnTo>
                    <a:pt x="6901" y="0"/>
                  </a:lnTo>
                  <a:lnTo>
                    <a:pt x="9533" y="0"/>
                  </a:lnTo>
                  <a:lnTo>
                    <a:pt x="5933238" y="0"/>
                  </a:lnTo>
                  <a:lnTo>
                    <a:pt x="5935870" y="0"/>
                  </a:lnTo>
                  <a:lnTo>
                    <a:pt x="5938117" y="931"/>
                  </a:lnTo>
                  <a:lnTo>
                    <a:pt x="5939979" y="2792"/>
                  </a:lnTo>
                  <a:lnTo>
                    <a:pt x="5941840" y="4653"/>
                  </a:lnTo>
                  <a:lnTo>
                    <a:pt x="5942771" y="6901"/>
                  </a:lnTo>
                  <a:lnTo>
                    <a:pt x="5942772" y="9533"/>
                  </a:lnTo>
                  <a:lnTo>
                    <a:pt x="5942772" y="193855"/>
                  </a:lnTo>
                  <a:lnTo>
                    <a:pt x="5933238" y="203388"/>
                  </a:lnTo>
                  <a:lnTo>
                    <a:pt x="9533" y="203388"/>
                  </a:lnTo>
                  <a:lnTo>
                    <a:pt x="0" y="196487"/>
                  </a:lnTo>
                  <a:lnTo>
                    <a:pt x="0" y="193855"/>
                  </a:lnTo>
                  <a:close/>
                </a:path>
              </a:pathLst>
            </a:custGeom>
            <a:ln w="635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070900" y="7925801"/>
            <a:ext cx="59296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650" b="1" spc="85" dirty="0">
                <a:latin typeface="Roboto Bk"/>
                <a:cs typeface="Roboto Bk"/>
              </a:rPr>
              <a:t>df</a:t>
            </a:r>
            <a:r>
              <a:rPr sz="650" b="1" spc="85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85" dirty="0">
                <a:latin typeface="Roboto Bk"/>
                <a:cs typeface="Roboto Bk"/>
              </a:rPr>
              <a:t>describe</a:t>
            </a:r>
            <a:r>
              <a:rPr sz="650" b="1" spc="85" dirty="0">
                <a:solidFill>
                  <a:srgbClr val="999999"/>
                </a:solidFill>
                <a:latin typeface="Roboto Bk"/>
                <a:cs typeface="Roboto Bk"/>
              </a:rPr>
              <a:t>()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29009" y="7909404"/>
            <a:ext cx="3067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95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500" b="1" spc="195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500" b="1" spc="110" dirty="0">
                <a:solidFill>
                  <a:srgbClr val="2F3FB9"/>
                </a:solidFill>
                <a:latin typeface="Roboto Bk"/>
                <a:cs typeface="Roboto Bk"/>
              </a:rPr>
              <a:t>[6]:</a:t>
            </a:r>
            <a:endParaRPr sz="500">
              <a:latin typeface="Roboto Bk"/>
              <a:cs typeface="Roboto Bk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061093" y="8745384"/>
            <a:ext cx="6139815" cy="178435"/>
            <a:chOff x="1061093" y="8745384"/>
            <a:chExt cx="6139815" cy="178435"/>
          </a:xfrm>
        </p:grpSpPr>
        <p:sp>
          <p:nvSpPr>
            <p:cNvPr id="99" name="object 99"/>
            <p:cNvSpPr/>
            <p:nvPr/>
          </p:nvSpPr>
          <p:spPr>
            <a:xfrm>
              <a:off x="1061085" y="8751747"/>
              <a:ext cx="6139815" cy="172085"/>
            </a:xfrm>
            <a:custGeom>
              <a:avLst/>
              <a:gdLst/>
              <a:ahLst/>
              <a:cxnLst/>
              <a:rect l="l" t="t" r="r" b="b"/>
              <a:pathLst>
                <a:path w="6139815" h="172084">
                  <a:moveTo>
                    <a:pt x="6139802" y="0"/>
                  </a:moveTo>
                  <a:lnTo>
                    <a:pt x="6139802" y="0"/>
                  </a:lnTo>
                  <a:lnTo>
                    <a:pt x="0" y="0"/>
                  </a:lnTo>
                  <a:lnTo>
                    <a:pt x="0" y="171602"/>
                  </a:lnTo>
                  <a:lnTo>
                    <a:pt x="5548706" y="171602"/>
                  </a:lnTo>
                  <a:lnTo>
                    <a:pt x="6139802" y="171615"/>
                  </a:lnTo>
                  <a:lnTo>
                    <a:pt x="6139802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61085" y="8745384"/>
              <a:ext cx="6139815" cy="6985"/>
            </a:xfrm>
            <a:custGeom>
              <a:avLst/>
              <a:gdLst/>
              <a:ahLst/>
              <a:cxnLst/>
              <a:rect l="l" t="t" r="r" b="b"/>
              <a:pathLst>
                <a:path w="6139815" h="6984">
                  <a:moveTo>
                    <a:pt x="6139802" y="0"/>
                  </a:moveTo>
                  <a:lnTo>
                    <a:pt x="6139802" y="0"/>
                  </a:lnTo>
                  <a:lnTo>
                    <a:pt x="0" y="0"/>
                  </a:lnTo>
                  <a:lnTo>
                    <a:pt x="0" y="6362"/>
                  </a:lnTo>
                  <a:lnTo>
                    <a:pt x="6139802" y="6362"/>
                  </a:lnTo>
                  <a:lnTo>
                    <a:pt x="6139802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1364798" y="8211817"/>
            <a:ext cx="584835" cy="5060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74295" algn="just">
              <a:lnSpc>
                <a:spcPts val="750"/>
              </a:lnSpc>
              <a:spcBef>
                <a:spcPts val="145"/>
              </a:spcBef>
            </a:pPr>
            <a:r>
              <a:rPr sz="650" spc="-10" dirty="0">
                <a:latin typeface="Trebuchet MS"/>
                <a:cs typeface="Trebuchet MS"/>
              </a:rPr>
              <a:t>Worked</a:t>
            </a:r>
            <a:r>
              <a:rPr sz="650" spc="2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for</a:t>
            </a:r>
            <a:r>
              <a:rPr sz="650" spc="3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3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months</a:t>
            </a:r>
            <a:r>
              <a:rPr sz="650" spc="5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or</a:t>
            </a:r>
            <a:r>
              <a:rPr sz="650" spc="55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more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but</a:t>
            </a:r>
            <a:r>
              <a:rPr sz="650" spc="5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less</a:t>
            </a:r>
            <a:r>
              <a:rPr sz="650" spc="6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than</a:t>
            </a:r>
            <a:r>
              <a:rPr sz="650" spc="6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6</a:t>
            </a:r>
            <a:endParaRPr sz="650">
              <a:latin typeface="Trebuchet MS"/>
              <a:cs typeface="Trebuchet MS"/>
            </a:endParaRPr>
          </a:p>
          <a:p>
            <a:pPr marL="312420" marR="5080" indent="-55880" algn="just">
              <a:lnSpc>
                <a:spcPts val="750"/>
              </a:lnSpc>
              <a:spcBef>
                <a:spcPts val="5"/>
              </a:spcBef>
            </a:pPr>
            <a:r>
              <a:rPr sz="650" spc="-50" dirty="0">
                <a:latin typeface="Trebuchet MS"/>
                <a:cs typeface="Trebuchet MS"/>
              </a:rPr>
              <a:t>months</a:t>
            </a:r>
            <a:r>
              <a:rPr sz="650" spc="45" dirty="0">
                <a:latin typeface="Trebuchet MS"/>
                <a:cs typeface="Trebuchet MS"/>
              </a:rPr>
              <a:t> </a:t>
            </a:r>
            <a:r>
              <a:rPr sz="650" spc="100" dirty="0">
                <a:latin typeface="Trebuchet MS"/>
                <a:cs typeface="Trebuchet MS"/>
              </a:rPr>
              <a:t>- </a:t>
            </a:r>
            <a:r>
              <a:rPr sz="650" spc="-35" dirty="0">
                <a:latin typeface="Trebuchet MS"/>
                <a:cs typeface="Trebuchet MS"/>
              </a:rPr>
              <a:t>Persons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062756" y="8256309"/>
            <a:ext cx="584835" cy="41020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74295" algn="just">
              <a:lnSpc>
                <a:spcPts val="750"/>
              </a:lnSpc>
              <a:spcBef>
                <a:spcPts val="145"/>
              </a:spcBef>
            </a:pPr>
            <a:r>
              <a:rPr sz="650" spc="-10" dirty="0">
                <a:latin typeface="Trebuchet MS"/>
                <a:cs typeface="Trebuchet MS"/>
              </a:rPr>
              <a:t>Worked</a:t>
            </a:r>
            <a:r>
              <a:rPr sz="650" spc="2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for</a:t>
            </a:r>
            <a:r>
              <a:rPr sz="650" spc="3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3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months</a:t>
            </a:r>
            <a:r>
              <a:rPr sz="650" spc="5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or</a:t>
            </a:r>
            <a:r>
              <a:rPr sz="650" spc="55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more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but</a:t>
            </a:r>
            <a:r>
              <a:rPr sz="650" spc="2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less</a:t>
            </a:r>
            <a:r>
              <a:rPr sz="650" spc="2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than</a:t>
            </a:r>
            <a:r>
              <a:rPr sz="650" spc="2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6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months</a:t>
            </a:r>
            <a:r>
              <a:rPr sz="650" spc="90" dirty="0">
                <a:latin typeface="Trebuchet MS"/>
                <a:cs typeface="Trebuchet MS"/>
              </a:rPr>
              <a:t> </a:t>
            </a: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9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Males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738270" y="8211817"/>
            <a:ext cx="558800" cy="5060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48260" algn="r">
              <a:lnSpc>
                <a:spcPts val="750"/>
              </a:lnSpc>
              <a:spcBef>
                <a:spcPts val="145"/>
              </a:spcBef>
            </a:pPr>
            <a:r>
              <a:rPr sz="650" spc="-25" dirty="0">
                <a:latin typeface="Trebuchet MS"/>
                <a:cs typeface="Trebuchet MS"/>
              </a:rPr>
              <a:t>Worked</a:t>
            </a:r>
            <a:r>
              <a:rPr sz="650" spc="7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for</a:t>
            </a:r>
            <a:r>
              <a:rPr sz="650" spc="75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3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months</a:t>
            </a:r>
            <a:r>
              <a:rPr sz="650" spc="5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or</a:t>
            </a:r>
            <a:r>
              <a:rPr sz="650" spc="55" dirty="0">
                <a:latin typeface="Trebuchet MS"/>
                <a:cs typeface="Trebuchet MS"/>
              </a:rPr>
              <a:t> </a:t>
            </a:r>
            <a:r>
              <a:rPr sz="650" spc="-70" dirty="0">
                <a:latin typeface="Trebuchet MS"/>
                <a:cs typeface="Trebuchet MS"/>
              </a:rPr>
              <a:t>more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but</a:t>
            </a:r>
            <a:r>
              <a:rPr sz="650" spc="6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less</a:t>
            </a:r>
            <a:r>
              <a:rPr sz="650" spc="7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than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6</a:t>
            </a:r>
            <a:r>
              <a:rPr sz="650" spc="10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months</a:t>
            </a:r>
            <a:r>
              <a:rPr sz="650" spc="100" dirty="0">
                <a:latin typeface="Trebuchet MS"/>
                <a:cs typeface="Trebuchet MS"/>
              </a:rPr>
              <a:t> - </a:t>
            </a:r>
            <a:r>
              <a:rPr sz="650" spc="-10" dirty="0">
                <a:latin typeface="Trebuchet MS"/>
                <a:cs typeface="Trebuchet MS"/>
              </a:rPr>
              <a:t>Females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373165" y="8307156"/>
            <a:ext cx="599440" cy="3149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900" marR="5080" indent="-76835" algn="r">
              <a:lnSpc>
                <a:spcPts val="750"/>
              </a:lnSpc>
              <a:spcBef>
                <a:spcPts val="145"/>
              </a:spcBef>
            </a:pPr>
            <a:r>
              <a:rPr sz="650" spc="-25" dirty="0">
                <a:latin typeface="Trebuchet MS"/>
                <a:cs typeface="Trebuchet MS"/>
              </a:rPr>
              <a:t>Worked</a:t>
            </a:r>
            <a:r>
              <a:rPr sz="650" spc="7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for</a:t>
            </a:r>
            <a:r>
              <a:rPr sz="650" spc="75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less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than</a:t>
            </a:r>
            <a:r>
              <a:rPr sz="650" spc="9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3</a:t>
            </a:r>
            <a:r>
              <a:rPr sz="650" spc="95" dirty="0">
                <a:latin typeface="Trebuchet MS"/>
                <a:cs typeface="Trebuchet MS"/>
              </a:rPr>
              <a:t> </a:t>
            </a:r>
            <a:r>
              <a:rPr sz="650" spc="-70" dirty="0">
                <a:latin typeface="Trebuchet MS"/>
                <a:cs typeface="Trebuchet MS"/>
              </a:rPr>
              <a:t>months</a:t>
            </a:r>
            <a:endParaRPr sz="650">
              <a:latin typeface="Trebuchet MS"/>
              <a:cs typeface="Trebuchet MS"/>
            </a:endParaRPr>
          </a:p>
          <a:p>
            <a:pPr marR="5080" algn="r">
              <a:lnSpc>
                <a:spcPts val="730"/>
              </a:lnSpc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3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Persons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184238" y="8256309"/>
            <a:ext cx="433705" cy="41020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9525" algn="r">
              <a:lnSpc>
                <a:spcPts val="750"/>
              </a:lnSpc>
              <a:spcBef>
                <a:spcPts val="145"/>
              </a:spcBef>
            </a:pPr>
            <a:r>
              <a:rPr sz="650" spc="-25" dirty="0">
                <a:latin typeface="Trebuchet MS"/>
                <a:cs typeface="Trebuchet MS"/>
              </a:rPr>
              <a:t>Worked</a:t>
            </a:r>
            <a:r>
              <a:rPr sz="650" spc="65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for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less</a:t>
            </a:r>
            <a:r>
              <a:rPr sz="650" spc="75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than</a:t>
            </a:r>
            <a:r>
              <a:rPr sz="650" spc="75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3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months</a:t>
            </a:r>
            <a:r>
              <a:rPr sz="650" spc="45" dirty="0">
                <a:latin typeface="Trebuchet MS"/>
                <a:cs typeface="Trebuchet MS"/>
              </a:rPr>
              <a:t> </a:t>
            </a:r>
            <a:r>
              <a:rPr sz="650" spc="100" dirty="0">
                <a:latin typeface="Trebuchet MS"/>
                <a:cs typeface="Trebuchet MS"/>
              </a:rPr>
              <a:t>- </a:t>
            </a:r>
            <a:r>
              <a:rPr sz="650" spc="-20" dirty="0">
                <a:latin typeface="Trebuchet MS"/>
                <a:cs typeface="Trebuchet MS"/>
              </a:rPr>
              <a:t>Males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42472" y="8256309"/>
            <a:ext cx="433705" cy="41020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9525" algn="r">
              <a:lnSpc>
                <a:spcPts val="750"/>
              </a:lnSpc>
              <a:spcBef>
                <a:spcPts val="145"/>
              </a:spcBef>
            </a:pPr>
            <a:r>
              <a:rPr sz="650" spc="-25" dirty="0">
                <a:latin typeface="Trebuchet MS"/>
                <a:cs typeface="Trebuchet MS"/>
              </a:rPr>
              <a:t>Worked</a:t>
            </a:r>
            <a:r>
              <a:rPr sz="650" spc="65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for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less</a:t>
            </a:r>
            <a:r>
              <a:rPr sz="650" spc="75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than</a:t>
            </a:r>
            <a:r>
              <a:rPr sz="650" spc="75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3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months</a:t>
            </a:r>
            <a:r>
              <a:rPr sz="650" spc="45" dirty="0">
                <a:latin typeface="Trebuchet MS"/>
                <a:cs typeface="Trebuchet MS"/>
              </a:rPr>
              <a:t> </a:t>
            </a:r>
            <a:r>
              <a:rPr sz="650" spc="100" dirty="0">
                <a:latin typeface="Trebuchet MS"/>
                <a:cs typeface="Trebuchet MS"/>
              </a:rPr>
              <a:t>- </a:t>
            </a:r>
            <a:r>
              <a:rPr sz="650" spc="-10" dirty="0">
                <a:latin typeface="Trebuchet MS"/>
                <a:cs typeface="Trebuchet MS"/>
              </a:rPr>
              <a:t>Females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401593" y="8256309"/>
            <a:ext cx="523875" cy="41020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151765">
              <a:lnSpc>
                <a:spcPts val="750"/>
              </a:lnSpc>
              <a:spcBef>
                <a:spcPts val="145"/>
              </a:spcBef>
            </a:pPr>
            <a:r>
              <a:rPr sz="650" spc="-10" dirty="0">
                <a:latin typeface="Trebuchet MS"/>
                <a:cs typeface="Trebuchet MS"/>
              </a:rPr>
              <a:t>Industrial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Category</a:t>
            </a:r>
            <a:r>
              <a:rPr sz="650" spc="85" dirty="0">
                <a:latin typeface="Trebuchet MS"/>
                <a:cs typeface="Trebuchet MS"/>
              </a:rPr>
              <a:t> </a:t>
            </a: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9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A</a:t>
            </a:r>
            <a:endParaRPr sz="650">
              <a:latin typeface="Trebuchet MS"/>
              <a:cs typeface="Trebuchet MS"/>
            </a:endParaRPr>
          </a:p>
          <a:p>
            <a:pPr marL="41275">
              <a:lnSpc>
                <a:spcPts val="715"/>
              </a:lnSpc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3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Cultivators</a:t>
            </a:r>
            <a:endParaRPr sz="650">
              <a:latin typeface="Trebuchet MS"/>
              <a:cs typeface="Trebuchet MS"/>
            </a:endParaRPr>
          </a:p>
          <a:p>
            <a:pPr marL="160655">
              <a:lnSpc>
                <a:spcPts val="765"/>
              </a:lnSpc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3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Persons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050491" y="8256309"/>
            <a:ext cx="523875" cy="41020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151765">
              <a:lnSpc>
                <a:spcPts val="750"/>
              </a:lnSpc>
              <a:spcBef>
                <a:spcPts val="145"/>
              </a:spcBef>
            </a:pPr>
            <a:r>
              <a:rPr sz="650" spc="-10" dirty="0">
                <a:latin typeface="Trebuchet MS"/>
                <a:cs typeface="Trebuchet MS"/>
              </a:rPr>
              <a:t>Industrial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Category</a:t>
            </a:r>
            <a:r>
              <a:rPr sz="650" spc="85" dirty="0">
                <a:latin typeface="Trebuchet MS"/>
                <a:cs typeface="Trebuchet MS"/>
              </a:rPr>
              <a:t> </a:t>
            </a: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9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A</a:t>
            </a:r>
            <a:endParaRPr sz="650">
              <a:latin typeface="Trebuchet MS"/>
              <a:cs typeface="Trebuchet MS"/>
            </a:endParaRPr>
          </a:p>
          <a:p>
            <a:pPr marL="41275">
              <a:lnSpc>
                <a:spcPts val="715"/>
              </a:lnSpc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3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Cultivators</a:t>
            </a:r>
            <a:endParaRPr sz="650">
              <a:latin typeface="Trebuchet MS"/>
              <a:cs typeface="Trebuchet MS"/>
            </a:endParaRPr>
          </a:p>
          <a:p>
            <a:pPr marL="217170">
              <a:lnSpc>
                <a:spcPts val="765"/>
              </a:lnSpc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3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Males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727793" y="8446985"/>
            <a:ext cx="43180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30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Cultivato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820549" y="8542325"/>
            <a:ext cx="32956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13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Femal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698595" y="8256309"/>
            <a:ext cx="511175" cy="41020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indent="151765" algn="r">
              <a:lnSpc>
                <a:spcPts val="750"/>
              </a:lnSpc>
              <a:spcBef>
                <a:spcPts val="145"/>
              </a:spcBef>
            </a:pPr>
            <a:r>
              <a:rPr sz="650" spc="-10" dirty="0">
                <a:latin typeface="Trebuchet MS"/>
                <a:cs typeface="Trebuchet MS"/>
              </a:rPr>
              <a:t>Industrial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Category</a:t>
            </a:r>
            <a:r>
              <a:rPr sz="650" spc="85" dirty="0">
                <a:latin typeface="Trebuchet MS"/>
                <a:cs typeface="Trebuchet MS"/>
              </a:rPr>
              <a:t> </a:t>
            </a:r>
            <a:r>
              <a:rPr sz="650" spc="150" dirty="0">
                <a:latin typeface="Trebuchet MS"/>
                <a:cs typeface="Trebuchet MS"/>
              </a:rPr>
              <a:t>-</a:t>
            </a:r>
            <a:r>
              <a:rPr sz="650" spc="9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A</a:t>
            </a:r>
            <a:endParaRPr sz="650">
              <a:latin typeface="Trebuchet MS"/>
              <a:cs typeface="Trebuchet MS"/>
            </a:endParaRPr>
          </a:p>
          <a:p>
            <a:pPr marL="438150" indent="9525" algn="r">
              <a:lnSpc>
                <a:spcPts val="750"/>
              </a:lnSpc>
              <a:spcBef>
                <a:spcPts val="5"/>
              </a:spcBef>
            </a:pPr>
            <a:r>
              <a:rPr sz="650" spc="-40" dirty="0">
                <a:latin typeface="Trebuchet MS"/>
                <a:cs typeface="Trebuchet MS"/>
              </a:rPr>
              <a:t>rs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es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105485" y="8764781"/>
            <a:ext cx="6023610" cy="29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619885" algn="l"/>
                <a:tab pos="2269490" algn="l"/>
                <a:tab pos="2945130" algn="l"/>
                <a:tab pos="3590290" algn="l"/>
                <a:tab pos="4248785" algn="l"/>
                <a:tab pos="4897755" algn="l"/>
                <a:tab pos="5546725" algn="l"/>
              </a:tabLst>
            </a:pPr>
            <a:r>
              <a:rPr sz="650" spc="-10" dirty="0">
                <a:latin typeface="Trebuchet MS"/>
                <a:cs typeface="Trebuchet MS"/>
              </a:rPr>
              <a:t>count</a:t>
            </a:r>
            <a:r>
              <a:rPr sz="650" spc="20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5.940000e+02</a:t>
            </a:r>
            <a:r>
              <a:rPr sz="650" spc="225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594.000000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594.000000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594.000000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594.000000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594.000000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594.000000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594.000000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594.000000</a:t>
            </a:r>
            <a:endParaRPr sz="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922019" algn="l"/>
                <a:tab pos="1619885" algn="l"/>
                <a:tab pos="2269490" algn="l"/>
                <a:tab pos="2945130" algn="l"/>
                <a:tab pos="3590290" algn="l"/>
                <a:tab pos="4248785" algn="l"/>
                <a:tab pos="4897755" algn="l"/>
                <a:tab pos="5546725" algn="l"/>
              </a:tabLst>
            </a:pPr>
            <a:r>
              <a:rPr sz="650" spc="-10" dirty="0">
                <a:latin typeface="Trebuchet MS"/>
                <a:cs typeface="Trebuchet MS"/>
              </a:rPr>
              <a:t>mean</a:t>
            </a:r>
            <a:r>
              <a:rPr sz="650" spc="28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1.617277e+04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7932.700337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8240.067340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2981.629630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1338.289562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1643.340067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865.117845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466.424242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398.693603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061093" y="9088602"/>
            <a:ext cx="6139815" cy="17208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254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200"/>
              </a:spcBef>
              <a:tabLst>
                <a:tab pos="966469" algn="l"/>
                <a:tab pos="1664335" algn="l"/>
                <a:tab pos="2989580" algn="l"/>
                <a:tab pos="3634740" algn="l"/>
                <a:tab pos="4293235" algn="l"/>
                <a:tab pos="4942205" algn="l"/>
                <a:tab pos="5591175" algn="l"/>
              </a:tabLst>
            </a:pPr>
            <a:r>
              <a:rPr sz="650" dirty="0">
                <a:latin typeface="Trebuchet MS"/>
                <a:cs typeface="Trebuchet MS"/>
              </a:rPr>
              <a:t>std</a:t>
            </a:r>
            <a:r>
              <a:rPr sz="650" spc="49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7.607172e+04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36864.822704</a:t>
            </a:r>
            <a:r>
              <a:rPr sz="650" dirty="0">
                <a:latin typeface="Trebuchet MS"/>
                <a:cs typeface="Trebuchet MS"/>
              </a:rPr>
              <a:t>	39259.545337</a:t>
            </a:r>
            <a:r>
              <a:rPr sz="650" spc="355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13909.621137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6127.047670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7808.832522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4274.458077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2298.072295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1978.682322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60615" y="9273254"/>
            <a:ext cx="58731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5275" algn="l"/>
                <a:tab pos="2214245" algn="l"/>
                <a:tab pos="2889885" algn="l"/>
                <a:tab pos="3535045" algn="l"/>
                <a:tab pos="4193540" algn="l"/>
                <a:tab pos="4843145" algn="l"/>
                <a:tab pos="5492115" algn="l"/>
              </a:tabLst>
            </a:pPr>
            <a:r>
              <a:rPr sz="650" dirty="0">
                <a:latin typeface="Trebuchet MS"/>
                <a:cs typeface="Trebuchet MS"/>
              </a:rPr>
              <a:t>min</a:t>
            </a:r>
            <a:r>
              <a:rPr sz="650" spc="204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0.000000e+00</a:t>
            </a:r>
            <a:r>
              <a:rPr sz="650" spc="210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0.000000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0.000000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0.000000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0.000000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0.000000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0.000000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0.000000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0.000000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061093" y="9425465"/>
            <a:ext cx="6139815" cy="17208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254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00"/>
              </a:spcBef>
              <a:tabLst>
                <a:tab pos="1664335" algn="l"/>
                <a:tab pos="2313940" algn="l"/>
                <a:tab pos="2989580" algn="l"/>
                <a:tab pos="3634740" algn="l"/>
                <a:tab pos="4293235" algn="l"/>
                <a:tab pos="4942205" algn="l"/>
                <a:tab pos="5591175" algn="l"/>
              </a:tabLst>
            </a:pPr>
            <a:r>
              <a:rPr sz="650" dirty="0">
                <a:latin typeface="Trebuchet MS"/>
                <a:cs typeface="Trebuchet MS"/>
              </a:rPr>
              <a:t>25%</a:t>
            </a:r>
            <a:r>
              <a:rPr sz="650" spc="26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2.872500e+02</a:t>
            </a:r>
            <a:r>
              <a:rPr sz="650" spc="305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147.250000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144.000000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27.000000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14.250000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13.000000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9.000000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5.000000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4.000000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123770" y="9610117"/>
            <a:ext cx="59550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2105" algn="l"/>
                <a:tab pos="2251075" algn="l"/>
                <a:tab pos="2926715" algn="l"/>
                <a:tab pos="3571875" algn="l"/>
                <a:tab pos="4230370" algn="l"/>
                <a:tab pos="4879975" algn="l"/>
                <a:tab pos="5528945" algn="l"/>
              </a:tabLst>
            </a:pPr>
            <a:r>
              <a:rPr sz="650" dirty="0">
                <a:latin typeface="Trebuchet MS"/>
                <a:cs typeface="Trebuchet MS"/>
              </a:rPr>
              <a:t>50%</a:t>
            </a:r>
            <a:r>
              <a:rPr sz="650" spc="25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2.225500e+03</a:t>
            </a:r>
            <a:r>
              <a:rPr sz="650" spc="320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1147.000000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1076.000000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430.000000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198.500000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213.000000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69.500000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35.500000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32.000000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061093" y="9762328"/>
            <a:ext cx="6139815" cy="17208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254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00"/>
              </a:spcBef>
              <a:tabLst>
                <a:tab pos="1664335" algn="l"/>
                <a:tab pos="2313940" algn="l"/>
                <a:tab pos="2989580" algn="l"/>
                <a:tab pos="3634740" algn="l"/>
                <a:tab pos="4293235" algn="l"/>
                <a:tab pos="4942205" algn="l"/>
                <a:tab pos="5591175" algn="l"/>
              </a:tabLst>
            </a:pPr>
            <a:r>
              <a:rPr sz="650" dirty="0">
                <a:latin typeface="Trebuchet MS"/>
                <a:cs typeface="Trebuchet MS"/>
              </a:rPr>
              <a:t>75%</a:t>
            </a:r>
            <a:r>
              <a:rPr sz="650" spc="23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9.628500e+03</a:t>
            </a:r>
            <a:r>
              <a:rPr sz="650" spc="320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4770.500000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4887.500000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1775.250000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774.250000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946.500000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466.000000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244.250000</a:t>
            </a:r>
            <a:r>
              <a:rPr sz="650" dirty="0">
                <a:latin typeface="Trebuchet MS"/>
                <a:cs typeface="Trebuchet MS"/>
              </a:rPr>
              <a:t>	</a:t>
            </a:r>
            <a:r>
              <a:rPr sz="650" spc="-10" dirty="0">
                <a:latin typeface="Trebuchet MS"/>
                <a:cs typeface="Trebuchet MS"/>
              </a:rPr>
              <a:t>204.750000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145420" y="9946979"/>
            <a:ext cx="607695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dirty="0">
                <a:latin typeface="Trebuchet MS"/>
                <a:cs typeface="Trebuchet MS"/>
              </a:rPr>
              <a:t>max</a:t>
            </a:r>
            <a:r>
              <a:rPr sz="650" spc="26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1.200828e+06</a:t>
            </a:r>
            <a:r>
              <a:rPr sz="650" spc="41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589003.000000</a:t>
            </a:r>
            <a:r>
              <a:rPr sz="650" spc="26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611825.000000</a:t>
            </a:r>
            <a:r>
              <a:rPr sz="650" spc="260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221386.000000</a:t>
            </a:r>
            <a:r>
              <a:rPr sz="650" spc="26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99368.000000</a:t>
            </a:r>
            <a:r>
              <a:rPr sz="650" spc="26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122018.000000</a:t>
            </a:r>
            <a:r>
              <a:rPr sz="650" spc="26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64235.000000</a:t>
            </a:r>
            <a:r>
              <a:rPr sz="650" spc="265" dirty="0">
                <a:latin typeface="Trebuchet MS"/>
                <a:cs typeface="Trebuchet MS"/>
              </a:rPr>
              <a:t>  </a:t>
            </a:r>
            <a:r>
              <a:rPr sz="650" dirty="0">
                <a:latin typeface="Trebuchet MS"/>
                <a:cs typeface="Trebuchet MS"/>
              </a:rPr>
              <a:t>34632.000000</a:t>
            </a:r>
            <a:r>
              <a:rPr sz="650" spc="265" dirty="0">
                <a:latin typeface="Trebuchet MS"/>
                <a:cs typeface="Trebuchet MS"/>
              </a:rPr>
              <a:t>  </a:t>
            </a:r>
            <a:r>
              <a:rPr sz="650" spc="-10" dirty="0">
                <a:latin typeface="Trebuchet MS"/>
                <a:cs typeface="Trebuchet MS"/>
              </a:rPr>
              <a:t>29603.000000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88987" y="8182707"/>
            <a:ext cx="3467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solidFill>
                  <a:srgbClr val="DE4815"/>
                </a:solidFill>
                <a:latin typeface="Roboto Bk"/>
                <a:cs typeface="Roboto Bk"/>
              </a:rPr>
              <a:t>Out</a:t>
            </a:r>
            <a:r>
              <a:rPr sz="500" b="1" spc="320" dirty="0">
                <a:solidFill>
                  <a:srgbClr val="DE4815"/>
                </a:solidFill>
                <a:latin typeface="Roboto Bk"/>
                <a:cs typeface="Roboto Bk"/>
              </a:rPr>
              <a:t> </a:t>
            </a:r>
            <a:r>
              <a:rPr sz="500" b="1" spc="110" dirty="0">
                <a:solidFill>
                  <a:srgbClr val="DE4815"/>
                </a:solidFill>
                <a:latin typeface="Roboto Bk"/>
                <a:cs typeface="Roboto Bk"/>
              </a:rPr>
              <a:t>[6]:</a:t>
            </a:r>
            <a:endParaRPr sz="5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102" y="343204"/>
            <a:ext cx="76962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60" dirty="0">
                <a:latin typeface="Trebuchet MS"/>
                <a:cs typeface="Trebuchet MS"/>
              </a:rPr>
              <a:t>8</a:t>
            </a:r>
            <a:r>
              <a:rPr sz="650" spc="100" dirty="0">
                <a:latin typeface="Trebuchet MS"/>
                <a:cs typeface="Trebuchet MS"/>
              </a:rPr>
              <a:t> </a:t>
            </a:r>
            <a:r>
              <a:rPr sz="650" spc="-35" dirty="0">
                <a:latin typeface="Trebuchet MS"/>
                <a:cs typeface="Trebuchet MS"/>
              </a:rPr>
              <a:t>rows</a:t>
            </a:r>
            <a:r>
              <a:rPr sz="650" spc="10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×</a:t>
            </a:r>
            <a:r>
              <a:rPr sz="650" spc="10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63</a:t>
            </a:r>
            <a:r>
              <a:rPr sz="650" spc="100" dirty="0">
                <a:latin typeface="Trebuchet MS"/>
                <a:cs typeface="Trebuchet MS"/>
              </a:rPr>
              <a:t> </a:t>
            </a:r>
            <a:r>
              <a:rPr sz="650" spc="-50" dirty="0">
                <a:latin typeface="Trebuchet MS"/>
                <a:cs typeface="Trebuchet MS"/>
              </a:rPr>
              <a:t>columns</a:t>
            </a:r>
            <a:endParaRPr sz="6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1096" y="508131"/>
            <a:ext cx="5949315" cy="210185"/>
            <a:chOff x="1061096" y="508131"/>
            <a:chExt cx="5949315" cy="210185"/>
          </a:xfrm>
        </p:grpSpPr>
        <p:sp>
          <p:nvSpPr>
            <p:cNvPr id="4" name="object 4"/>
            <p:cNvSpPr/>
            <p:nvPr/>
          </p:nvSpPr>
          <p:spPr>
            <a:xfrm>
              <a:off x="1064271" y="511306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4">
                  <a:moveTo>
                    <a:pt x="5935870" y="203388"/>
                  </a:moveTo>
                  <a:lnTo>
                    <a:pt x="6901" y="203388"/>
                  </a:lnTo>
                  <a:lnTo>
                    <a:pt x="4653" y="202457"/>
                  </a:lnTo>
                  <a:lnTo>
                    <a:pt x="930" y="198734"/>
                  </a:lnTo>
                  <a:lnTo>
                    <a:pt x="0" y="196487"/>
                  </a:lnTo>
                  <a:lnTo>
                    <a:pt x="0" y="193855"/>
                  </a:lnTo>
                  <a:lnTo>
                    <a:pt x="0" y="6900"/>
                  </a:lnTo>
                  <a:lnTo>
                    <a:pt x="930" y="4652"/>
                  </a:lnTo>
                  <a:lnTo>
                    <a:pt x="4653" y="930"/>
                  </a:lnTo>
                  <a:lnTo>
                    <a:pt x="6901" y="0"/>
                  </a:lnTo>
                  <a:lnTo>
                    <a:pt x="5935870" y="0"/>
                  </a:lnTo>
                  <a:lnTo>
                    <a:pt x="5938117" y="930"/>
                  </a:lnTo>
                  <a:lnTo>
                    <a:pt x="5941840" y="4652"/>
                  </a:lnTo>
                  <a:lnTo>
                    <a:pt x="5942771" y="6900"/>
                  </a:lnTo>
                  <a:lnTo>
                    <a:pt x="5942771" y="196487"/>
                  </a:lnTo>
                  <a:lnTo>
                    <a:pt x="5941840" y="198734"/>
                  </a:lnTo>
                  <a:lnTo>
                    <a:pt x="5938117" y="202457"/>
                  </a:lnTo>
                  <a:lnTo>
                    <a:pt x="5935870" y="20338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4271" y="511306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4">
                  <a:moveTo>
                    <a:pt x="0" y="193855"/>
                  </a:moveTo>
                  <a:lnTo>
                    <a:pt x="0" y="9533"/>
                  </a:lnTo>
                  <a:lnTo>
                    <a:pt x="0" y="6900"/>
                  </a:lnTo>
                  <a:lnTo>
                    <a:pt x="930" y="4652"/>
                  </a:lnTo>
                  <a:lnTo>
                    <a:pt x="2792" y="2791"/>
                  </a:lnTo>
                  <a:lnTo>
                    <a:pt x="4653" y="930"/>
                  </a:lnTo>
                  <a:lnTo>
                    <a:pt x="6901" y="0"/>
                  </a:lnTo>
                  <a:lnTo>
                    <a:pt x="9533" y="0"/>
                  </a:lnTo>
                  <a:lnTo>
                    <a:pt x="5933238" y="0"/>
                  </a:lnTo>
                  <a:lnTo>
                    <a:pt x="5935870" y="0"/>
                  </a:lnTo>
                  <a:lnTo>
                    <a:pt x="5938117" y="930"/>
                  </a:lnTo>
                  <a:lnTo>
                    <a:pt x="5939979" y="2791"/>
                  </a:lnTo>
                  <a:lnTo>
                    <a:pt x="5941840" y="4652"/>
                  </a:lnTo>
                  <a:lnTo>
                    <a:pt x="5942771" y="6900"/>
                  </a:lnTo>
                  <a:lnTo>
                    <a:pt x="5942772" y="9533"/>
                  </a:lnTo>
                  <a:lnTo>
                    <a:pt x="5942772" y="193855"/>
                  </a:lnTo>
                  <a:lnTo>
                    <a:pt x="5933238" y="203388"/>
                  </a:lnTo>
                  <a:lnTo>
                    <a:pt x="9533" y="203388"/>
                  </a:lnTo>
                  <a:lnTo>
                    <a:pt x="0" y="196487"/>
                  </a:lnTo>
                  <a:lnTo>
                    <a:pt x="0" y="193855"/>
                  </a:lnTo>
                  <a:close/>
                </a:path>
              </a:pathLst>
            </a:custGeom>
            <a:ln w="635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70900" y="540238"/>
            <a:ext cx="59296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650" b="1" spc="80" dirty="0">
                <a:latin typeface="Roboto Bk"/>
                <a:cs typeface="Roboto Bk"/>
              </a:rPr>
              <a:t>l1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009" y="523840"/>
            <a:ext cx="3067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95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500" b="1" spc="195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500" b="1" spc="110" dirty="0">
                <a:solidFill>
                  <a:srgbClr val="2F3FB9"/>
                </a:solidFill>
                <a:latin typeface="Roboto Bk"/>
                <a:cs typeface="Roboto Bk"/>
              </a:rPr>
              <a:t>[7]:</a:t>
            </a:r>
            <a:endParaRPr sz="500">
              <a:latin typeface="Roboto Bk"/>
              <a:cs typeface="Roboto B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224" y="1706038"/>
            <a:ext cx="379602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latin typeface="Roboto Bk"/>
                <a:cs typeface="Roboto Bk"/>
              </a:rPr>
              <a:t>Name: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Worked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100" dirty="0">
                <a:latin typeface="Roboto Bk"/>
                <a:cs typeface="Roboto Bk"/>
              </a:rPr>
              <a:t>for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3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months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spc="85" dirty="0">
                <a:latin typeface="Roboto Bk"/>
                <a:cs typeface="Roboto Bk"/>
              </a:rPr>
              <a:t>or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more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spc="65" dirty="0">
                <a:latin typeface="Roboto Bk"/>
                <a:cs typeface="Roboto Bk"/>
              </a:rPr>
              <a:t>but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85" dirty="0">
                <a:latin typeface="Roboto Bk"/>
                <a:cs typeface="Roboto Bk"/>
              </a:rPr>
              <a:t>less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spc="60" dirty="0">
                <a:latin typeface="Roboto Bk"/>
                <a:cs typeface="Roboto Bk"/>
              </a:rPr>
              <a:t>than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6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months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100" dirty="0">
                <a:latin typeface="Roboto Bk"/>
                <a:cs typeface="Roboto Bk"/>
              </a:rPr>
              <a:t>-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55" dirty="0">
                <a:latin typeface="Roboto Bk"/>
                <a:cs typeface="Roboto Bk"/>
              </a:rPr>
              <a:t>Females,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spc="65" dirty="0">
                <a:latin typeface="Roboto Bk"/>
                <a:cs typeface="Roboto Bk"/>
              </a:rPr>
              <a:t>Length: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55" dirty="0">
                <a:latin typeface="Roboto Bk"/>
                <a:cs typeface="Roboto Bk"/>
              </a:rPr>
              <a:t>594,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spc="75" dirty="0">
                <a:latin typeface="Roboto Bk"/>
                <a:cs typeface="Roboto Bk"/>
              </a:rPr>
              <a:t>dtype: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80" dirty="0">
                <a:latin typeface="Roboto Bk"/>
                <a:cs typeface="Roboto Bk"/>
              </a:rPr>
              <a:t>int64,</a:t>
            </a:r>
            <a:endParaRPr sz="500">
              <a:latin typeface="Roboto Bk"/>
              <a:cs typeface="Roboto Bk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81760" y="1806201"/>
          <a:ext cx="634365" cy="902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">
                <a:tc>
                  <a:txBody>
                    <a:bodyPr/>
                    <a:lstStyle/>
                    <a:p>
                      <a:pPr marR="134620" algn="ctr">
                        <a:lnSpc>
                          <a:spcPts val="535"/>
                        </a:lnSpc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35"/>
                        </a:lnSpc>
                      </a:pPr>
                      <a:r>
                        <a:rPr sz="500" b="1" spc="-10" dirty="0">
                          <a:latin typeface="Roboto Bk"/>
                          <a:cs typeface="Roboto Bk"/>
                        </a:rPr>
                        <a:t>589003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34620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10" dirty="0">
                          <a:latin typeface="Roboto Bk"/>
                          <a:cs typeface="Roboto Bk"/>
                        </a:rPr>
                        <a:t>14125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34620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2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10" dirty="0">
                          <a:latin typeface="Roboto Bk"/>
                          <a:cs typeface="Roboto Bk"/>
                        </a:rPr>
                        <a:t>259560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34620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10" dirty="0">
                          <a:latin typeface="Roboto Bk"/>
                          <a:cs typeface="Roboto Bk"/>
                        </a:rPr>
                        <a:t>251957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34620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4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10" dirty="0">
                          <a:latin typeface="Roboto Bk"/>
                          <a:cs typeface="Roboto Bk"/>
                        </a:rPr>
                        <a:t>62833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135" dirty="0">
                          <a:latin typeface="Roboto Bk"/>
                          <a:cs typeface="Roboto Bk"/>
                        </a:rPr>
                        <a:t>...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53975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589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129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53975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0" dirty="0">
                          <a:latin typeface="Roboto Bk"/>
                          <a:cs typeface="Roboto Bk"/>
                        </a:rPr>
                        <a:t>1654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53975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0" dirty="0">
                          <a:latin typeface="Roboto Bk"/>
                          <a:cs typeface="Roboto Bk"/>
                        </a:rPr>
                        <a:t>1769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53975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592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399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marR="53975" algn="ctr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087224" y="2697559"/>
            <a:ext cx="371602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latin typeface="Roboto Bk"/>
                <a:cs typeface="Roboto Bk"/>
              </a:rPr>
              <a:t>Name: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Worked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100" dirty="0">
                <a:latin typeface="Roboto Bk"/>
                <a:cs typeface="Roboto Bk"/>
              </a:rPr>
              <a:t>for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3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months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85" dirty="0">
                <a:latin typeface="Roboto Bk"/>
                <a:cs typeface="Roboto Bk"/>
              </a:rPr>
              <a:t>or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more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spc="65" dirty="0">
                <a:latin typeface="Roboto Bk"/>
                <a:cs typeface="Roboto Bk"/>
              </a:rPr>
              <a:t>but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85" dirty="0">
                <a:latin typeface="Roboto Bk"/>
                <a:cs typeface="Roboto Bk"/>
              </a:rPr>
              <a:t>less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60" dirty="0">
                <a:latin typeface="Roboto Bk"/>
                <a:cs typeface="Roboto Bk"/>
              </a:rPr>
              <a:t>than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6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months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100" dirty="0">
                <a:latin typeface="Roboto Bk"/>
                <a:cs typeface="Roboto Bk"/>
              </a:rPr>
              <a:t>-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spc="60" dirty="0">
                <a:latin typeface="Roboto Bk"/>
                <a:cs typeface="Roboto Bk"/>
              </a:rPr>
              <a:t>Males,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65" dirty="0">
                <a:latin typeface="Roboto Bk"/>
                <a:cs typeface="Roboto Bk"/>
              </a:rPr>
              <a:t>Length: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55" dirty="0">
                <a:latin typeface="Roboto Bk"/>
                <a:cs typeface="Roboto Bk"/>
              </a:rPr>
              <a:t>594,</a:t>
            </a:r>
            <a:r>
              <a:rPr sz="500" b="1" spc="240" dirty="0">
                <a:latin typeface="Roboto Bk"/>
                <a:cs typeface="Roboto Bk"/>
              </a:rPr>
              <a:t> </a:t>
            </a:r>
            <a:r>
              <a:rPr sz="500" b="1" spc="75" dirty="0">
                <a:latin typeface="Roboto Bk"/>
                <a:cs typeface="Roboto Bk"/>
              </a:rPr>
              <a:t>dtype:</a:t>
            </a:r>
            <a:r>
              <a:rPr sz="500" b="1" spc="245" dirty="0">
                <a:latin typeface="Roboto Bk"/>
                <a:cs typeface="Roboto Bk"/>
              </a:rPr>
              <a:t> </a:t>
            </a:r>
            <a:r>
              <a:rPr sz="500" b="1" spc="75" dirty="0">
                <a:latin typeface="Roboto Bk"/>
                <a:cs typeface="Roboto Bk"/>
              </a:rPr>
              <a:t>int64)</a:t>
            </a:r>
            <a:endParaRPr sz="500">
              <a:latin typeface="Roboto Bk"/>
              <a:cs typeface="Roboto Bk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83522" y="814680"/>
          <a:ext cx="1032510" cy="902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">
                <a:tc>
                  <a:txBody>
                    <a:bodyPr/>
                    <a:lstStyle/>
                    <a:p>
                      <a:pPr marL="17780">
                        <a:lnSpc>
                          <a:spcPts val="535"/>
                        </a:lnSpc>
                      </a:pPr>
                      <a:r>
                        <a:rPr sz="500" b="1" dirty="0">
                          <a:solidFill>
                            <a:srgbClr val="DE4815"/>
                          </a:solidFill>
                          <a:latin typeface="Roboto Bk"/>
                          <a:cs typeface="Roboto Bk"/>
                        </a:rPr>
                        <a:t>Out</a:t>
                      </a:r>
                      <a:r>
                        <a:rPr sz="500" b="1" spc="265" dirty="0">
                          <a:solidFill>
                            <a:srgbClr val="DE4815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500" b="1" spc="130" dirty="0">
                          <a:solidFill>
                            <a:srgbClr val="DE4815"/>
                          </a:solidFill>
                          <a:latin typeface="Roboto Bk"/>
                          <a:cs typeface="Roboto Bk"/>
                        </a:rPr>
                        <a:t>[7]:</a:t>
                      </a:r>
                      <a:r>
                        <a:rPr sz="500" b="1" spc="229" dirty="0">
                          <a:solidFill>
                            <a:srgbClr val="DE4815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500" b="1" spc="55" dirty="0">
                          <a:latin typeface="Roboto Bk"/>
                          <a:cs typeface="Roboto Bk"/>
                        </a:rPr>
                        <a:t>(0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35"/>
                        </a:lnSpc>
                      </a:pPr>
                      <a:r>
                        <a:rPr sz="500" b="1" spc="-10" dirty="0">
                          <a:latin typeface="Roboto Bk"/>
                          <a:cs typeface="Roboto Bk"/>
                        </a:rPr>
                        <a:t>611825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5240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10" dirty="0">
                          <a:latin typeface="Roboto Bk"/>
                          <a:cs typeface="Roboto Bk"/>
                        </a:rPr>
                        <a:t>13666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5240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2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10" dirty="0">
                          <a:latin typeface="Roboto Bk"/>
                          <a:cs typeface="Roboto Bk"/>
                        </a:rPr>
                        <a:t>254780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5240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10" dirty="0">
                          <a:latin typeface="Roboto Bk"/>
                          <a:cs typeface="Roboto Bk"/>
                        </a:rPr>
                        <a:t>290624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5240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4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10" dirty="0">
                          <a:latin typeface="Roboto Bk"/>
                          <a:cs typeface="Roboto Bk"/>
                        </a:rPr>
                        <a:t>52270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135" dirty="0">
                          <a:latin typeface="Roboto Bk"/>
                          <a:cs typeface="Roboto Bk"/>
                        </a:rPr>
                        <a:t>...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7239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589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143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7239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0" dirty="0">
                          <a:latin typeface="Roboto Bk"/>
                          <a:cs typeface="Roboto Bk"/>
                        </a:rPr>
                        <a:t>1631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7239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0" dirty="0">
                          <a:latin typeface="Roboto Bk"/>
                          <a:cs typeface="Roboto Bk"/>
                        </a:rPr>
                        <a:t>1903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7239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592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297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marR="72390" algn="r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061096" y="2885240"/>
            <a:ext cx="5949315" cy="210185"/>
            <a:chOff x="1061096" y="2885240"/>
            <a:chExt cx="5949315" cy="210185"/>
          </a:xfrm>
        </p:grpSpPr>
        <p:sp>
          <p:nvSpPr>
            <p:cNvPr id="13" name="object 13"/>
            <p:cNvSpPr/>
            <p:nvPr/>
          </p:nvSpPr>
          <p:spPr>
            <a:xfrm>
              <a:off x="1064271" y="2888415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5">
                  <a:moveTo>
                    <a:pt x="5935870" y="203388"/>
                  </a:moveTo>
                  <a:lnTo>
                    <a:pt x="6901" y="203388"/>
                  </a:lnTo>
                  <a:lnTo>
                    <a:pt x="4653" y="202457"/>
                  </a:lnTo>
                  <a:lnTo>
                    <a:pt x="930" y="198734"/>
                  </a:lnTo>
                  <a:lnTo>
                    <a:pt x="0" y="196487"/>
                  </a:lnTo>
                  <a:lnTo>
                    <a:pt x="0" y="193855"/>
                  </a:lnTo>
                  <a:lnTo>
                    <a:pt x="0" y="6900"/>
                  </a:lnTo>
                  <a:lnTo>
                    <a:pt x="930" y="4653"/>
                  </a:lnTo>
                  <a:lnTo>
                    <a:pt x="4653" y="930"/>
                  </a:lnTo>
                  <a:lnTo>
                    <a:pt x="6901" y="0"/>
                  </a:lnTo>
                  <a:lnTo>
                    <a:pt x="5935870" y="0"/>
                  </a:lnTo>
                  <a:lnTo>
                    <a:pt x="5938117" y="930"/>
                  </a:lnTo>
                  <a:lnTo>
                    <a:pt x="5941840" y="4653"/>
                  </a:lnTo>
                  <a:lnTo>
                    <a:pt x="5942771" y="6900"/>
                  </a:lnTo>
                  <a:lnTo>
                    <a:pt x="5942771" y="196487"/>
                  </a:lnTo>
                  <a:lnTo>
                    <a:pt x="5941840" y="198734"/>
                  </a:lnTo>
                  <a:lnTo>
                    <a:pt x="5938117" y="202457"/>
                  </a:lnTo>
                  <a:lnTo>
                    <a:pt x="5935870" y="20338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4271" y="2888415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5">
                  <a:moveTo>
                    <a:pt x="0" y="193855"/>
                  </a:moveTo>
                  <a:lnTo>
                    <a:pt x="0" y="9533"/>
                  </a:lnTo>
                  <a:lnTo>
                    <a:pt x="0" y="6900"/>
                  </a:lnTo>
                  <a:lnTo>
                    <a:pt x="930" y="4653"/>
                  </a:lnTo>
                  <a:lnTo>
                    <a:pt x="2792" y="2791"/>
                  </a:lnTo>
                  <a:lnTo>
                    <a:pt x="4653" y="930"/>
                  </a:lnTo>
                  <a:lnTo>
                    <a:pt x="6901" y="0"/>
                  </a:lnTo>
                  <a:lnTo>
                    <a:pt x="9533" y="0"/>
                  </a:lnTo>
                  <a:lnTo>
                    <a:pt x="5933238" y="0"/>
                  </a:lnTo>
                  <a:lnTo>
                    <a:pt x="5935870" y="0"/>
                  </a:lnTo>
                  <a:lnTo>
                    <a:pt x="5938117" y="930"/>
                  </a:lnTo>
                  <a:lnTo>
                    <a:pt x="5939979" y="2791"/>
                  </a:lnTo>
                  <a:lnTo>
                    <a:pt x="5941840" y="4653"/>
                  </a:lnTo>
                  <a:lnTo>
                    <a:pt x="5942771" y="6900"/>
                  </a:lnTo>
                  <a:lnTo>
                    <a:pt x="5942772" y="9533"/>
                  </a:lnTo>
                  <a:lnTo>
                    <a:pt x="5942772" y="193855"/>
                  </a:lnTo>
                  <a:lnTo>
                    <a:pt x="5942771" y="196487"/>
                  </a:lnTo>
                  <a:lnTo>
                    <a:pt x="5941840" y="198734"/>
                  </a:lnTo>
                  <a:lnTo>
                    <a:pt x="5939979" y="200595"/>
                  </a:lnTo>
                  <a:lnTo>
                    <a:pt x="5938117" y="202457"/>
                  </a:lnTo>
                  <a:lnTo>
                    <a:pt x="5935870" y="203388"/>
                  </a:lnTo>
                  <a:lnTo>
                    <a:pt x="5933238" y="203388"/>
                  </a:lnTo>
                  <a:lnTo>
                    <a:pt x="9533" y="203388"/>
                  </a:lnTo>
                  <a:lnTo>
                    <a:pt x="6901" y="203388"/>
                  </a:lnTo>
                  <a:lnTo>
                    <a:pt x="4653" y="202457"/>
                  </a:lnTo>
                  <a:lnTo>
                    <a:pt x="2792" y="200595"/>
                  </a:lnTo>
                  <a:lnTo>
                    <a:pt x="930" y="198734"/>
                  </a:lnTo>
                  <a:lnTo>
                    <a:pt x="0" y="196487"/>
                  </a:lnTo>
                  <a:lnTo>
                    <a:pt x="0" y="193855"/>
                  </a:lnTo>
                  <a:close/>
                </a:path>
              </a:pathLst>
            </a:custGeom>
            <a:ln w="635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70900" y="2917346"/>
            <a:ext cx="59296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650" b="1" spc="80" dirty="0">
                <a:latin typeface="Roboto Bk"/>
                <a:cs typeface="Roboto Bk"/>
              </a:rPr>
              <a:t>l2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009" y="2900948"/>
            <a:ext cx="3067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95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500" b="1" spc="195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500" b="1" spc="110" dirty="0">
                <a:solidFill>
                  <a:srgbClr val="2F3FB9"/>
                </a:solidFill>
                <a:latin typeface="Roboto Bk"/>
                <a:cs typeface="Roboto Bk"/>
              </a:rPr>
              <a:t>[8]:</a:t>
            </a:r>
            <a:endParaRPr sz="5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7224" y="4076791"/>
            <a:ext cx="291338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latin typeface="Roboto Bk"/>
                <a:cs typeface="Roboto Bk"/>
              </a:rPr>
              <a:t>Name:</a:t>
            </a:r>
            <a:r>
              <a:rPr sz="500" b="1" spc="200" dirty="0">
                <a:latin typeface="Roboto Bk"/>
                <a:cs typeface="Roboto Bk"/>
              </a:rPr>
              <a:t> </a:t>
            </a:r>
            <a:r>
              <a:rPr sz="500" b="1" spc="95" dirty="0">
                <a:latin typeface="Roboto Bk"/>
                <a:cs typeface="Roboto Bk"/>
              </a:rPr>
              <a:t>Industrial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55" dirty="0">
                <a:latin typeface="Roboto Bk"/>
                <a:cs typeface="Roboto Bk"/>
              </a:rPr>
              <a:t>Category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100" dirty="0">
                <a:latin typeface="Roboto Bk"/>
                <a:cs typeface="Roboto Bk"/>
              </a:rPr>
              <a:t>-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N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85" dirty="0">
                <a:latin typeface="Roboto Bk"/>
                <a:cs typeface="Roboto Bk"/>
              </a:rPr>
              <a:t>to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O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100" dirty="0">
                <a:latin typeface="Roboto Bk"/>
                <a:cs typeface="Roboto Bk"/>
              </a:rPr>
              <a:t>-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55" dirty="0">
                <a:latin typeface="Roboto Bk"/>
                <a:cs typeface="Roboto Bk"/>
              </a:rPr>
              <a:t>Females,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65" dirty="0">
                <a:latin typeface="Roboto Bk"/>
                <a:cs typeface="Roboto Bk"/>
              </a:rPr>
              <a:t>Length:</a:t>
            </a:r>
            <a:r>
              <a:rPr sz="500" b="1" spc="200" dirty="0">
                <a:latin typeface="Roboto Bk"/>
                <a:cs typeface="Roboto Bk"/>
              </a:rPr>
              <a:t> </a:t>
            </a:r>
            <a:r>
              <a:rPr sz="500" b="1" spc="55" dirty="0">
                <a:latin typeface="Roboto Bk"/>
                <a:cs typeface="Roboto Bk"/>
              </a:rPr>
              <a:t>594,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75" dirty="0">
                <a:latin typeface="Roboto Bk"/>
                <a:cs typeface="Roboto Bk"/>
              </a:rPr>
              <a:t>dtype: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80" dirty="0">
                <a:latin typeface="Roboto Bk"/>
                <a:cs typeface="Roboto Bk"/>
              </a:rPr>
              <a:t>int64,</a:t>
            </a:r>
            <a:endParaRPr sz="500">
              <a:latin typeface="Roboto Bk"/>
              <a:cs typeface="Roboto Bk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81760" y="4176954"/>
          <a:ext cx="594360" cy="902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">
                <a:tc>
                  <a:txBody>
                    <a:bodyPr/>
                    <a:lstStyle/>
                    <a:p>
                      <a:pPr marR="134620" algn="ctr">
                        <a:lnSpc>
                          <a:spcPts val="535"/>
                        </a:lnSpc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35"/>
                        </a:lnSpc>
                      </a:pPr>
                      <a:r>
                        <a:rPr sz="500" b="1" spc="-10" dirty="0">
                          <a:latin typeface="Roboto Bk"/>
                          <a:cs typeface="Roboto Bk"/>
                        </a:rPr>
                        <a:t>11080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34620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122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34620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2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0" dirty="0">
                          <a:latin typeface="Roboto Bk"/>
                          <a:cs typeface="Roboto Bk"/>
                        </a:rPr>
                        <a:t>7536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34620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0" dirty="0">
                          <a:latin typeface="Roboto Bk"/>
                          <a:cs typeface="Roboto Bk"/>
                        </a:rPr>
                        <a:t>3205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marR="134620" algn="ctr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4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211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53975" algn="ctr">
                        <a:lnSpc>
                          <a:spcPts val="545"/>
                        </a:lnSpc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589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500" b="1" spc="135" dirty="0">
                          <a:latin typeface="Roboto Bk"/>
                          <a:cs typeface="Roboto Bk"/>
                        </a:rPr>
                        <a:t>...</a:t>
                      </a:r>
                      <a:endParaRPr sz="500">
                        <a:latin typeface="Roboto Bk"/>
                        <a:cs typeface="Roboto Bk"/>
                      </a:endParaRPr>
                    </a:p>
                    <a:p>
                      <a:pPr marL="240029">
                        <a:lnSpc>
                          <a:spcPts val="545"/>
                        </a:lnSpc>
                        <a:spcBef>
                          <a:spcPts val="50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53975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44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53975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35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53975" algn="ct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592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marR="53975" algn="ctr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087224" y="5068312"/>
            <a:ext cx="291338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latin typeface="Roboto Bk"/>
                <a:cs typeface="Roboto Bk"/>
              </a:rPr>
              <a:t>Name: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95" dirty="0">
                <a:latin typeface="Roboto Bk"/>
                <a:cs typeface="Roboto Bk"/>
              </a:rPr>
              <a:t>Industrial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55" dirty="0">
                <a:latin typeface="Roboto Bk"/>
                <a:cs typeface="Roboto Bk"/>
              </a:rPr>
              <a:t>Category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100" dirty="0">
                <a:latin typeface="Roboto Bk"/>
                <a:cs typeface="Roboto Bk"/>
              </a:rPr>
              <a:t>-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P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85" dirty="0">
                <a:latin typeface="Roboto Bk"/>
                <a:cs typeface="Roboto Bk"/>
              </a:rPr>
              <a:t>to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Q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100" dirty="0">
                <a:latin typeface="Roboto Bk"/>
                <a:cs typeface="Roboto Bk"/>
              </a:rPr>
              <a:t>-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65" dirty="0">
                <a:latin typeface="Roboto Bk"/>
                <a:cs typeface="Roboto Bk"/>
              </a:rPr>
              <a:t>Persons,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65" dirty="0">
                <a:latin typeface="Roboto Bk"/>
                <a:cs typeface="Roboto Bk"/>
              </a:rPr>
              <a:t>Length: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55" dirty="0">
                <a:latin typeface="Roboto Bk"/>
                <a:cs typeface="Roboto Bk"/>
              </a:rPr>
              <a:t>594,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75" dirty="0">
                <a:latin typeface="Roboto Bk"/>
                <a:cs typeface="Roboto Bk"/>
              </a:rPr>
              <a:t>dtype: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75" dirty="0">
                <a:latin typeface="Roboto Bk"/>
                <a:cs typeface="Roboto Bk"/>
              </a:rPr>
              <a:t>int64)</a:t>
            </a:r>
            <a:endParaRPr sz="500">
              <a:latin typeface="Roboto Bk"/>
              <a:cs typeface="Roboto Bk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3522" y="3185433"/>
          <a:ext cx="952500" cy="902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">
                <a:tc>
                  <a:txBody>
                    <a:bodyPr/>
                    <a:lstStyle/>
                    <a:p>
                      <a:pPr marL="17780">
                        <a:lnSpc>
                          <a:spcPts val="535"/>
                        </a:lnSpc>
                      </a:pPr>
                      <a:r>
                        <a:rPr sz="500" b="1" dirty="0">
                          <a:solidFill>
                            <a:srgbClr val="DE4815"/>
                          </a:solidFill>
                          <a:latin typeface="Roboto Bk"/>
                          <a:cs typeface="Roboto Bk"/>
                        </a:rPr>
                        <a:t>Out</a:t>
                      </a:r>
                      <a:r>
                        <a:rPr sz="500" b="1" spc="265" dirty="0">
                          <a:solidFill>
                            <a:srgbClr val="DE4815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500" b="1" spc="130" dirty="0">
                          <a:solidFill>
                            <a:srgbClr val="DE4815"/>
                          </a:solidFill>
                          <a:latin typeface="Roboto Bk"/>
                          <a:cs typeface="Roboto Bk"/>
                        </a:rPr>
                        <a:t>[8]:</a:t>
                      </a:r>
                      <a:r>
                        <a:rPr sz="500" b="1" spc="229" dirty="0">
                          <a:solidFill>
                            <a:srgbClr val="DE4815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500" b="1" spc="55" dirty="0">
                          <a:latin typeface="Roboto Bk"/>
                          <a:cs typeface="Roboto Bk"/>
                        </a:rPr>
                        <a:t>(0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35"/>
                        </a:lnSpc>
                      </a:pPr>
                      <a:r>
                        <a:rPr sz="500" b="1" spc="-20" dirty="0">
                          <a:latin typeface="Roboto Bk"/>
                          <a:cs typeface="Roboto Bk"/>
                        </a:rPr>
                        <a:t>3565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5240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11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5240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2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0" dirty="0">
                          <a:latin typeface="Roboto Bk"/>
                          <a:cs typeface="Roboto Bk"/>
                        </a:rPr>
                        <a:t>1754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5240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0" dirty="0">
                          <a:latin typeface="Roboto Bk"/>
                          <a:cs typeface="Roboto Bk"/>
                        </a:rPr>
                        <a:t>1619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15240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4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175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135" dirty="0">
                          <a:latin typeface="Roboto Bk"/>
                          <a:cs typeface="Roboto Bk"/>
                        </a:rPr>
                        <a:t>...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7239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589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7239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20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7239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591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33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R="7239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592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45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marR="72390" algn="r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sz="500" b="1" spc="-25" dirty="0">
                          <a:latin typeface="Roboto Bk"/>
                          <a:cs typeface="Roboto Bk"/>
                        </a:rPr>
                        <a:t>593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sz="500" b="1" spc="-50" dirty="0">
                          <a:latin typeface="Roboto Bk"/>
                          <a:cs typeface="Roboto Bk"/>
                        </a:rPr>
                        <a:t>0</a:t>
                      </a:r>
                      <a:endParaRPr sz="500">
                        <a:latin typeface="Roboto Bk"/>
                        <a:cs typeface="Roboto Bk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1067449" y="5268703"/>
            <a:ext cx="5936615" cy="1055370"/>
          </a:xfrm>
          <a:custGeom>
            <a:avLst/>
            <a:gdLst/>
            <a:ahLst/>
            <a:cxnLst/>
            <a:rect l="l" t="t" r="r" b="b"/>
            <a:pathLst>
              <a:path w="5936615" h="1055370">
                <a:moveTo>
                  <a:pt x="5934298" y="1055080"/>
                </a:moveTo>
                <a:lnTo>
                  <a:pt x="2118" y="1055080"/>
                </a:lnTo>
                <a:lnTo>
                  <a:pt x="0" y="1052961"/>
                </a:lnTo>
                <a:lnTo>
                  <a:pt x="0" y="2118"/>
                </a:lnTo>
                <a:lnTo>
                  <a:pt x="2118" y="0"/>
                </a:lnTo>
                <a:lnTo>
                  <a:pt x="5934298" y="0"/>
                </a:lnTo>
                <a:lnTo>
                  <a:pt x="5936416" y="2118"/>
                </a:lnTo>
                <a:lnTo>
                  <a:pt x="5936416" y="1052961"/>
                </a:lnTo>
                <a:lnTo>
                  <a:pt x="5934298" y="105508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42870" y="5440312"/>
            <a:ext cx="51435" cy="9588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sz="650" b="1" spc="-50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86507" y="5688202"/>
            <a:ext cx="3845560" cy="95885"/>
          </a:xfrm>
          <a:custGeom>
            <a:avLst/>
            <a:gdLst/>
            <a:ahLst/>
            <a:cxnLst/>
            <a:rect l="l" t="t" r="r" b="b"/>
            <a:pathLst>
              <a:path w="3845560" h="95885">
                <a:moveTo>
                  <a:pt x="44488" y="0"/>
                </a:moveTo>
                <a:lnTo>
                  <a:pt x="0" y="0"/>
                </a:lnTo>
                <a:lnTo>
                  <a:pt x="0" y="95338"/>
                </a:lnTo>
                <a:lnTo>
                  <a:pt x="44488" y="95338"/>
                </a:lnTo>
                <a:lnTo>
                  <a:pt x="44488" y="0"/>
                </a:lnTo>
                <a:close/>
              </a:path>
              <a:path w="3845560" h="95885">
                <a:moveTo>
                  <a:pt x="3845318" y="0"/>
                </a:moveTo>
                <a:lnTo>
                  <a:pt x="3794468" y="0"/>
                </a:lnTo>
                <a:lnTo>
                  <a:pt x="3794468" y="95338"/>
                </a:lnTo>
                <a:lnTo>
                  <a:pt x="3845318" y="95338"/>
                </a:lnTo>
                <a:lnTo>
                  <a:pt x="3845318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67449" y="5268703"/>
            <a:ext cx="5974715" cy="10553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4925" marR="21590">
              <a:lnSpc>
                <a:spcPct val="100000"/>
              </a:lnSpc>
              <a:spcBef>
                <a:spcPts val="250"/>
              </a:spcBef>
            </a:pP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#</a:t>
            </a:r>
            <a:r>
              <a:rPr sz="650" b="1" spc="25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F808F"/>
                </a:solidFill>
                <a:latin typeface="Roboto Bk"/>
                <a:cs typeface="Roboto Bk"/>
              </a:rPr>
              <a:t>assigning</a:t>
            </a:r>
            <a:r>
              <a:rPr sz="650" b="1" spc="25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the</a:t>
            </a:r>
            <a:r>
              <a:rPr sz="650" b="1" spc="25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csv</a:t>
            </a:r>
            <a:r>
              <a:rPr sz="650" b="1" spc="25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60" dirty="0">
                <a:solidFill>
                  <a:srgbClr val="6F808F"/>
                </a:solidFill>
                <a:latin typeface="Roboto Bk"/>
                <a:cs typeface="Roboto Bk"/>
              </a:rPr>
              <a:t>data</a:t>
            </a:r>
            <a:r>
              <a:rPr sz="650" b="1" spc="254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F808F"/>
                </a:solidFill>
                <a:latin typeface="Roboto Bk"/>
                <a:cs typeface="Roboto Bk"/>
              </a:rPr>
              <a:t>to</a:t>
            </a:r>
            <a:r>
              <a:rPr sz="650" b="1" spc="25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F808F"/>
                </a:solidFill>
                <a:latin typeface="Roboto Bk"/>
                <a:cs typeface="Roboto Bk"/>
              </a:rPr>
              <a:t>variable</a:t>
            </a:r>
            <a:r>
              <a:rPr sz="650" b="1" spc="25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85" dirty="0">
                <a:solidFill>
                  <a:srgbClr val="6F808F"/>
                </a:solidFill>
                <a:latin typeface="Roboto Bk"/>
                <a:cs typeface="Roboto Bk"/>
              </a:rPr>
              <a:t>of</a:t>
            </a:r>
            <a:r>
              <a:rPr sz="650" b="1" spc="25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piechart</a:t>
            </a:r>
            <a:endParaRPr sz="650">
              <a:latin typeface="Roboto Bk"/>
              <a:cs typeface="Roboto Bk"/>
            </a:endParaRPr>
          </a:p>
          <a:p>
            <a:pPr marL="34925" marR="1776095">
              <a:lnSpc>
                <a:spcPct val="121900"/>
              </a:lnSpc>
              <a:spcBef>
                <a:spcPts val="50"/>
              </a:spcBef>
              <a:tabLst>
                <a:tab pos="873760" algn="l"/>
              </a:tabLst>
            </a:pPr>
            <a:r>
              <a:rPr sz="650" b="1" spc="70" dirty="0">
                <a:latin typeface="Roboto Bk"/>
                <a:cs typeface="Roboto Bk"/>
              </a:rPr>
              <a:t>pie_chart_data</a:t>
            </a:r>
            <a:r>
              <a:rPr sz="650" b="1" dirty="0">
                <a:latin typeface="Roboto Bk"/>
                <a:cs typeface="Roboto Bk"/>
              </a:rPr>
              <a:t>	</a:t>
            </a:r>
            <a:r>
              <a:rPr sz="650" b="1" spc="65" dirty="0">
                <a:latin typeface="Roboto Bk"/>
                <a:cs typeface="Roboto Bk"/>
              </a:rPr>
              <a:t>df</a:t>
            </a:r>
            <a:r>
              <a:rPr sz="650" b="1" spc="65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65" dirty="0">
                <a:solidFill>
                  <a:srgbClr val="669900"/>
                </a:solidFill>
                <a:latin typeface="Roboto Bk"/>
                <a:cs typeface="Roboto Bk"/>
              </a:rPr>
              <a:t>'Worked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05" dirty="0">
                <a:solidFill>
                  <a:srgbClr val="669900"/>
                </a:solidFill>
                <a:latin typeface="Roboto Bk"/>
                <a:cs typeface="Roboto Bk"/>
              </a:rPr>
              <a:t>for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3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months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or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more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69900"/>
                </a:solidFill>
                <a:latin typeface="Roboto Bk"/>
                <a:cs typeface="Roboto Bk"/>
              </a:rPr>
              <a:t>but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85" dirty="0">
                <a:solidFill>
                  <a:srgbClr val="669900"/>
                </a:solidFill>
                <a:latin typeface="Roboto Bk"/>
                <a:cs typeface="Roboto Bk"/>
              </a:rPr>
              <a:t>less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solidFill>
                  <a:srgbClr val="669900"/>
                </a:solidFill>
                <a:latin typeface="Roboto Bk"/>
                <a:cs typeface="Roboto Bk"/>
              </a:rPr>
              <a:t>than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6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months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 </a:t>
            </a:r>
            <a:r>
              <a:rPr sz="650" b="1" spc="70" dirty="0">
                <a:solidFill>
                  <a:srgbClr val="669900"/>
                </a:solidFill>
                <a:latin typeface="Roboto Bk"/>
                <a:cs typeface="Roboto Bk"/>
              </a:rPr>
              <a:t>Persons'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] </a:t>
            </a:r>
            <a:r>
              <a:rPr sz="650" b="1" spc="65" dirty="0">
                <a:solidFill>
                  <a:srgbClr val="6F808F"/>
                </a:solidFill>
                <a:latin typeface="Roboto Bk"/>
                <a:cs typeface="Roboto Bk"/>
              </a:rPr>
              <a:t>#asigning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F808F"/>
                </a:solidFill>
                <a:latin typeface="Roboto Bk"/>
                <a:cs typeface="Roboto Bk"/>
              </a:rPr>
              <a:t>values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F808F"/>
                </a:solidFill>
                <a:latin typeface="Roboto Bk"/>
                <a:cs typeface="Roboto Bk"/>
              </a:rPr>
              <a:t>to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the</a:t>
            </a:r>
            <a:r>
              <a:rPr sz="650" b="1" spc="229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F808F"/>
                </a:solidFill>
                <a:latin typeface="Roboto Bk"/>
                <a:cs typeface="Roboto Bk"/>
              </a:rPr>
              <a:t>pie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60" dirty="0">
                <a:solidFill>
                  <a:srgbClr val="6F808F"/>
                </a:solidFill>
                <a:latin typeface="Roboto Bk"/>
                <a:cs typeface="Roboto Bk"/>
              </a:rPr>
              <a:t>chart</a:t>
            </a:r>
            <a:endParaRPr sz="650">
              <a:latin typeface="Roboto Bk"/>
              <a:cs typeface="Roboto Bk"/>
            </a:endParaRPr>
          </a:p>
          <a:p>
            <a:pPr marL="34925">
              <a:lnSpc>
                <a:spcPct val="100000"/>
              </a:lnSpc>
              <a:spcBef>
                <a:spcPts val="220"/>
              </a:spcBef>
            </a:pPr>
            <a:r>
              <a:rPr sz="650" b="1" spc="100" dirty="0">
                <a:latin typeface="Roboto Bk"/>
                <a:cs typeface="Roboto Bk"/>
              </a:rPr>
              <a:t>plt</a:t>
            </a:r>
            <a:r>
              <a:rPr sz="650" b="1" spc="100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100" dirty="0">
                <a:latin typeface="Roboto Bk"/>
                <a:cs typeface="Roboto Bk"/>
              </a:rPr>
              <a:t>pie</a:t>
            </a:r>
            <a:r>
              <a:rPr sz="650" b="1" spc="10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100" dirty="0">
                <a:latin typeface="Roboto Bk"/>
                <a:cs typeface="Roboto Bk"/>
              </a:rPr>
              <a:t>pie_chart_data</a:t>
            </a:r>
            <a:r>
              <a:rPr sz="650" b="1" spc="100" dirty="0">
                <a:solidFill>
                  <a:srgbClr val="999999"/>
                </a:solidFill>
                <a:latin typeface="Roboto Bk"/>
                <a:cs typeface="Roboto Bk"/>
              </a:rPr>
              <a:t>,</a:t>
            </a:r>
            <a:r>
              <a:rPr sz="650" b="1" spc="245" dirty="0">
                <a:solidFill>
                  <a:srgbClr val="999999"/>
                </a:solidFill>
                <a:latin typeface="Roboto Bk"/>
                <a:cs typeface="Roboto Bk"/>
              </a:rPr>
              <a:t> </a:t>
            </a:r>
            <a:r>
              <a:rPr sz="650" b="1" spc="70" dirty="0">
                <a:latin typeface="Roboto Bk"/>
                <a:cs typeface="Roboto Bk"/>
              </a:rPr>
              <a:t>labels</a:t>
            </a:r>
            <a:r>
              <a:rPr sz="650" b="1" spc="70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70" dirty="0">
                <a:latin typeface="Roboto Bk"/>
                <a:cs typeface="Roboto Bk"/>
              </a:rPr>
              <a:t>df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70" dirty="0">
                <a:solidFill>
                  <a:srgbClr val="669900"/>
                </a:solidFill>
                <a:latin typeface="Roboto Bk"/>
                <a:cs typeface="Roboto Bk"/>
              </a:rPr>
              <a:t>'Worked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05" dirty="0">
                <a:solidFill>
                  <a:srgbClr val="669900"/>
                </a:solidFill>
                <a:latin typeface="Roboto Bk"/>
                <a:cs typeface="Roboto Bk"/>
              </a:rPr>
              <a:t>for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3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months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or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more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69900"/>
                </a:solidFill>
                <a:latin typeface="Roboto Bk"/>
                <a:cs typeface="Roboto Bk"/>
              </a:rPr>
              <a:t>but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85" dirty="0">
                <a:solidFill>
                  <a:srgbClr val="669900"/>
                </a:solidFill>
                <a:latin typeface="Roboto Bk"/>
                <a:cs typeface="Roboto Bk"/>
              </a:rPr>
              <a:t>less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solidFill>
                  <a:srgbClr val="669900"/>
                </a:solidFill>
                <a:latin typeface="Roboto Bk"/>
                <a:cs typeface="Roboto Bk"/>
              </a:rPr>
              <a:t>than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6</a:t>
            </a:r>
            <a:r>
              <a:rPr sz="650" b="1" spc="24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months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50" dirty="0">
                <a:solidFill>
                  <a:srgbClr val="669900"/>
                </a:solidFill>
                <a:latin typeface="Roboto Bk"/>
                <a:cs typeface="Roboto Bk"/>
              </a:rPr>
              <a:t>  </a:t>
            </a:r>
            <a:r>
              <a:rPr sz="650" b="1" spc="95" dirty="0">
                <a:solidFill>
                  <a:srgbClr val="669900"/>
                </a:solidFill>
                <a:latin typeface="Roboto Bk"/>
                <a:cs typeface="Roboto Bk"/>
              </a:rPr>
              <a:t>Persons'</a:t>
            </a:r>
            <a:r>
              <a:rPr sz="650" b="1" spc="95" dirty="0">
                <a:solidFill>
                  <a:srgbClr val="999999"/>
                </a:solidFill>
                <a:latin typeface="Roboto Bk"/>
                <a:cs typeface="Roboto Bk"/>
              </a:rPr>
              <a:t>],</a:t>
            </a:r>
            <a:r>
              <a:rPr sz="650" b="1" spc="254" dirty="0">
                <a:solidFill>
                  <a:srgbClr val="999999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latin typeface="Roboto Bk"/>
                <a:cs typeface="Roboto Bk"/>
              </a:rPr>
              <a:t>autopct</a:t>
            </a:r>
            <a:r>
              <a:rPr sz="650" b="1" spc="55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55" dirty="0">
                <a:solidFill>
                  <a:srgbClr val="669900"/>
                </a:solidFill>
                <a:latin typeface="Roboto Bk"/>
                <a:cs typeface="Roboto Bk"/>
              </a:rPr>
              <a:t>'%1.1f%%'</a:t>
            </a:r>
            <a:r>
              <a:rPr sz="650" b="1" spc="55" dirty="0">
                <a:solidFill>
                  <a:srgbClr val="999999"/>
                </a:solidFill>
                <a:latin typeface="Roboto Bk"/>
                <a:cs typeface="Roboto Bk"/>
              </a:rPr>
              <a:t>,</a:t>
            </a:r>
            <a:r>
              <a:rPr sz="650" b="1" spc="55" dirty="0">
                <a:latin typeface="Roboto Bk"/>
                <a:cs typeface="Roboto Bk"/>
              </a:rPr>
              <a:t>ra</a:t>
            </a:r>
            <a:endParaRPr sz="650">
              <a:latin typeface="Roboto Bk"/>
              <a:cs typeface="Roboto Bk"/>
            </a:endParaRPr>
          </a:p>
          <a:p>
            <a:pPr marR="21590">
              <a:lnSpc>
                <a:spcPct val="100000"/>
              </a:lnSpc>
              <a:spcBef>
                <a:spcPts val="145"/>
              </a:spcBef>
            </a:pPr>
            <a:endParaRPr sz="650">
              <a:latin typeface="Roboto Bk"/>
              <a:cs typeface="Roboto Bk"/>
            </a:endParaRPr>
          </a:p>
          <a:p>
            <a:pPr marL="34925" marR="4539615">
              <a:lnSpc>
                <a:spcPct val="125099"/>
              </a:lnSpc>
            </a:pPr>
            <a:r>
              <a:rPr sz="650" b="1" spc="140" dirty="0">
                <a:latin typeface="Roboto Bk"/>
                <a:cs typeface="Roboto Bk"/>
              </a:rPr>
              <a:t>plt</a:t>
            </a:r>
            <a:r>
              <a:rPr sz="650" b="1" spc="140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140" dirty="0">
                <a:latin typeface="Roboto Bk"/>
                <a:cs typeface="Roboto Bk"/>
              </a:rPr>
              <a:t>title</a:t>
            </a:r>
            <a:r>
              <a:rPr sz="650" b="1" spc="14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140" dirty="0">
                <a:solidFill>
                  <a:srgbClr val="669900"/>
                </a:solidFill>
                <a:latin typeface="Roboto Bk"/>
                <a:cs typeface="Roboto Bk"/>
              </a:rPr>
              <a:t>'Pie</a:t>
            </a:r>
            <a:r>
              <a:rPr sz="650" b="1" spc="24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69900"/>
                </a:solidFill>
                <a:latin typeface="Roboto Bk"/>
                <a:cs typeface="Roboto Bk"/>
              </a:rPr>
              <a:t>Chart</a:t>
            </a:r>
            <a:r>
              <a:rPr sz="650" b="1" spc="24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35" dirty="0">
                <a:solidFill>
                  <a:srgbClr val="669900"/>
                </a:solidFill>
                <a:latin typeface="Roboto Bk"/>
                <a:cs typeface="Roboto Bk"/>
              </a:rPr>
              <a:t>Title'</a:t>
            </a:r>
            <a:r>
              <a:rPr sz="650" b="1" spc="135" dirty="0">
                <a:solidFill>
                  <a:srgbClr val="999999"/>
                </a:solidFill>
                <a:latin typeface="Roboto Bk"/>
                <a:cs typeface="Roboto Bk"/>
              </a:rPr>
              <a:t>) </a:t>
            </a:r>
            <a:r>
              <a:rPr sz="650" b="1" spc="90" dirty="0">
                <a:solidFill>
                  <a:srgbClr val="6F808F"/>
                </a:solidFill>
                <a:latin typeface="Roboto Bk"/>
                <a:cs typeface="Roboto Bk"/>
              </a:rPr>
              <a:t>#printing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the</a:t>
            </a:r>
            <a:r>
              <a:rPr sz="650" b="1" spc="229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F808F"/>
                </a:solidFill>
                <a:latin typeface="Roboto Bk"/>
                <a:cs typeface="Roboto Bk"/>
              </a:rPr>
              <a:t>pie</a:t>
            </a:r>
            <a:r>
              <a:rPr sz="650" b="1" spc="229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60" dirty="0">
                <a:solidFill>
                  <a:srgbClr val="6F808F"/>
                </a:solidFill>
                <a:latin typeface="Roboto Bk"/>
                <a:cs typeface="Roboto Bk"/>
              </a:rPr>
              <a:t>chart </a:t>
            </a:r>
            <a:r>
              <a:rPr sz="650" b="1" spc="75" dirty="0">
                <a:latin typeface="Roboto Bk"/>
                <a:cs typeface="Roboto Bk"/>
              </a:rPr>
              <a:t>plt</a:t>
            </a:r>
            <a:r>
              <a:rPr sz="650" b="1" spc="75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75" dirty="0">
                <a:latin typeface="Roboto Bk"/>
                <a:cs typeface="Roboto Bk"/>
              </a:rPr>
              <a:t>show</a:t>
            </a:r>
            <a:r>
              <a:rPr sz="650" b="1" spc="75" dirty="0">
                <a:solidFill>
                  <a:srgbClr val="999999"/>
                </a:solidFill>
                <a:latin typeface="Roboto Bk"/>
                <a:cs typeface="Roboto Bk"/>
              </a:rPr>
              <a:t>()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009" y="5278057"/>
            <a:ext cx="3067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95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500" b="1" spc="195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500" b="1" spc="110" dirty="0">
                <a:solidFill>
                  <a:srgbClr val="2F3FB9"/>
                </a:solidFill>
                <a:latin typeface="Roboto Bk"/>
                <a:cs typeface="Roboto Bk"/>
              </a:rPr>
              <a:t>[9]:</a:t>
            </a:r>
            <a:endParaRPr sz="5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299" y="368300"/>
            <a:ext cx="6832600" cy="9965690"/>
            <a:chOff x="368299" y="368300"/>
            <a:chExt cx="6832600" cy="9965690"/>
          </a:xfrm>
        </p:grpSpPr>
        <p:sp>
          <p:nvSpPr>
            <p:cNvPr id="3" name="object 3"/>
            <p:cNvSpPr/>
            <p:nvPr/>
          </p:nvSpPr>
          <p:spPr>
            <a:xfrm>
              <a:off x="368287" y="368312"/>
              <a:ext cx="6832600" cy="9965690"/>
            </a:xfrm>
            <a:custGeom>
              <a:avLst/>
              <a:gdLst/>
              <a:ahLst/>
              <a:cxnLst/>
              <a:rect l="l" t="t" r="r" b="b"/>
              <a:pathLst>
                <a:path w="6832600" h="9965690">
                  <a:moveTo>
                    <a:pt x="6832600" y="9959340"/>
                  </a:moveTo>
                  <a:lnTo>
                    <a:pt x="6781762" y="9959340"/>
                  </a:lnTo>
                  <a:lnTo>
                    <a:pt x="6781762" y="9965690"/>
                  </a:lnTo>
                  <a:lnTo>
                    <a:pt x="6832600" y="9965690"/>
                  </a:lnTo>
                  <a:lnTo>
                    <a:pt x="6832600" y="9959340"/>
                  </a:lnTo>
                  <a:close/>
                </a:path>
                <a:path w="6832600" h="9965690">
                  <a:moveTo>
                    <a:pt x="68326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959340"/>
                  </a:lnTo>
                  <a:lnTo>
                    <a:pt x="0" y="9965690"/>
                  </a:lnTo>
                  <a:lnTo>
                    <a:pt x="50850" y="9965690"/>
                  </a:lnTo>
                  <a:lnTo>
                    <a:pt x="50850" y="9959340"/>
                  </a:lnTo>
                  <a:lnTo>
                    <a:pt x="50850" y="6350"/>
                  </a:lnTo>
                  <a:lnTo>
                    <a:pt x="6832600" y="6350"/>
                  </a:lnTo>
                  <a:lnTo>
                    <a:pt x="68326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093" y="368300"/>
              <a:ext cx="5949127" cy="57775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4271" y="6701960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4">
                  <a:moveTo>
                    <a:pt x="5935870" y="203385"/>
                  </a:moveTo>
                  <a:lnTo>
                    <a:pt x="6901" y="203385"/>
                  </a:lnTo>
                  <a:lnTo>
                    <a:pt x="4653" y="202454"/>
                  </a:lnTo>
                  <a:lnTo>
                    <a:pt x="930" y="198733"/>
                  </a:lnTo>
                  <a:lnTo>
                    <a:pt x="0" y="196487"/>
                  </a:lnTo>
                  <a:lnTo>
                    <a:pt x="0" y="193855"/>
                  </a:lnTo>
                  <a:lnTo>
                    <a:pt x="0" y="6898"/>
                  </a:lnTo>
                  <a:lnTo>
                    <a:pt x="930" y="4651"/>
                  </a:lnTo>
                  <a:lnTo>
                    <a:pt x="4653" y="931"/>
                  </a:lnTo>
                  <a:lnTo>
                    <a:pt x="6901" y="0"/>
                  </a:lnTo>
                  <a:lnTo>
                    <a:pt x="5935870" y="0"/>
                  </a:lnTo>
                  <a:lnTo>
                    <a:pt x="5938117" y="931"/>
                  </a:lnTo>
                  <a:lnTo>
                    <a:pt x="5941840" y="4651"/>
                  </a:lnTo>
                  <a:lnTo>
                    <a:pt x="5942771" y="6898"/>
                  </a:lnTo>
                  <a:lnTo>
                    <a:pt x="5942771" y="196487"/>
                  </a:lnTo>
                  <a:lnTo>
                    <a:pt x="5941840" y="198733"/>
                  </a:lnTo>
                  <a:lnTo>
                    <a:pt x="5938117" y="202454"/>
                  </a:lnTo>
                  <a:lnTo>
                    <a:pt x="5935870" y="20338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4271" y="6701960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4">
                  <a:moveTo>
                    <a:pt x="0" y="193855"/>
                  </a:moveTo>
                  <a:lnTo>
                    <a:pt x="0" y="9533"/>
                  </a:lnTo>
                  <a:lnTo>
                    <a:pt x="0" y="6898"/>
                  </a:lnTo>
                  <a:lnTo>
                    <a:pt x="930" y="4651"/>
                  </a:lnTo>
                  <a:lnTo>
                    <a:pt x="2792" y="2790"/>
                  </a:lnTo>
                  <a:lnTo>
                    <a:pt x="4653" y="931"/>
                  </a:lnTo>
                  <a:lnTo>
                    <a:pt x="6901" y="0"/>
                  </a:lnTo>
                  <a:lnTo>
                    <a:pt x="9533" y="0"/>
                  </a:lnTo>
                  <a:lnTo>
                    <a:pt x="5933238" y="0"/>
                  </a:lnTo>
                  <a:lnTo>
                    <a:pt x="5935870" y="0"/>
                  </a:lnTo>
                  <a:lnTo>
                    <a:pt x="5938117" y="931"/>
                  </a:lnTo>
                  <a:lnTo>
                    <a:pt x="5939979" y="2790"/>
                  </a:lnTo>
                  <a:lnTo>
                    <a:pt x="5941840" y="4651"/>
                  </a:lnTo>
                  <a:lnTo>
                    <a:pt x="5942771" y="6898"/>
                  </a:lnTo>
                  <a:lnTo>
                    <a:pt x="5942772" y="9533"/>
                  </a:lnTo>
                  <a:lnTo>
                    <a:pt x="5942772" y="193855"/>
                  </a:lnTo>
                  <a:lnTo>
                    <a:pt x="5933238" y="203388"/>
                  </a:lnTo>
                  <a:lnTo>
                    <a:pt x="9533" y="203388"/>
                  </a:lnTo>
                  <a:lnTo>
                    <a:pt x="0" y="196487"/>
                  </a:lnTo>
                  <a:lnTo>
                    <a:pt x="0" y="193855"/>
                  </a:lnTo>
                  <a:close/>
                </a:path>
              </a:pathLst>
            </a:custGeom>
            <a:ln w="635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7956" y="6749632"/>
              <a:ext cx="51435" cy="95885"/>
            </a:xfrm>
            <a:custGeom>
              <a:avLst/>
              <a:gdLst/>
              <a:ahLst/>
              <a:cxnLst/>
              <a:rect l="l" t="t" r="r" b="b"/>
              <a:pathLst>
                <a:path w="51434" h="95884">
                  <a:moveTo>
                    <a:pt x="50847" y="95338"/>
                  </a:moveTo>
                  <a:lnTo>
                    <a:pt x="0" y="95338"/>
                  </a:lnTo>
                  <a:lnTo>
                    <a:pt x="0" y="0"/>
                  </a:lnTo>
                  <a:lnTo>
                    <a:pt x="50847" y="0"/>
                  </a:lnTo>
                  <a:lnTo>
                    <a:pt x="50847" y="9533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7102" y="6305300"/>
            <a:ext cx="41687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30" dirty="0">
                <a:latin typeface="Trebuchet MS"/>
                <a:cs typeface="Trebuchet MS"/>
              </a:rPr>
              <a:t>printing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pie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chart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spc="-40" dirty="0">
                <a:latin typeface="Trebuchet MS"/>
                <a:cs typeface="Trebuchet MS"/>
              </a:rPr>
              <a:t>using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spc="-30" dirty="0">
                <a:latin typeface="Trebuchet MS"/>
                <a:cs typeface="Trebuchet MS"/>
              </a:rPr>
              <a:t>given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csv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file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data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sets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7102" y="7131568"/>
            <a:ext cx="44284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30" dirty="0">
                <a:latin typeface="Trebuchet MS"/>
                <a:cs typeface="Trebuchet MS"/>
              </a:rPr>
              <a:t>visualizing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data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sets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spc="-85" dirty="0">
                <a:latin typeface="Trebuchet MS"/>
                <a:cs typeface="Trebuchet MS"/>
              </a:rPr>
              <a:t>column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in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spc="-50" dirty="0">
                <a:latin typeface="Trebuchet MS"/>
                <a:cs typeface="Trebuchet MS"/>
              </a:rPr>
              <a:t>form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of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of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histogram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0900" y="6724536"/>
            <a:ext cx="59296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650" b="1" spc="95" dirty="0">
                <a:latin typeface="Roboto Bk"/>
                <a:cs typeface="Roboto Bk"/>
              </a:rPr>
              <a:t>price</a:t>
            </a:r>
            <a:r>
              <a:rPr sz="650" b="1" spc="235" dirty="0"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235" dirty="0">
                <a:solidFill>
                  <a:srgbClr val="A67E58"/>
                </a:solidFill>
                <a:latin typeface="Roboto Bk"/>
                <a:cs typeface="Roboto Bk"/>
              </a:rPr>
              <a:t> </a:t>
            </a:r>
            <a:r>
              <a:rPr sz="650" b="1" spc="70" dirty="0">
                <a:latin typeface="Roboto Bk"/>
                <a:cs typeface="Roboto Bk"/>
              </a:rPr>
              <a:t>df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70" dirty="0">
                <a:solidFill>
                  <a:srgbClr val="669900"/>
                </a:solidFill>
                <a:latin typeface="Roboto Bk"/>
                <a:cs typeface="Roboto Bk"/>
              </a:rPr>
              <a:t>"Age</a:t>
            </a:r>
            <a:r>
              <a:rPr sz="650" b="1" spc="229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69900"/>
                </a:solidFill>
                <a:latin typeface="Roboto Bk"/>
                <a:cs typeface="Roboto Bk"/>
              </a:rPr>
              <a:t>group"</a:t>
            </a:r>
            <a:r>
              <a:rPr sz="650" b="1" spc="65" dirty="0">
                <a:solidFill>
                  <a:srgbClr val="999999"/>
                </a:solidFill>
                <a:latin typeface="Roboto Bk"/>
                <a:cs typeface="Roboto Bk"/>
              </a:rPr>
              <a:t>]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987" y="6714494"/>
            <a:ext cx="3467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95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500" b="1" spc="195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500" b="1" spc="100" dirty="0">
                <a:solidFill>
                  <a:srgbClr val="2F3FB9"/>
                </a:solidFill>
                <a:latin typeface="Roboto Bk"/>
                <a:cs typeface="Roboto Bk"/>
              </a:rPr>
              <a:t>[10]:</a:t>
            </a:r>
            <a:endParaRPr sz="5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61093" y="7525049"/>
            <a:ext cx="5949315" cy="210185"/>
            <a:chOff x="1061093" y="7525049"/>
            <a:chExt cx="5949315" cy="210185"/>
          </a:xfrm>
        </p:grpSpPr>
        <p:sp>
          <p:nvSpPr>
            <p:cNvPr id="13" name="object 13"/>
            <p:cNvSpPr/>
            <p:nvPr/>
          </p:nvSpPr>
          <p:spPr>
            <a:xfrm>
              <a:off x="1064271" y="7528227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4">
                  <a:moveTo>
                    <a:pt x="5935870" y="203385"/>
                  </a:moveTo>
                  <a:lnTo>
                    <a:pt x="6901" y="203385"/>
                  </a:lnTo>
                  <a:lnTo>
                    <a:pt x="4653" y="202454"/>
                  </a:lnTo>
                  <a:lnTo>
                    <a:pt x="930" y="198733"/>
                  </a:lnTo>
                  <a:lnTo>
                    <a:pt x="0" y="196487"/>
                  </a:lnTo>
                  <a:lnTo>
                    <a:pt x="0" y="193855"/>
                  </a:lnTo>
                  <a:lnTo>
                    <a:pt x="0" y="6898"/>
                  </a:lnTo>
                  <a:lnTo>
                    <a:pt x="930" y="4651"/>
                  </a:lnTo>
                  <a:lnTo>
                    <a:pt x="4653" y="931"/>
                  </a:lnTo>
                  <a:lnTo>
                    <a:pt x="6901" y="0"/>
                  </a:lnTo>
                  <a:lnTo>
                    <a:pt x="5935870" y="0"/>
                  </a:lnTo>
                  <a:lnTo>
                    <a:pt x="5938117" y="931"/>
                  </a:lnTo>
                  <a:lnTo>
                    <a:pt x="5941840" y="4651"/>
                  </a:lnTo>
                  <a:lnTo>
                    <a:pt x="5942771" y="6898"/>
                  </a:lnTo>
                  <a:lnTo>
                    <a:pt x="5942771" y="196487"/>
                  </a:lnTo>
                  <a:lnTo>
                    <a:pt x="5941840" y="198733"/>
                  </a:lnTo>
                  <a:lnTo>
                    <a:pt x="5938117" y="202454"/>
                  </a:lnTo>
                  <a:lnTo>
                    <a:pt x="5935870" y="20338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4271" y="7528227"/>
              <a:ext cx="5942965" cy="203835"/>
            </a:xfrm>
            <a:custGeom>
              <a:avLst/>
              <a:gdLst/>
              <a:ahLst/>
              <a:cxnLst/>
              <a:rect l="l" t="t" r="r" b="b"/>
              <a:pathLst>
                <a:path w="5942965" h="203834">
                  <a:moveTo>
                    <a:pt x="0" y="193855"/>
                  </a:moveTo>
                  <a:lnTo>
                    <a:pt x="0" y="9533"/>
                  </a:lnTo>
                  <a:lnTo>
                    <a:pt x="0" y="6898"/>
                  </a:lnTo>
                  <a:lnTo>
                    <a:pt x="930" y="4651"/>
                  </a:lnTo>
                  <a:lnTo>
                    <a:pt x="2792" y="2793"/>
                  </a:lnTo>
                  <a:lnTo>
                    <a:pt x="4653" y="931"/>
                  </a:lnTo>
                  <a:lnTo>
                    <a:pt x="6901" y="0"/>
                  </a:lnTo>
                  <a:lnTo>
                    <a:pt x="9533" y="0"/>
                  </a:lnTo>
                  <a:lnTo>
                    <a:pt x="5933238" y="0"/>
                  </a:lnTo>
                  <a:lnTo>
                    <a:pt x="5935870" y="0"/>
                  </a:lnTo>
                  <a:lnTo>
                    <a:pt x="5938117" y="931"/>
                  </a:lnTo>
                  <a:lnTo>
                    <a:pt x="5939979" y="2793"/>
                  </a:lnTo>
                  <a:lnTo>
                    <a:pt x="5941840" y="4651"/>
                  </a:lnTo>
                  <a:lnTo>
                    <a:pt x="5942771" y="6898"/>
                  </a:lnTo>
                  <a:lnTo>
                    <a:pt x="5942772" y="9533"/>
                  </a:lnTo>
                  <a:lnTo>
                    <a:pt x="5942772" y="193855"/>
                  </a:lnTo>
                  <a:lnTo>
                    <a:pt x="5933238" y="203388"/>
                  </a:lnTo>
                  <a:lnTo>
                    <a:pt x="9533" y="203388"/>
                  </a:lnTo>
                  <a:lnTo>
                    <a:pt x="0" y="196487"/>
                  </a:lnTo>
                  <a:lnTo>
                    <a:pt x="0" y="193855"/>
                  </a:lnTo>
                  <a:close/>
                </a:path>
              </a:pathLst>
            </a:custGeom>
            <a:ln w="635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70900" y="7557159"/>
            <a:ext cx="59296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650" b="1" spc="110" dirty="0">
                <a:latin typeface="Roboto Bk"/>
                <a:cs typeface="Roboto Bk"/>
              </a:rPr>
              <a:t>plt</a:t>
            </a:r>
            <a:r>
              <a:rPr sz="650" b="1" spc="110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110" dirty="0">
                <a:latin typeface="Roboto Bk"/>
                <a:cs typeface="Roboto Bk"/>
              </a:rPr>
              <a:t>hist</a:t>
            </a:r>
            <a:r>
              <a:rPr sz="650" b="1" spc="11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110" dirty="0">
                <a:latin typeface="Roboto Bk"/>
                <a:cs typeface="Roboto Bk"/>
              </a:rPr>
              <a:t>price</a:t>
            </a:r>
            <a:r>
              <a:rPr sz="650" b="1" spc="110" dirty="0">
                <a:solidFill>
                  <a:srgbClr val="999999"/>
                </a:solidFill>
                <a:latin typeface="Roboto Bk"/>
                <a:cs typeface="Roboto Bk"/>
              </a:rPr>
              <a:t>)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987" y="7540761"/>
            <a:ext cx="3467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95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500" b="1" spc="195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500" b="1" spc="100" dirty="0">
                <a:solidFill>
                  <a:srgbClr val="2F3FB9"/>
                </a:solidFill>
                <a:latin typeface="Roboto Bk"/>
                <a:cs typeface="Roboto Bk"/>
              </a:rPr>
              <a:t>[11]:</a:t>
            </a:r>
            <a:endParaRPr sz="5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865" y="7807709"/>
            <a:ext cx="2990850" cy="271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solidFill>
                  <a:srgbClr val="DE4815"/>
                </a:solidFill>
                <a:latin typeface="Roboto Bk"/>
                <a:cs typeface="Roboto Bk"/>
              </a:rPr>
              <a:t>Out</a:t>
            </a:r>
            <a:r>
              <a:rPr sz="500" b="1" spc="200" dirty="0">
                <a:solidFill>
                  <a:srgbClr val="DE4815"/>
                </a:solidFill>
                <a:latin typeface="Roboto Bk"/>
                <a:cs typeface="Roboto Bk"/>
              </a:rPr>
              <a:t> </a:t>
            </a:r>
            <a:r>
              <a:rPr sz="500" b="1" spc="110" dirty="0">
                <a:solidFill>
                  <a:srgbClr val="DE4815"/>
                </a:solidFill>
                <a:latin typeface="Roboto Bk"/>
                <a:cs typeface="Roboto Bk"/>
              </a:rPr>
              <a:t>[11]:</a:t>
            </a:r>
            <a:r>
              <a:rPr sz="500" b="1" spc="175" dirty="0">
                <a:solidFill>
                  <a:srgbClr val="DE4815"/>
                </a:solidFill>
                <a:latin typeface="Roboto Bk"/>
                <a:cs typeface="Roboto Bk"/>
              </a:rPr>
              <a:t> </a:t>
            </a:r>
            <a:r>
              <a:rPr sz="500" b="1" spc="100" dirty="0">
                <a:latin typeface="Roboto Bk"/>
                <a:cs typeface="Roboto Bk"/>
              </a:rPr>
              <a:t>(array([99.,</a:t>
            </a:r>
            <a:r>
              <a:rPr sz="500" b="1" spc="200" dirty="0">
                <a:latin typeface="Roboto Bk"/>
                <a:cs typeface="Roboto Bk"/>
              </a:rPr>
              <a:t>  </a:t>
            </a:r>
            <a:r>
              <a:rPr sz="500" b="1" spc="114" dirty="0">
                <a:latin typeface="Roboto Bk"/>
                <a:cs typeface="Roboto Bk"/>
              </a:rPr>
              <a:t>0.,</a:t>
            </a:r>
            <a:r>
              <a:rPr sz="500" b="1" spc="210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99.,</a:t>
            </a:r>
            <a:r>
              <a:rPr sz="500" b="1" spc="200" dirty="0">
                <a:latin typeface="Roboto Bk"/>
                <a:cs typeface="Roboto Bk"/>
              </a:rPr>
              <a:t>  </a:t>
            </a:r>
            <a:r>
              <a:rPr sz="500" b="1" spc="114" dirty="0">
                <a:latin typeface="Roboto Bk"/>
                <a:cs typeface="Roboto Bk"/>
              </a:rPr>
              <a:t>0.,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99.,</a:t>
            </a:r>
            <a:r>
              <a:rPr sz="500" b="1" spc="200" dirty="0">
                <a:latin typeface="Roboto Bk"/>
                <a:cs typeface="Roboto Bk"/>
              </a:rPr>
              <a:t>  </a:t>
            </a:r>
            <a:r>
              <a:rPr sz="500" b="1" spc="114" dirty="0">
                <a:latin typeface="Roboto Bk"/>
                <a:cs typeface="Roboto Bk"/>
              </a:rPr>
              <a:t>0.,</a:t>
            </a:r>
            <a:r>
              <a:rPr sz="500" b="1" spc="210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99.,</a:t>
            </a:r>
            <a:r>
              <a:rPr sz="500" b="1" spc="200" dirty="0">
                <a:latin typeface="Roboto Bk"/>
                <a:cs typeface="Roboto Bk"/>
              </a:rPr>
              <a:t>  </a:t>
            </a:r>
            <a:r>
              <a:rPr sz="500" b="1" spc="114" dirty="0">
                <a:latin typeface="Roboto Bk"/>
                <a:cs typeface="Roboto Bk"/>
              </a:rPr>
              <a:t>0.,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99.,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100" dirty="0">
                <a:latin typeface="Roboto Bk"/>
                <a:cs typeface="Roboto Bk"/>
              </a:rPr>
              <a:t>99.]),</a:t>
            </a:r>
            <a:endParaRPr sz="500">
              <a:latin typeface="Roboto Bk"/>
              <a:cs typeface="Roboto Bk"/>
            </a:endParaRPr>
          </a:p>
          <a:p>
            <a:pPr marL="450850">
              <a:lnSpc>
                <a:spcPct val="100000"/>
              </a:lnSpc>
              <a:spcBef>
                <a:spcPts val="50"/>
              </a:spcBef>
            </a:pPr>
            <a:r>
              <a:rPr sz="500" b="1" spc="100" dirty="0">
                <a:latin typeface="Roboto Bk"/>
                <a:cs typeface="Roboto Bk"/>
              </a:rPr>
              <a:t>array([0.</a:t>
            </a:r>
            <a:r>
              <a:rPr sz="500" b="1" spc="190" dirty="0">
                <a:latin typeface="Roboto Bk"/>
                <a:cs typeface="Roboto Bk"/>
              </a:rPr>
              <a:t> </a:t>
            </a:r>
            <a:r>
              <a:rPr sz="500" b="1" spc="165" dirty="0">
                <a:latin typeface="Roboto Bk"/>
                <a:cs typeface="Roboto Bk"/>
              </a:rPr>
              <a:t>,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0.5,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1.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165" dirty="0">
                <a:latin typeface="Roboto Bk"/>
                <a:cs typeface="Roboto Bk"/>
              </a:rPr>
              <a:t>,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1.5,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2.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165" dirty="0">
                <a:latin typeface="Roboto Bk"/>
                <a:cs typeface="Roboto Bk"/>
              </a:rPr>
              <a:t>,</a:t>
            </a:r>
            <a:r>
              <a:rPr sz="500" b="1" spc="190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2.5,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3.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165" dirty="0">
                <a:latin typeface="Roboto Bk"/>
                <a:cs typeface="Roboto Bk"/>
              </a:rPr>
              <a:t>,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3.5,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4.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165" dirty="0">
                <a:latin typeface="Roboto Bk"/>
                <a:cs typeface="Roboto Bk"/>
              </a:rPr>
              <a:t>,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4.5,</a:t>
            </a:r>
            <a:r>
              <a:rPr sz="500" b="1" spc="190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5.</a:t>
            </a:r>
            <a:r>
              <a:rPr sz="500" b="1" spc="195" dirty="0">
                <a:latin typeface="Roboto Bk"/>
                <a:cs typeface="Roboto Bk"/>
              </a:rPr>
              <a:t> </a:t>
            </a:r>
            <a:r>
              <a:rPr sz="500" b="1" spc="130" dirty="0">
                <a:latin typeface="Roboto Bk"/>
                <a:cs typeface="Roboto Bk"/>
              </a:rPr>
              <a:t>]),</a:t>
            </a:r>
            <a:endParaRPr sz="500">
              <a:latin typeface="Roboto Bk"/>
              <a:cs typeface="Roboto Bk"/>
            </a:endParaRPr>
          </a:p>
          <a:p>
            <a:pPr marL="450850">
              <a:lnSpc>
                <a:spcPct val="100000"/>
              </a:lnSpc>
              <a:spcBef>
                <a:spcPts val="50"/>
              </a:spcBef>
            </a:pPr>
            <a:r>
              <a:rPr sz="500" b="1" spc="65" dirty="0">
                <a:latin typeface="Roboto Bk"/>
                <a:cs typeface="Roboto Bk"/>
              </a:rPr>
              <a:t>&lt;BarContainer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80" dirty="0">
                <a:latin typeface="Roboto Bk"/>
                <a:cs typeface="Roboto Bk"/>
              </a:rPr>
              <a:t>object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85" dirty="0">
                <a:latin typeface="Roboto Bk"/>
                <a:cs typeface="Roboto Bk"/>
              </a:rPr>
              <a:t>of</a:t>
            </a:r>
            <a:r>
              <a:rPr sz="500" b="1" spc="210" dirty="0">
                <a:latin typeface="Roboto Bk"/>
                <a:cs typeface="Roboto Bk"/>
              </a:rPr>
              <a:t> </a:t>
            </a:r>
            <a:r>
              <a:rPr sz="500" b="1" dirty="0">
                <a:latin typeface="Roboto Bk"/>
                <a:cs typeface="Roboto Bk"/>
              </a:rPr>
              <a:t>10</a:t>
            </a:r>
            <a:r>
              <a:rPr sz="500" b="1" spc="204" dirty="0">
                <a:latin typeface="Roboto Bk"/>
                <a:cs typeface="Roboto Bk"/>
              </a:rPr>
              <a:t> </a:t>
            </a:r>
            <a:r>
              <a:rPr sz="500" b="1" spc="90" dirty="0">
                <a:latin typeface="Roboto Bk"/>
                <a:cs typeface="Roboto Bk"/>
              </a:rPr>
              <a:t>artists&gt;)</a:t>
            </a:r>
            <a:endParaRPr sz="5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299" y="368300"/>
            <a:ext cx="6832600" cy="9965690"/>
            <a:chOff x="368299" y="368300"/>
            <a:chExt cx="6832600" cy="9965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093" y="368300"/>
              <a:ext cx="3692781" cy="26249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64271" y="3066380"/>
              <a:ext cx="5942965" cy="3044825"/>
            </a:xfrm>
            <a:custGeom>
              <a:avLst/>
              <a:gdLst/>
              <a:ahLst/>
              <a:cxnLst/>
              <a:rect l="l" t="t" r="r" b="b"/>
              <a:pathLst>
                <a:path w="5942965" h="3044825">
                  <a:moveTo>
                    <a:pt x="5935870" y="3044478"/>
                  </a:moveTo>
                  <a:lnTo>
                    <a:pt x="6901" y="3044478"/>
                  </a:lnTo>
                  <a:lnTo>
                    <a:pt x="4653" y="3043547"/>
                  </a:lnTo>
                  <a:lnTo>
                    <a:pt x="930" y="3039823"/>
                  </a:lnTo>
                  <a:lnTo>
                    <a:pt x="0" y="3037577"/>
                  </a:lnTo>
                  <a:lnTo>
                    <a:pt x="0" y="3034945"/>
                  </a:lnTo>
                  <a:lnTo>
                    <a:pt x="0" y="6898"/>
                  </a:lnTo>
                  <a:lnTo>
                    <a:pt x="930" y="4648"/>
                  </a:lnTo>
                  <a:lnTo>
                    <a:pt x="4653" y="927"/>
                  </a:lnTo>
                  <a:lnTo>
                    <a:pt x="6901" y="0"/>
                  </a:lnTo>
                  <a:lnTo>
                    <a:pt x="5935870" y="0"/>
                  </a:lnTo>
                  <a:lnTo>
                    <a:pt x="5938117" y="927"/>
                  </a:lnTo>
                  <a:lnTo>
                    <a:pt x="5941840" y="4648"/>
                  </a:lnTo>
                  <a:lnTo>
                    <a:pt x="5942771" y="6898"/>
                  </a:lnTo>
                  <a:lnTo>
                    <a:pt x="5942771" y="3037577"/>
                  </a:lnTo>
                  <a:lnTo>
                    <a:pt x="5941840" y="3039823"/>
                  </a:lnTo>
                  <a:lnTo>
                    <a:pt x="5938117" y="3043547"/>
                  </a:lnTo>
                  <a:lnTo>
                    <a:pt x="5935870" y="304447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4271" y="3066380"/>
              <a:ext cx="5942965" cy="3044825"/>
            </a:xfrm>
            <a:custGeom>
              <a:avLst/>
              <a:gdLst/>
              <a:ahLst/>
              <a:cxnLst/>
              <a:rect l="l" t="t" r="r" b="b"/>
              <a:pathLst>
                <a:path w="5942965" h="3044825">
                  <a:moveTo>
                    <a:pt x="0" y="3034945"/>
                  </a:moveTo>
                  <a:lnTo>
                    <a:pt x="0" y="9533"/>
                  </a:lnTo>
                  <a:lnTo>
                    <a:pt x="0" y="6898"/>
                  </a:lnTo>
                  <a:lnTo>
                    <a:pt x="930" y="4648"/>
                  </a:lnTo>
                  <a:lnTo>
                    <a:pt x="2792" y="2787"/>
                  </a:lnTo>
                  <a:lnTo>
                    <a:pt x="4653" y="927"/>
                  </a:lnTo>
                  <a:lnTo>
                    <a:pt x="6901" y="0"/>
                  </a:lnTo>
                  <a:lnTo>
                    <a:pt x="9533" y="0"/>
                  </a:lnTo>
                  <a:lnTo>
                    <a:pt x="5933238" y="0"/>
                  </a:lnTo>
                  <a:lnTo>
                    <a:pt x="5935870" y="0"/>
                  </a:lnTo>
                  <a:lnTo>
                    <a:pt x="5938117" y="927"/>
                  </a:lnTo>
                  <a:lnTo>
                    <a:pt x="5939979" y="2787"/>
                  </a:lnTo>
                  <a:lnTo>
                    <a:pt x="5941840" y="4648"/>
                  </a:lnTo>
                  <a:lnTo>
                    <a:pt x="5942771" y="6898"/>
                  </a:lnTo>
                  <a:lnTo>
                    <a:pt x="5942772" y="9533"/>
                  </a:lnTo>
                  <a:lnTo>
                    <a:pt x="5942772" y="3034945"/>
                  </a:lnTo>
                  <a:lnTo>
                    <a:pt x="5942771" y="3037577"/>
                  </a:lnTo>
                  <a:lnTo>
                    <a:pt x="5941840" y="3039823"/>
                  </a:lnTo>
                  <a:lnTo>
                    <a:pt x="5939979" y="3041685"/>
                  </a:lnTo>
                  <a:lnTo>
                    <a:pt x="5938117" y="3043547"/>
                  </a:lnTo>
                  <a:lnTo>
                    <a:pt x="5935870" y="3044478"/>
                  </a:lnTo>
                  <a:lnTo>
                    <a:pt x="5933238" y="3044478"/>
                  </a:lnTo>
                  <a:lnTo>
                    <a:pt x="9533" y="3044478"/>
                  </a:lnTo>
                  <a:lnTo>
                    <a:pt x="6901" y="3044478"/>
                  </a:lnTo>
                  <a:lnTo>
                    <a:pt x="4653" y="3043547"/>
                  </a:lnTo>
                  <a:lnTo>
                    <a:pt x="2792" y="3041685"/>
                  </a:lnTo>
                  <a:lnTo>
                    <a:pt x="930" y="3039823"/>
                  </a:lnTo>
                  <a:lnTo>
                    <a:pt x="0" y="3037577"/>
                  </a:lnTo>
                  <a:lnTo>
                    <a:pt x="0" y="3034945"/>
                  </a:lnTo>
                  <a:close/>
                </a:path>
              </a:pathLst>
            </a:custGeom>
            <a:ln w="635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4142" y="3120414"/>
              <a:ext cx="51435" cy="591185"/>
            </a:xfrm>
            <a:custGeom>
              <a:avLst/>
              <a:gdLst/>
              <a:ahLst/>
              <a:cxnLst/>
              <a:rect l="l" t="t" r="r" b="b"/>
              <a:pathLst>
                <a:path w="51434" h="591185">
                  <a:moveTo>
                    <a:pt x="50838" y="495757"/>
                  </a:moveTo>
                  <a:lnTo>
                    <a:pt x="0" y="495757"/>
                  </a:lnTo>
                  <a:lnTo>
                    <a:pt x="0" y="591096"/>
                  </a:lnTo>
                  <a:lnTo>
                    <a:pt x="50838" y="591096"/>
                  </a:lnTo>
                  <a:lnTo>
                    <a:pt x="50838" y="495757"/>
                  </a:lnTo>
                  <a:close/>
                </a:path>
                <a:path w="51434" h="591185">
                  <a:moveTo>
                    <a:pt x="50838" y="120764"/>
                  </a:moveTo>
                  <a:lnTo>
                    <a:pt x="0" y="120764"/>
                  </a:lnTo>
                  <a:lnTo>
                    <a:pt x="0" y="216103"/>
                  </a:lnTo>
                  <a:lnTo>
                    <a:pt x="50838" y="216103"/>
                  </a:lnTo>
                  <a:lnTo>
                    <a:pt x="50838" y="120764"/>
                  </a:lnTo>
                  <a:close/>
                </a:path>
                <a:path w="51434" h="591185">
                  <a:moveTo>
                    <a:pt x="50838" y="0"/>
                  </a:moveTo>
                  <a:lnTo>
                    <a:pt x="0" y="0"/>
                  </a:lnTo>
                  <a:lnTo>
                    <a:pt x="0" y="95338"/>
                  </a:lnTo>
                  <a:lnTo>
                    <a:pt x="50838" y="95338"/>
                  </a:lnTo>
                  <a:lnTo>
                    <a:pt x="50838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47102" y="9400625"/>
            <a:ext cx="4135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30" dirty="0">
                <a:latin typeface="Trebuchet MS"/>
                <a:cs typeface="Trebuchet MS"/>
              </a:rPr>
              <a:t>visualizing</a:t>
            </a:r>
            <a:r>
              <a:rPr sz="1300" spc="9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three</a:t>
            </a:r>
            <a:r>
              <a:rPr sz="1300" spc="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different</a:t>
            </a:r>
            <a:r>
              <a:rPr sz="1300" spc="95" dirty="0">
                <a:latin typeface="Trebuchet MS"/>
                <a:cs typeface="Trebuchet MS"/>
              </a:rPr>
              <a:t> </a:t>
            </a:r>
            <a:r>
              <a:rPr sz="1300" spc="-85" dirty="0">
                <a:latin typeface="Trebuchet MS"/>
                <a:cs typeface="Trebuchet MS"/>
              </a:rPr>
              <a:t>columns</a:t>
            </a:r>
            <a:r>
              <a:rPr sz="1300" spc="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by</a:t>
            </a:r>
            <a:r>
              <a:rPr sz="1300" spc="95" dirty="0">
                <a:latin typeface="Trebuchet MS"/>
                <a:cs typeface="Trebuchet MS"/>
              </a:rPr>
              <a:t> </a:t>
            </a:r>
            <a:r>
              <a:rPr sz="1300" spc="-40" dirty="0">
                <a:latin typeface="Trebuchet MS"/>
                <a:cs typeface="Trebuchet MS"/>
              </a:rPr>
              <a:t>using</a:t>
            </a:r>
            <a:r>
              <a:rPr sz="1300" spc="9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scatter</a:t>
            </a:r>
            <a:r>
              <a:rPr sz="1300" spc="95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plot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900" y="3073320"/>
            <a:ext cx="5929630" cy="29876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270"/>
              </a:spcBef>
            </a:pPr>
            <a:r>
              <a:rPr sz="650" b="1" dirty="0">
                <a:latin typeface="Roboto Bk"/>
                <a:cs typeface="Roboto Bk"/>
              </a:rPr>
              <a:t>column_1</a:t>
            </a:r>
            <a:r>
              <a:rPr sz="650" b="1" spc="310" dirty="0"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310" dirty="0">
                <a:solidFill>
                  <a:srgbClr val="A67E58"/>
                </a:solidFill>
                <a:latin typeface="Roboto Bk"/>
                <a:cs typeface="Roboto Bk"/>
              </a:rPr>
              <a:t> </a:t>
            </a:r>
            <a:r>
              <a:rPr sz="650" b="1" spc="70" dirty="0">
                <a:latin typeface="Roboto Bk"/>
                <a:cs typeface="Roboto Bk"/>
              </a:rPr>
              <a:t>df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70" dirty="0">
                <a:solidFill>
                  <a:srgbClr val="669900"/>
                </a:solidFill>
                <a:latin typeface="Roboto Bk"/>
                <a:cs typeface="Roboto Bk"/>
              </a:rPr>
              <a:t>"Age</a:t>
            </a:r>
            <a:r>
              <a:rPr sz="650" b="1" spc="31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69900"/>
                </a:solidFill>
                <a:latin typeface="Roboto Bk"/>
                <a:cs typeface="Roboto Bk"/>
              </a:rPr>
              <a:t>group"</a:t>
            </a:r>
            <a:r>
              <a:rPr sz="650" b="1" spc="65" dirty="0">
                <a:solidFill>
                  <a:srgbClr val="999999"/>
                </a:solidFill>
                <a:latin typeface="Roboto Bk"/>
                <a:cs typeface="Roboto Bk"/>
              </a:rPr>
              <a:t>]</a:t>
            </a:r>
            <a:endParaRPr sz="650">
              <a:latin typeface="Roboto Bk"/>
              <a:cs typeface="Roboto Bk"/>
            </a:endParaRPr>
          </a:p>
          <a:p>
            <a:pPr marL="31750">
              <a:lnSpc>
                <a:spcPct val="100000"/>
              </a:lnSpc>
              <a:spcBef>
                <a:spcPts val="170"/>
              </a:spcBef>
            </a:pPr>
            <a:r>
              <a:rPr sz="650" b="1" dirty="0">
                <a:latin typeface="Roboto Bk"/>
                <a:cs typeface="Roboto Bk"/>
              </a:rPr>
              <a:t>column_2</a:t>
            </a:r>
            <a:r>
              <a:rPr sz="650" b="1" spc="254" dirty="0"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260" dirty="0">
                <a:solidFill>
                  <a:srgbClr val="A67E58"/>
                </a:solidFill>
                <a:latin typeface="Roboto Bk"/>
                <a:cs typeface="Roboto Bk"/>
              </a:rPr>
              <a:t> </a:t>
            </a:r>
            <a:r>
              <a:rPr sz="650" b="1" spc="105" dirty="0">
                <a:latin typeface="Roboto Bk"/>
                <a:cs typeface="Roboto Bk"/>
              </a:rPr>
              <a:t>df</a:t>
            </a:r>
            <a:r>
              <a:rPr sz="650" b="1" spc="105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105" dirty="0">
                <a:solidFill>
                  <a:srgbClr val="669900"/>
                </a:solidFill>
                <a:latin typeface="Roboto Bk"/>
                <a:cs typeface="Roboto Bk"/>
              </a:rPr>
              <a:t>"Industrial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solidFill>
                  <a:srgbClr val="669900"/>
                </a:solidFill>
                <a:latin typeface="Roboto Bk"/>
                <a:cs typeface="Roboto Bk"/>
              </a:rPr>
              <a:t>Category</a:t>
            </a:r>
            <a:r>
              <a:rPr sz="650" b="1" spc="254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A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Cultivators</a:t>
            </a:r>
            <a:r>
              <a:rPr sz="650" b="1" spc="254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solidFill>
                  <a:srgbClr val="669900"/>
                </a:solidFill>
                <a:latin typeface="Roboto Bk"/>
                <a:cs typeface="Roboto Bk"/>
              </a:rPr>
              <a:t>Persons"</a:t>
            </a:r>
            <a:r>
              <a:rPr sz="650" b="1" spc="55" dirty="0">
                <a:solidFill>
                  <a:srgbClr val="999999"/>
                </a:solidFill>
                <a:latin typeface="Roboto Bk"/>
                <a:cs typeface="Roboto Bk"/>
              </a:rPr>
              <a:t>]</a:t>
            </a:r>
            <a:endParaRPr sz="65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650">
              <a:latin typeface="Roboto Bk"/>
              <a:cs typeface="Roboto Bk"/>
            </a:endParaRPr>
          </a:p>
          <a:p>
            <a:pPr marL="31750">
              <a:lnSpc>
                <a:spcPct val="100000"/>
              </a:lnSpc>
            </a:pP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#</a:t>
            </a:r>
            <a:r>
              <a:rPr sz="650" b="1" spc="229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F808F"/>
                </a:solidFill>
                <a:latin typeface="Roboto Bk"/>
                <a:cs typeface="Roboto Bk"/>
              </a:rPr>
              <a:t>Create</a:t>
            </a:r>
            <a:r>
              <a:rPr sz="650" b="1" spc="23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the</a:t>
            </a:r>
            <a:r>
              <a:rPr sz="650" b="1" spc="229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40" dirty="0">
                <a:solidFill>
                  <a:srgbClr val="6F808F"/>
                </a:solidFill>
                <a:latin typeface="Roboto Bk"/>
                <a:cs typeface="Roboto Bk"/>
              </a:rPr>
              <a:t>histogram</a:t>
            </a:r>
            <a:endParaRPr sz="650">
              <a:latin typeface="Roboto Bk"/>
              <a:cs typeface="Roboto Bk"/>
            </a:endParaRPr>
          </a:p>
          <a:p>
            <a:pPr marL="31750">
              <a:lnSpc>
                <a:spcPct val="100000"/>
              </a:lnSpc>
              <a:spcBef>
                <a:spcPts val="225"/>
              </a:spcBef>
            </a:pPr>
            <a:r>
              <a:rPr sz="650" b="1" spc="140" dirty="0">
                <a:latin typeface="Roboto Bk"/>
                <a:cs typeface="Roboto Bk"/>
              </a:rPr>
              <a:t>fig</a:t>
            </a:r>
            <a:r>
              <a:rPr sz="650" b="1" spc="140" dirty="0">
                <a:solidFill>
                  <a:srgbClr val="999999"/>
                </a:solidFill>
                <a:latin typeface="Roboto Bk"/>
                <a:cs typeface="Roboto Bk"/>
              </a:rPr>
              <a:t>,</a:t>
            </a:r>
            <a:r>
              <a:rPr sz="650" b="1" spc="270" dirty="0">
                <a:solidFill>
                  <a:srgbClr val="999999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latin typeface="Roboto Bk"/>
                <a:cs typeface="Roboto Bk"/>
              </a:rPr>
              <a:t>axs</a:t>
            </a:r>
            <a:r>
              <a:rPr sz="650" b="1" spc="275" dirty="0"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270" dirty="0">
                <a:solidFill>
                  <a:srgbClr val="A67E58"/>
                </a:solidFill>
                <a:latin typeface="Roboto Bk"/>
                <a:cs typeface="Roboto Bk"/>
              </a:rPr>
              <a:t> </a:t>
            </a:r>
            <a:r>
              <a:rPr sz="650" b="1" spc="95" dirty="0">
                <a:latin typeface="Roboto Bk"/>
                <a:cs typeface="Roboto Bk"/>
              </a:rPr>
              <a:t>plt</a:t>
            </a:r>
            <a:r>
              <a:rPr sz="650" b="1" spc="95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95" dirty="0">
                <a:latin typeface="Roboto Bk"/>
                <a:cs typeface="Roboto Bk"/>
              </a:rPr>
              <a:t>subplots</a:t>
            </a:r>
            <a:r>
              <a:rPr sz="650" b="1" spc="95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95" dirty="0">
                <a:solidFill>
                  <a:srgbClr val="990054"/>
                </a:solidFill>
                <a:latin typeface="Roboto Bk"/>
                <a:cs typeface="Roboto Bk"/>
              </a:rPr>
              <a:t>1</a:t>
            </a:r>
            <a:r>
              <a:rPr sz="650" b="1" spc="95" dirty="0">
                <a:solidFill>
                  <a:srgbClr val="999999"/>
                </a:solidFill>
                <a:latin typeface="Roboto Bk"/>
                <a:cs typeface="Roboto Bk"/>
              </a:rPr>
              <a:t>,</a:t>
            </a:r>
            <a:r>
              <a:rPr sz="650" b="1" spc="275" dirty="0">
                <a:solidFill>
                  <a:srgbClr val="999999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solidFill>
                  <a:srgbClr val="990054"/>
                </a:solidFill>
                <a:latin typeface="Roboto Bk"/>
                <a:cs typeface="Roboto Bk"/>
              </a:rPr>
              <a:t>2</a:t>
            </a:r>
            <a:r>
              <a:rPr sz="650" b="1" spc="55" dirty="0">
                <a:solidFill>
                  <a:srgbClr val="999999"/>
                </a:solidFill>
                <a:latin typeface="Roboto Bk"/>
                <a:cs typeface="Roboto Bk"/>
              </a:rPr>
              <a:t>)</a:t>
            </a:r>
            <a:endParaRPr sz="65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650">
              <a:latin typeface="Roboto Bk"/>
              <a:cs typeface="Roboto Bk"/>
            </a:endParaRPr>
          </a:p>
          <a:p>
            <a:pPr marL="31750" marR="4853305">
              <a:lnSpc>
                <a:spcPct val="128299"/>
              </a:lnSpc>
            </a:pPr>
            <a:r>
              <a:rPr sz="650" b="1" spc="70" dirty="0">
                <a:latin typeface="Roboto Bk"/>
                <a:cs typeface="Roboto Bk"/>
              </a:rPr>
              <a:t>axs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70" dirty="0">
                <a:solidFill>
                  <a:srgbClr val="990054"/>
                </a:solidFill>
                <a:latin typeface="Roboto Bk"/>
                <a:cs typeface="Roboto Bk"/>
              </a:rPr>
              <a:t>0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].</a:t>
            </a:r>
            <a:r>
              <a:rPr sz="650" b="1" spc="70" dirty="0">
                <a:latin typeface="Roboto Bk"/>
                <a:cs typeface="Roboto Bk"/>
              </a:rPr>
              <a:t>hist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70" dirty="0">
                <a:latin typeface="Roboto Bk"/>
                <a:cs typeface="Roboto Bk"/>
              </a:rPr>
              <a:t>column_1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) </a:t>
            </a:r>
            <a:r>
              <a:rPr sz="650" b="1" spc="70" dirty="0">
                <a:latin typeface="Roboto Bk"/>
                <a:cs typeface="Roboto Bk"/>
              </a:rPr>
              <a:t>axs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70" dirty="0">
                <a:solidFill>
                  <a:srgbClr val="990054"/>
                </a:solidFill>
                <a:latin typeface="Roboto Bk"/>
                <a:cs typeface="Roboto Bk"/>
              </a:rPr>
              <a:t>1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].</a:t>
            </a:r>
            <a:r>
              <a:rPr sz="650" b="1" spc="70" dirty="0">
                <a:latin typeface="Roboto Bk"/>
                <a:cs typeface="Roboto Bk"/>
              </a:rPr>
              <a:t>hist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70" dirty="0">
                <a:latin typeface="Roboto Bk"/>
                <a:cs typeface="Roboto Bk"/>
              </a:rPr>
              <a:t>column_2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)</a:t>
            </a:r>
            <a:endParaRPr sz="65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650">
              <a:latin typeface="Roboto Bk"/>
              <a:cs typeface="Roboto Bk"/>
            </a:endParaRPr>
          </a:p>
          <a:p>
            <a:pPr marL="31750" marR="2731135">
              <a:lnSpc>
                <a:spcPct val="125099"/>
              </a:lnSpc>
            </a:pP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#</a:t>
            </a:r>
            <a:r>
              <a:rPr sz="650" b="1" spc="254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Add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a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155" dirty="0">
                <a:solidFill>
                  <a:srgbClr val="6F808F"/>
                </a:solidFill>
                <a:latin typeface="Roboto Bk"/>
                <a:cs typeface="Roboto Bk"/>
              </a:rPr>
              <a:t>title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and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80" dirty="0">
                <a:solidFill>
                  <a:srgbClr val="6F808F"/>
                </a:solidFill>
                <a:latin typeface="Roboto Bk"/>
                <a:cs typeface="Roboto Bk"/>
              </a:rPr>
              <a:t>axis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F808F"/>
                </a:solidFill>
                <a:latin typeface="Roboto Bk"/>
                <a:cs typeface="Roboto Bk"/>
              </a:rPr>
              <a:t>labels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105" dirty="0">
                <a:solidFill>
                  <a:srgbClr val="6F808F"/>
                </a:solidFill>
                <a:latin typeface="Roboto Bk"/>
                <a:cs typeface="Roboto Bk"/>
              </a:rPr>
              <a:t>for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each</a:t>
            </a:r>
            <a:r>
              <a:rPr sz="650" b="1" spc="26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60" dirty="0">
                <a:solidFill>
                  <a:srgbClr val="6F808F"/>
                </a:solidFill>
                <a:latin typeface="Roboto Bk"/>
                <a:cs typeface="Roboto Bk"/>
              </a:rPr>
              <a:t>subplot </a:t>
            </a:r>
            <a:r>
              <a:rPr sz="650" b="1" spc="90" dirty="0">
                <a:latin typeface="Roboto Bk"/>
                <a:cs typeface="Roboto Bk"/>
              </a:rPr>
              <a:t>axs</a:t>
            </a:r>
            <a:r>
              <a:rPr sz="650" b="1" spc="9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90" dirty="0">
                <a:solidFill>
                  <a:srgbClr val="990054"/>
                </a:solidFill>
                <a:latin typeface="Roboto Bk"/>
                <a:cs typeface="Roboto Bk"/>
              </a:rPr>
              <a:t>0</a:t>
            </a:r>
            <a:r>
              <a:rPr sz="650" b="1" spc="90" dirty="0">
                <a:solidFill>
                  <a:srgbClr val="999999"/>
                </a:solidFill>
                <a:latin typeface="Roboto Bk"/>
                <a:cs typeface="Roboto Bk"/>
              </a:rPr>
              <a:t>].</a:t>
            </a:r>
            <a:r>
              <a:rPr sz="650" b="1" spc="90" dirty="0">
                <a:latin typeface="Roboto Bk"/>
                <a:cs typeface="Roboto Bk"/>
              </a:rPr>
              <a:t>set_title</a:t>
            </a:r>
            <a:r>
              <a:rPr sz="650" b="1" spc="9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"Histogram</a:t>
            </a:r>
            <a:r>
              <a:rPr sz="650" b="1" spc="23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85" dirty="0">
                <a:solidFill>
                  <a:srgbClr val="669900"/>
                </a:solidFill>
                <a:latin typeface="Roboto Bk"/>
                <a:cs typeface="Roboto Bk"/>
              </a:rPr>
              <a:t>of</a:t>
            </a:r>
            <a:r>
              <a:rPr sz="650" b="1" spc="24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70" dirty="0">
                <a:solidFill>
                  <a:srgbClr val="669900"/>
                </a:solidFill>
                <a:latin typeface="Roboto Bk"/>
                <a:cs typeface="Roboto Bk"/>
              </a:rPr>
              <a:t>{}</a:t>
            </a:r>
            <a:r>
              <a:rPr sz="650" b="1" spc="24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40" dirty="0">
                <a:solidFill>
                  <a:srgbClr val="669900"/>
                </a:solidFill>
                <a:latin typeface="Roboto Bk"/>
                <a:cs typeface="Roboto Bk"/>
              </a:rPr>
              <a:t>Column"</a:t>
            </a:r>
            <a:r>
              <a:rPr sz="650" b="1" spc="40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40" dirty="0">
                <a:latin typeface="Roboto Bk"/>
                <a:cs typeface="Roboto Bk"/>
              </a:rPr>
              <a:t>format</a:t>
            </a:r>
            <a:r>
              <a:rPr sz="650" b="1" spc="4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40" dirty="0">
                <a:latin typeface="Roboto Bk"/>
                <a:cs typeface="Roboto Bk"/>
              </a:rPr>
              <a:t>column_1</a:t>
            </a:r>
            <a:r>
              <a:rPr sz="650" b="1" spc="40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40" dirty="0">
                <a:latin typeface="Roboto Bk"/>
                <a:cs typeface="Roboto Bk"/>
              </a:rPr>
              <a:t>name</a:t>
            </a:r>
            <a:r>
              <a:rPr sz="650" b="1" spc="40" dirty="0">
                <a:solidFill>
                  <a:srgbClr val="999999"/>
                </a:solidFill>
                <a:latin typeface="Roboto Bk"/>
                <a:cs typeface="Roboto Bk"/>
              </a:rPr>
              <a:t>)) </a:t>
            </a:r>
            <a:r>
              <a:rPr sz="650" b="1" spc="90" dirty="0">
                <a:latin typeface="Roboto Bk"/>
                <a:cs typeface="Roboto Bk"/>
              </a:rPr>
              <a:t>axs</a:t>
            </a:r>
            <a:r>
              <a:rPr sz="650" b="1" spc="9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90" dirty="0">
                <a:solidFill>
                  <a:srgbClr val="990054"/>
                </a:solidFill>
                <a:latin typeface="Roboto Bk"/>
                <a:cs typeface="Roboto Bk"/>
              </a:rPr>
              <a:t>1</a:t>
            </a:r>
            <a:r>
              <a:rPr sz="650" b="1" spc="90" dirty="0">
                <a:solidFill>
                  <a:srgbClr val="999999"/>
                </a:solidFill>
                <a:latin typeface="Roboto Bk"/>
                <a:cs typeface="Roboto Bk"/>
              </a:rPr>
              <a:t>].</a:t>
            </a:r>
            <a:r>
              <a:rPr sz="650" b="1" spc="90" dirty="0">
                <a:latin typeface="Roboto Bk"/>
                <a:cs typeface="Roboto Bk"/>
              </a:rPr>
              <a:t>set_title</a:t>
            </a:r>
            <a:r>
              <a:rPr sz="650" b="1" spc="9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"Histogram</a:t>
            </a:r>
            <a:r>
              <a:rPr sz="650" b="1" spc="23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85" dirty="0">
                <a:solidFill>
                  <a:srgbClr val="669900"/>
                </a:solidFill>
                <a:latin typeface="Roboto Bk"/>
                <a:cs typeface="Roboto Bk"/>
              </a:rPr>
              <a:t>of</a:t>
            </a:r>
            <a:r>
              <a:rPr sz="650" b="1" spc="24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70" dirty="0">
                <a:solidFill>
                  <a:srgbClr val="669900"/>
                </a:solidFill>
                <a:latin typeface="Roboto Bk"/>
                <a:cs typeface="Roboto Bk"/>
              </a:rPr>
              <a:t>{}</a:t>
            </a:r>
            <a:r>
              <a:rPr sz="650" b="1" spc="24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40" dirty="0">
                <a:solidFill>
                  <a:srgbClr val="669900"/>
                </a:solidFill>
                <a:latin typeface="Roboto Bk"/>
                <a:cs typeface="Roboto Bk"/>
              </a:rPr>
              <a:t>Column"</a:t>
            </a:r>
            <a:r>
              <a:rPr sz="650" b="1" spc="40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40" dirty="0">
                <a:latin typeface="Roboto Bk"/>
                <a:cs typeface="Roboto Bk"/>
              </a:rPr>
              <a:t>format</a:t>
            </a:r>
            <a:r>
              <a:rPr sz="650" b="1" spc="4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40" dirty="0">
                <a:latin typeface="Roboto Bk"/>
                <a:cs typeface="Roboto Bk"/>
              </a:rPr>
              <a:t>column_2</a:t>
            </a:r>
            <a:r>
              <a:rPr sz="650" b="1" spc="40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40" dirty="0">
                <a:latin typeface="Roboto Bk"/>
                <a:cs typeface="Roboto Bk"/>
              </a:rPr>
              <a:t>name</a:t>
            </a:r>
            <a:r>
              <a:rPr sz="650" b="1" spc="40" dirty="0">
                <a:solidFill>
                  <a:srgbClr val="999999"/>
                </a:solidFill>
                <a:latin typeface="Roboto Bk"/>
                <a:cs typeface="Roboto Bk"/>
              </a:rPr>
              <a:t>))</a:t>
            </a:r>
            <a:endParaRPr sz="65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650">
              <a:latin typeface="Roboto Bk"/>
              <a:cs typeface="Roboto Bk"/>
            </a:endParaRPr>
          </a:p>
          <a:p>
            <a:pPr marL="31750" marR="4310380">
              <a:lnSpc>
                <a:spcPct val="128299"/>
              </a:lnSpc>
            </a:pPr>
            <a:r>
              <a:rPr sz="650" b="1" spc="60" dirty="0">
                <a:latin typeface="Roboto Bk"/>
                <a:cs typeface="Roboto Bk"/>
              </a:rPr>
              <a:t>axs</a:t>
            </a:r>
            <a:r>
              <a:rPr sz="650" b="1" spc="6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60" dirty="0">
                <a:solidFill>
                  <a:srgbClr val="990054"/>
                </a:solidFill>
                <a:latin typeface="Roboto Bk"/>
                <a:cs typeface="Roboto Bk"/>
              </a:rPr>
              <a:t>0</a:t>
            </a:r>
            <a:r>
              <a:rPr sz="650" b="1" spc="60" dirty="0">
                <a:solidFill>
                  <a:srgbClr val="999999"/>
                </a:solidFill>
                <a:latin typeface="Roboto Bk"/>
                <a:cs typeface="Roboto Bk"/>
              </a:rPr>
              <a:t>].</a:t>
            </a:r>
            <a:r>
              <a:rPr sz="650" b="1" spc="60" dirty="0">
                <a:latin typeface="Roboto Bk"/>
                <a:cs typeface="Roboto Bk"/>
              </a:rPr>
              <a:t>set_xlabel</a:t>
            </a:r>
            <a:r>
              <a:rPr sz="650" b="1" spc="6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60" dirty="0">
                <a:latin typeface="Roboto Bk"/>
                <a:cs typeface="Roboto Bk"/>
              </a:rPr>
              <a:t>column_1</a:t>
            </a:r>
            <a:r>
              <a:rPr sz="650" b="1" spc="60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60" dirty="0">
                <a:latin typeface="Roboto Bk"/>
                <a:cs typeface="Roboto Bk"/>
              </a:rPr>
              <a:t>name</a:t>
            </a:r>
            <a:r>
              <a:rPr sz="650" b="1" spc="60" dirty="0">
                <a:solidFill>
                  <a:srgbClr val="999999"/>
                </a:solidFill>
                <a:latin typeface="Roboto Bk"/>
                <a:cs typeface="Roboto Bk"/>
              </a:rPr>
              <a:t>) </a:t>
            </a:r>
            <a:r>
              <a:rPr sz="650" b="1" spc="60" dirty="0">
                <a:latin typeface="Roboto Bk"/>
                <a:cs typeface="Roboto Bk"/>
              </a:rPr>
              <a:t>axs</a:t>
            </a:r>
            <a:r>
              <a:rPr sz="650" b="1" spc="6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60" dirty="0">
                <a:solidFill>
                  <a:srgbClr val="990054"/>
                </a:solidFill>
                <a:latin typeface="Roboto Bk"/>
                <a:cs typeface="Roboto Bk"/>
              </a:rPr>
              <a:t>1</a:t>
            </a:r>
            <a:r>
              <a:rPr sz="650" b="1" spc="60" dirty="0">
                <a:solidFill>
                  <a:srgbClr val="999999"/>
                </a:solidFill>
                <a:latin typeface="Roboto Bk"/>
                <a:cs typeface="Roboto Bk"/>
              </a:rPr>
              <a:t>].</a:t>
            </a:r>
            <a:r>
              <a:rPr sz="650" b="1" spc="60" dirty="0">
                <a:latin typeface="Roboto Bk"/>
                <a:cs typeface="Roboto Bk"/>
              </a:rPr>
              <a:t>set_xlabel</a:t>
            </a:r>
            <a:r>
              <a:rPr sz="650" b="1" spc="6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60" dirty="0">
                <a:latin typeface="Roboto Bk"/>
                <a:cs typeface="Roboto Bk"/>
              </a:rPr>
              <a:t>column_2</a:t>
            </a:r>
            <a:r>
              <a:rPr sz="650" b="1" spc="60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60" dirty="0">
                <a:latin typeface="Roboto Bk"/>
                <a:cs typeface="Roboto Bk"/>
              </a:rPr>
              <a:t>name</a:t>
            </a:r>
            <a:r>
              <a:rPr sz="650" b="1" spc="60" dirty="0">
                <a:solidFill>
                  <a:srgbClr val="999999"/>
                </a:solidFill>
                <a:latin typeface="Roboto Bk"/>
                <a:cs typeface="Roboto Bk"/>
              </a:rPr>
              <a:t>)</a:t>
            </a:r>
            <a:endParaRPr sz="65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650">
              <a:latin typeface="Roboto Bk"/>
              <a:cs typeface="Roboto Bk"/>
            </a:endParaRPr>
          </a:p>
          <a:p>
            <a:pPr marL="31750" marR="4606290">
              <a:lnSpc>
                <a:spcPct val="121900"/>
              </a:lnSpc>
            </a:pPr>
            <a:r>
              <a:rPr sz="650" b="1" spc="80" dirty="0">
                <a:latin typeface="Roboto Bk"/>
                <a:cs typeface="Roboto Bk"/>
              </a:rPr>
              <a:t>axs</a:t>
            </a:r>
            <a:r>
              <a:rPr sz="650" b="1" spc="8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80" dirty="0">
                <a:solidFill>
                  <a:srgbClr val="990054"/>
                </a:solidFill>
                <a:latin typeface="Roboto Bk"/>
                <a:cs typeface="Roboto Bk"/>
              </a:rPr>
              <a:t>0</a:t>
            </a:r>
            <a:r>
              <a:rPr sz="650" b="1" spc="80" dirty="0">
                <a:solidFill>
                  <a:srgbClr val="999999"/>
                </a:solidFill>
                <a:latin typeface="Roboto Bk"/>
                <a:cs typeface="Roboto Bk"/>
              </a:rPr>
              <a:t>].</a:t>
            </a:r>
            <a:r>
              <a:rPr sz="650" b="1" spc="80" dirty="0">
                <a:latin typeface="Roboto Bk"/>
                <a:cs typeface="Roboto Bk"/>
              </a:rPr>
              <a:t>set_ylabel</a:t>
            </a:r>
            <a:r>
              <a:rPr sz="650" b="1" spc="8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80" dirty="0">
                <a:solidFill>
                  <a:srgbClr val="669900"/>
                </a:solidFill>
                <a:latin typeface="Roboto Bk"/>
                <a:cs typeface="Roboto Bk"/>
              </a:rPr>
              <a:t>"Count"</a:t>
            </a:r>
            <a:r>
              <a:rPr sz="650" b="1" spc="80" dirty="0">
                <a:solidFill>
                  <a:srgbClr val="999999"/>
                </a:solidFill>
                <a:latin typeface="Roboto Bk"/>
                <a:cs typeface="Roboto Bk"/>
              </a:rPr>
              <a:t>) </a:t>
            </a:r>
            <a:r>
              <a:rPr sz="650" b="1" spc="80" dirty="0">
                <a:latin typeface="Roboto Bk"/>
                <a:cs typeface="Roboto Bk"/>
              </a:rPr>
              <a:t>axs</a:t>
            </a:r>
            <a:r>
              <a:rPr sz="650" b="1" spc="8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80" dirty="0">
                <a:solidFill>
                  <a:srgbClr val="990054"/>
                </a:solidFill>
                <a:latin typeface="Roboto Bk"/>
                <a:cs typeface="Roboto Bk"/>
              </a:rPr>
              <a:t>1</a:t>
            </a:r>
            <a:r>
              <a:rPr sz="650" b="1" spc="80" dirty="0">
                <a:solidFill>
                  <a:srgbClr val="999999"/>
                </a:solidFill>
                <a:latin typeface="Roboto Bk"/>
                <a:cs typeface="Roboto Bk"/>
              </a:rPr>
              <a:t>].</a:t>
            </a:r>
            <a:r>
              <a:rPr sz="650" b="1" spc="80" dirty="0">
                <a:latin typeface="Roboto Bk"/>
                <a:cs typeface="Roboto Bk"/>
              </a:rPr>
              <a:t>set_ylabel</a:t>
            </a:r>
            <a:r>
              <a:rPr sz="650" b="1" spc="80" dirty="0">
                <a:solidFill>
                  <a:srgbClr val="999999"/>
                </a:solidFill>
                <a:latin typeface="Roboto Bk"/>
                <a:cs typeface="Roboto Bk"/>
              </a:rPr>
              <a:t>(</a:t>
            </a:r>
            <a:r>
              <a:rPr sz="650" b="1" spc="80" dirty="0">
                <a:solidFill>
                  <a:srgbClr val="669900"/>
                </a:solidFill>
                <a:latin typeface="Roboto Bk"/>
                <a:cs typeface="Roboto Bk"/>
              </a:rPr>
              <a:t>"Count"</a:t>
            </a:r>
            <a:r>
              <a:rPr sz="650" b="1" spc="80" dirty="0">
                <a:solidFill>
                  <a:srgbClr val="999999"/>
                </a:solidFill>
                <a:latin typeface="Roboto Bk"/>
                <a:cs typeface="Roboto Bk"/>
              </a:rPr>
              <a:t>)</a:t>
            </a:r>
            <a:endParaRPr sz="65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650">
              <a:latin typeface="Roboto Bk"/>
              <a:cs typeface="Roboto Bk"/>
            </a:endParaRPr>
          </a:p>
          <a:p>
            <a:pPr marL="31750" marR="4557395">
              <a:lnSpc>
                <a:spcPct val="121900"/>
              </a:lnSpc>
              <a:spcBef>
                <a:spcPts val="5"/>
              </a:spcBef>
            </a:pP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#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0" dirty="0">
                <a:solidFill>
                  <a:srgbClr val="6F808F"/>
                </a:solidFill>
                <a:latin typeface="Roboto Bk"/>
                <a:cs typeface="Roboto Bk"/>
              </a:rPr>
              <a:t>Adjust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the</a:t>
            </a:r>
            <a:r>
              <a:rPr sz="650" b="1" spc="229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0" dirty="0">
                <a:solidFill>
                  <a:srgbClr val="6F808F"/>
                </a:solidFill>
                <a:latin typeface="Roboto Bk"/>
                <a:cs typeface="Roboto Bk"/>
              </a:rPr>
              <a:t>subplot</a:t>
            </a:r>
            <a:r>
              <a:rPr sz="650" b="1" spc="22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0" dirty="0">
                <a:solidFill>
                  <a:srgbClr val="6F808F"/>
                </a:solidFill>
                <a:latin typeface="Roboto Bk"/>
                <a:cs typeface="Roboto Bk"/>
              </a:rPr>
              <a:t>layout </a:t>
            </a:r>
            <a:r>
              <a:rPr sz="650" b="1" spc="100" dirty="0">
                <a:latin typeface="Roboto Bk"/>
                <a:cs typeface="Roboto Bk"/>
              </a:rPr>
              <a:t>plt</a:t>
            </a:r>
            <a:r>
              <a:rPr sz="650" b="1" spc="100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100" dirty="0">
                <a:latin typeface="Roboto Bk"/>
                <a:cs typeface="Roboto Bk"/>
              </a:rPr>
              <a:t>tight_layout</a:t>
            </a:r>
            <a:r>
              <a:rPr sz="650" b="1" spc="100" dirty="0">
                <a:solidFill>
                  <a:srgbClr val="999999"/>
                </a:solidFill>
                <a:latin typeface="Roboto Bk"/>
                <a:cs typeface="Roboto Bk"/>
              </a:rPr>
              <a:t>()</a:t>
            </a:r>
            <a:endParaRPr sz="65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650">
              <a:latin typeface="Roboto Bk"/>
              <a:cs typeface="Roboto Bk"/>
            </a:endParaRPr>
          </a:p>
          <a:p>
            <a:pPr marL="31750" marR="5149850">
              <a:lnSpc>
                <a:spcPct val="128299"/>
              </a:lnSpc>
            </a:pP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#</a:t>
            </a:r>
            <a:r>
              <a:rPr sz="650" b="1" spc="20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Show</a:t>
            </a:r>
            <a:r>
              <a:rPr sz="650" b="1" spc="204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the</a:t>
            </a:r>
            <a:r>
              <a:rPr sz="650" b="1" spc="200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80" dirty="0">
                <a:solidFill>
                  <a:srgbClr val="6F808F"/>
                </a:solidFill>
                <a:latin typeface="Roboto Bk"/>
                <a:cs typeface="Roboto Bk"/>
              </a:rPr>
              <a:t>plot </a:t>
            </a:r>
            <a:r>
              <a:rPr sz="650" b="1" spc="75" dirty="0">
                <a:latin typeface="Roboto Bk"/>
                <a:cs typeface="Roboto Bk"/>
              </a:rPr>
              <a:t>plt</a:t>
            </a:r>
            <a:r>
              <a:rPr sz="650" b="1" spc="75" dirty="0">
                <a:solidFill>
                  <a:srgbClr val="999999"/>
                </a:solidFill>
                <a:latin typeface="Roboto Bk"/>
                <a:cs typeface="Roboto Bk"/>
              </a:rPr>
              <a:t>.</a:t>
            </a:r>
            <a:r>
              <a:rPr sz="650" b="1" spc="75" dirty="0">
                <a:latin typeface="Roboto Bk"/>
                <a:cs typeface="Roboto Bk"/>
              </a:rPr>
              <a:t>show</a:t>
            </a:r>
            <a:r>
              <a:rPr sz="650" b="1" spc="75" dirty="0">
                <a:solidFill>
                  <a:srgbClr val="999999"/>
                </a:solidFill>
                <a:latin typeface="Roboto Bk"/>
                <a:cs typeface="Roboto Bk"/>
              </a:rPr>
              <a:t>()</a:t>
            </a:r>
            <a:endParaRPr sz="650">
              <a:latin typeface="Roboto Bk"/>
              <a:cs typeface="Roboto B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987" y="3078914"/>
            <a:ext cx="3467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95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500" b="1" spc="195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500" b="1" spc="100" dirty="0">
                <a:solidFill>
                  <a:srgbClr val="2F3FB9"/>
                </a:solidFill>
                <a:latin typeface="Roboto Bk"/>
                <a:cs typeface="Roboto Bk"/>
              </a:rPr>
              <a:t>[16]:</a:t>
            </a:r>
            <a:endParaRPr sz="500">
              <a:latin typeface="Roboto Bk"/>
              <a:cs typeface="Roboto B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1093" y="6266581"/>
            <a:ext cx="5949315" cy="4067810"/>
            <a:chOff x="1061093" y="6266581"/>
            <a:chExt cx="5949315" cy="40678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008" y="6266581"/>
              <a:ext cx="4938539" cy="286015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61085" y="9787762"/>
              <a:ext cx="5949315" cy="546100"/>
            </a:xfrm>
            <a:custGeom>
              <a:avLst/>
              <a:gdLst/>
              <a:ahLst/>
              <a:cxnLst/>
              <a:rect l="l" t="t" r="r" b="b"/>
              <a:pathLst>
                <a:path w="5949315" h="546100">
                  <a:moveTo>
                    <a:pt x="5949124" y="8890"/>
                  </a:moveTo>
                  <a:lnTo>
                    <a:pt x="5948743" y="8890"/>
                  </a:lnTo>
                  <a:lnTo>
                    <a:pt x="5948743" y="7620"/>
                  </a:lnTo>
                  <a:lnTo>
                    <a:pt x="5948210" y="7620"/>
                  </a:lnTo>
                  <a:lnTo>
                    <a:pt x="5948210" y="6350"/>
                  </a:lnTo>
                  <a:lnTo>
                    <a:pt x="5946762" y="6350"/>
                  </a:lnTo>
                  <a:lnTo>
                    <a:pt x="5946762" y="3810"/>
                  </a:lnTo>
                  <a:lnTo>
                    <a:pt x="5944222" y="3810"/>
                  </a:lnTo>
                  <a:lnTo>
                    <a:pt x="5944222" y="1270"/>
                  </a:lnTo>
                  <a:lnTo>
                    <a:pt x="5941466" y="1270"/>
                  </a:lnTo>
                  <a:lnTo>
                    <a:pt x="5941466" y="0"/>
                  </a:lnTo>
                  <a:lnTo>
                    <a:pt x="7670" y="0"/>
                  </a:lnTo>
                  <a:lnTo>
                    <a:pt x="7670" y="1270"/>
                  </a:lnTo>
                  <a:lnTo>
                    <a:pt x="4902" y="1270"/>
                  </a:lnTo>
                  <a:lnTo>
                    <a:pt x="4902" y="3810"/>
                  </a:lnTo>
                  <a:lnTo>
                    <a:pt x="2362" y="3810"/>
                  </a:lnTo>
                  <a:lnTo>
                    <a:pt x="2362" y="6350"/>
                  </a:lnTo>
                  <a:lnTo>
                    <a:pt x="914" y="6350"/>
                  </a:lnTo>
                  <a:lnTo>
                    <a:pt x="914" y="7620"/>
                  </a:lnTo>
                  <a:lnTo>
                    <a:pt x="393" y="7620"/>
                  </a:lnTo>
                  <a:lnTo>
                    <a:pt x="393" y="8890"/>
                  </a:lnTo>
                  <a:lnTo>
                    <a:pt x="0" y="8890"/>
                  </a:lnTo>
                  <a:lnTo>
                    <a:pt x="0" y="546100"/>
                  </a:lnTo>
                  <a:lnTo>
                    <a:pt x="6362" y="546100"/>
                  </a:lnTo>
                  <a:lnTo>
                    <a:pt x="6362" y="8890"/>
                  </a:lnTo>
                  <a:lnTo>
                    <a:pt x="6578" y="8890"/>
                  </a:lnTo>
                  <a:lnTo>
                    <a:pt x="6578" y="7620"/>
                  </a:lnTo>
                  <a:lnTo>
                    <a:pt x="6985" y="7620"/>
                  </a:lnTo>
                  <a:lnTo>
                    <a:pt x="7620" y="7620"/>
                  </a:lnTo>
                  <a:lnTo>
                    <a:pt x="7848" y="7620"/>
                  </a:lnTo>
                  <a:lnTo>
                    <a:pt x="7848" y="6350"/>
                  </a:lnTo>
                  <a:lnTo>
                    <a:pt x="5940653" y="6350"/>
                  </a:lnTo>
                  <a:lnTo>
                    <a:pt x="5941504" y="7200"/>
                  </a:lnTo>
                  <a:lnTo>
                    <a:pt x="5941504" y="7620"/>
                  </a:lnTo>
                  <a:lnTo>
                    <a:pt x="5942558" y="7620"/>
                  </a:lnTo>
                  <a:lnTo>
                    <a:pt x="5942558" y="8890"/>
                  </a:lnTo>
                  <a:lnTo>
                    <a:pt x="5942774" y="8890"/>
                  </a:lnTo>
                  <a:lnTo>
                    <a:pt x="5942774" y="546100"/>
                  </a:lnTo>
                  <a:lnTo>
                    <a:pt x="5949124" y="546100"/>
                  </a:lnTo>
                  <a:lnTo>
                    <a:pt x="5949124" y="889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7447" y="9794112"/>
              <a:ext cx="5936615" cy="539750"/>
            </a:xfrm>
            <a:custGeom>
              <a:avLst/>
              <a:gdLst/>
              <a:ahLst/>
              <a:cxnLst/>
              <a:rect l="l" t="t" r="r" b="b"/>
              <a:pathLst>
                <a:path w="5936615" h="539750">
                  <a:moveTo>
                    <a:pt x="5936412" y="2540"/>
                  </a:moveTo>
                  <a:lnTo>
                    <a:pt x="5935561" y="2540"/>
                  </a:lnTo>
                  <a:lnTo>
                    <a:pt x="5935561" y="0"/>
                  </a:lnTo>
                  <a:lnTo>
                    <a:pt x="850" y="0"/>
                  </a:lnTo>
                  <a:lnTo>
                    <a:pt x="850" y="2540"/>
                  </a:lnTo>
                  <a:lnTo>
                    <a:pt x="0" y="2540"/>
                  </a:lnTo>
                  <a:lnTo>
                    <a:pt x="0" y="539750"/>
                  </a:lnTo>
                  <a:lnTo>
                    <a:pt x="5936412" y="539750"/>
                  </a:lnTo>
                  <a:lnTo>
                    <a:pt x="5936412" y="254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4142" y="9844963"/>
              <a:ext cx="51435" cy="343535"/>
            </a:xfrm>
            <a:custGeom>
              <a:avLst/>
              <a:gdLst/>
              <a:ahLst/>
              <a:cxnLst/>
              <a:rect l="l" t="t" r="r" b="b"/>
              <a:pathLst>
                <a:path w="51434" h="343534">
                  <a:moveTo>
                    <a:pt x="50838" y="247878"/>
                  </a:moveTo>
                  <a:lnTo>
                    <a:pt x="0" y="247878"/>
                  </a:lnTo>
                  <a:lnTo>
                    <a:pt x="0" y="343217"/>
                  </a:lnTo>
                  <a:lnTo>
                    <a:pt x="50838" y="343217"/>
                  </a:lnTo>
                  <a:lnTo>
                    <a:pt x="50838" y="247878"/>
                  </a:lnTo>
                  <a:close/>
                </a:path>
                <a:path w="51434" h="343534">
                  <a:moveTo>
                    <a:pt x="50838" y="127114"/>
                  </a:moveTo>
                  <a:lnTo>
                    <a:pt x="0" y="127114"/>
                  </a:lnTo>
                  <a:lnTo>
                    <a:pt x="0" y="222453"/>
                  </a:lnTo>
                  <a:lnTo>
                    <a:pt x="50838" y="222453"/>
                  </a:lnTo>
                  <a:lnTo>
                    <a:pt x="50838" y="127114"/>
                  </a:lnTo>
                  <a:close/>
                </a:path>
                <a:path w="51434" h="343534">
                  <a:moveTo>
                    <a:pt x="50838" y="0"/>
                  </a:moveTo>
                  <a:lnTo>
                    <a:pt x="0" y="0"/>
                  </a:lnTo>
                  <a:lnTo>
                    <a:pt x="0" y="95338"/>
                  </a:lnTo>
                  <a:lnTo>
                    <a:pt x="50838" y="95338"/>
                  </a:lnTo>
                  <a:lnTo>
                    <a:pt x="50838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5487" y="9791514"/>
            <a:ext cx="6449695" cy="52133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20"/>
              </a:spcBef>
            </a:pPr>
            <a:r>
              <a:rPr sz="750" b="1" spc="142" baseline="27777" dirty="0">
                <a:solidFill>
                  <a:srgbClr val="2F3FB9"/>
                </a:solidFill>
                <a:latin typeface="Roboto Bk"/>
                <a:cs typeface="Roboto Bk"/>
              </a:rPr>
              <a:t>In</a:t>
            </a:r>
            <a:r>
              <a:rPr sz="750" b="1" spc="352" baseline="27777" dirty="0">
                <a:solidFill>
                  <a:srgbClr val="2F3FB9"/>
                </a:solidFill>
                <a:latin typeface="Roboto Bk"/>
                <a:cs typeface="Roboto Bk"/>
              </a:rPr>
              <a:t> </a:t>
            </a:r>
            <a:r>
              <a:rPr sz="750" b="1" spc="165" baseline="27777" dirty="0">
                <a:solidFill>
                  <a:srgbClr val="2F3FB9"/>
                </a:solidFill>
                <a:latin typeface="Roboto Bk"/>
                <a:cs typeface="Roboto Bk"/>
              </a:rPr>
              <a:t>[26]:</a:t>
            </a:r>
            <a:r>
              <a:rPr sz="750" b="1" spc="359" baseline="27777" dirty="0">
                <a:solidFill>
                  <a:srgbClr val="2F3FB9"/>
                </a:solidFill>
                <a:latin typeface="Roboto Bk"/>
                <a:cs typeface="Roboto Bk"/>
              </a:rPr>
              <a:t>  </a:t>
            </a:r>
            <a:r>
              <a:rPr sz="650" b="1" dirty="0">
                <a:latin typeface="Roboto Bk"/>
                <a:cs typeface="Roboto Bk"/>
              </a:rPr>
              <a:t>x_column</a:t>
            </a:r>
            <a:r>
              <a:rPr sz="650" b="1" spc="275" dirty="0"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280" dirty="0">
                <a:solidFill>
                  <a:srgbClr val="A67E58"/>
                </a:solidFill>
                <a:latin typeface="Roboto Bk"/>
                <a:cs typeface="Roboto Bk"/>
              </a:rPr>
              <a:t> </a:t>
            </a:r>
            <a:r>
              <a:rPr sz="650" b="1" spc="70" dirty="0">
                <a:latin typeface="Roboto Bk"/>
                <a:cs typeface="Roboto Bk"/>
              </a:rPr>
              <a:t>df</a:t>
            </a:r>
            <a:r>
              <a:rPr sz="650" b="1" spc="70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70" dirty="0">
                <a:solidFill>
                  <a:srgbClr val="669900"/>
                </a:solidFill>
                <a:latin typeface="Roboto Bk"/>
                <a:cs typeface="Roboto Bk"/>
              </a:rPr>
              <a:t>"Age</a:t>
            </a:r>
            <a:r>
              <a:rPr sz="650" b="1" spc="28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69900"/>
                </a:solidFill>
                <a:latin typeface="Roboto Bk"/>
                <a:cs typeface="Roboto Bk"/>
              </a:rPr>
              <a:t>group"</a:t>
            </a:r>
            <a:r>
              <a:rPr sz="650" b="1" spc="65" dirty="0">
                <a:solidFill>
                  <a:srgbClr val="999999"/>
                </a:solidFill>
                <a:latin typeface="Roboto Bk"/>
                <a:cs typeface="Roboto Bk"/>
              </a:rPr>
              <a:t>]</a:t>
            </a:r>
            <a:endParaRPr sz="650">
              <a:latin typeface="Roboto Bk"/>
              <a:cs typeface="Roboto Bk"/>
            </a:endParaRPr>
          </a:p>
          <a:p>
            <a:pPr marL="476884" marR="43180">
              <a:lnSpc>
                <a:spcPct val="121900"/>
              </a:lnSpc>
              <a:spcBef>
                <a:spcPts val="50"/>
              </a:spcBef>
            </a:pPr>
            <a:r>
              <a:rPr sz="650" b="1" dirty="0">
                <a:latin typeface="Roboto Bk"/>
                <a:cs typeface="Roboto Bk"/>
              </a:rPr>
              <a:t>y_column</a:t>
            </a:r>
            <a:r>
              <a:rPr sz="650" b="1" spc="254" dirty="0"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254" dirty="0">
                <a:solidFill>
                  <a:srgbClr val="A67E58"/>
                </a:solidFill>
                <a:latin typeface="Roboto Bk"/>
                <a:cs typeface="Roboto Bk"/>
              </a:rPr>
              <a:t> </a:t>
            </a:r>
            <a:r>
              <a:rPr sz="650" b="1" spc="105" dirty="0">
                <a:latin typeface="Roboto Bk"/>
                <a:cs typeface="Roboto Bk"/>
              </a:rPr>
              <a:t>df</a:t>
            </a:r>
            <a:r>
              <a:rPr sz="650" b="1" spc="105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105" dirty="0">
                <a:solidFill>
                  <a:srgbClr val="669900"/>
                </a:solidFill>
                <a:latin typeface="Roboto Bk"/>
                <a:cs typeface="Roboto Bk"/>
              </a:rPr>
              <a:t>"Industrial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solidFill>
                  <a:srgbClr val="669900"/>
                </a:solidFill>
                <a:latin typeface="Roboto Bk"/>
                <a:cs typeface="Roboto Bk"/>
              </a:rPr>
              <a:t>Category</a:t>
            </a:r>
            <a:r>
              <a:rPr sz="650" b="1" spc="254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A</a:t>
            </a:r>
            <a:r>
              <a:rPr sz="650" b="1" spc="254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Plantation,</a:t>
            </a:r>
            <a:r>
              <a:rPr sz="650" b="1" spc="254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80" dirty="0">
                <a:solidFill>
                  <a:srgbClr val="669900"/>
                </a:solidFill>
                <a:latin typeface="Roboto Bk"/>
                <a:cs typeface="Roboto Bk"/>
              </a:rPr>
              <a:t>Livestock,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Forestry,</a:t>
            </a:r>
            <a:r>
              <a:rPr sz="650" b="1" spc="254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69900"/>
                </a:solidFill>
                <a:latin typeface="Roboto Bk"/>
                <a:cs typeface="Roboto Bk"/>
              </a:rPr>
              <a:t>Fishing,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50" dirty="0">
                <a:solidFill>
                  <a:srgbClr val="669900"/>
                </a:solidFill>
                <a:latin typeface="Roboto Bk"/>
                <a:cs typeface="Roboto Bk"/>
              </a:rPr>
              <a:t>Hunting</a:t>
            </a:r>
            <a:r>
              <a:rPr sz="650" b="1" spc="254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and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20" dirty="0">
                <a:solidFill>
                  <a:srgbClr val="669900"/>
                </a:solidFill>
                <a:latin typeface="Roboto Bk"/>
                <a:cs typeface="Roboto Bk"/>
              </a:rPr>
              <a:t>allied</a:t>
            </a:r>
            <a:r>
              <a:rPr sz="650" b="1" spc="254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4" dirty="0">
                <a:solidFill>
                  <a:srgbClr val="669900"/>
                </a:solidFill>
                <a:latin typeface="Roboto Bk"/>
                <a:cs typeface="Roboto Bk"/>
              </a:rPr>
              <a:t>activities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54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-10" dirty="0">
                <a:solidFill>
                  <a:srgbClr val="669900"/>
                </a:solidFill>
                <a:latin typeface="Roboto Bk"/>
                <a:cs typeface="Roboto Bk"/>
              </a:rPr>
              <a:t>Perso</a:t>
            </a:r>
            <a:r>
              <a:rPr sz="650" b="1" spc="50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latin typeface="Roboto Bk"/>
                <a:cs typeface="Roboto Bk"/>
              </a:rPr>
              <a:t>z_column</a:t>
            </a:r>
            <a:r>
              <a:rPr sz="650" b="1" spc="260" dirty="0"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A67E58"/>
                </a:solidFill>
                <a:latin typeface="Roboto Bk"/>
                <a:cs typeface="Roboto Bk"/>
              </a:rPr>
              <a:t>=</a:t>
            </a:r>
            <a:r>
              <a:rPr sz="650" b="1" spc="260" dirty="0">
                <a:solidFill>
                  <a:srgbClr val="A67E58"/>
                </a:solidFill>
                <a:latin typeface="Roboto Bk"/>
                <a:cs typeface="Roboto Bk"/>
              </a:rPr>
              <a:t> </a:t>
            </a:r>
            <a:r>
              <a:rPr sz="650" b="1" spc="105" dirty="0">
                <a:latin typeface="Roboto Bk"/>
                <a:cs typeface="Roboto Bk"/>
              </a:rPr>
              <a:t>df</a:t>
            </a:r>
            <a:r>
              <a:rPr sz="650" b="1" spc="105" dirty="0">
                <a:solidFill>
                  <a:srgbClr val="999999"/>
                </a:solidFill>
                <a:latin typeface="Roboto Bk"/>
                <a:cs typeface="Roboto Bk"/>
              </a:rPr>
              <a:t>[</a:t>
            </a:r>
            <a:r>
              <a:rPr sz="650" b="1" spc="105" dirty="0">
                <a:solidFill>
                  <a:srgbClr val="669900"/>
                </a:solidFill>
                <a:latin typeface="Roboto Bk"/>
                <a:cs typeface="Roboto Bk"/>
              </a:rPr>
              <a:t>"Industrial</a:t>
            </a:r>
            <a:r>
              <a:rPr sz="650" b="1" spc="26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solidFill>
                  <a:srgbClr val="669900"/>
                </a:solidFill>
                <a:latin typeface="Roboto Bk"/>
                <a:cs typeface="Roboto Bk"/>
              </a:rPr>
              <a:t>Category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6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C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65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dirty="0">
                <a:solidFill>
                  <a:srgbClr val="669900"/>
                </a:solidFill>
                <a:latin typeface="Roboto Bk"/>
                <a:cs typeface="Roboto Bk"/>
              </a:rPr>
              <a:t>HHI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110" dirty="0">
                <a:solidFill>
                  <a:srgbClr val="669900"/>
                </a:solidFill>
                <a:latin typeface="Roboto Bk"/>
                <a:cs typeface="Roboto Bk"/>
              </a:rPr>
              <a:t>-</a:t>
            </a:r>
            <a:r>
              <a:rPr sz="650" b="1" spc="260" dirty="0">
                <a:solidFill>
                  <a:srgbClr val="669900"/>
                </a:solidFill>
                <a:latin typeface="Roboto Bk"/>
                <a:cs typeface="Roboto Bk"/>
              </a:rPr>
              <a:t> </a:t>
            </a:r>
            <a:r>
              <a:rPr sz="650" b="1" spc="55" dirty="0">
                <a:solidFill>
                  <a:srgbClr val="669900"/>
                </a:solidFill>
                <a:latin typeface="Roboto Bk"/>
                <a:cs typeface="Roboto Bk"/>
              </a:rPr>
              <a:t>Persons"</a:t>
            </a:r>
            <a:r>
              <a:rPr sz="650" b="1" spc="55" dirty="0">
                <a:solidFill>
                  <a:srgbClr val="999999"/>
                </a:solidFill>
                <a:latin typeface="Roboto Bk"/>
                <a:cs typeface="Roboto Bk"/>
              </a:rPr>
              <a:t>]</a:t>
            </a:r>
            <a:endParaRPr sz="650">
              <a:latin typeface="Roboto Bk"/>
              <a:cs typeface="Roboto Bk"/>
            </a:endParaRPr>
          </a:p>
          <a:p>
            <a:pPr marL="476884">
              <a:lnSpc>
                <a:spcPct val="100000"/>
              </a:lnSpc>
              <a:spcBef>
                <a:spcPts val="170"/>
              </a:spcBef>
            </a:pPr>
            <a:r>
              <a:rPr sz="650" b="1" dirty="0">
                <a:solidFill>
                  <a:srgbClr val="6F808F"/>
                </a:solidFill>
                <a:latin typeface="Roboto Bk"/>
                <a:cs typeface="Roboto Bk"/>
              </a:rPr>
              <a:t>#</a:t>
            </a:r>
            <a:r>
              <a:rPr sz="650" b="1" spc="229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65" dirty="0">
                <a:solidFill>
                  <a:srgbClr val="6F808F"/>
                </a:solidFill>
                <a:latin typeface="Roboto Bk"/>
                <a:cs typeface="Roboto Bk"/>
              </a:rPr>
              <a:t>Create</a:t>
            </a:r>
            <a:r>
              <a:rPr sz="650" b="1" spc="23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75" dirty="0">
                <a:solidFill>
                  <a:srgbClr val="6F808F"/>
                </a:solidFill>
                <a:latin typeface="Roboto Bk"/>
                <a:cs typeface="Roboto Bk"/>
              </a:rPr>
              <a:t>the</a:t>
            </a:r>
            <a:r>
              <a:rPr sz="650" b="1" spc="235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90" dirty="0">
                <a:solidFill>
                  <a:srgbClr val="6F808F"/>
                </a:solidFill>
                <a:latin typeface="Roboto Bk"/>
                <a:cs typeface="Roboto Bk"/>
              </a:rPr>
              <a:t>scatter</a:t>
            </a:r>
            <a:r>
              <a:rPr sz="650" b="1" spc="229" dirty="0">
                <a:solidFill>
                  <a:srgbClr val="6F808F"/>
                </a:solidFill>
                <a:latin typeface="Roboto Bk"/>
                <a:cs typeface="Roboto Bk"/>
              </a:rPr>
              <a:t> </a:t>
            </a:r>
            <a:r>
              <a:rPr sz="650" b="1" spc="80" dirty="0">
                <a:solidFill>
                  <a:srgbClr val="6F808F"/>
                </a:solidFill>
                <a:latin typeface="Roboto Bk"/>
                <a:cs typeface="Roboto Bk"/>
              </a:rPr>
              <a:t>plot</a:t>
            </a:r>
            <a:endParaRPr sz="6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299" y="4842509"/>
            <a:ext cx="6832600" cy="97790"/>
          </a:xfrm>
          <a:custGeom>
            <a:avLst/>
            <a:gdLst/>
            <a:ahLst/>
            <a:cxnLst/>
            <a:rect l="l" t="t" r="r" b="b"/>
            <a:pathLst>
              <a:path w="6832600" h="97789">
                <a:moveTo>
                  <a:pt x="0" y="0"/>
                </a:moveTo>
                <a:lnTo>
                  <a:pt x="6832599" y="0"/>
                </a:lnTo>
                <a:lnTo>
                  <a:pt x="6832599" y="97789"/>
                </a:lnTo>
                <a:lnTo>
                  <a:pt x="0" y="9778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8299" y="368300"/>
          <a:ext cx="6908800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0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CCCCCC"/>
                      </a:solidFill>
                      <a:prstDash val="solid"/>
                    </a:lnL>
                    <a:lnR w="6350">
                      <a:solidFill>
                        <a:srgbClr val="CFCFCF"/>
                      </a:solidFill>
                      <a:prstDash val="solid"/>
                    </a:lnR>
                    <a:lnT w="6350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755"/>
                        </a:lnSpc>
                      </a:pPr>
                      <a:r>
                        <a:rPr sz="650" b="1" spc="85" dirty="0">
                          <a:latin typeface="Roboto Bk"/>
                          <a:cs typeface="Roboto Bk"/>
                        </a:rPr>
                        <a:t>plt</a:t>
                      </a:r>
                      <a:r>
                        <a:rPr sz="650" b="1" spc="8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85" dirty="0">
                          <a:latin typeface="Roboto Bk"/>
                          <a:cs typeface="Roboto Bk"/>
                        </a:rPr>
                        <a:t>scatter</a:t>
                      </a:r>
                      <a:r>
                        <a:rPr sz="650" b="1" spc="8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(</a:t>
                      </a:r>
                      <a:r>
                        <a:rPr sz="650" b="1" spc="85" dirty="0">
                          <a:latin typeface="Roboto Bk"/>
                          <a:cs typeface="Roboto Bk"/>
                        </a:rPr>
                        <a:t>x_column</a:t>
                      </a:r>
                      <a:r>
                        <a:rPr sz="650" b="1" spc="8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,</a:t>
                      </a:r>
                      <a:r>
                        <a:rPr sz="650" b="1" spc="26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50" dirty="0">
                          <a:latin typeface="Roboto Bk"/>
                          <a:cs typeface="Roboto Bk"/>
                        </a:rPr>
                        <a:t>y_column</a:t>
                      </a:r>
                      <a:r>
                        <a:rPr sz="650" b="1" spc="5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,</a:t>
                      </a:r>
                      <a:r>
                        <a:rPr sz="650" b="1" spc="27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35" dirty="0">
                          <a:latin typeface="Roboto Bk"/>
                          <a:cs typeface="Roboto Bk"/>
                        </a:rPr>
                        <a:t>z_column</a:t>
                      </a:r>
                      <a:r>
                        <a:rPr sz="650" b="1" spc="3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)</a:t>
                      </a:r>
                      <a:endParaRPr sz="65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#</a:t>
                      </a:r>
                      <a:r>
                        <a:rPr sz="650" b="1" spc="245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Add</a:t>
                      </a:r>
                      <a:r>
                        <a:rPr sz="650" b="1" spc="250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sz="650" b="1" spc="245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155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title</a:t>
                      </a:r>
                      <a:r>
                        <a:rPr sz="650" b="1" spc="250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and</a:t>
                      </a:r>
                      <a:r>
                        <a:rPr sz="650" b="1" spc="250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80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axis</a:t>
                      </a:r>
                      <a:r>
                        <a:rPr sz="650" b="1" spc="245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80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labels</a:t>
                      </a:r>
                      <a:endParaRPr sz="650">
                        <a:latin typeface="Roboto Bk"/>
                        <a:cs typeface="Roboto Bk"/>
                      </a:endParaRPr>
                    </a:p>
                    <a:p>
                      <a:pPr marL="38100" marR="1454785">
                        <a:lnSpc>
                          <a:spcPts val="1000"/>
                        </a:lnSpc>
                        <a:spcBef>
                          <a:spcPts val="20"/>
                        </a:spcBef>
                      </a:pPr>
                      <a:r>
                        <a:rPr sz="650" b="1" spc="120" dirty="0">
                          <a:latin typeface="Roboto Bk"/>
                          <a:cs typeface="Roboto Bk"/>
                        </a:rPr>
                        <a:t>plt</a:t>
                      </a:r>
                      <a:r>
                        <a:rPr sz="650" b="1" spc="12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120" dirty="0">
                          <a:latin typeface="Roboto Bk"/>
                          <a:cs typeface="Roboto Bk"/>
                        </a:rPr>
                        <a:t>title</a:t>
                      </a:r>
                      <a:r>
                        <a:rPr sz="650" b="1" spc="12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(</a:t>
                      </a:r>
                      <a:r>
                        <a:rPr sz="650" b="1" spc="120" dirty="0">
                          <a:solidFill>
                            <a:srgbClr val="669900"/>
                          </a:solidFill>
                          <a:latin typeface="Roboto Bk"/>
                          <a:cs typeface="Roboto Bk"/>
                        </a:rPr>
                        <a:t>"Scatter</a:t>
                      </a:r>
                      <a:r>
                        <a:rPr sz="650" b="1" spc="285" dirty="0">
                          <a:solidFill>
                            <a:srgbClr val="669900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90" dirty="0">
                          <a:solidFill>
                            <a:srgbClr val="669900"/>
                          </a:solidFill>
                          <a:latin typeface="Roboto Bk"/>
                          <a:cs typeface="Roboto Bk"/>
                        </a:rPr>
                        <a:t>Plot</a:t>
                      </a:r>
                      <a:r>
                        <a:rPr sz="650" b="1" spc="285" dirty="0">
                          <a:solidFill>
                            <a:srgbClr val="669900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85" dirty="0">
                          <a:solidFill>
                            <a:srgbClr val="669900"/>
                          </a:solidFill>
                          <a:latin typeface="Roboto Bk"/>
                          <a:cs typeface="Roboto Bk"/>
                        </a:rPr>
                        <a:t>of</a:t>
                      </a:r>
                      <a:r>
                        <a:rPr sz="650" b="1" spc="285" dirty="0">
                          <a:solidFill>
                            <a:srgbClr val="669900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170" dirty="0">
                          <a:solidFill>
                            <a:srgbClr val="669900"/>
                          </a:solidFill>
                          <a:latin typeface="Roboto Bk"/>
                          <a:cs typeface="Roboto Bk"/>
                        </a:rPr>
                        <a:t>{}</a:t>
                      </a:r>
                      <a:r>
                        <a:rPr sz="650" b="1" spc="285" dirty="0">
                          <a:solidFill>
                            <a:srgbClr val="669900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90" dirty="0">
                          <a:solidFill>
                            <a:srgbClr val="669900"/>
                          </a:solidFill>
                          <a:latin typeface="Roboto Bk"/>
                          <a:cs typeface="Roboto Bk"/>
                        </a:rPr>
                        <a:t>vs.</a:t>
                      </a:r>
                      <a:r>
                        <a:rPr sz="650" b="1" spc="285" dirty="0">
                          <a:solidFill>
                            <a:srgbClr val="669900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65" dirty="0">
                          <a:solidFill>
                            <a:srgbClr val="669900"/>
                          </a:solidFill>
                          <a:latin typeface="Roboto Bk"/>
                          <a:cs typeface="Roboto Bk"/>
                        </a:rPr>
                        <a:t>{}"</a:t>
                      </a:r>
                      <a:r>
                        <a:rPr sz="650" b="1" spc="6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65" dirty="0">
                          <a:latin typeface="Roboto Bk"/>
                          <a:cs typeface="Roboto Bk"/>
                        </a:rPr>
                        <a:t>format</a:t>
                      </a:r>
                      <a:r>
                        <a:rPr sz="650" b="1" spc="6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(</a:t>
                      </a:r>
                      <a:r>
                        <a:rPr sz="650" b="1" spc="65" dirty="0">
                          <a:latin typeface="Roboto Bk"/>
                          <a:cs typeface="Roboto Bk"/>
                        </a:rPr>
                        <a:t>x_column</a:t>
                      </a:r>
                      <a:r>
                        <a:rPr sz="650" b="1" spc="6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65" dirty="0">
                          <a:latin typeface="Roboto Bk"/>
                          <a:cs typeface="Roboto Bk"/>
                        </a:rPr>
                        <a:t>name</a:t>
                      </a:r>
                      <a:r>
                        <a:rPr sz="650" b="1" spc="6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,</a:t>
                      </a:r>
                      <a:r>
                        <a:rPr sz="650" b="1" spc="28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20" dirty="0">
                          <a:latin typeface="Roboto Bk"/>
                          <a:cs typeface="Roboto Bk"/>
                        </a:rPr>
                        <a:t>y_column</a:t>
                      </a:r>
                      <a:r>
                        <a:rPr sz="650" b="1" spc="2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20" dirty="0">
                          <a:latin typeface="Roboto Bk"/>
                          <a:cs typeface="Roboto Bk"/>
                        </a:rPr>
                        <a:t>name</a:t>
                      </a:r>
                      <a:r>
                        <a:rPr sz="650" b="1" spc="2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,</a:t>
                      </a:r>
                      <a:r>
                        <a:rPr sz="650" b="1" spc="28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35" dirty="0">
                          <a:latin typeface="Roboto Bk"/>
                          <a:cs typeface="Roboto Bk"/>
                        </a:rPr>
                        <a:t>z_column</a:t>
                      </a:r>
                      <a:r>
                        <a:rPr sz="650" b="1" spc="3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35" dirty="0">
                          <a:latin typeface="Roboto Bk"/>
                          <a:cs typeface="Roboto Bk"/>
                        </a:rPr>
                        <a:t>name</a:t>
                      </a:r>
                      <a:r>
                        <a:rPr sz="650" b="1" spc="3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))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60" dirty="0">
                          <a:latin typeface="Roboto Bk"/>
                          <a:cs typeface="Roboto Bk"/>
                        </a:rPr>
                        <a:t>plt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60" dirty="0">
                          <a:latin typeface="Roboto Bk"/>
                          <a:cs typeface="Roboto Bk"/>
                        </a:rPr>
                        <a:t>xlabel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(</a:t>
                      </a:r>
                      <a:r>
                        <a:rPr sz="650" b="1" spc="60" dirty="0">
                          <a:latin typeface="Roboto Bk"/>
                          <a:cs typeface="Roboto Bk"/>
                        </a:rPr>
                        <a:t>x_column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60" dirty="0">
                          <a:latin typeface="Roboto Bk"/>
                          <a:cs typeface="Roboto Bk"/>
                        </a:rPr>
                        <a:t>name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)</a:t>
                      </a:r>
                      <a:endParaRPr sz="650">
                        <a:latin typeface="Roboto Bk"/>
                        <a:cs typeface="Roboto Bk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650" b="1" spc="60" dirty="0">
                          <a:latin typeface="Roboto Bk"/>
                          <a:cs typeface="Roboto Bk"/>
                        </a:rPr>
                        <a:t>plt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60" dirty="0">
                          <a:latin typeface="Roboto Bk"/>
                          <a:cs typeface="Roboto Bk"/>
                        </a:rPr>
                        <a:t>ylabel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(</a:t>
                      </a:r>
                      <a:r>
                        <a:rPr sz="650" b="1" spc="60" dirty="0">
                          <a:latin typeface="Roboto Bk"/>
                          <a:cs typeface="Roboto Bk"/>
                        </a:rPr>
                        <a:t>y_column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60" dirty="0">
                          <a:latin typeface="Roboto Bk"/>
                          <a:cs typeface="Roboto Bk"/>
                        </a:rPr>
                        <a:t>name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)</a:t>
                      </a:r>
                      <a:endParaRPr sz="650">
                        <a:latin typeface="Roboto Bk"/>
                        <a:cs typeface="Roboto Bk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b="1" spc="60" dirty="0">
                          <a:latin typeface="Roboto Bk"/>
                          <a:cs typeface="Roboto Bk"/>
                        </a:rPr>
                        <a:t>plt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60" dirty="0">
                          <a:latin typeface="Roboto Bk"/>
                          <a:cs typeface="Roboto Bk"/>
                        </a:rPr>
                        <a:t>ylabel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(</a:t>
                      </a:r>
                      <a:r>
                        <a:rPr sz="650" b="1" spc="60" dirty="0">
                          <a:latin typeface="Roboto Bk"/>
                          <a:cs typeface="Roboto Bk"/>
                        </a:rPr>
                        <a:t>z_column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60" dirty="0">
                          <a:latin typeface="Roboto Bk"/>
                          <a:cs typeface="Roboto Bk"/>
                        </a:rPr>
                        <a:t>name</a:t>
                      </a:r>
                      <a:r>
                        <a:rPr sz="650" b="1" spc="60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)</a:t>
                      </a:r>
                      <a:endParaRPr sz="65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8100" marR="5156200">
                        <a:lnSpc>
                          <a:spcPct val="128299"/>
                        </a:lnSpc>
                      </a:pPr>
                      <a:r>
                        <a:rPr sz="650" b="1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#</a:t>
                      </a:r>
                      <a:r>
                        <a:rPr sz="650" b="1" spc="200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Show</a:t>
                      </a:r>
                      <a:r>
                        <a:rPr sz="650" b="1" spc="204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75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the</a:t>
                      </a:r>
                      <a:r>
                        <a:rPr sz="650" b="1" spc="200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sz="650" b="1" spc="80" dirty="0">
                          <a:solidFill>
                            <a:srgbClr val="6F808F"/>
                          </a:solidFill>
                          <a:latin typeface="Roboto Bk"/>
                          <a:cs typeface="Roboto Bk"/>
                        </a:rPr>
                        <a:t>plot </a:t>
                      </a:r>
                      <a:r>
                        <a:rPr sz="650" b="1" spc="75" dirty="0">
                          <a:latin typeface="Roboto Bk"/>
                          <a:cs typeface="Roboto Bk"/>
                        </a:rPr>
                        <a:t>plt</a:t>
                      </a:r>
                      <a:r>
                        <a:rPr sz="650" b="1" spc="7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sz="650" b="1" spc="75" dirty="0">
                          <a:latin typeface="Roboto Bk"/>
                          <a:cs typeface="Roboto Bk"/>
                        </a:rPr>
                        <a:t>show</a:t>
                      </a:r>
                      <a:r>
                        <a:rPr sz="650" b="1" spc="75" dirty="0">
                          <a:solidFill>
                            <a:srgbClr val="999999"/>
                          </a:solidFill>
                          <a:latin typeface="Roboto Bk"/>
                          <a:cs typeface="Roboto Bk"/>
                        </a:rPr>
                        <a:t>()</a:t>
                      </a:r>
                      <a:endParaRPr sz="650">
                        <a:latin typeface="Roboto Bk"/>
                        <a:cs typeface="Roboto Bk"/>
                      </a:endParaRPr>
                    </a:p>
                  </a:txBody>
                  <a:tcPr marL="0" marR="0" marT="0" marB="0">
                    <a:lnL w="6350">
                      <a:solidFill>
                        <a:srgbClr val="CFCFCF"/>
                      </a:solidFill>
                      <a:prstDash val="solid"/>
                    </a:lnL>
                    <a:lnR w="6350">
                      <a:solidFill>
                        <a:srgbClr val="CFCFCF"/>
                      </a:solidFill>
                      <a:prstDash val="solid"/>
                    </a:lnR>
                    <a:lnB w="6350">
                      <a:solidFill>
                        <a:srgbClr val="CFCFC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CFCFCF"/>
                      </a:solidFill>
                      <a:prstDash val="solid"/>
                    </a:lnL>
                    <a:lnR w="57150">
                      <a:solidFill>
                        <a:srgbClr val="CCCCCC"/>
                      </a:solidFill>
                      <a:prstDash val="solid"/>
                    </a:lnR>
                    <a:lnT w="6350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76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62305">
                        <a:lnSpc>
                          <a:spcPct val="100000"/>
                        </a:lnSpc>
                      </a:pPr>
                      <a:r>
                        <a:rPr sz="1300" spc="-65" dirty="0">
                          <a:latin typeface="Trebuchet MS"/>
                          <a:cs typeface="Trebuchet MS"/>
                        </a:rPr>
                        <a:t>output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scatter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plot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gib=ven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three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columns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7150">
                      <a:solidFill>
                        <a:srgbClr val="CCCCCC"/>
                      </a:solidFill>
                      <a:prstDash val="solid"/>
                    </a:lnL>
                    <a:lnR w="57150">
                      <a:solidFill>
                        <a:srgbClr val="CCCC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837" y="1788274"/>
            <a:ext cx="5836980" cy="2314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Assessment of Marginal Workers in Tamil Nadu- A Socioeconomic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Marginal Workers in Tamil Nadu- A Socioeconomic Analysis</dc:title>
  <cp:lastModifiedBy>Narendra Naidu</cp:lastModifiedBy>
  <cp:revision>2</cp:revision>
  <dcterms:created xsi:type="dcterms:W3CDTF">2023-10-31T09:28:13Z</dcterms:created>
  <dcterms:modified xsi:type="dcterms:W3CDTF">2023-10-31T09:48:51Z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2023-10-31T00:00:00Z</vt:filetime>
  </property>
  <property fmtid="{D5CDD505-2E9C-101B-9397-08002B2CF9AE}" pid="5" name="Producer">
    <vt:lpwstr>Skia/PDF m111</vt:lpwstr>
  </property>
</Properties>
</file>