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2" r:id="rId2"/>
    <p:sldId id="293" r:id="rId3"/>
    <p:sldId id="294" r:id="rId4"/>
    <p:sldId id="298" r:id="rId5"/>
    <p:sldId id="297" r:id="rId6"/>
    <p:sldId id="299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1E79"/>
    <a:srgbClr val="2AABDE"/>
    <a:srgbClr val="9E005D"/>
    <a:srgbClr val="CC305F"/>
    <a:srgbClr val="403265"/>
    <a:srgbClr val="9F3160"/>
    <a:srgbClr val="FAE303"/>
    <a:srgbClr val="357C04"/>
    <a:srgbClr val="0E2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19847-7F30-4260-8DE0-24C54A67F4C2}" v="211" dt="2024-04-16T08:16:04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1" autoAdjust="0"/>
    <p:restoredTop sz="96201" autoAdjust="0"/>
  </p:normalViewPr>
  <p:slideViewPr>
    <p:cSldViewPr snapToGrid="0">
      <p:cViewPr varScale="1">
        <p:scale>
          <a:sx n="82" d="100"/>
          <a:sy n="82" d="100"/>
        </p:scale>
        <p:origin x="754" y="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48BB-2B99-457F-9EB0-F723A18E9E2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B1F49-8131-484B-8B36-B22C8509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1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D576-A0E2-46E1-8437-98575703BDE8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95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B48-D68F-4612-AA49-7895436A9B67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7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1DF3-6CA1-49BB-A6BE-44D7FD2264B3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FDE-879B-42D4-BF2B-B09490E3674A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E78-87CF-485A-83C9-117232729B80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AD1-A306-45BB-ABAC-790D6960ECF1}" type="datetime1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6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639-492B-426A-BD42-16CE56E22484}" type="datetime1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8182-5008-48D3-92F2-7EEB3FA93900}" type="datetime1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34D-6A7A-417D-9170-754561E2C5D8}" type="datetime1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6CE5-DC7D-4601-8557-945D7BBAC481}" type="datetime1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5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5D6-FD41-4D43-ACC8-C079AB79F7C8}" type="datetime1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9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D4002-59A0-4851-ACF8-D3AF3A2E9D9D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Ramnath Bhat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ABFA3-8EB7-475D-A50C-F7FC4FEC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5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68000">
              <a:schemeClr val="accent1">
                <a:lumMod val="50000"/>
              </a:schemeClr>
            </a:gs>
          </a:gsLst>
          <a:lin ang="21529828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FBAB360-FE49-81EB-CE6D-842C6F73452B}"/>
              </a:ext>
            </a:extLst>
          </p:cNvPr>
          <p:cNvGrpSpPr/>
          <p:nvPr/>
        </p:nvGrpSpPr>
        <p:grpSpPr>
          <a:xfrm>
            <a:off x="127032" y="1750116"/>
            <a:ext cx="7227797" cy="2429500"/>
            <a:chOff x="263605" y="2685599"/>
            <a:chExt cx="6857141" cy="23049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43347-A8B7-F823-4D26-C147D17B3B6A}"/>
                </a:ext>
              </a:extLst>
            </p:cNvPr>
            <p:cNvSpPr txBox="1"/>
            <p:nvPr/>
          </p:nvSpPr>
          <p:spPr>
            <a:xfrm>
              <a:off x="263605" y="2685599"/>
              <a:ext cx="6857141" cy="1664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 panose="00000500000000000000" pitchFamily="2" charset="0"/>
                </a:rPr>
                <a:t>Heart Stroke Prediction Analysis</a:t>
              </a: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D36A2935-8A06-D38A-415A-3C28AA5B0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150" y="4435721"/>
              <a:ext cx="5147398" cy="554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Insights and Preventive Analytics using Power BI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8" name="Picture 7" descr="A red object in the air&#10;&#10;Description automatically generated">
            <a:extLst>
              <a:ext uri="{FF2B5EF4-FFF2-40B4-BE49-F238E27FC236}">
                <a16:creationId xmlns:a16="http://schemas.microsoft.com/office/drawing/2014/main" id="{578B0272-B11B-482D-01EB-D7E7388E6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/>
          <a:stretch/>
        </p:blipFill>
        <p:spPr>
          <a:xfrm>
            <a:off x="6279989" y="1"/>
            <a:ext cx="5756574" cy="7189682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AD3E3675-1F8F-BB77-091C-38F8E7BABC4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531" y="667548"/>
            <a:ext cx="3987490" cy="5522904"/>
          </a:xfrm>
          <a:custGeom>
            <a:avLst/>
            <a:gdLst>
              <a:gd name="connsiteX0" fmla="*/ 0 w 4242816"/>
              <a:gd name="connsiteY0" fmla="*/ 0 h 5876544"/>
              <a:gd name="connsiteX1" fmla="*/ 4242816 w 4242816"/>
              <a:gd name="connsiteY1" fmla="*/ 0 h 5876544"/>
              <a:gd name="connsiteX2" fmla="*/ 4242816 w 4242816"/>
              <a:gd name="connsiteY2" fmla="*/ 5876544 h 5876544"/>
              <a:gd name="connsiteX3" fmla="*/ 0 w 4242816"/>
              <a:gd name="connsiteY3" fmla="*/ 5876544 h 587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816" h="5876544">
                <a:moveTo>
                  <a:pt x="0" y="0"/>
                </a:moveTo>
                <a:lnTo>
                  <a:pt x="4242816" y="0"/>
                </a:lnTo>
                <a:lnTo>
                  <a:pt x="4242816" y="5876544"/>
                </a:lnTo>
                <a:lnTo>
                  <a:pt x="0" y="5876544"/>
                </a:lnTo>
                <a:close/>
              </a:path>
            </a:pathLst>
          </a:cu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74B864-BF06-404F-B6A3-838D118A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Ramnath Bhat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73EF42-D59C-9DAB-33E5-11EB7155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536062-0598-860C-CCF9-61AD07C6B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2865" y="4496525"/>
            <a:ext cx="54256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BY: Ramnath Bhat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4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0725C2-130D-4531-789B-3F33C6FE2CDB}"/>
              </a:ext>
            </a:extLst>
          </p:cNvPr>
          <p:cNvSpPr/>
          <p:nvPr/>
        </p:nvSpPr>
        <p:spPr>
          <a:xfrm>
            <a:off x="1459804" y="5747657"/>
            <a:ext cx="10726057" cy="224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040922-B8EC-E826-EC6B-709DE2CCEFBF}"/>
              </a:ext>
            </a:extLst>
          </p:cNvPr>
          <p:cNvGrpSpPr/>
          <p:nvPr/>
        </p:nvGrpSpPr>
        <p:grpSpPr>
          <a:xfrm>
            <a:off x="4245429" y="1065665"/>
            <a:ext cx="7692652" cy="2363335"/>
            <a:chOff x="879233" y="1691305"/>
            <a:chExt cx="6096000" cy="23633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05D37C-C6AA-EB4C-0255-558380BC0D5B}"/>
                </a:ext>
              </a:extLst>
            </p:cNvPr>
            <p:cNvSpPr txBox="1"/>
            <p:nvPr/>
          </p:nvSpPr>
          <p:spPr>
            <a:xfrm>
              <a:off x="879233" y="1691305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Overview: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FB36B7-5E17-070C-F111-72ECB3C5D919}"/>
                </a:ext>
              </a:extLst>
            </p:cNvPr>
            <p:cNvSpPr txBox="1"/>
            <p:nvPr/>
          </p:nvSpPr>
          <p:spPr>
            <a:xfrm>
              <a:off x="879233" y="2114237"/>
              <a:ext cx="6096000" cy="1940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indent="-285750">
                <a:lnSpc>
                  <a:spcPct val="115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Stroke is a critical health issue, leading to severe disability and mortality.</a:t>
              </a:r>
            </a:p>
            <a:p>
              <a:pPr marL="0" lvl="1" indent="-285750">
                <a:lnSpc>
                  <a:spcPct val="115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Preventive care requires early identification of high-risk individuals</a:t>
              </a:r>
              <a:r>
                <a:rPr lang="en-IN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2" name="Picture 1" descr="A doctor holding a heart model&#10;&#10;Description automatically generated">
            <a:extLst>
              <a:ext uri="{FF2B5EF4-FFF2-40B4-BE49-F238E27FC236}">
                <a16:creationId xmlns:a16="http://schemas.microsoft.com/office/drawing/2014/main" id="{19EDE9B3-52A5-FBB3-DD51-F5F5850CA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92723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B2E0D-EE58-D861-3187-B76F09EA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372BF-FEF6-26F9-0E63-0DFF5190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8B8AE-3AC0-2418-84FE-405672354D2B}"/>
              </a:ext>
            </a:extLst>
          </p:cNvPr>
          <p:cNvSpPr txBox="1"/>
          <p:nvPr/>
        </p:nvSpPr>
        <p:spPr>
          <a:xfrm>
            <a:off x="3927232" y="195966"/>
            <a:ext cx="8010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26D91-75A5-D802-248A-7F000BB6F327}"/>
              </a:ext>
            </a:extLst>
          </p:cNvPr>
          <p:cNvSpPr txBox="1"/>
          <p:nvPr/>
        </p:nvSpPr>
        <p:spPr>
          <a:xfrm>
            <a:off x="4245429" y="33046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Montserrat" panose="00000500000000000000" pitchFamily="2" charset="0"/>
              </a:rPr>
              <a:t>Objective: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BD0B9-BE3D-CD2F-5ABA-340A376E9310}"/>
              </a:ext>
            </a:extLst>
          </p:cNvPr>
          <p:cNvSpPr txBox="1"/>
          <p:nvPr/>
        </p:nvSpPr>
        <p:spPr>
          <a:xfrm>
            <a:off x="4245430" y="3766036"/>
            <a:ext cx="7800390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Predict stroke likelihood using demographic and health factors.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Use Power BI for interactive visualizations.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Support healthcare strategies to reduce stroke cases.</a:t>
            </a:r>
          </a:p>
        </p:txBody>
      </p:sp>
    </p:spTree>
    <p:extLst>
      <p:ext uri="{BB962C8B-B14F-4D97-AF65-F5344CB8AC3E}">
        <p14:creationId xmlns:p14="http://schemas.microsoft.com/office/powerpoint/2010/main" val="270469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43EC7-D2EF-0493-D694-485FB7B68D0E}"/>
              </a:ext>
            </a:extLst>
          </p:cNvPr>
          <p:cNvSpPr/>
          <p:nvPr/>
        </p:nvSpPr>
        <p:spPr>
          <a:xfrm>
            <a:off x="10189029" y="0"/>
            <a:ext cx="2002971" cy="2380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98721-F127-3895-6BFD-477C32BDAD62}"/>
              </a:ext>
            </a:extLst>
          </p:cNvPr>
          <p:cNvSpPr/>
          <p:nvPr/>
        </p:nvSpPr>
        <p:spPr>
          <a:xfrm>
            <a:off x="0" y="2491788"/>
            <a:ext cx="159657" cy="1874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2EB35159-2763-DBAB-0489-5DE2C10E30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1412" y="827314"/>
            <a:ext cx="3712726" cy="5203372"/>
          </a:xfrm>
          <a:custGeom>
            <a:avLst/>
            <a:gdLst>
              <a:gd name="connsiteX0" fmla="*/ 0 w 3580804"/>
              <a:gd name="connsiteY0" fmla="*/ 0 h 5018484"/>
              <a:gd name="connsiteX1" fmla="*/ 3580805 w 3580804"/>
              <a:gd name="connsiteY1" fmla="*/ 0 h 5018484"/>
              <a:gd name="connsiteX2" fmla="*/ 3580805 w 3580804"/>
              <a:gd name="connsiteY2" fmla="*/ 5018485 h 5018484"/>
              <a:gd name="connsiteX3" fmla="*/ 0 w 3580804"/>
              <a:gd name="connsiteY3" fmla="*/ 5018485 h 501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0804" h="5018484">
                <a:moveTo>
                  <a:pt x="0" y="0"/>
                </a:moveTo>
                <a:lnTo>
                  <a:pt x="3580805" y="0"/>
                </a:lnTo>
                <a:lnTo>
                  <a:pt x="3580805" y="5018485"/>
                </a:lnTo>
                <a:lnTo>
                  <a:pt x="0" y="5018485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4F31-E82E-325E-DA47-5418EC37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C2B04-8AF8-2636-3554-A4DA4879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3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B2ED4A-2C08-4960-B68A-884AF81F1052}"/>
              </a:ext>
            </a:extLst>
          </p:cNvPr>
          <p:cNvSpPr txBox="1"/>
          <p:nvPr/>
        </p:nvSpPr>
        <p:spPr>
          <a:xfrm>
            <a:off x="0" y="147707"/>
            <a:ext cx="10189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Montserrat" panose="00000500000000000000" pitchFamily="2" charset="0"/>
              </a:rPr>
              <a:t>Problem Statement &amp; Data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35CAF-E0CB-7CBF-0188-1C90EDB51F28}"/>
              </a:ext>
            </a:extLst>
          </p:cNvPr>
          <p:cNvSpPr txBox="1"/>
          <p:nvPr/>
        </p:nvSpPr>
        <p:spPr>
          <a:xfrm>
            <a:off x="567314" y="357620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Montserrat" panose="00000500000000000000" pitchFamily="2" charset="0"/>
              </a:rPr>
              <a:t>Data Overview: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5A03B-D9A0-F670-FAC2-3807D870098D}"/>
              </a:ext>
            </a:extLst>
          </p:cNvPr>
          <p:cNvSpPr txBox="1"/>
          <p:nvPr/>
        </p:nvSpPr>
        <p:spPr>
          <a:xfrm>
            <a:off x="627862" y="4094154"/>
            <a:ext cx="7295421" cy="112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Sources: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Hospital records, public datasets, research.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Key Variables: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Age, gender, BMI, blood pressure, glucose, lifestyle, stroke occurrence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F2A88-05A9-101B-75A8-F29748EE0A55}"/>
              </a:ext>
            </a:extLst>
          </p:cNvPr>
          <p:cNvSpPr txBox="1"/>
          <p:nvPr/>
        </p:nvSpPr>
        <p:spPr>
          <a:xfrm>
            <a:off x="589085" y="15549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Montserrat" panose="00000500000000000000" pitchFamily="2" charset="0"/>
              </a:rPr>
              <a:t>Problem Statement: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D1077-5160-A58C-EB02-872F2A6D0453}"/>
              </a:ext>
            </a:extLst>
          </p:cNvPr>
          <p:cNvSpPr txBox="1"/>
          <p:nvPr/>
        </p:nvSpPr>
        <p:spPr>
          <a:xfrm>
            <a:off x="589085" y="2081745"/>
            <a:ext cx="7295421" cy="112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Identifying high-risk individuals in time.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Making data-driven interventions accessible for healthcare providers.</a:t>
            </a:r>
          </a:p>
        </p:txBody>
      </p:sp>
    </p:spTree>
    <p:extLst>
      <p:ext uri="{BB962C8B-B14F-4D97-AF65-F5344CB8AC3E}">
        <p14:creationId xmlns:p14="http://schemas.microsoft.com/office/powerpoint/2010/main" val="57156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7737D-1EA2-47C3-DB93-C203E6C2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34C497-A832-EFB0-9CCB-C10BE49BD247}"/>
              </a:ext>
            </a:extLst>
          </p:cNvPr>
          <p:cNvSpPr/>
          <p:nvPr/>
        </p:nvSpPr>
        <p:spPr>
          <a:xfrm>
            <a:off x="-5096" y="5747657"/>
            <a:ext cx="10726057" cy="224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doctor holding a heart model&#10;&#10;Description automatically generated">
            <a:extLst>
              <a:ext uri="{FF2B5EF4-FFF2-40B4-BE49-F238E27FC236}">
                <a16:creationId xmlns:a16="http://schemas.microsoft.com/office/drawing/2014/main" id="{BC523080-4390-4F35-AFF5-05F182FEC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7580" y="0"/>
            <a:ext cx="392723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C51DE-99B0-5BB8-D8F7-2243FBDB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99F2D-C150-E21E-EC19-1A418CAF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D16F-8DD6-B010-FE23-B9C1E25B87E8}"/>
              </a:ext>
            </a:extLst>
          </p:cNvPr>
          <p:cNvSpPr txBox="1"/>
          <p:nvPr/>
        </p:nvSpPr>
        <p:spPr>
          <a:xfrm>
            <a:off x="-66271" y="195966"/>
            <a:ext cx="8010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Montserrat" panose="00000500000000000000" pitchFamily="2" charset="0"/>
              </a:rPr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E26A7-B5BF-213D-C091-3AD98257CEC5}"/>
              </a:ext>
            </a:extLst>
          </p:cNvPr>
          <p:cNvSpPr txBox="1"/>
          <p:nvPr/>
        </p:nvSpPr>
        <p:spPr>
          <a:xfrm>
            <a:off x="300689" y="1205680"/>
            <a:ext cx="7800390" cy="333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Steps: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Data cleaning (handle missing values and outliers).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Feature engineering and normalization.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Balance data using SMOTE for class imbalance.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Tools: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Python for data processing and model building.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Power BI for visualization and dashboard creation.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3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E59E91-120E-9B0E-2F84-B4BEB33B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screenshot of a medical device&#10;&#10;Description automatically generated">
            <a:extLst>
              <a:ext uri="{FF2B5EF4-FFF2-40B4-BE49-F238E27FC236}">
                <a16:creationId xmlns:a16="http://schemas.microsoft.com/office/drawing/2014/main" id="{FEEC354A-EC98-4262-6167-2C3884745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643811"/>
            <a:ext cx="12191980" cy="61488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4D9A0-B485-1E2E-0C67-F75ABF2F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51677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FFFFFF"/>
                </a:solidFill>
              </a:rPr>
              <a:t>Ramnath Bhat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33FC1-7D79-F3B1-3D4D-15184CC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833" y="65475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ABFA3-8EB7-475D-A50C-F7FC4FECCC81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2529C-B693-50A6-2565-9D876C08C903}"/>
              </a:ext>
            </a:extLst>
          </p:cNvPr>
          <p:cNvSpPr txBox="1"/>
          <p:nvPr/>
        </p:nvSpPr>
        <p:spPr>
          <a:xfrm>
            <a:off x="0" y="112836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Montserrat" panose="00000500000000000000" pitchFamily="2" charset="0"/>
              </a:rPr>
              <a:t>Power BI 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100299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A43C-71AA-7BD5-9076-2298A8BF2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9EE4A4-87F5-E647-B57C-EEEF476FFEF6}"/>
              </a:ext>
            </a:extLst>
          </p:cNvPr>
          <p:cNvSpPr/>
          <p:nvPr/>
        </p:nvSpPr>
        <p:spPr>
          <a:xfrm>
            <a:off x="10189029" y="0"/>
            <a:ext cx="2002971" cy="2380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CC94B6-A474-533E-2E86-4E4400236CDB}"/>
              </a:ext>
            </a:extLst>
          </p:cNvPr>
          <p:cNvSpPr/>
          <p:nvPr/>
        </p:nvSpPr>
        <p:spPr>
          <a:xfrm>
            <a:off x="0" y="2491788"/>
            <a:ext cx="159657" cy="1874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95EFD-A78E-8A24-1B65-8CA604B9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F448-E1EA-26EC-28F4-AB67E739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6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F51F0-F0A9-A784-AAF0-FBB868D25D88}"/>
              </a:ext>
            </a:extLst>
          </p:cNvPr>
          <p:cNvSpPr txBox="1"/>
          <p:nvPr/>
        </p:nvSpPr>
        <p:spPr>
          <a:xfrm>
            <a:off x="0" y="147707"/>
            <a:ext cx="10189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Montserrat" panose="00000500000000000000" pitchFamily="2" charset="0"/>
              </a:rPr>
              <a:t>Insights from the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80B55-8492-4118-AC81-3AFA5D45486A}"/>
              </a:ext>
            </a:extLst>
          </p:cNvPr>
          <p:cNvSpPr txBox="1"/>
          <p:nvPr/>
        </p:nvSpPr>
        <p:spPr>
          <a:xfrm>
            <a:off x="627862" y="1322961"/>
            <a:ext cx="7295421" cy="439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Key Findings: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Hypertension and diabetes significantly contribute to stroke risks.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Smokers and individuals with higher cholesterol levels are at greater risk.</a:t>
            </a:r>
          </a:p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Average metrics: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Age: 53.32 years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BMI: 25.57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BP: 87.34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Glucose: 82.42</a:t>
            </a:r>
          </a:p>
          <a:p>
            <a:pPr marL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CFB9D531-F3E0-4582-1092-6E204DAD75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3283" y="667548"/>
            <a:ext cx="3987490" cy="5522904"/>
          </a:xfrm>
          <a:custGeom>
            <a:avLst/>
            <a:gdLst>
              <a:gd name="connsiteX0" fmla="*/ 0 w 4242816"/>
              <a:gd name="connsiteY0" fmla="*/ 0 h 5876544"/>
              <a:gd name="connsiteX1" fmla="*/ 4242816 w 4242816"/>
              <a:gd name="connsiteY1" fmla="*/ 0 h 5876544"/>
              <a:gd name="connsiteX2" fmla="*/ 4242816 w 4242816"/>
              <a:gd name="connsiteY2" fmla="*/ 5876544 h 5876544"/>
              <a:gd name="connsiteX3" fmla="*/ 0 w 4242816"/>
              <a:gd name="connsiteY3" fmla="*/ 5876544 h 587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816" h="5876544">
                <a:moveTo>
                  <a:pt x="0" y="0"/>
                </a:moveTo>
                <a:lnTo>
                  <a:pt x="4242816" y="0"/>
                </a:lnTo>
                <a:lnTo>
                  <a:pt x="4242816" y="5876544"/>
                </a:lnTo>
                <a:lnTo>
                  <a:pt x="0" y="58765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064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939DFD4-3494-3F8C-6966-191B6932EDF7}"/>
              </a:ext>
            </a:extLst>
          </p:cNvPr>
          <p:cNvSpPr txBox="1"/>
          <p:nvPr/>
        </p:nvSpPr>
        <p:spPr>
          <a:xfrm>
            <a:off x="0" y="65401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Montserrat" panose="00000500000000000000" pitchFamily="2" charset="0"/>
              </a:rPr>
              <a:t>Predictive Model &amp; Recommendations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03017F0-58ED-F3B1-AE2B-BC70E6D71589}"/>
              </a:ext>
            </a:extLst>
          </p:cNvPr>
          <p:cNvGrpSpPr/>
          <p:nvPr/>
        </p:nvGrpSpPr>
        <p:grpSpPr>
          <a:xfrm>
            <a:off x="377372" y="1672926"/>
            <a:ext cx="11621794" cy="5185074"/>
            <a:chOff x="377372" y="1672926"/>
            <a:chExt cx="11621794" cy="5185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A9775E-9993-0F1A-56F6-90618BB997EB}"/>
                </a:ext>
              </a:extLst>
            </p:cNvPr>
            <p:cNvGrpSpPr/>
            <p:nvPr/>
          </p:nvGrpSpPr>
          <p:grpSpPr>
            <a:xfrm>
              <a:off x="377372" y="2344057"/>
              <a:ext cx="11621794" cy="4513943"/>
              <a:chOff x="377372" y="2344057"/>
              <a:chExt cx="11621794" cy="451394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F7CE11-F3DD-6F0B-FE67-27E31A02DC5C}"/>
                  </a:ext>
                </a:extLst>
              </p:cNvPr>
              <p:cNvSpPr/>
              <p:nvPr/>
            </p:nvSpPr>
            <p:spPr>
              <a:xfrm>
                <a:off x="377372" y="2344057"/>
                <a:ext cx="5658758" cy="45139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496E5-B6F6-DC7B-465E-04412AFD81B8}"/>
                  </a:ext>
                </a:extLst>
              </p:cNvPr>
              <p:cNvSpPr/>
              <p:nvPr/>
            </p:nvSpPr>
            <p:spPr>
              <a:xfrm>
                <a:off x="6154057" y="2344057"/>
                <a:ext cx="5845109" cy="45139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0EF53A-A3D9-40B4-0A9A-4E2DDE250982}"/>
                </a:ext>
              </a:extLst>
            </p:cNvPr>
            <p:cNvSpPr txBox="1"/>
            <p:nvPr/>
          </p:nvSpPr>
          <p:spPr>
            <a:xfrm>
              <a:off x="385352" y="2891046"/>
              <a:ext cx="56507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Predictive Model:</a:t>
              </a:r>
            </a:p>
            <a:p>
              <a:pPr algn="ctr"/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A04CF-2C46-1B60-2B4E-ADDDBBAC2331}"/>
                </a:ext>
              </a:extLst>
            </p:cNvPr>
            <p:cNvGrpSpPr/>
            <p:nvPr/>
          </p:nvGrpSpPr>
          <p:grpSpPr>
            <a:xfrm>
              <a:off x="2837565" y="1697218"/>
              <a:ext cx="1046598" cy="1046598"/>
              <a:chOff x="9984677" y="968611"/>
              <a:chExt cx="1394156" cy="139415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AC474E-CB63-4950-109B-7C1EB83A43C1}"/>
                  </a:ext>
                </a:extLst>
              </p:cNvPr>
              <p:cNvSpPr/>
              <p:nvPr/>
            </p:nvSpPr>
            <p:spPr>
              <a:xfrm>
                <a:off x="10078112" y="1080594"/>
                <a:ext cx="1207287" cy="120728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ircle: Hollow 24">
                <a:extLst>
                  <a:ext uri="{FF2B5EF4-FFF2-40B4-BE49-F238E27FC236}">
                    <a16:creationId xmlns:a16="http://schemas.microsoft.com/office/drawing/2014/main" id="{A07EED7A-C538-3532-E97E-C3EC673EA834}"/>
                  </a:ext>
                </a:extLst>
              </p:cNvPr>
              <p:cNvSpPr/>
              <p:nvPr/>
            </p:nvSpPr>
            <p:spPr>
              <a:xfrm>
                <a:off x="9984677" y="968611"/>
                <a:ext cx="1394156" cy="1394156"/>
              </a:xfrm>
              <a:prstGeom prst="donut">
                <a:avLst>
                  <a:gd name="adj" fmla="val 760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E463A6-7991-D29A-FAF0-4EA1F090956B}"/>
                </a:ext>
              </a:extLst>
            </p:cNvPr>
            <p:cNvGrpSpPr/>
            <p:nvPr/>
          </p:nvGrpSpPr>
          <p:grpSpPr>
            <a:xfrm>
              <a:off x="8472437" y="1672926"/>
              <a:ext cx="1046598" cy="1046598"/>
              <a:chOff x="9862414" y="936252"/>
              <a:chExt cx="1394158" cy="139415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3EA078-D1BA-CB5E-3631-061D369DF184}"/>
                  </a:ext>
                </a:extLst>
              </p:cNvPr>
              <p:cNvSpPr/>
              <p:nvPr/>
            </p:nvSpPr>
            <p:spPr>
              <a:xfrm>
                <a:off x="9955850" y="1029687"/>
                <a:ext cx="1207286" cy="120728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Circle: Hollow 35">
                <a:extLst>
                  <a:ext uri="{FF2B5EF4-FFF2-40B4-BE49-F238E27FC236}">
                    <a16:creationId xmlns:a16="http://schemas.microsoft.com/office/drawing/2014/main" id="{266BAD88-822B-1FFB-1128-7C5A91856498}"/>
                  </a:ext>
                </a:extLst>
              </p:cNvPr>
              <p:cNvSpPr/>
              <p:nvPr/>
            </p:nvSpPr>
            <p:spPr>
              <a:xfrm>
                <a:off x="9862414" y="936252"/>
                <a:ext cx="1394158" cy="1394156"/>
              </a:xfrm>
              <a:prstGeom prst="donut">
                <a:avLst>
                  <a:gd name="adj" fmla="val 760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C04C15-B2E9-0B06-6694-3638E61F42D3}"/>
                </a:ext>
              </a:extLst>
            </p:cNvPr>
            <p:cNvSpPr txBox="1"/>
            <p:nvPr/>
          </p:nvSpPr>
          <p:spPr>
            <a:xfrm>
              <a:off x="6049410" y="2774140"/>
              <a:ext cx="59497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Recommendations:</a:t>
              </a:r>
            </a:p>
          </p:txBody>
        </p:sp>
        <p:pic>
          <p:nvPicPr>
            <p:cNvPr id="2056" name="Picture 8" descr="Neural Network Icons - Free SVG &amp; PNG Neural Network Images - Noun Project">
              <a:extLst>
                <a:ext uri="{FF2B5EF4-FFF2-40B4-BE49-F238E27FC236}">
                  <a16:creationId xmlns:a16="http://schemas.microsoft.com/office/drawing/2014/main" id="{E15E04B3-354F-5B10-52F7-064DFCAA8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9405" y="1929881"/>
              <a:ext cx="532689" cy="53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607DA5-8BC3-76F8-0695-0CF2FFDA0A59}"/>
                </a:ext>
              </a:extLst>
            </p:cNvPr>
            <p:cNvSpPr txBox="1"/>
            <p:nvPr/>
          </p:nvSpPr>
          <p:spPr>
            <a:xfrm>
              <a:off x="397146" y="3429000"/>
              <a:ext cx="5518461" cy="2102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indent="-342900">
                <a:lnSpc>
                  <a:spcPct val="150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N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Tools: Random Forest, </a:t>
              </a:r>
              <a:r>
                <a:rPr lang="en-IN" sz="16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XGBoost</a:t>
              </a:r>
              <a:r>
                <a:rPr lang="en-IN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for stroke risk prediction.</a:t>
              </a:r>
            </a:p>
            <a:p>
              <a:pPr lvl="0" indent="-342900">
                <a:lnSpc>
                  <a:spcPct val="150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N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Results: Enables targeted healthcare interventions.</a:t>
              </a:r>
            </a:p>
            <a:p>
              <a:pPr algn="ctr">
                <a:lnSpc>
                  <a:spcPct val="150000"/>
                </a:lnSpc>
              </a:pPr>
              <a:endParaRPr lang="en-IN" sz="16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084FC1-F24A-0914-F5BF-A127DFC3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Ramnath Bhat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2BEEE-B18A-7E32-F3BE-AFD069EA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>
                <a:solidFill>
                  <a:schemeClr val="bg1"/>
                </a:solidFill>
              </a:rPr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6" descr="Decision Tree Icons - Free SVG &amp; PNG Decision Tree Images - Noun Project">
            <a:extLst>
              <a:ext uri="{FF2B5EF4-FFF2-40B4-BE49-F238E27FC236}">
                <a16:creationId xmlns:a16="http://schemas.microsoft.com/office/drawing/2014/main" id="{758541AA-73E0-D9C7-62E0-D911DEFC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9219" y="1961444"/>
            <a:ext cx="545473" cy="54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BCF46D-E2AA-B721-5218-45964ACB7014}"/>
              </a:ext>
            </a:extLst>
          </p:cNvPr>
          <p:cNvSpPr txBox="1"/>
          <p:nvPr/>
        </p:nvSpPr>
        <p:spPr>
          <a:xfrm>
            <a:off x="6185237" y="3413450"/>
            <a:ext cx="5518461" cy="242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Promote lifestyle changes (quit smoking, manage diabetes).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Early screening for high-risk groups, especially individuals above 50.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Awareness campaigns tailored to education levels.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A1A325-C386-3E50-53DD-72A07EDFAA2F}"/>
              </a:ext>
            </a:extLst>
          </p:cNvPr>
          <p:cNvGrpSpPr/>
          <p:nvPr/>
        </p:nvGrpSpPr>
        <p:grpSpPr>
          <a:xfrm>
            <a:off x="527261" y="280608"/>
            <a:ext cx="6096000" cy="5916132"/>
            <a:chOff x="879233" y="1691305"/>
            <a:chExt cx="6096000" cy="59161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3598EF-D9ED-1299-8066-C42614FD3052}"/>
                </a:ext>
              </a:extLst>
            </p:cNvPr>
            <p:cNvSpPr txBox="1"/>
            <p:nvPr/>
          </p:nvSpPr>
          <p:spPr>
            <a:xfrm>
              <a:off x="879233" y="1691305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Conclusion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5A867D-8105-E21B-525A-DCAC4977DE52}"/>
                </a:ext>
              </a:extLst>
            </p:cNvPr>
            <p:cNvSpPr txBox="1"/>
            <p:nvPr/>
          </p:nvSpPr>
          <p:spPr>
            <a:xfrm>
              <a:off x="879233" y="2375877"/>
              <a:ext cx="5289339" cy="5231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Conclusion:</a:t>
              </a:r>
            </a:p>
            <a:p>
              <a:pPr lvl="0" indent="-342900">
                <a:lnSpc>
                  <a:spcPct val="150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Actionable insights from Power BI dashboards.</a:t>
              </a:r>
            </a:p>
            <a:p>
              <a:pPr lvl="0" indent="-342900">
                <a:lnSpc>
                  <a:spcPct val="150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Predictive analytics empower healthcare decisions.</a:t>
              </a:r>
            </a:p>
            <a:p>
              <a:pPr lvl="0" indent="-342900">
                <a:lnSpc>
                  <a:spcPct val="150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Preventive strategies can significantly reduce stroke incidence.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Next Steps:</a:t>
              </a:r>
            </a:p>
            <a:p>
              <a:pPr lvl="0" indent="-342900">
                <a:lnSpc>
                  <a:spcPct val="150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Integrate more data sources and real-time analytics.</a:t>
              </a:r>
            </a:p>
            <a:p>
              <a:pPr>
                <a:lnSpc>
                  <a:spcPct val="150000"/>
                </a:lnSpc>
              </a:pP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7F0F838-F0A5-6F2D-59B7-448982358F5C}"/>
              </a:ext>
            </a:extLst>
          </p:cNvPr>
          <p:cNvSpPr/>
          <p:nvPr/>
        </p:nvSpPr>
        <p:spPr>
          <a:xfrm>
            <a:off x="8282216" y="0"/>
            <a:ext cx="2002971" cy="6857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 descr="Medical team having a meeting with doctors in white lab coats and surgical scrubs seated at a table discussing a patients working online using computers in the medical industry">
            <a:extLst>
              <a:ext uri="{FF2B5EF4-FFF2-40B4-BE49-F238E27FC236}">
                <a16:creationId xmlns:a16="http://schemas.microsoft.com/office/drawing/2014/main" id="{9E6D5667-AE9C-5B96-449C-0FE8FE93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1836" y="1438048"/>
            <a:ext cx="59626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D58EC0-3472-3A8D-9DCA-D14DB017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Ramnath Bhat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F700E3-E13A-9472-357D-1A2BE079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FA3-8EB7-475D-A50C-F7FC4FECCC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6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B80D48"/>
      </a:accent1>
      <a:accent2>
        <a:srgbClr val="F29724"/>
      </a:accent2>
      <a:accent3>
        <a:srgbClr val="2B6A6C"/>
      </a:accent3>
      <a:accent4>
        <a:srgbClr val="E04556"/>
      </a:accent4>
      <a:accent5>
        <a:srgbClr val="604878"/>
      </a:accent5>
      <a:accent6>
        <a:srgbClr val="FEAE02"/>
      </a:accent6>
      <a:hlink>
        <a:srgbClr val="54E346"/>
      </a:hlink>
      <a:folHlink>
        <a:srgbClr val="B20A0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3240</TotalTime>
  <Words>325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Montserrat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Bhavadharani T</dc:creator>
  <cp:lastModifiedBy>Ramnath Bhat</cp:lastModifiedBy>
  <cp:revision>104</cp:revision>
  <dcterms:created xsi:type="dcterms:W3CDTF">2024-04-02T10:57:27Z</dcterms:created>
  <dcterms:modified xsi:type="dcterms:W3CDTF">2024-12-03T12:36:04Z</dcterms:modified>
</cp:coreProperties>
</file>