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64" r:id="rId2"/>
    <p:sldId id="265" r:id="rId3"/>
    <p:sldId id="267" r:id="rId4"/>
    <p:sldId id="327" r:id="rId5"/>
    <p:sldId id="288" r:id="rId6"/>
    <p:sldId id="289" r:id="rId7"/>
    <p:sldId id="290" r:id="rId8"/>
    <p:sldId id="291" r:id="rId9"/>
    <p:sldId id="292" r:id="rId10"/>
    <p:sldId id="294" r:id="rId11"/>
    <p:sldId id="295" r:id="rId12"/>
    <p:sldId id="296" r:id="rId13"/>
    <p:sldId id="297" r:id="rId14"/>
    <p:sldId id="298" r:id="rId15"/>
    <p:sldId id="299" r:id="rId16"/>
    <p:sldId id="301" r:id="rId17"/>
    <p:sldId id="302" r:id="rId18"/>
    <p:sldId id="303" r:id="rId19"/>
    <p:sldId id="304" r:id="rId20"/>
    <p:sldId id="305" r:id="rId21"/>
    <p:sldId id="306" r:id="rId22"/>
    <p:sldId id="307" r:id="rId23"/>
    <p:sldId id="308" r:id="rId24"/>
    <p:sldId id="309" r:id="rId25"/>
    <p:sldId id="311" r:id="rId26"/>
    <p:sldId id="312" r:id="rId27"/>
    <p:sldId id="313" r:id="rId28"/>
    <p:sldId id="314" r:id="rId29"/>
    <p:sldId id="315"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16" r:id="rId47"/>
    <p:sldId id="317" r:id="rId48"/>
    <p:sldId id="318" r:id="rId49"/>
    <p:sldId id="319" r:id="rId50"/>
    <p:sldId id="320" r:id="rId51"/>
    <p:sldId id="321" r:id="rId52"/>
    <p:sldId id="322" r:id="rId53"/>
    <p:sldId id="323" r:id="rId54"/>
    <p:sldId id="324" r:id="rId55"/>
    <p:sldId id="325" r:id="rId56"/>
    <p:sldId id="32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5878" autoAdjust="0"/>
  </p:normalViewPr>
  <p:slideViewPr>
    <p:cSldViewPr>
      <p:cViewPr>
        <p:scale>
          <a:sx n="60" d="100"/>
          <a:sy n="60" d="100"/>
        </p:scale>
        <p:origin x="-2102" y="-58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3EAC61-367A-467F-BD1F-6AD20FAA6BE6}" type="datetimeFigureOut">
              <a:rPr lang="en-US" smtClean="0"/>
              <a:pPr/>
              <a:t>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DEC8E-C507-4811-BD31-04FE090BC316}" type="slidenum">
              <a:rPr lang="en-US" smtClean="0"/>
              <a:pPr/>
              <a:t>‹#›</a:t>
            </a:fld>
            <a:endParaRPr lang="en-US"/>
          </a:p>
        </p:txBody>
      </p:sp>
    </p:spTree>
    <p:extLst>
      <p:ext uri="{BB962C8B-B14F-4D97-AF65-F5344CB8AC3E}">
        <p14:creationId xmlns:p14="http://schemas.microsoft.com/office/powerpoint/2010/main" val="30083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pPr/>
              <a:t>29</a:t>
            </a:fld>
            <a:endParaRPr lang="en-US"/>
          </a:p>
        </p:txBody>
      </p:sp>
    </p:spTree>
    <p:extLst>
      <p:ext uri="{BB962C8B-B14F-4D97-AF65-F5344CB8AC3E}">
        <p14:creationId xmlns:p14="http://schemas.microsoft.com/office/powerpoint/2010/main" val="128841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9DEC8E-C507-4811-BD31-04FE090BC316}"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pPr/>
              <a:t>48</a:t>
            </a:fld>
            <a:endParaRPr lang="en-US"/>
          </a:p>
        </p:txBody>
      </p:sp>
    </p:spTree>
    <p:extLst>
      <p:ext uri="{BB962C8B-B14F-4D97-AF65-F5344CB8AC3E}">
        <p14:creationId xmlns:p14="http://schemas.microsoft.com/office/powerpoint/2010/main" val="247978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pPr/>
              <a:t>49</a:t>
            </a:fld>
            <a:endParaRPr lang="en-US"/>
          </a:p>
        </p:txBody>
      </p:sp>
    </p:spTree>
    <p:extLst>
      <p:ext uri="{BB962C8B-B14F-4D97-AF65-F5344CB8AC3E}">
        <p14:creationId xmlns:p14="http://schemas.microsoft.com/office/powerpoint/2010/main" val="2378257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pPr/>
              <a:t>50</a:t>
            </a:fld>
            <a:endParaRPr lang="en-US"/>
          </a:p>
        </p:txBody>
      </p:sp>
    </p:spTree>
    <p:extLst>
      <p:ext uri="{BB962C8B-B14F-4D97-AF65-F5344CB8AC3E}">
        <p14:creationId xmlns:p14="http://schemas.microsoft.com/office/powerpoint/2010/main" val="249505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86BC0F-EA13-45E7-AE95-B29C114792EE}"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6BC0F-EA13-45E7-AE95-B29C114792EE}"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6BC0F-EA13-45E7-AE95-B29C114792EE}"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lt">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35" y="4928556"/>
            <a:ext cx="2035954" cy="1972396"/>
          </a:xfrm>
          <a:prstGeom prst="rect">
            <a:avLst/>
          </a:prstGeom>
        </p:spPr>
      </p:pic>
      <p:sp>
        <p:nvSpPr>
          <p:cNvPr id="9" name="Title"/>
          <p:cNvSpPr>
            <a:spLocks noGrp="1"/>
          </p:cNvSpPr>
          <p:nvPr>
            <p:ph type="title" hasCustomPrompt="1"/>
          </p:nvPr>
        </p:nvSpPr>
        <p:spPr>
          <a:xfrm>
            <a:off x="0" y="2194769"/>
            <a:ext cx="9144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191" y="3276600"/>
            <a:ext cx="9144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1215858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800"/>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970731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6BC0F-EA13-45E7-AE95-B29C114792EE}"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6BC0F-EA13-45E7-AE95-B29C114792EE}"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86BC0F-EA13-45E7-AE95-B29C114792EE}"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86BC0F-EA13-45E7-AE95-B29C114792EE}" type="datetimeFigureOut">
              <a:rPr lang="en-US" smtClean="0"/>
              <a:pPr/>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86BC0F-EA13-45E7-AE95-B29C114792EE}" type="datetimeFigureOut">
              <a:rPr lang="en-US" smtClean="0"/>
              <a:pPr/>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6BC0F-EA13-45E7-AE95-B29C114792EE}" type="datetimeFigureOut">
              <a:rPr lang="en-US" smtClean="0"/>
              <a:pPr/>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6BC0F-EA13-45E7-AE95-B29C114792EE}"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6BC0F-EA13-45E7-AE95-B29C114792EE}"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E0C76-F1FC-49A5-83EA-D0255E0789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6BC0F-EA13-45E7-AE95-B29C114792EE}" type="datetimeFigureOut">
              <a:rPr lang="en-US" smtClean="0"/>
              <a:pPr/>
              <a:t>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E0C76-F1FC-49A5-83EA-D0255E0789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0812" y="338073"/>
            <a:ext cx="6914388" cy="3920945"/>
          </a:xfrm>
          <a:prstGeom prst="rect">
            <a:avLst/>
          </a:prstGeom>
        </p:spPr>
        <p:txBody>
          <a:bodyPr vert="horz" wrap="square" lIns="0" tIns="12065" rIns="0" bIns="0" rtlCol="0">
            <a:spAutoFit/>
          </a:bodyPr>
          <a:lstStyle/>
          <a:p>
            <a:pPr marL="12700">
              <a:lnSpc>
                <a:spcPct val="100000"/>
              </a:lnSpc>
              <a:spcBef>
                <a:spcPts val="95"/>
              </a:spcBef>
            </a:pPr>
            <a:r>
              <a:rPr sz="2800" b="1" spc="-285" dirty="0">
                <a:solidFill>
                  <a:srgbClr val="FF5700"/>
                </a:solidFill>
                <a:latin typeface="Courier New" pitchFamily="49" charset="0"/>
                <a:cs typeface="Courier New" pitchFamily="49" charset="0"/>
              </a:rPr>
              <a:t>Why </a:t>
            </a:r>
            <a:r>
              <a:rPr sz="2800" b="1" spc="-434" dirty="0">
                <a:solidFill>
                  <a:srgbClr val="FF5700"/>
                </a:solidFill>
                <a:latin typeface="Courier New" pitchFamily="49" charset="0"/>
                <a:cs typeface="Courier New" pitchFamily="49" charset="0"/>
              </a:rPr>
              <a:t>.NET</a:t>
            </a:r>
            <a:r>
              <a:rPr sz="2800" b="1" spc="-50" dirty="0">
                <a:solidFill>
                  <a:srgbClr val="FF5700"/>
                </a:solidFill>
                <a:latin typeface="Courier New" pitchFamily="49" charset="0"/>
                <a:cs typeface="Courier New" pitchFamily="49" charset="0"/>
              </a:rPr>
              <a:t> </a:t>
            </a:r>
            <a:r>
              <a:rPr sz="2800" b="1" spc="-350" dirty="0">
                <a:solidFill>
                  <a:srgbClr val="FF5700"/>
                </a:solidFill>
                <a:latin typeface="Courier New" pitchFamily="49" charset="0"/>
                <a:cs typeface="Courier New" pitchFamily="49" charset="0"/>
              </a:rPr>
              <a:t>Core</a:t>
            </a:r>
            <a:endParaRPr sz="2800" b="1" dirty="0">
              <a:latin typeface="Courier New" pitchFamily="49" charset="0"/>
              <a:cs typeface="Courier New" pitchFamily="49" charset="0"/>
            </a:endParaRPr>
          </a:p>
          <a:p>
            <a:pPr>
              <a:lnSpc>
                <a:spcPct val="100000"/>
              </a:lnSpc>
              <a:spcBef>
                <a:spcPts val="55"/>
              </a:spcBef>
            </a:pPr>
            <a:endParaRPr sz="2800" b="1" dirty="0">
              <a:latin typeface="Courier New" pitchFamily="49" charset="0"/>
              <a:cs typeface="Courier New" pitchFamily="49" charset="0"/>
            </a:endParaRPr>
          </a:p>
          <a:p>
            <a:pPr marL="297815" indent="-229235">
              <a:lnSpc>
                <a:spcPct val="100000"/>
              </a:lnSpc>
              <a:buFont typeface="Arial"/>
              <a:buChar char="•"/>
              <a:tabLst>
                <a:tab pos="298450" algn="l"/>
              </a:tabLst>
            </a:pPr>
            <a:r>
              <a:rPr sz="2800" b="1" spc="-340" dirty="0">
                <a:latin typeface="Courier New" pitchFamily="49" charset="0"/>
                <a:cs typeface="Courier New" pitchFamily="49" charset="0"/>
              </a:rPr>
              <a:t>Lightweight</a:t>
            </a:r>
            <a:endParaRPr sz="2800" b="1" dirty="0">
              <a:latin typeface="Courier New" pitchFamily="49" charset="0"/>
              <a:cs typeface="Courier New" pitchFamily="49" charset="0"/>
            </a:endParaRPr>
          </a:p>
          <a:p>
            <a:pPr marL="297815" indent="-229235">
              <a:lnSpc>
                <a:spcPct val="100000"/>
              </a:lnSpc>
              <a:spcBef>
                <a:spcPts val="670"/>
              </a:spcBef>
              <a:buFont typeface="Arial"/>
              <a:buChar char="•"/>
              <a:tabLst>
                <a:tab pos="298450" algn="l"/>
              </a:tabLst>
            </a:pPr>
            <a:r>
              <a:rPr sz="2800" b="1" spc="-265" dirty="0">
                <a:latin typeface="Courier New" pitchFamily="49" charset="0"/>
                <a:cs typeface="Courier New" pitchFamily="49" charset="0"/>
              </a:rPr>
              <a:t>Modular</a:t>
            </a:r>
            <a:endParaRPr sz="2800" b="1" dirty="0">
              <a:latin typeface="Courier New" pitchFamily="49" charset="0"/>
              <a:cs typeface="Courier New" pitchFamily="49" charset="0"/>
            </a:endParaRPr>
          </a:p>
          <a:p>
            <a:pPr marL="297815" indent="-229235">
              <a:lnSpc>
                <a:spcPct val="100000"/>
              </a:lnSpc>
              <a:spcBef>
                <a:spcPts val="660"/>
              </a:spcBef>
              <a:buFont typeface="Arial"/>
              <a:buChar char="•"/>
              <a:tabLst>
                <a:tab pos="298450" algn="l"/>
              </a:tabLst>
            </a:pPr>
            <a:r>
              <a:rPr sz="2800" b="1" spc="-409" dirty="0">
                <a:latin typeface="Courier New" pitchFamily="49" charset="0"/>
                <a:cs typeface="Courier New" pitchFamily="49" charset="0"/>
              </a:rPr>
              <a:t>Cross</a:t>
            </a:r>
            <a:r>
              <a:rPr sz="2800" b="1" spc="-175" dirty="0">
                <a:latin typeface="Courier New" pitchFamily="49" charset="0"/>
                <a:cs typeface="Courier New" pitchFamily="49" charset="0"/>
              </a:rPr>
              <a:t> </a:t>
            </a:r>
            <a:r>
              <a:rPr sz="2800" b="1" spc="-290" dirty="0">
                <a:latin typeface="Courier New" pitchFamily="49" charset="0"/>
                <a:cs typeface="Courier New" pitchFamily="49" charset="0"/>
              </a:rPr>
              <a:t>platform</a:t>
            </a:r>
            <a:endParaRPr sz="2800" b="1" dirty="0">
              <a:latin typeface="Courier New" pitchFamily="49" charset="0"/>
              <a:cs typeface="Courier New" pitchFamily="49" charset="0"/>
            </a:endParaRPr>
          </a:p>
          <a:p>
            <a:pPr marL="297815" indent="-229235">
              <a:lnSpc>
                <a:spcPct val="100000"/>
              </a:lnSpc>
              <a:spcBef>
                <a:spcPts val="665"/>
              </a:spcBef>
              <a:buFont typeface="Arial"/>
              <a:buChar char="•"/>
              <a:tabLst>
                <a:tab pos="298450" algn="l"/>
              </a:tabLst>
            </a:pPr>
            <a:r>
              <a:rPr sz="2800" b="1" spc="-240" dirty="0">
                <a:latin typeface="Courier New" pitchFamily="49" charset="0"/>
                <a:cs typeface="Courier New" pitchFamily="49" charset="0"/>
              </a:rPr>
              <a:t>No </a:t>
            </a:r>
            <a:r>
              <a:rPr sz="2800" b="1" spc="-380" dirty="0">
                <a:latin typeface="Courier New" pitchFamily="49" charset="0"/>
                <a:cs typeface="Courier New" pitchFamily="49" charset="0"/>
              </a:rPr>
              <a:t>machine wide</a:t>
            </a:r>
            <a:r>
              <a:rPr sz="2800" b="1" spc="-455" dirty="0">
                <a:latin typeface="Courier New" pitchFamily="49" charset="0"/>
                <a:cs typeface="Courier New" pitchFamily="49" charset="0"/>
              </a:rPr>
              <a:t> </a:t>
            </a:r>
            <a:r>
              <a:rPr sz="2800" b="1" spc="-325" dirty="0">
                <a:latin typeface="Courier New" pitchFamily="49" charset="0"/>
                <a:cs typeface="Courier New" pitchFamily="49" charset="0"/>
              </a:rPr>
              <a:t>installation</a:t>
            </a:r>
            <a:endParaRPr sz="2800" b="1" dirty="0">
              <a:latin typeface="Courier New" pitchFamily="49" charset="0"/>
              <a:cs typeface="Courier New" pitchFamily="49" charset="0"/>
            </a:endParaRPr>
          </a:p>
          <a:p>
            <a:pPr marL="297815" indent="-229235">
              <a:lnSpc>
                <a:spcPct val="100000"/>
              </a:lnSpc>
              <a:spcBef>
                <a:spcPts val="670"/>
              </a:spcBef>
              <a:buFont typeface="Arial"/>
              <a:buChar char="•"/>
              <a:tabLst>
                <a:tab pos="298450" algn="l"/>
              </a:tabLst>
            </a:pPr>
            <a:r>
              <a:rPr sz="2800" b="1" spc="-365" dirty="0">
                <a:latin typeface="Courier New" pitchFamily="49" charset="0"/>
                <a:cs typeface="Courier New" pitchFamily="49" charset="0"/>
              </a:rPr>
              <a:t>Run </a:t>
            </a:r>
            <a:r>
              <a:rPr sz="2800" b="1" spc="-300" dirty="0">
                <a:latin typeface="Courier New" pitchFamily="49" charset="0"/>
                <a:cs typeface="Courier New" pitchFamily="49" charset="0"/>
              </a:rPr>
              <a:t>multiple </a:t>
            </a:r>
            <a:r>
              <a:rPr sz="2800" b="1" spc="-360" dirty="0">
                <a:latin typeface="Courier New" pitchFamily="49" charset="0"/>
                <a:cs typeface="Courier New" pitchFamily="49" charset="0"/>
              </a:rPr>
              <a:t>versions </a:t>
            </a:r>
            <a:r>
              <a:rPr sz="2800" b="1" spc="-275" dirty="0">
                <a:latin typeface="Courier New" pitchFamily="49" charset="0"/>
                <a:cs typeface="Courier New" pitchFamily="49" charset="0"/>
              </a:rPr>
              <a:t>in</a:t>
            </a:r>
            <a:r>
              <a:rPr sz="2800" b="1" spc="315" dirty="0">
                <a:latin typeface="Courier New" pitchFamily="49" charset="0"/>
                <a:cs typeface="Courier New" pitchFamily="49" charset="0"/>
              </a:rPr>
              <a:t> </a:t>
            </a:r>
            <a:r>
              <a:rPr sz="2800" b="1" spc="-325" dirty="0">
                <a:latin typeface="Courier New" pitchFamily="49" charset="0"/>
                <a:cs typeface="Courier New" pitchFamily="49" charset="0"/>
              </a:rPr>
              <a:t>parallel</a:t>
            </a:r>
            <a:endParaRPr sz="2800" b="1" dirty="0">
              <a:latin typeface="Courier New" pitchFamily="49" charset="0"/>
              <a:cs typeface="Courier New" pitchFamily="49" charset="0"/>
            </a:endParaRPr>
          </a:p>
          <a:p>
            <a:pPr marL="297815" indent="-229235">
              <a:lnSpc>
                <a:spcPct val="100000"/>
              </a:lnSpc>
              <a:spcBef>
                <a:spcPts val="660"/>
              </a:spcBef>
              <a:buFont typeface="Arial"/>
              <a:buChar char="•"/>
              <a:tabLst>
                <a:tab pos="298450" algn="l"/>
              </a:tabLst>
            </a:pPr>
            <a:r>
              <a:rPr sz="2800" b="1" spc="-430" dirty="0">
                <a:latin typeface="Courier New" pitchFamily="49" charset="0"/>
                <a:cs typeface="Courier New" pitchFamily="49" charset="0"/>
              </a:rPr>
              <a:t>Faster </a:t>
            </a:r>
            <a:r>
              <a:rPr sz="2800" b="1" spc="-390" dirty="0">
                <a:latin typeface="Courier New" pitchFamily="49" charset="0"/>
                <a:cs typeface="Courier New" pitchFamily="49" charset="0"/>
              </a:rPr>
              <a:t>(package </a:t>
            </a:r>
            <a:r>
              <a:rPr sz="2800" b="1" spc="-350" dirty="0">
                <a:latin typeface="Courier New" pitchFamily="49" charset="0"/>
                <a:cs typeface="Courier New" pitchFamily="49" charset="0"/>
              </a:rPr>
              <a:t>based) </a:t>
            </a:r>
            <a:r>
              <a:rPr sz="2800" b="1" spc="-395" dirty="0">
                <a:latin typeface="Courier New" pitchFamily="49" charset="0"/>
                <a:cs typeface="Courier New" pitchFamily="49" charset="0"/>
              </a:rPr>
              <a:t>release</a:t>
            </a:r>
            <a:r>
              <a:rPr sz="2800" b="1" spc="-585" dirty="0">
                <a:latin typeface="Courier New" pitchFamily="49" charset="0"/>
                <a:cs typeface="Courier New" pitchFamily="49" charset="0"/>
              </a:rPr>
              <a:t> </a:t>
            </a:r>
            <a:r>
              <a:rPr sz="2800" b="1" spc="-450" dirty="0">
                <a:latin typeface="Courier New" pitchFamily="49" charset="0"/>
                <a:cs typeface="Courier New" pitchFamily="49" charset="0"/>
              </a:rPr>
              <a:t>cycles</a:t>
            </a:r>
            <a:endParaRPr sz="2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24400"/>
          </a:xfrm>
        </p:spPr>
        <p:txBody>
          <a:bodyPr>
            <a:normAutofit fontScale="77500" lnSpcReduction="20000"/>
          </a:bodyPr>
          <a:lstStyle/>
          <a:p>
            <a:r>
              <a:rPr lang="en-US" dirty="0" smtClean="0"/>
              <a:t>Improved support for cloud development</a:t>
            </a:r>
          </a:p>
          <a:p>
            <a:r>
              <a:rPr lang="en-US" dirty="0" smtClean="0"/>
              <a:t>Gives greater facility with the </a:t>
            </a:r>
            <a:r>
              <a:rPr lang="en-US" dirty="0" err="1" smtClean="0"/>
              <a:t>Nuget</a:t>
            </a:r>
            <a:r>
              <a:rPr lang="en-US" dirty="0" smtClean="0"/>
              <a:t> based support.</a:t>
            </a:r>
          </a:p>
          <a:p>
            <a:r>
              <a:rPr lang="en-US" dirty="0" err="1" smtClean="0"/>
              <a:t>Nuget</a:t>
            </a:r>
            <a:r>
              <a:rPr lang="en-US" dirty="0" smtClean="0"/>
              <a:t> based support gives easy updates on the packages and whenever newer version of the package is released it is easy to integrate or update the packages.</a:t>
            </a:r>
          </a:p>
          <a:p>
            <a:r>
              <a:rPr lang="en-US" dirty="0" smtClean="0"/>
              <a:t>Gives bigger edge on development cycle as there is no need to upgrade the whole framework of the application.</a:t>
            </a:r>
          </a:p>
          <a:p>
            <a:r>
              <a:rPr lang="en-US" dirty="0" smtClean="0"/>
              <a:t>Hence it is very imp features of the ASP.NET Core.</a:t>
            </a:r>
          </a:p>
          <a:p>
            <a:r>
              <a:rPr lang="en-US" dirty="0" smtClean="0"/>
              <a:t>Modular framework:- ASP.NET Core ships entirely as </a:t>
            </a:r>
            <a:r>
              <a:rPr lang="en-US" dirty="0" err="1" smtClean="0"/>
              <a:t>Nuget</a:t>
            </a:r>
            <a:r>
              <a:rPr lang="en-US" dirty="0" smtClean="0"/>
              <a:t> packages which improves security and performance of the solutions and reduces servicing </a:t>
            </a:r>
            <a:endParaRPr lang="en-US" dirty="0"/>
          </a:p>
        </p:txBody>
      </p:sp>
      <p:sp>
        <p:nvSpPr>
          <p:cNvPr id="2" name="Title 1"/>
          <p:cNvSpPr>
            <a:spLocks noGrp="1"/>
          </p:cNvSpPr>
          <p:nvPr>
            <p:ph type="title"/>
          </p:nvPr>
        </p:nvSpPr>
        <p:spPr/>
        <p:txBody>
          <a:bodyPr>
            <a:normAutofit/>
          </a:bodyPr>
          <a:lstStyle/>
          <a:p>
            <a:r>
              <a:rPr lang="en-US" sz="3200" dirty="0" smtClean="0">
                <a:solidFill>
                  <a:srgbClr val="FF0000"/>
                </a:solidFill>
              </a:rPr>
              <a:t>Important Features</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lstStyle/>
          <a:p>
            <a:r>
              <a:rPr lang="en-US" dirty="0" smtClean="0"/>
              <a:t>Cross platform compatibility</a:t>
            </a:r>
          </a:p>
          <a:p>
            <a:r>
              <a:rPr lang="en-US" dirty="0" smtClean="0"/>
              <a:t>Flexibility of being open source</a:t>
            </a:r>
          </a:p>
          <a:p>
            <a:r>
              <a:rPr lang="en-US" dirty="0" smtClean="0"/>
              <a:t>Hosting independence</a:t>
            </a:r>
          </a:p>
          <a:p>
            <a:r>
              <a:rPr lang="en-US" dirty="0" smtClean="0"/>
              <a:t>Built-in support for dependency injection </a:t>
            </a:r>
          </a:p>
          <a:p>
            <a:r>
              <a:rPr lang="en-US" dirty="0" smtClean="0"/>
              <a:t>Support for JSON based configuration</a:t>
            </a:r>
          </a:p>
          <a:p>
            <a:endParaRPr lang="en-US" dirty="0"/>
          </a:p>
        </p:txBody>
      </p:sp>
      <p:sp>
        <p:nvSpPr>
          <p:cNvPr id="2" name="Title 1"/>
          <p:cNvSpPr>
            <a:spLocks noGrp="1"/>
          </p:cNvSpPr>
          <p:nvPr>
            <p:ph type="title"/>
          </p:nvPr>
        </p:nvSpPr>
        <p:spPr/>
        <p:txBody>
          <a:bodyPr>
            <a:normAutofit/>
          </a:bodyPr>
          <a:lstStyle/>
          <a:p>
            <a:r>
              <a:rPr lang="en-US" sz="3200" dirty="0" smtClean="0">
                <a:solidFill>
                  <a:srgbClr val="FF0000"/>
                </a:solidFill>
              </a:rPr>
              <a:t>Important Features</a:t>
            </a:r>
            <a:endParaRPr 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.NET Framework and MVC Core</a:t>
            </a:r>
            <a:endParaRPr lang="en-US" dirty="0">
              <a:solidFill>
                <a:srgbClr val="FF0000"/>
              </a:solidFill>
            </a:endParaRPr>
          </a:p>
        </p:txBody>
      </p:sp>
      <p:pic>
        <p:nvPicPr>
          <p:cNvPr id="1026" name="Picture 2" descr="C:\Users\ramnath\Downloads\2018\Practical-Methods\Pic1.JPG"/>
          <p:cNvPicPr>
            <a:picLocks noChangeAspect="1" noChangeArrowheads="1"/>
          </p:cNvPicPr>
          <p:nvPr/>
        </p:nvPicPr>
        <p:blipFill>
          <a:blip r:embed="rId2" cstate="print"/>
          <a:srcRect/>
          <a:stretch>
            <a:fillRect/>
          </a:stretch>
        </p:blipFill>
        <p:spPr bwMode="auto">
          <a:xfrm>
            <a:off x="838200" y="1905000"/>
            <a:ext cx="7565395" cy="3657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.NET Framework and MVC Core</a:t>
            </a:r>
            <a:endParaRPr lang="en-US" dirty="0">
              <a:solidFill>
                <a:srgbClr val="FF0000"/>
              </a:solidFill>
            </a:endParaRPr>
          </a:p>
        </p:txBody>
      </p:sp>
      <p:pic>
        <p:nvPicPr>
          <p:cNvPr id="2050" name="Picture 2" descr="C:\Users\ramnath\Downloads\2018\Practical-Methods\Pic2.JPG"/>
          <p:cNvPicPr>
            <a:picLocks noChangeAspect="1" noChangeArrowheads="1"/>
          </p:cNvPicPr>
          <p:nvPr/>
        </p:nvPicPr>
        <p:blipFill>
          <a:blip r:embed="rId2" cstate="print"/>
          <a:srcRect/>
          <a:stretch>
            <a:fillRect/>
          </a:stretch>
        </p:blipFill>
        <p:spPr bwMode="auto">
          <a:xfrm>
            <a:off x="685800" y="2057400"/>
            <a:ext cx="7914105" cy="363793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tretch>
            <a:fillRect/>
          </a:stretch>
        </p:blipFill>
        <p:spPr bwMode="auto">
          <a:xfrm>
            <a:off x="1657350" y="1729581"/>
            <a:ext cx="5829300" cy="40290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olidFill>
                  <a:srgbClr val="FF0000"/>
                </a:solidFill>
              </a:rPr>
              <a:t>Flow of Execution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457200" y="2895600"/>
            <a:ext cx="8229600" cy="1295400"/>
          </a:xfrm>
          <a:prstGeom prst="rect">
            <a:avLst/>
          </a:prstGeom>
          <a:noFill/>
          <a:ln w="9525">
            <a:noFill/>
            <a:miter lim="800000"/>
            <a:headEnd/>
            <a:tailEnd/>
          </a:ln>
        </p:spPr>
      </p:pic>
      <p:sp>
        <p:nvSpPr>
          <p:cNvPr id="2" name="Title 1"/>
          <p:cNvSpPr>
            <a:spLocks noGrp="1"/>
          </p:cNvSpPr>
          <p:nvPr>
            <p:ph type="title"/>
          </p:nvPr>
        </p:nvSpPr>
        <p:spPr>
          <a:xfrm>
            <a:off x="457200" y="533400"/>
            <a:ext cx="8229600" cy="1143000"/>
          </a:xfrm>
        </p:spPr>
        <p:txBody>
          <a:bodyPr/>
          <a:lstStyle/>
          <a:p>
            <a:r>
              <a:rPr lang="en-US" dirty="0" smtClean="0">
                <a:solidFill>
                  <a:srgbClr val="FF0000"/>
                </a:solidFill>
              </a:rPr>
              <a:t>IIS and Kestrel</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04800" y="609600"/>
            <a:ext cx="860659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6200" y="685800"/>
            <a:ext cx="8961326"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28600" y="914400"/>
            <a:ext cx="8701278"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1066800"/>
            <a:ext cx="814635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nvGraphicFramePr>
        <p:xfrm>
          <a:off x="1295399" y="1262108"/>
          <a:ext cx="6400800" cy="4452892"/>
        </p:xfrm>
        <a:graphic>
          <a:graphicData uri="http://schemas.openxmlformats.org/drawingml/2006/table">
            <a:tbl>
              <a:tblPr firstRow="1" bandRow="1">
                <a:tableStyleId>{2D5ABB26-0587-4C30-8999-92F81FD0307C}</a:tableStyleId>
              </a:tblPr>
              <a:tblGrid>
                <a:gridCol w="2133600"/>
                <a:gridCol w="2133600"/>
                <a:gridCol w="2133600"/>
              </a:tblGrid>
              <a:tr h="874758">
                <a:tc>
                  <a:txBody>
                    <a:bodyPr/>
                    <a:lstStyle/>
                    <a:p>
                      <a:pPr marL="1270" algn="ctr">
                        <a:lnSpc>
                          <a:spcPct val="100000"/>
                        </a:lnSpc>
                        <a:spcBef>
                          <a:spcPts val="1390"/>
                        </a:spcBef>
                      </a:pPr>
                      <a:r>
                        <a:rPr sz="2400" b="1" spc="-5" dirty="0">
                          <a:solidFill>
                            <a:srgbClr val="FFFFFF"/>
                          </a:solidFill>
                          <a:latin typeface="Carlito"/>
                          <a:cs typeface="Carlito"/>
                        </a:rPr>
                        <a:t>.NET</a:t>
                      </a:r>
                      <a:r>
                        <a:rPr sz="2400" b="1" spc="-30" dirty="0">
                          <a:solidFill>
                            <a:srgbClr val="FFFFFF"/>
                          </a:solidFill>
                          <a:latin typeface="Carlito"/>
                          <a:cs typeface="Carlito"/>
                        </a:rPr>
                        <a:t> </a:t>
                      </a:r>
                      <a:r>
                        <a:rPr sz="2400" b="1" spc="-15" dirty="0">
                          <a:solidFill>
                            <a:srgbClr val="FFFFFF"/>
                          </a:solidFill>
                          <a:latin typeface="Carlito"/>
                          <a:cs typeface="Carlito"/>
                        </a:rPr>
                        <a:t>framework</a:t>
                      </a:r>
                      <a:endParaRPr sz="2400" dirty="0">
                        <a:latin typeface="Carlito"/>
                        <a:cs typeface="Carlito"/>
                      </a:endParaRPr>
                    </a:p>
                  </a:txBody>
                  <a:tcPr marL="0" marR="0" marT="1765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5700"/>
                    </a:solidFill>
                  </a:tcPr>
                </a:tc>
                <a:tc>
                  <a:txBody>
                    <a:bodyPr/>
                    <a:lstStyle/>
                    <a:p>
                      <a:pPr algn="ctr">
                        <a:lnSpc>
                          <a:spcPct val="100000"/>
                        </a:lnSpc>
                        <a:spcBef>
                          <a:spcPts val="1390"/>
                        </a:spcBef>
                      </a:pPr>
                      <a:r>
                        <a:rPr sz="2400" b="1" spc="-5" dirty="0">
                          <a:solidFill>
                            <a:srgbClr val="FFFFFF"/>
                          </a:solidFill>
                          <a:latin typeface="Carlito"/>
                          <a:cs typeface="Carlito"/>
                        </a:rPr>
                        <a:t>Mono</a:t>
                      </a:r>
                      <a:endParaRPr sz="2400">
                        <a:latin typeface="Carlito"/>
                        <a:cs typeface="Carlito"/>
                      </a:endParaRPr>
                    </a:p>
                  </a:txBody>
                  <a:tcPr marL="0" marR="0" marT="1765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5700"/>
                    </a:solidFill>
                  </a:tcPr>
                </a:tc>
                <a:tc>
                  <a:txBody>
                    <a:bodyPr/>
                    <a:lstStyle/>
                    <a:p>
                      <a:pPr marL="2540" algn="ctr">
                        <a:lnSpc>
                          <a:spcPct val="100000"/>
                        </a:lnSpc>
                        <a:spcBef>
                          <a:spcPts val="1390"/>
                        </a:spcBef>
                      </a:pPr>
                      <a:r>
                        <a:rPr sz="2400" b="1" spc="-5" dirty="0">
                          <a:solidFill>
                            <a:srgbClr val="FFFFFF"/>
                          </a:solidFill>
                          <a:latin typeface="Carlito"/>
                          <a:cs typeface="Carlito"/>
                        </a:rPr>
                        <a:t>.NET</a:t>
                      </a:r>
                      <a:r>
                        <a:rPr sz="2400" b="1" spc="-10" dirty="0">
                          <a:solidFill>
                            <a:srgbClr val="FFFFFF"/>
                          </a:solidFill>
                          <a:latin typeface="Carlito"/>
                          <a:cs typeface="Carlito"/>
                        </a:rPr>
                        <a:t> Core</a:t>
                      </a:r>
                      <a:endParaRPr sz="2400">
                        <a:latin typeface="Carlito"/>
                        <a:cs typeface="Carlito"/>
                      </a:endParaRPr>
                    </a:p>
                  </a:txBody>
                  <a:tcPr marL="0" marR="0" marT="1765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5700"/>
                    </a:solidFill>
                  </a:tcPr>
                </a:tc>
              </a:tr>
              <a:tr h="875240">
                <a:tc>
                  <a:txBody>
                    <a:bodyPr/>
                    <a:lstStyle/>
                    <a:p>
                      <a:pPr marL="635" algn="ctr">
                        <a:lnSpc>
                          <a:spcPct val="100000"/>
                        </a:lnSpc>
                        <a:spcBef>
                          <a:spcPts val="1395"/>
                        </a:spcBef>
                      </a:pPr>
                      <a:r>
                        <a:rPr sz="2400" spc="-5" dirty="0">
                          <a:latin typeface="Carlito"/>
                          <a:cs typeface="Carlito"/>
                        </a:rPr>
                        <a:t>Machine</a:t>
                      </a:r>
                      <a:r>
                        <a:rPr sz="2400" spc="-20" dirty="0">
                          <a:latin typeface="Carlito"/>
                          <a:cs typeface="Carlito"/>
                        </a:rPr>
                        <a:t> </a:t>
                      </a:r>
                      <a:r>
                        <a:rPr sz="2400" dirty="0">
                          <a:latin typeface="Carlito"/>
                          <a:cs typeface="Carlito"/>
                        </a:rPr>
                        <a:t>wide</a:t>
                      </a:r>
                      <a:endParaRPr sz="2400">
                        <a:latin typeface="Carlito"/>
                        <a:cs typeface="Carlito"/>
                      </a:endParaRPr>
                    </a:p>
                  </a:txBody>
                  <a:tcPr marL="0" marR="0" marT="1771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1CA"/>
                    </a:solidFill>
                  </a:tcPr>
                </a:tc>
                <a:tc>
                  <a:txBody>
                    <a:bodyPr/>
                    <a:lstStyle/>
                    <a:p>
                      <a:pPr marL="1270" algn="ctr">
                        <a:lnSpc>
                          <a:spcPct val="100000"/>
                        </a:lnSpc>
                        <a:spcBef>
                          <a:spcPts val="1395"/>
                        </a:spcBef>
                      </a:pPr>
                      <a:r>
                        <a:rPr sz="2400" spc="-5" dirty="0">
                          <a:latin typeface="Carlito"/>
                          <a:cs typeface="Carlito"/>
                        </a:rPr>
                        <a:t>Machine</a:t>
                      </a:r>
                      <a:r>
                        <a:rPr sz="2400" spc="-20" dirty="0">
                          <a:latin typeface="Carlito"/>
                          <a:cs typeface="Carlito"/>
                        </a:rPr>
                        <a:t> </a:t>
                      </a:r>
                      <a:r>
                        <a:rPr sz="2400" dirty="0">
                          <a:latin typeface="Carlito"/>
                          <a:cs typeface="Carlito"/>
                        </a:rPr>
                        <a:t>wide</a:t>
                      </a:r>
                    </a:p>
                  </a:txBody>
                  <a:tcPr marL="0" marR="0" marT="1771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1CA"/>
                    </a:solidFill>
                  </a:tcPr>
                </a:tc>
                <a:tc>
                  <a:txBody>
                    <a:bodyPr/>
                    <a:lstStyle/>
                    <a:p>
                      <a:pPr marL="2540" algn="ctr">
                        <a:lnSpc>
                          <a:spcPct val="100000"/>
                        </a:lnSpc>
                        <a:spcBef>
                          <a:spcPts val="1395"/>
                        </a:spcBef>
                      </a:pPr>
                      <a:r>
                        <a:rPr sz="2400" spc="-20" dirty="0">
                          <a:latin typeface="Carlito"/>
                          <a:cs typeface="Carlito"/>
                        </a:rPr>
                        <a:t>Per</a:t>
                      </a:r>
                      <a:r>
                        <a:rPr sz="2400" spc="-30" dirty="0">
                          <a:latin typeface="Carlito"/>
                          <a:cs typeface="Carlito"/>
                        </a:rPr>
                        <a:t> </a:t>
                      </a:r>
                      <a:r>
                        <a:rPr sz="2400" dirty="0">
                          <a:latin typeface="Carlito"/>
                          <a:cs typeface="Carlito"/>
                        </a:rPr>
                        <a:t>app</a:t>
                      </a:r>
                    </a:p>
                  </a:txBody>
                  <a:tcPr marL="0" marR="0" marT="1771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D1CA"/>
                    </a:solidFill>
                  </a:tcPr>
                </a:tc>
              </a:tr>
              <a:tr h="875240">
                <a:tc>
                  <a:txBody>
                    <a:bodyPr/>
                    <a:lstStyle/>
                    <a:p>
                      <a:pPr algn="ctr">
                        <a:lnSpc>
                          <a:spcPct val="100000"/>
                        </a:lnSpc>
                        <a:spcBef>
                          <a:spcPts val="1395"/>
                        </a:spcBef>
                      </a:pPr>
                      <a:r>
                        <a:rPr sz="2400" spc="-10" dirty="0">
                          <a:latin typeface="Carlito"/>
                          <a:cs typeface="Carlito"/>
                        </a:rPr>
                        <a:t>Existing</a:t>
                      </a:r>
                      <a:r>
                        <a:rPr sz="2400" dirty="0">
                          <a:latin typeface="Carlito"/>
                          <a:cs typeface="Carlito"/>
                        </a:rPr>
                        <a:t> </a:t>
                      </a:r>
                      <a:r>
                        <a:rPr sz="2400" spc="-10" dirty="0">
                          <a:latin typeface="Carlito"/>
                          <a:cs typeface="Carlito"/>
                        </a:rPr>
                        <a:t>code</a:t>
                      </a:r>
                      <a:endParaRPr sz="2400">
                        <a:latin typeface="Carlito"/>
                        <a:cs typeface="Carlito"/>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AE7"/>
                    </a:solidFill>
                  </a:tcPr>
                </a:tc>
                <a:tc>
                  <a:txBody>
                    <a:bodyPr/>
                    <a:lstStyle/>
                    <a:p>
                      <a:pPr algn="ctr">
                        <a:lnSpc>
                          <a:spcPct val="100000"/>
                        </a:lnSpc>
                        <a:spcBef>
                          <a:spcPts val="1395"/>
                        </a:spcBef>
                      </a:pPr>
                      <a:r>
                        <a:rPr sz="2400" spc="-10" dirty="0">
                          <a:latin typeface="Carlito"/>
                          <a:cs typeface="Carlito"/>
                        </a:rPr>
                        <a:t>Existing</a:t>
                      </a:r>
                      <a:r>
                        <a:rPr sz="2400" dirty="0">
                          <a:latin typeface="Carlito"/>
                          <a:cs typeface="Carlito"/>
                        </a:rPr>
                        <a:t> </a:t>
                      </a:r>
                      <a:r>
                        <a:rPr sz="2400" spc="-10" dirty="0">
                          <a:latin typeface="Carlito"/>
                          <a:cs typeface="Carlito"/>
                        </a:rPr>
                        <a:t>code</a:t>
                      </a:r>
                      <a:endParaRPr sz="2400">
                        <a:latin typeface="Carlito"/>
                        <a:cs typeface="Carlito"/>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AE7"/>
                    </a:solidFill>
                  </a:tcPr>
                </a:tc>
                <a:tc>
                  <a:txBody>
                    <a:bodyPr/>
                    <a:lstStyle/>
                    <a:p>
                      <a:pPr marL="2540" algn="ctr">
                        <a:lnSpc>
                          <a:spcPct val="100000"/>
                        </a:lnSpc>
                        <a:spcBef>
                          <a:spcPts val="1395"/>
                        </a:spcBef>
                      </a:pPr>
                      <a:r>
                        <a:rPr sz="2400" spc="-5" dirty="0">
                          <a:latin typeface="Carlito"/>
                          <a:cs typeface="Carlito"/>
                        </a:rPr>
                        <a:t>New</a:t>
                      </a:r>
                      <a:r>
                        <a:rPr sz="2400" spc="-30" dirty="0">
                          <a:latin typeface="Carlito"/>
                          <a:cs typeface="Carlito"/>
                        </a:rPr>
                        <a:t> </a:t>
                      </a:r>
                      <a:r>
                        <a:rPr sz="2400" spc="-10" dirty="0">
                          <a:latin typeface="Carlito"/>
                          <a:cs typeface="Carlito"/>
                        </a:rPr>
                        <a:t>code</a:t>
                      </a:r>
                      <a:endParaRPr sz="2400" dirty="0">
                        <a:latin typeface="Carlito"/>
                        <a:cs typeface="Carlito"/>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AE7"/>
                    </a:solidFill>
                  </a:tcPr>
                </a:tc>
              </a:tr>
              <a:tr h="875240">
                <a:tc>
                  <a:txBody>
                    <a:bodyPr/>
                    <a:lstStyle/>
                    <a:p>
                      <a:pPr marL="635" algn="ctr">
                        <a:lnSpc>
                          <a:spcPct val="100000"/>
                        </a:lnSpc>
                        <a:spcBef>
                          <a:spcPts val="1395"/>
                        </a:spcBef>
                      </a:pPr>
                      <a:r>
                        <a:rPr sz="2400" spc="-15" dirty="0">
                          <a:latin typeface="Carlito"/>
                          <a:cs typeface="Carlito"/>
                        </a:rPr>
                        <a:t>Many </a:t>
                      </a:r>
                      <a:r>
                        <a:rPr sz="2400" dirty="0">
                          <a:latin typeface="Carlito"/>
                          <a:cs typeface="Carlito"/>
                        </a:rPr>
                        <a:t>types</a:t>
                      </a:r>
                      <a:endParaRPr sz="2400">
                        <a:latin typeface="Carlito"/>
                        <a:cs typeface="Carlito"/>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1CA"/>
                    </a:solidFill>
                  </a:tcPr>
                </a:tc>
                <a:tc>
                  <a:txBody>
                    <a:bodyPr/>
                    <a:lstStyle/>
                    <a:p>
                      <a:pPr marL="1270" algn="ctr">
                        <a:lnSpc>
                          <a:spcPct val="100000"/>
                        </a:lnSpc>
                        <a:spcBef>
                          <a:spcPts val="1395"/>
                        </a:spcBef>
                      </a:pPr>
                      <a:r>
                        <a:rPr sz="2400" spc="-15" dirty="0">
                          <a:latin typeface="Carlito"/>
                          <a:cs typeface="Carlito"/>
                        </a:rPr>
                        <a:t>Many </a:t>
                      </a:r>
                      <a:r>
                        <a:rPr sz="2400" dirty="0">
                          <a:latin typeface="Carlito"/>
                          <a:cs typeface="Carlito"/>
                        </a:rPr>
                        <a:t>types</a:t>
                      </a:r>
                      <a:endParaRPr sz="2400">
                        <a:latin typeface="Carlito"/>
                        <a:cs typeface="Carlito"/>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1CA"/>
                    </a:solidFill>
                  </a:tcPr>
                </a:tc>
                <a:tc>
                  <a:txBody>
                    <a:bodyPr/>
                    <a:lstStyle/>
                    <a:p>
                      <a:pPr marL="1905" algn="ctr">
                        <a:lnSpc>
                          <a:spcPct val="100000"/>
                        </a:lnSpc>
                        <a:spcBef>
                          <a:spcPts val="1395"/>
                        </a:spcBef>
                      </a:pPr>
                      <a:r>
                        <a:rPr sz="2400" spc="-10" dirty="0">
                          <a:latin typeface="Carlito"/>
                          <a:cs typeface="Carlito"/>
                        </a:rPr>
                        <a:t>Limited</a:t>
                      </a:r>
                      <a:r>
                        <a:rPr sz="2400" spc="5" dirty="0">
                          <a:latin typeface="Carlito"/>
                          <a:cs typeface="Carlito"/>
                        </a:rPr>
                        <a:t> </a:t>
                      </a:r>
                      <a:r>
                        <a:rPr sz="2400" dirty="0">
                          <a:latin typeface="Carlito"/>
                          <a:cs typeface="Carlito"/>
                        </a:rPr>
                        <a:t>types</a:t>
                      </a: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1CA"/>
                    </a:solidFill>
                  </a:tcPr>
                </a:tc>
              </a:tr>
              <a:tr h="919122">
                <a:tc>
                  <a:txBody>
                    <a:bodyPr/>
                    <a:lstStyle/>
                    <a:p>
                      <a:pPr algn="ctr">
                        <a:lnSpc>
                          <a:spcPct val="100000"/>
                        </a:lnSpc>
                        <a:spcBef>
                          <a:spcPts val="1850"/>
                        </a:spcBef>
                      </a:pPr>
                      <a:r>
                        <a:rPr sz="2400" spc="-5" dirty="0">
                          <a:latin typeface="Carlito"/>
                          <a:cs typeface="Carlito"/>
                        </a:rPr>
                        <a:t>Windows</a:t>
                      </a:r>
                      <a:r>
                        <a:rPr sz="2400" spc="-25" dirty="0">
                          <a:latin typeface="Carlito"/>
                          <a:cs typeface="Carlito"/>
                        </a:rPr>
                        <a:t> </a:t>
                      </a:r>
                      <a:r>
                        <a:rPr sz="2400" spc="-5" dirty="0">
                          <a:latin typeface="Carlito"/>
                          <a:cs typeface="Carlito"/>
                        </a:rPr>
                        <a:t>only</a:t>
                      </a:r>
                      <a:endParaRPr sz="2400" dirty="0">
                        <a:latin typeface="Carlito"/>
                        <a:cs typeface="Carlito"/>
                      </a:endParaRPr>
                    </a:p>
                  </a:txBody>
                  <a:tcPr marL="0" marR="0" marT="2349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AE7"/>
                    </a:solidFill>
                  </a:tcPr>
                </a:tc>
                <a:tc>
                  <a:txBody>
                    <a:bodyPr/>
                    <a:lstStyle/>
                    <a:p>
                      <a:pPr algn="ctr">
                        <a:lnSpc>
                          <a:spcPct val="100000"/>
                        </a:lnSpc>
                        <a:spcBef>
                          <a:spcPts val="1850"/>
                        </a:spcBef>
                      </a:pPr>
                      <a:r>
                        <a:rPr sz="2400" spc="-15" dirty="0">
                          <a:latin typeface="Carlito"/>
                          <a:cs typeface="Carlito"/>
                        </a:rPr>
                        <a:t>Cross-platform</a:t>
                      </a:r>
                      <a:endParaRPr sz="2400">
                        <a:latin typeface="Carlito"/>
                        <a:cs typeface="Carlito"/>
                      </a:endParaRPr>
                    </a:p>
                  </a:txBody>
                  <a:tcPr marL="0" marR="0" marT="2349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AE7"/>
                    </a:solidFill>
                  </a:tcPr>
                </a:tc>
                <a:tc>
                  <a:txBody>
                    <a:bodyPr/>
                    <a:lstStyle/>
                    <a:p>
                      <a:pPr marL="635" algn="ctr">
                        <a:lnSpc>
                          <a:spcPct val="100000"/>
                        </a:lnSpc>
                        <a:spcBef>
                          <a:spcPts val="1850"/>
                        </a:spcBef>
                      </a:pPr>
                      <a:r>
                        <a:rPr sz="2400" spc="-15" dirty="0">
                          <a:latin typeface="Carlito"/>
                          <a:cs typeface="Carlito"/>
                        </a:rPr>
                        <a:t>Cross-platform</a:t>
                      </a:r>
                      <a:endParaRPr sz="2400" dirty="0">
                        <a:latin typeface="Carlito"/>
                        <a:cs typeface="Carlito"/>
                      </a:endParaRPr>
                    </a:p>
                  </a:txBody>
                  <a:tcPr marL="0" marR="0" marT="2349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AE7"/>
                    </a:solidFill>
                  </a:tcPr>
                </a:tc>
              </a:tr>
            </a:tbl>
          </a:graphicData>
        </a:graphic>
      </p:graphicFrame>
      <p:sp>
        <p:nvSpPr>
          <p:cNvPr id="4" name="object 4"/>
          <p:cNvSpPr txBox="1">
            <a:spLocks noGrp="1"/>
          </p:cNvSpPr>
          <p:nvPr>
            <p:ph type="title"/>
          </p:nvPr>
        </p:nvSpPr>
        <p:spPr>
          <a:xfrm>
            <a:off x="400813" y="395130"/>
            <a:ext cx="4933187" cy="443070"/>
          </a:xfrm>
          <a:prstGeom prst="rect">
            <a:avLst/>
          </a:prstGeom>
        </p:spPr>
        <p:txBody>
          <a:bodyPr vert="horz" wrap="square" lIns="0" tIns="12065" rIns="0" bIns="0" rtlCol="0">
            <a:spAutoFit/>
          </a:bodyPr>
          <a:lstStyle/>
          <a:p>
            <a:pPr marL="12700">
              <a:lnSpc>
                <a:spcPct val="100000"/>
              </a:lnSpc>
              <a:spcBef>
                <a:spcPts val="95"/>
              </a:spcBef>
            </a:pPr>
            <a:r>
              <a:rPr sz="2800" spc="-405" dirty="0">
                <a:latin typeface="Arial Black"/>
                <a:cs typeface="Arial Black"/>
              </a:rPr>
              <a:t>Framework</a:t>
            </a:r>
            <a:r>
              <a:rPr sz="2800" spc="-240" dirty="0">
                <a:latin typeface="Arial Black"/>
                <a:cs typeface="Arial Black"/>
              </a:rPr>
              <a:t> </a:t>
            </a:r>
            <a:r>
              <a:rPr sz="2800" spc="-409" dirty="0">
                <a:latin typeface="Arial Black"/>
                <a:cs typeface="Arial Black"/>
              </a:rPr>
              <a:t>choices</a:t>
            </a:r>
            <a:endParaRPr sz="2800" dirty="0">
              <a:latin typeface="Arial Black"/>
              <a:cs typeface="Arial Black"/>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81000" y="990600"/>
            <a:ext cx="7801802"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cstate="print"/>
          <a:srcRect/>
          <a:stretch>
            <a:fillRect/>
          </a:stretch>
        </p:blipFill>
        <p:spPr bwMode="auto">
          <a:xfrm>
            <a:off x="377610" y="2075656"/>
            <a:ext cx="7775790" cy="2801144"/>
          </a:xfrm>
          <a:prstGeom prst="rect">
            <a:avLst/>
          </a:prstGeom>
          <a:noFill/>
          <a:ln w="9525">
            <a:noFill/>
            <a:miter lim="800000"/>
            <a:headEnd/>
            <a:tailEnd/>
          </a:ln>
        </p:spPr>
      </p:pic>
      <p:sp>
        <p:nvSpPr>
          <p:cNvPr id="2" name="Title 1"/>
          <p:cNvSpPr>
            <a:spLocks noGrp="1"/>
          </p:cNvSpPr>
          <p:nvPr>
            <p:ph type="title"/>
          </p:nvPr>
        </p:nvSpPr>
        <p:spPr>
          <a:xfrm>
            <a:off x="457200" y="609600"/>
            <a:ext cx="8229600" cy="1143000"/>
          </a:xfrm>
        </p:spPr>
        <p:txBody>
          <a:bodyPr>
            <a:normAutofit/>
          </a:bodyPr>
          <a:lstStyle/>
          <a:p>
            <a:r>
              <a:rPr lang="en-US" sz="3600" dirty="0" smtClean="0">
                <a:solidFill>
                  <a:srgbClr val="FF0000"/>
                </a:solidFill>
              </a:rPr>
              <a:t>ASP.NET Core - Middleware</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cstate="print"/>
          <a:srcRect/>
          <a:stretch>
            <a:fillRect/>
          </a:stretch>
        </p:blipFill>
        <p:spPr bwMode="auto">
          <a:xfrm>
            <a:off x="284162" y="2438400"/>
            <a:ext cx="8478838" cy="1600200"/>
          </a:xfrm>
          <a:prstGeom prst="rect">
            <a:avLst/>
          </a:prstGeom>
          <a:noFill/>
          <a:ln w="9525">
            <a:noFill/>
            <a:miter lim="800000"/>
            <a:headEnd/>
            <a:tailEnd/>
          </a:ln>
        </p:spPr>
      </p:pic>
      <p:sp>
        <p:nvSpPr>
          <p:cNvPr id="4" name="Title 1"/>
          <p:cNvSpPr>
            <a:spLocks noGrp="1"/>
          </p:cNvSpPr>
          <p:nvPr>
            <p:ph type="title"/>
          </p:nvPr>
        </p:nvSpPr>
        <p:spPr>
          <a:xfrm>
            <a:off x="457200" y="609600"/>
            <a:ext cx="8229600" cy="1143000"/>
          </a:xfrm>
        </p:spPr>
        <p:txBody>
          <a:bodyPr>
            <a:normAutofit/>
          </a:bodyPr>
          <a:lstStyle/>
          <a:p>
            <a:r>
              <a:rPr lang="en-US" sz="3600" dirty="0" smtClean="0">
                <a:solidFill>
                  <a:srgbClr val="FF0000"/>
                </a:solidFill>
              </a:rPr>
              <a:t>ASP.NET Core - Middleware</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81000" y="990600"/>
            <a:ext cx="821597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381000" y="1143000"/>
            <a:ext cx="8323958"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Need of </a:t>
            </a:r>
            <a:r>
              <a:rPr lang="en-US" dirty="0" err="1" smtClean="0">
                <a:solidFill>
                  <a:srgbClr val="FF0000"/>
                </a:solidFill>
              </a:rPr>
              <a:t>Program.cs</a:t>
            </a:r>
            <a:r>
              <a:rPr lang="en-US" dirty="0" smtClean="0">
                <a:solidFill>
                  <a:srgbClr val="FF0000"/>
                </a:solidFill>
              </a:rPr>
              <a:t> and </a:t>
            </a:r>
            <a:r>
              <a:rPr lang="en-US" dirty="0" err="1" smtClean="0">
                <a:solidFill>
                  <a:srgbClr val="FF0000"/>
                </a:solidFill>
              </a:rPr>
              <a:t>startup.cs</a:t>
            </a:r>
            <a:r>
              <a:rPr lang="en-US" dirty="0" smtClean="0">
                <a:solidFill>
                  <a:srgbClr val="FF0000"/>
                </a:solidFill>
              </a:rPr>
              <a:t> file</a:t>
            </a:r>
            <a:endParaRPr lang="en-US" dirty="0">
              <a:solidFill>
                <a:srgbClr val="FF0000"/>
              </a:solidFill>
            </a:endParaRPr>
          </a:p>
        </p:txBody>
      </p:sp>
      <p:pic>
        <p:nvPicPr>
          <p:cNvPr id="4" name="Picture 2" descr="Image may contain: text"/>
          <p:cNvPicPr>
            <a:picLocks noChangeAspect="1" noChangeArrowheads="1"/>
          </p:cNvPicPr>
          <p:nvPr/>
        </p:nvPicPr>
        <p:blipFill>
          <a:blip r:embed="rId2" cstate="print"/>
          <a:srcRect/>
          <a:stretch>
            <a:fillRect/>
          </a:stretch>
        </p:blipFill>
        <p:spPr bwMode="auto">
          <a:xfrm>
            <a:off x="1828800" y="1649085"/>
            <a:ext cx="5410200" cy="406591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77200" cy="685800"/>
          </a:xfrm>
        </p:spPr>
        <p:txBody>
          <a:bodyPr>
            <a:normAutofit/>
          </a:bodyPr>
          <a:lstStyle/>
          <a:p>
            <a:r>
              <a:rPr lang="en-US" sz="3600" dirty="0" smtClean="0">
                <a:solidFill>
                  <a:srgbClr val="FF0000"/>
                </a:solidFill>
              </a:rPr>
              <a:t>Development and Production</a:t>
            </a:r>
            <a:endParaRPr lang="en-US" sz="3600" dirty="0">
              <a:solidFill>
                <a:srgbClr val="FF0000"/>
              </a:solidFill>
            </a:endParaRPr>
          </a:p>
        </p:txBody>
      </p:sp>
      <p:pic>
        <p:nvPicPr>
          <p:cNvPr id="6147" name="Picture 3"/>
          <p:cNvPicPr>
            <a:picLocks noChangeAspect="1" noChangeArrowheads="1"/>
          </p:cNvPicPr>
          <p:nvPr/>
        </p:nvPicPr>
        <p:blipFill>
          <a:blip r:embed="rId2" cstate="print"/>
          <a:srcRect/>
          <a:stretch>
            <a:fillRect/>
          </a:stretch>
        </p:blipFill>
        <p:spPr bwMode="auto">
          <a:xfrm>
            <a:off x="762000" y="1752600"/>
            <a:ext cx="7494221"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en-US" b="1" i="1" dirty="0" err="1" smtClean="0"/>
              <a:t>IsDevelopment</a:t>
            </a:r>
            <a:r>
              <a:rPr lang="en-US" b="1" i="1" dirty="0" smtClean="0"/>
              <a:t>()  &amp; </a:t>
            </a:r>
            <a:r>
              <a:rPr lang="en-US" b="1" i="1" dirty="0" err="1" smtClean="0"/>
              <a:t>IsProduction</a:t>
            </a:r>
            <a:r>
              <a:rPr lang="en-US" b="1" i="1" dirty="0" smtClean="0"/>
              <a:t>()</a:t>
            </a:r>
          </a:p>
          <a:p>
            <a:r>
              <a:rPr lang="en-US" dirty="0" smtClean="0"/>
              <a:t>In which environment is the app running?</a:t>
            </a:r>
          </a:p>
          <a:p>
            <a:r>
              <a:rPr lang="en-US" dirty="0" smtClean="0"/>
              <a:t> What happens when we are in production?</a:t>
            </a:r>
            <a:endParaRPr lang="en-US" dirty="0"/>
          </a:p>
        </p:txBody>
      </p:sp>
      <p:sp>
        <p:nvSpPr>
          <p:cNvPr id="2" name="Title 1"/>
          <p:cNvSpPr>
            <a:spLocks noGrp="1"/>
          </p:cNvSpPr>
          <p:nvPr>
            <p:ph type="title"/>
          </p:nvPr>
        </p:nvSpPr>
        <p:spPr/>
        <p:txBody>
          <a:bodyPr/>
          <a:lstStyle/>
          <a:p>
            <a:r>
              <a:rPr lang="en-US" sz="3600" dirty="0" smtClean="0">
                <a:solidFill>
                  <a:srgbClr val="FF0000"/>
                </a:solidFill>
              </a:rPr>
              <a:t>Development and Production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8" y="457200"/>
            <a:ext cx="9144001" cy="1765042"/>
          </a:xfrm>
        </p:spPr>
        <p:txBody>
          <a:bodyPr>
            <a:noAutofit/>
          </a:bodyPr>
          <a:lstStyle/>
          <a:p>
            <a:r>
              <a:rPr lang="en-US" sz="6000" dirty="0">
                <a:solidFill>
                  <a:srgbClr val="FF0000"/>
                </a:solidFill>
              </a:rPr>
              <a:t>Entity Framework Core*</a:t>
            </a:r>
          </a:p>
        </p:txBody>
      </p:sp>
      <p:sp>
        <p:nvSpPr>
          <p:cNvPr id="5" name="Title 1"/>
          <p:cNvSpPr txBox="1">
            <a:spLocks/>
          </p:cNvSpPr>
          <p:nvPr/>
        </p:nvSpPr>
        <p:spPr>
          <a:xfrm>
            <a:off x="-20818" y="2971800"/>
            <a:ext cx="9164818" cy="8953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5400" b="0" kern="1200" cap="none" spc="0" baseline="0" dirty="0" smtClean="0">
                <a:ln w="3175">
                  <a:noFill/>
                </a:ln>
                <a:solidFill>
                  <a:schemeClr val="bg1"/>
                </a:solidFill>
                <a:effectLst/>
                <a:latin typeface="+mj-lt"/>
                <a:ea typeface="+mn-ea"/>
                <a:cs typeface="Segoe UI" pitchFamily="34" charset="0"/>
              </a:defRPr>
            </a:lvl1pPr>
          </a:lstStyle>
          <a:p>
            <a:r>
              <a:rPr lang="en-US" sz="3600" dirty="0">
                <a:solidFill>
                  <a:schemeClr val="tx1"/>
                </a:solidFill>
              </a:rPr>
              <a:t>The Future of EF for ASP.NET Core</a:t>
            </a:r>
          </a:p>
        </p:txBody>
      </p:sp>
    </p:spTree>
    <p:extLst>
      <p:ext uri="{BB962C8B-B14F-4D97-AF65-F5344CB8AC3E}">
        <p14:creationId xmlns:p14="http://schemas.microsoft.com/office/powerpoint/2010/main" val="373759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7730" y="395103"/>
            <a:ext cx="8777547" cy="747897"/>
          </a:xfrm>
        </p:spPr>
        <p:txBody>
          <a:bodyPr>
            <a:noAutofit/>
          </a:bodyPr>
          <a:lstStyle/>
          <a:p>
            <a:r>
              <a:rPr lang="en-US" sz="4800" b="1" dirty="0"/>
              <a:t>DB-Driven Web Applications</a:t>
            </a:r>
          </a:p>
        </p:txBody>
      </p:sp>
      <p:sp>
        <p:nvSpPr>
          <p:cNvPr id="3" name="Flowchart: Magnetic Disk 2"/>
          <p:cNvSpPr/>
          <p:nvPr/>
        </p:nvSpPr>
        <p:spPr>
          <a:xfrm>
            <a:off x="304800" y="3429001"/>
            <a:ext cx="2286000" cy="255088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Database</a:t>
            </a:r>
            <a:endParaRPr lang="en-US" dirty="0"/>
          </a:p>
        </p:txBody>
      </p:sp>
      <p:sp>
        <p:nvSpPr>
          <p:cNvPr id="5" name="Rectangle 4"/>
          <p:cNvSpPr/>
          <p:nvPr/>
        </p:nvSpPr>
        <p:spPr>
          <a:xfrm>
            <a:off x="3319600" y="1255486"/>
            <a:ext cx="1142999" cy="2452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App</a:t>
            </a:r>
          </a:p>
        </p:txBody>
      </p:sp>
      <p:sp>
        <p:nvSpPr>
          <p:cNvPr id="8" name="Cloud 7"/>
          <p:cNvSpPr/>
          <p:nvPr/>
        </p:nvSpPr>
        <p:spPr>
          <a:xfrm>
            <a:off x="5192889" y="1738085"/>
            <a:ext cx="2503311" cy="1487715"/>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75000"/>
                  </a:schemeClr>
                </a:solidFill>
              </a:rPr>
              <a:t>Internet</a:t>
            </a:r>
          </a:p>
        </p:txBody>
      </p:sp>
      <p:cxnSp>
        <p:nvCxnSpPr>
          <p:cNvPr id="18" name="Elbow Connector 17"/>
          <p:cNvCxnSpPr>
            <a:stCxn id="5" idx="1"/>
            <a:endCxn id="3" idx="1"/>
          </p:cNvCxnSpPr>
          <p:nvPr/>
        </p:nvCxnSpPr>
        <p:spPr>
          <a:xfrm rot="10800000" flipV="1">
            <a:off x="1447800" y="2481943"/>
            <a:ext cx="1871800" cy="947057"/>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5" idx="3"/>
          </p:cNvCxnSpPr>
          <p:nvPr/>
        </p:nvCxnSpPr>
        <p:spPr>
          <a:xfrm rot="10800000" flipV="1">
            <a:off x="4462600" y="2481942"/>
            <a:ext cx="738055" cy="1"/>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23" name="Smiley Face 22"/>
          <p:cNvSpPr/>
          <p:nvPr/>
        </p:nvSpPr>
        <p:spPr>
          <a:xfrm>
            <a:off x="7957862" y="4789713"/>
            <a:ext cx="6858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p:cNvSpPr/>
          <p:nvPr/>
        </p:nvSpPr>
        <p:spPr>
          <a:xfrm>
            <a:off x="7099572" y="4789713"/>
            <a:ext cx="6858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8" idx="0"/>
          </p:cNvCxnSpPr>
          <p:nvPr/>
        </p:nvCxnSpPr>
        <p:spPr>
          <a:xfrm>
            <a:off x="7694114" y="2481943"/>
            <a:ext cx="263748" cy="1970313"/>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592341" y="5810739"/>
            <a:ext cx="878317" cy="461665"/>
          </a:xfrm>
          <a:prstGeom prst="rect">
            <a:avLst/>
          </a:prstGeom>
          <a:solidFill>
            <a:srgbClr val="0171B0"/>
          </a:solidFill>
        </p:spPr>
        <p:txBody>
          <a:bodyPr wrap="none" rtlCol="0">
            <a:spAutoFit/>
          </a:bodyPr>
          <a:lstStyle/>
          <a:p>
            <a:r>
              <a:rPr lang="en-US" sz="2400" dirty="0">
                <a:solidFill>
                  <a:schemeClr val="tx1">
                    <a:lumMod val="20000"/>
                    <a:lumOff val="80000"/>
                  </a:schemeClr>
                </a:solidFill>
              </a:rPr>
              <a:t>Users</a:t>
            </a:r>
          </a:p>
        </p:txBody>
      </p:sp>
      <p:sp>
        <p:nvSpPr>
          <p:cNvPr id="9" name="Explosion 1 8"/>
          <p:cNvSpPr/>
          <p:nvPr/>
        </p:nvSpPr>
        <p:spPr>
          <a:xfrm>
            <a:off x="2589310" y="1881413"/>
            <a:ext cx="1033704" cy="1201057"/>
          </a:xfrm>
          <a:prstGeom prst="irregularSeal1">
            <a:avLst/>
          </a:prstGeom>
          <a:solidFill>
            <a:srgbClr val="46B4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ORM</a:t>
            </a:r>
          </a:p>
        </p:txBody>
      </p:sp>
    </p:spTree>
    <p:extLst>
      <p:ext uri="{BB962C8B-B14F-4D97-AF65-F5344CB8AC3E}">
        <p14:creationId xmlns:p14="http://schemas.microsoft.com/office/powerpoint/2010/main" val="4091884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0812" y="338073"/>
            <a:ext cx="4801553" cy="4939173"/>
          </a:xfrm>
          <a:prstGeom prst="rect">
            <a:avLst/>
          </a:prstGeom>
        </p:spPr>
        <p:txBody>
          <a:bodyPr vert="horz" wrap="square" lIns="0" tIns="12065" rIns="0" bIns="0" rtlCol="0">
            <a:spAutoFit/>
          </a:bodyPr>
          <a:lstStyle/>
          <a:p>
            <a:pPr marL="12700">
              <a:lnSpc>
                <a:spcPct val="100000"/>
              </a:lnSpc>
              <a:spcBef>
                <a:spcPts val="95"/>
              </a:spcBef>
            </a:pPr>
            <a:r>
              <a:rPr sz="2400" spc="-434" dirty="0">
                <a:solidFill>
                  <a:srgbClr val="FF5700"/>
                </a:solidFill>
                <a:latin typeface="Arial Black"/>
                <a:cs typeface="Arial Black"/>
              </a:rPr>
              <a:t>.NET</a:t>
            </a:r>
            <a:r>
              <a:rPr sz="2400" spc="-160" dirty="0">
                <a:solidFill>
                  <a:srgbClr val="FF5700"/>
                </a:solidFill>
                <a:latin typeface="Arial Black"/>
                <a:cs typeface="Arial Black"/>
              </a:rPr>
              <a:t> </a:t>
            </a:r>
            <a:r>
              <a:rPr sz="2400" spc="-455" dirty="0">
                <a:solidFill>
                  <a:srgbClr val="FF5700"/>
                </a:solidFill>
                <a:latin typeface="Arial Black"/>
                <a:cs typeface="Arial Black"/>
              </a:rPr>
              <a:t>CLI</a:t>
            </a:r>
            <a:endParaRPr sz="2400" dirty="0">
              <a:latin typeface="Arial Black"/>
              <a:cs typeface="Arial Black"/>
            </a:endParaRPr>
          </a:p>
          <a:p>
            <a:pPr>
              <a:lnSpc>
                <a:spcPct val="100000"/>
              </a:lnSpc>
              <a:spcBef>
                <a:spcPts val="60"/>
              </a:spcBef>
            </a:pPr>
            <a:endParaRPr sz="3200" dirty="0">
              <a:latin typeface="Arial Black"/>
              <a:cs typeface="Arial Black"/>
            </a:endParaRPr>
          </a:p>
          <a:p>
            <a:pPr marL="623570" indent="-229235">
              <a:lnSpc>
                <a:spcPct val="100000"/>
              </a:lnSpc>
              <a:buFont typeface="Arial"/>
              <a:buChar char="•"/>
              <a:tabLst>
                <a:tab pos="624205" algn="l"/>
              </a:tabLst>
            </a:pPr>
            <a:r>
              <a:rPr sz="3200" spc="-5" dirty="0">
                <a:latin typeface="Carlito"/>
                <a:cs typeface="Carlito"/>
              </a:rPr>
              <a:t>Command-line </a:t>
            </a:r>
            <a:r>
              <a:rPr sz="3200" spc="-25" dirty="0">
                <a:latin typeface="Carlito"/>
                <a:cs typeface="Carlito"/>
              </a:rPr>
              <a:t>first</a:t>
            </a:r>
            <a:r>
              <a:rPr sz="3200" spc="-60" dirty="0">
                <a:latin typeface="Carlito"/>
                <a:cs typeface="Carlito"/>
              </a:rPr>
              <a:t> </a:t>
            </a:r>
            <a:r>
              <a:rPr sz="3200" spc="-10" dirty="0">
                <a:latin typeface="Carlito"/>
                <a:cs typeface="Carlito"/>
              </a:rPr>
              <a:t>approach</a:t>
            </a:r>
            <a:endParaRPr sz="3200" dirty="0">
              <a:latin typeface="Carlito"/>
              <a:cs typeface="Carlito"/>
            </a:endParaRPr>
          </a:p>
          <a:p>
            <a:pPr>
              <a:lnSpc>
                <a:spcPct val="100000"/>
              </a:lnSpc>
              <a:spcBef>
                <a:spcPts val="20"/>
              </a:spcBef>
              <a:buFont typeface="Arial"/>
              <a:buChar char="•"/>
            </a:pPr>
            <a:endParaRPr sz="3600" dirty="0">
              <a:latin typeface="Carlito"/>
              <a:cs typeface="Carlito"/>
            </a:endParaRPr>
          </a:p>
          <a:p>
            <a:pPr marL="623570" indent="-229235">
              <a:lnSpc>
                <a:spcPct val="100000"/>
              </a:lnSpc>
              <a:buFont typeface="Arial"/>
              <a:buChar char="•"/>
              <a:tabLst>
                <a:tab pos="624205" algn="l"/>
              </a:tabLst>
            </a:pPr>
            <a:r>
              <a:rPr sz="3200" spc="-10" dirty="0">
                <a:latin typeface="Carlito"/>
                <a:cs typeface="Carlito"/>
              </a:rPr>
              <a:t>dotnet</a:t>
            </a:r>
            <a:r>
              <a:rPr sz="3200" spc="-20" dirty="0">
                <a:latin typeface="Carlito"/>
                <a:cs typeface="Carlito"/>
              </a:rPr>
              <a:t> </a:t>
            </a:r>
            <a:r>
              <a:rPr sz="3200" spc="-10" dirty="0">
                <a:latin typeface="Carlito"/>
                <a:cs typeface="Carlito"/>
              </a:rPr>
              <a:t>new</a:t>
            </a:r>
            <a:endParaRPr sz="3200" dirty="0">
              <a:latin typeface="Carlito"/>
              <a:cs typeface="Carlito"/>
            </a:endParaRPr>
          </a:p>
          <a:p>
            <a:pPr marL="623570" indent="-229235">
              <a:lnSpc>
                <a:spcPct val="100000"/>
              </a:lnSpc>
              <a:spcBef>
                <a:spcPts val="135"/>
              </a:spcBef>
              <a:buFont typeface="Arial"/>
              <a:buChar char="•"/>
              <a:tabLst>
                <a:tab pos="624205" algn="l"/>
              </a:tabLst>
            </a:pPr>
            <a:r>
              <a:rPr sz="3200" spc="-10" dirty="0">
                <a:latin typeface="Carlito"/>
                <a:cs typeface="Carlito"/>
              </a:rPr>
              <a:t>dotnet</a:t>
            </a:r>
            <a:r>
              <a:rPr sz="3200" spc="-15" dirty="0">
                <a:latin typeface="Carlito"/>
                <a:cs typeface="Carlito"/>
              </a:rPr>
              <a:t> </a:t>
            </a:r>
            <a:r>
              <a:rPr sz="3200" spc="-30" dirty="0">
                <a:latin typeface="Carlito"/>
                <a:cs typeface="Carlito"/>
              </a:rPr>
              <a:t>restore</a:t>
            </a:r>
            <a:endParaRPr sz="3200" dirty="0">
              <a:latin typeface="Carlito"/>
              <a:cs typeface="Carlito"/>
            </a:endParaRPr>
          </a:p>
          <a:p>
            <a:pPr marL="623570" indent="-229235">
              <a:lnSpc>
                <a:spcPct val="100000"/>
              </a:lnSpc>
              <a:spcBef>
                <a:spcPts val="140"/>
              </a:spcBef>
              <a:buFont typeface="Arial"/>
              <a:buChar char="•"/>
              <a:tabLst>
                <a:tab pos="624205" algn="l"/>
              </a:tabLst>
            </a:pPr>
            <a:r>
              <a:rPr sz="3200" spc="-10" dirty="0">
                <a:latin typeface="Carlito"/>
                <a:cs typeface="Carlito"/>
              </a:rPr>
              <a:t>dotnet</a:t>
            </a:r>
            <a:r>
              <a:rPr sz="3200" spc="-20" dirty="0">
                <a:latin typeface="Carlito"/>
                <a:cs typeface="Carlito"/>
              </a:rPr>
              <a:t> </a:t>
            </a:r>
            <a:r>
              <a:rPr sz="3200" dirty="0">
                <a:latin typeface="Carlito"/>
                <a:cs typeface="Carlito"/>
              </a:rPr>
              <a:t>run</a:t>
            </a:r>
          </a:p>
          <a:p>
            <a:pPr marL="623570" indent="-229235">
              <a:lnSpc>
                <a:spcPct val="100000"/>
              </a:lnSpc>
              <a:spcBef>
                <a:spcPts val="135"/>
              </a:spcBef>
              <a:buFont typeface="Arial"/>
              <a:buChar char="•"/>
              <a:tabLst>
                <a:tab pos="624205" algn="l"/>
              </a:tabLst>
            </a:pPr>
            <a:r>
              <a:rPr sz="3200" spc="-10" dirty="0">
                <a:latin typeface="Carlito"/>
                <a:cs typeface="Carlito"/>
              </a:rPr>
              <a:t>dotnet</a:t>
            </a:r>
            <a:r>
              <a:rPr sz="3200" spc="-15" dirty="0">
                <a:latin typeface="Carlito"/>
                <a:cs typeface="Carlito"/>
              </a:rPr>
              <a:t> </a:t>
            </a:r>
            <a:r>
              <a:rPr sz="3200" dirty="0">
                <a:latin typeface="Carlito"/>
                <a:cs typeface="Carlito"/>
              </a:rPr>
              <a:t>build</a:t>
            </a:r>
          </a:p>
          <a:p>
            <a:pPr marL="623570" indent="-229235">
              <a:lnSpc>
                <a:spcPct val="100000"/>
              </a:lnSpc>
              <a:spcBef>
                <a:spcPts val="135"/>
              </a:spcBef>
              <a:buFont typeface="Arial"/>
              <a:buChar char="•"/>
              <a:tabLst>
                <a:tab pos="624205" algn="l"/>
              </a:tabLst>
            </a:pPr>
            <a:r>
              <a:rPr sz="3200" spc="-10" dirty="0">
                <a:latin typeface="Carlito"/>
                <a:cs typeface="Carlito"/>
              </a:rPr>
              <a:t>dotnet</a:t>
            </a:r>
            <a:r>
              <a:rPr sz="3200" spc="-20" dirty="0">
                <a:latin typeface="Carlito"/>
                <a:cs typeface="Carlito"/>
              </a:rPr>
              <a:t> </a:t>
            </a:r>
            <a:r>
              <a:rPr sz="3200" dirty="0">
                <a:latin typeface="Carlito"/>
                <a:cs typeface="Carlito"/>
              </a:rPr>
              <a:t>publish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14400" y="609600"/>
            <a:ext cx="6153150" cy="2857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923925"/>
            <a:ext cx="8423630" cy="48672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371600" y="609600"/>
            <a:ext cx="6191250" cy="42291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219200" y="990600"/>
            <a:ext cx="6162675" cy="40767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990600" y="1143000"/>
            <a:ext cx="6143625" cy="26479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990600" y="1143000"/>
            <a:ext cx="8018266" cy="4114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609600" y="990600"/>
            <a:ext cx="8124548" cy="3886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61999" y="885824"/>
            <a:ext cx="7772557" cy="52101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28600" y="685800"/>
            <a:ext cx="8686800" cy="48023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685800" y="990600"/>
            <a:ext cx="7772400" cy="408380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685800"/>
            <a:ext cx="8288094"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457199" y="762000"/>
            <a:ext cx="8296689" cy="4800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762000" y="914400"/>
            <a:ext cx="7576001" cy="3733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457200" y="533400"/>
            <a:ext cx="7820978" cy="5257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685800" y="914400"/>
            <a:ext cx="7656786" cy="4724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395103"/>
            <a:ext cx="8363938" cy="747897"/>
          </a:xfrm>
        </p:spPr>
        <p:txBody>
          <a:bodyPr>
            <a:noAutofit/>
          </a:bodyPr>
          <a:lstStyle/>
          <a:p>
            <a:r>
              <a:rPr lang="en-US" sz="3200" dirty="0" smtClean="0"/>
              <a:t>EF Core Development Approaches</a:t>
            </a:r>
            <a:br>
              <a:rPr lang="en-US" sz="3200" dirty="0" smtClean="0"/>
            </a:br>
            <a:endParaRPr lang="en-US" sz="3200" dirty="0"/>
          </a:p>
        </p:txBody>
      </p:sp>
      <p:pic>
        <p:nvPicPr>
          <p:cNvPr id="15362" name="Picture 2"/>
          <p:cNvPicPr>
            <a:picLocks noChangeAspect="1" noChangeArrowheads="1"/>
          </p:cNvPicPr>
          <p:nvPr/>
        </p:nvPicPr>
        <p:blipFill>
          <a:blip r:embed="rId3" cstate="print"/>
          <a:srcRect/>
          <a:stretch>
            <a:fillRect/>
          </a:stretch>
        </p:blipFill>
        <p:spPr bwMode="auto">
          <a:xfrm>
            <a:off x="1524000" y="1600200"/>
            <a:ext cx="5744308" cy="1371600"/>
          </a:xfrm>
          <a:prstGeom prst="rect">
            <a:avLst/>
          </a:prstGeom>
          <a:noFill/>
          <a:ln w="9525">
            <a:noFill/>
            <a:miter lim="800000"/>
            <a:headEnd/>
            <a:tailEnd/>
          </a:ln>
        </p:spPr>
      </p:pic>
      <p:pic>
        <p:nvPicPr>
          <p:cNvPr id="15363" name="Picture 3"/>
          <p:cNvPicPr>
            <a:picLocks noChangeAspect="1" noChangeArrowheads="1"/>
          </p:cNvPicPr>
          <p:nvPr/>
        </p:nvPicPr>
        <p:blipFill>
          <a:blip r:embed="rId4" cstate="print"/>
          <a:srcRect/>
          <a:stretch>
            <a:fillRect/>
          </a:stretch>
        </p:blipFill>
        <p:spPr bwMode="auto">
          <a:xfrm>
            <a:off x="1600200" y="3781425"/>
            <a:ext cx="5845485" cy="1476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76200" y="838200"/>
            <a:ext cx="8915400" cy="4572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 y="304800"/>
            <a:ext cx="9144001" cy="556259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b="1" dirty="0" smtClean="0">
                <a:solidFill>
                  <a:srgbClr val="FF0000"/>
                </a:solidFill>
              </a:rPr>
              <a:t>Configuring the Application</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187730" y="1361382"/>
            <a:ext cx="8726451" cy="4245789"/>
          </a:xfrm>
          <a:prstGeom prst="rect">
            <a:avLst/>
          </a:prstGeom>
        </p:spPr>
      </p:pic>
      <p:sp>
        <p:nvSpPr>
          <p:cNvPr id="7" name="Title 6"/>
          <p:cNvSpPr>
            <a:spLocks noGrp="1"/>
          </p:cNvSpPr>
          <p:nvPr>
            <p:ph type="title"/>
          </p:nvPr>
        </p:nvSpPr>
        <p:spPr>
          <a:xfrm>
            <a:off x="187729" y="228602"/>
            <a:ext cx="8765078" cy="747897"/>
          </a:xfrm>
        </p:spPr>
        <p:txBody>
          <a:bodyPr>
            <a:noAutofit/>
          </a:bodyPr>
          <a:lstStyle/>
          <a:p>
            <a:r>
              <a:rPr lang="en-US" sz="4800" b="1" dirty="0"/>
              <a:t>Project Files and Configuration</a:t>
            </a:r>
          </a:p>
        </p:txBody>
      </p:sp>
      <p:sp>
        <p:nvSpPr>
          <p:cNvPr id="4" name="Rounded Rectangle 3"/>
          <p:cNvSpPr/>
          <p:nvPr/>
        </p:nvSpPr>
        <p:spPr>
          <a:xfrm>
            <a:off x="7789653" y="1662741"/>
            <a:ext cx="371205" cy="390346"/>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34956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7729" y="318903"/>
            <a:ext cx="8765078" cy="747897"/>
          </a:xfrm>
        </p:spPr>
        <p:txBody>
          <a:bodyPr>
            <a:noAutofit/>
          </a:bodyPr>
          <a:lstStyle/>
          <a:p>
            <a:r>
              <a:rPr lang="en-US" sz="4000" b="1" dirty="0"/>
              <a:t>Connection Strings</a:t>
            </a:r>
          </a:p>
        </p:txBody>
      </p:sp>
      <p:pic>
        <p:nvPicPr>
          <p:cNvPr id="2" name="Picture 1"/>
          <p:cNvPicPr>
            <a:picLocks noChangeAspect="1"/>
          </p:cNvPicPr>
          <p:nvPr/>
        </p:nvPicPr>
        <p:blipFill>
          <a:blip r:embed="rId3" cstate="print"/>
          <a:stretch>
            <a:fillRect/>
          </a:stretch>
        </p:blipFill>
        <p:spPr>
          <a:xfrm>
            <a:off x="187730" y="976498"/>
            <a:ext cx="6315075" cy="4686300"/>
          </a:xfrm>
          <a:prstGeom prst="rect">
            <a:avLst/>
          </a:prstGeom>
        </p:spPr>
      </p:pic>
      <p:pic>
        <p:nvPicPr>
          <p:cNvPr id="6" name="Picture 5"/>
          <p:cNvPicPr>
            <a:picLocks noChangeAspect="1"/>
          </p:cNvPicPr>
          <p:nvPr/>
        </p:nvPicPr>
        <p:blipFill>
          <a:blip r:embed="rId4" cstate="print"/>
          <a:stretch>
            <a:fillRect/>
          </a:stretch>
        </p:blipFill>
        <p:spPr>
          <a:xfrm>
            <a:off x="3345267" y="1724395"/>
            <a:ext cx="4829175" cy="3505200"/>
          </a:xfrm>
          <a:prstGeom prst="rect">
            <a:avLst/>
          </a:prstGeom>
        </p:spPr>
      </p:pic>
    </p:spTree>
    <p:extLst>
      <p:ext uri="{BB962C8B-B14F-4D97-AF65-F5344CB8AC3E}">
        <p14:creationId xmlns:p14="http://schemas.microsoft.com/office/powerpoint/2010/main" val="400545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normAutofit/>
          </a:bodyPr>
          <a:lstStyle/>
          <a:p>
            <a:r>
              <a:rPr lang="en-US" dirty="0" smtClean="0">
                <a:solidFill>
                  <a:srgbClr val="FF0000"/>
                </a:solidFill>
              </a:rPr>
              <a:t>Introduction to ASP.NET Core</a:t>
            </a:r>
            <a:endParaRPr lang="en-US" dirty="0">
              <a:solidFill>
                <a:srgbClr val="FF0000"/>
              </a:solidFill>
            </a:endParaRPr>
          </a:p>
        </p:txBody>
      </p:sp>
      <p:sp>
        <p:nvSpPr>
          <p:cNvPr id="3" name="Subtitle 2"/>
          <p:cNvSpPr>
            <a:spLocks noGrp="1"/>
          </p:cNvSpPr>
          <p:nvPr>
            <p:ph type="subTitle" idx="1"/>
          </p:nvPr>
        </p:nvSpPr>
        <p:spPr>
          <a:xfrm>
            <a:off x="533400" y="1600200"/>
            <a:ext cx="8077200" cy="4038600"/>
          </a:xfrm>
        </p:spPr>
        <p:txBody>
          <a:bodyPr>
            <a:normAutofit/>
          </a:bodyPr>
          <a:lstStyle/>
          <a:p>
            <a:pPr algn="l">
              <a:buFont typeface="Arial" pitchFamily="34" charset="0"/>
              <a:buChar char="•"/>
            </a:pPr>
            <a:r>
              <a:rPr lang="en-US" dirty="0" smtClean="0">
                <a:solidFill>
                  <a:schemeClr val="tx1"/>
                </a:solidFill>
              </a:rPr>
              <a:t> What is ASP.NET Core</a:t>
            </a:r>
          </a:p>
          <a:p>
            <a:pPr algn="l">
              <a:buFont typeface="Arial" pitchFamily="34" charset="0"/>
              <a:buChar char="•"/>
            </a:pPr>
            <a:r>
              <a:rPr lang="en-US" dirty="0" smtClean="0">
                <a:solidFill>
                  <a:schemeClr val="tx1"/>
                </a:solidFill>
              </a:rPr>
              <a:t> When do we use ASP.NET Core as we have the legacy ASP.NET applications?</a:t>
            </a:r>
          </a:p>
          <a:p>
            <a:pPr algn="l">
              <a:buFont typeface="Arial" pitchFamily="34" charset="0"/>
              <a:buChar char="•"/>
            </a:pPr>
            <a:r>
              <a:rPr lang="en-US" dirty="0" smtClean="0">
                <a:solidFill>
                  <a:schemeClr val="tx1"/>
                </a:solidFill>
              </a:rPr>
              <a:t> Why should I choose and use ASP.NET Core?</a:t>
            </a:r>
          </a:p>
          <a:p>
            <a:pPr algn="l">
              <a:buFont typeface="Arial" pitchFamily="34" charset="0"/>
              <a:buChar char="•"/>
            </a:pPr>
            <a:r>
              <a:rPr lang="en-US" dirty="0" smtClean="0">
                <a:solidFill>
                  <a:schemeClr val="tx1"/>
                </a:solidFill>
              </a:rPr>
              <a:t> Why Microsoft Promoting Core and why taken the direction towards platform independence?</a:t>
            </a:r>
          </a:p>
          <a:p>
            <a:pPr algn="l">
              <a:buFont typeface="Arial" pitchFamily="34" charset="0"/>
              <a:buChar char="•"/>
            </a:pPr>
            <a:r>
              <a:rPr lang="en-US" dirty="0" smtClean="0">
                <a:solidFill>
                  <a:schemeClr val="tx1"/>
                </a:solidFill>
              </a:rPr>
              <a:t> Important Features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7729" y="318903"/>
            <a:ext cx="8765078" cy="747897"/>
          </a:xfrm>
        </p:spPr>
        <p:txBody>
          <a:bodyPr>
            <a:noAutofit/>
          </a:bodyPr>
          <a:lstStyle/>
          <a:p>
            <a:r>
              <a:rPr lang="en-US" sz="3600" b="1" dirty="0"/>
              <a:t>Connection Strings in Development</a:t>
            </a:r>
          </a:p>
        </p:txBody>
      </p:sp>
      <p:pic>
        <p:nvPicPr>
          <p:cNvPr id="4" name="Picture 3"/>
          <p:cNvPicPr>
            <a:picLocks noChangeAspect="1"/>
          </p:cNvPicPr>
          <p:nvPr/>
        </p:nvPicPr>
        <p:blipFill>
          <a:blip r:embed="rId3" cstate="print"/>
          <a:stretch>
            <a:fillRect/>
          </a:stretch>
        </p:blipFill>
        <p:spPr>
          <a:xfrm>
            <a:off x="187729" y="976498"/>
            <a:ext cx="4673954" cy="4918724"/>
          </a:xfrm>
          <a:prstGeom prst="rect">
            <a:avLst/>
          </a:prstGeom>
        </p:spPr>
      </p:pic>
      <p:pic>
        <p:nvPicPr>
          <p:cNvPr id="11" name="Picture 10"/>
          <p:cNvPicPr>
            <a:picLocks noChangeAspect="1"/>
          </p:cNvPicPr>
          <p:nvPr/>
        </p:nvPicPr>
        <p:blipFill>
          <a:blip r:embed="rId4" cstate="print"/>
          <a:stretch>
            <a:fillRect/>
          </a:stretch>
        </p:blipFill>
        <p:spPr>
          <a:xfrm>
            <a:off x="2524707" y="1425524"/>
            <a:ext cx="6079331" cy="40957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75026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rmAutofit/>
          </a:bodyPr>
          <a:lstStyle/>
          <a:p>
            <a:pPr algn="ctr"/>
            <a:r>
              <a:rPr lang="en-US" sz="6600" b="1" dirty="0" smtClean="0">
                <a:solidFill>
                  <a:srgbClr val="FF0000"/>
                </a:solidFill>
              </a:rPr>
              <a:t>MVC</a:t>
            </a:r>
            <a:endParaRPr lang="en-US" sz="6600" b="1" dirty="0">
              <a:solidFill>
                <a:srgbClr val="FF0000"/>
              </a:solidFill>
            </a:endParaRPr>
          </a:p>
        </p:txBody>
      </p:sp>
      <p:sp>
        <p:nvSpPr>
          <p:cNvPr id="3" name="Title 1"/>
          <p:cNvSpPr txBox="1">
            <a:spLocks/>
          </p:cNvSpPr>
          <p:nvPr/>
        </p:nvSpPr>
        <p:spPr>
          <a:xfrm>
            <a:off x="457200" y="3810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ASP.NET MVC Overview</a:t>
            </a:r>
            <a:endParaRPr kumimoji="0" lang="en-US" sz="3600" b="1" i="0" u="none" strike="noStrike" kern="1200" cap="none" spc="0" normalizeH="0" baseline="0" noProof="0" dirty="0">
              <a:ln>
                <a:noFill/>
              </a:ln>
              <a:solidFill>
                <a:srgbClr val="FF0000"/>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MVC Architecture</a:t>
            </a:r>
            <a:endParaRPr lang="en-US" dirty="0">
              <a:solidFill>
                <a:srgbClr val="FF0000"/>
              </a:solidFill>
            </a:endParaRPr>
          </a:p>
        </p:txBody>
      </p:sp>
      <p:pic>
        <p:nvPicPr>
          <p:cNvPr id="3074" name="Picture 2" descr="C:\Users\ramnath\Downloads\2018\Practical-Methods\MVC_Arch.JPG"/>
          <p:cNvPicPr>
            <a:picLocks noChangeAspect="1" noChangeArrowheads="1"/>
          </p:cNvPicPr>
          <p:nvPr/>
        </p:nvPicPr>
        <p:blipFill>
          <a:blip r:embed="rId2" cstate="print"/>
          <a:srcRect/>
          <a:stretch>
            <a:fillRect/>
          </a:stretch>
        </p:blipFill>
        <p:spPr bwMode="auto">
          <a:xfrm>
            <a:off x="1219200" y="1981200"/>
            <a:ext cx="6858000" cy="3701143"/>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609599" y="1371600"/>
            <a:ext cx="8041771" cy="38100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457200" y="1143000"/>
            <a:ext cx="7955733" cy="43434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81200"/>
            <a:ext cx="7772400" cy="1470025"/>
          </a:xfrm>
        </p:spPr>
        <p:txBody>
          <a:bodyPr/>
          <a:lstStyle/>
          <a:p>
            <a:r>
              <a:rPr lang="en-US" dirty="0" smtClean="0">
                <a:solidFill>
                  <a:srgbClr val="FF0000"/>
                </a:solidFill>
              </a:rPr>
              <a:t>APPLICATION STRUCTURE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Grp="1" noChangeAspect="1" noChangeArrowheads="1"/>
          </p:cNvPicPr>
          <p:nvPr>
            <p:ph idx="1"/>
          </p:nvPr>
        </p:nvPicPr>
        <p:blipFill>
          <a:blip r:embed="rId2" cstate="print"/>
          <a:srcRect/>
          <a:stretch>
            <a:fillRect/>
          </a:stretch>
        </p:blipFill>
        <p:spPr bwMode="auto">
          <a:xfrm>
            <a:off x="718815" y="1524000"/>
            <a:ext cx="7706369" cy="452596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Application Structure</a:t>
            </a:r>
            <a:endParaRPr lang="en-US" dirty="0"/>
          </a:p>
        </p:txBody>
      </p:sp>
      <p:pic>
        <p:nvPicPr>
          <p:cNvPr id="2053" name="Picture 5"/>
          <p:cNvPicPr>
            <a:picLocks noChangeAspect="1" noChangeArrowheads="1"/>
          </p:cNvPicPr>
          <p:nvPr/>
        </p:nvPicPr>
        <p:blipFill>
          <a:blip r:embed="rId3" cstate="print"/>
          <a:srcRect/>
          <a:stretch>
            <a:fillRect/>
          </a:stretch>
        </p:blipFill>
        <p:spPr bwMode="auto">
          <a:xfrm>
            <a:off x="762000" y="4038600"/>
            <a:ext cx="4648200" cy="957494"/>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1524000" y="5105400"/>
            <a:ext cx="3890962" cy="58243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Open Source : It is a free and open source framework used for developing ASP.NET applications.</a:t>
            </a:r>
          </a:p>
          <a:p>
            <a:r>
              <a:rPr lang="en-US" dirty="0" smtClean="0"/>
              <a:t>ASP.NET Core is developed and powered by Microsoft as well as community user based. </a:t>
            </a:r>
          </a:p>
          <a:p>
            <a:r>
              <a:rPr lang="en-US" dirty="0" smtClean="0"/>
              <a:t>It is a modular framework which has the capability to run on legacy </a:t>
            </a:r>
            <a:r>
              <a:rPr lang="en-US" dirty="0" err="1" smtClean="0"/>
              <a:t>.net</a:t>
            </a:r>
            <a:r>
              <a:rPr lang="en-US" dirty="0" smtClean="0"/>
              <a:t> framework which runs on windows as well as on cross-platform systems.</a:t>
            </a:r>
          </a:p>
          <a:p>
            <a:r>
              <a:rPr lang="en-US" dirty="0" smtClean="0"/>
              <a:t>Originally it was called </a:t>
            </a:r>
            <a:r>
              <a:rPr lang="en-US" dirty="0" err="1" smtClean="0"/>
              <a:t>ASP.Net</a:t>
            </a:r>
            <a:r>
              <a:rPr lang="en-US" dirty="0" smtClean="0"/>
              <a:t> Next and later it was supposed to be named as ASP.NET 5 for release.</a:t>
            </a:r>
          </a:p>
          <a:p>
            <a:r>
              <a:rPr lang="en-US" dirty="0" smtClean="0"/>
              <a:t>However Microsoft changed the name to ASP.NET Core 1.0 during its first release and it was released on 17th May 2016. Then later ASP.NET Core 2.0 released in 14th Aug 2017.</a:t>
            </a:r>
            <a:endParaRPr lang="en-US" dirty="0"/>
          </a:p>
        </p:txBody>
      </p:sp>
      <p:sp>
        <p:nvSpPr>
          <p:cNvPr id="4" name="Title 1"/>
          <p:cNvSpPr txBox="1">
            <a:spLocks/>
          </p:cNvSpPr>
          <p:nvPr/>
        </p:nvSpPr>
        <p:spPr>
          <a:xfrm>
            <a:off x="762000" y="533399"/>
            <a:ext cx="7315200" cy="91440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mj-lt"/>
                <a:ea typeface="+mj-ea"/>
                <a:cs typeface="+mj-cs"/>
              </a:rPr>
              <a:t>Introduction to ASP.NET Core</a:t>
            </a:r>
            <a:endParaRPr kumimoji="0" lang="en-US" sz="4400" b="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57200" y="1981201"/>
            <a:ext cx="8229600" cy="3505199"/>
          </a:xfrm>
          <a:prstGeom prst="rect">
            <a:avLst/>
          </a:prstGeom>
          <a:noFill/>
          <a:ln w="9525">
            <a:noFill/>
            <a:miter lim="800000"/>
            <a:headEnd/>
            <a:tailEnd/>
          </a:ln>
        </p:spPr>
      </p:pic>
      <p:sp>
        <p:nvSpPr>
          <p:cNvPr id="2" name="Title 1"/>
          <p:cNvSpPr>
            <a:spLocks noGrp="1"/>
          </p:cNvSpPr>
          <p:nvPr>
            <p:ph type="title"/>
          </p:nvPr>
        </p:nvSpPr>
        <p:spPr>
          <a:xfrm>
            <a:off x="457200" y="914400"/>
            <a:ext cx="8229600" cy="762000"/>
          </a:xfrm>
        </p:spPr>
        <p:txBody>
          <a:bodyPr>
            <a:noAutofit/>
          </a:bodyPr>
          <a:lstStyle/>
          <a:p>
            <a:r>
              <a:rPr lang="en-US" sz="2800" dirty="0" smtClean="0">
                <a:solidFill>
                  <a:srgbClr val="FF0000"/>
                </a:solidFill>
              </a:rPr>
              <a:t>When do we use ASP.NET Core as we have the legacy ASP.NET applications?</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Cloud based applications are picking up these days and using ASP.NET Core along with the blend of cloud is an additional advantage for any developer to learn ASP.NET Core</a:t>
            </a:r>
          </a:p>
          <a:p>
            <a:r>
              <a:rPr lang="en-US" dirty="0" smtClean="0"/>
              <a:t>Also, Microsoft is moving towards community based development rather than their traditional application development which brings the changes faster to ASP.NET Core and gives advantages over ASP.NET development.</a:t>
            </a:r>
          </a:p>
          <a:p>
            <a:r>
              <a:rPr lang="en-US" dirty="0" smtClean="0"/>
              <a:t>This gives rapid and easy changes in development life cycle.</a:t>
            </a:r>
            <a:endParaRPr lang="en-US" dirty="0"/>
          </a:p>
        </p:txBody>
      </p:sp>
      <p:sp>
        <p:nvSpPr>
          <p:cNvPr id="2" name="Title 1"/>
          <p:cNvSpPr>
            <a:spLocks noGrp="1"/>
          </p:cNvSpPr>
          <p:nvPr>
            <p:ph type="title"/>
          </p:nvPr>
        </p:nvSpPr>
        <p:spPr>
          <a:xfrm>
            <a:off x="609600" y="381000"/>
            <a:ext cx="8229600" cy="1143000"/>
          </a:xfrm>
        </p:spPr>
        <p:txBody>
          <a:bodyPr>
            <a:noAutofit/>
          </a:bodyPr>
          <a:lstStyle/>
          <a:p>
            <a:r>
              <a:rPr lang="en-US" sz="3200" dirty="0" smtClean="0">
                <a:solidFill>
                  <a:srgbClr val="FF0000"/>
                </a:solidFill>
              </a:rPr>
              <a:t>Why should I choose and use ASP.NET Core?</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229600" cy="1676400"/>
          </a:xfrm>
        </p:spPr>
        <p:txBody>
          <a:bodyPr>
            <a:normAutofit fontScale="92500" lnSpcReduction="10000"/>
          </a:bodyPr>
          <a:lstStyle/>
          <a:p>
            <a:pPr>
              <a:buNone/>
            </a:pPr>
            <a:r>
              <a:rPr lang="en-US" sz="2000" b="1" dirty="0" smtClean="0"/>
              <a:t>Questions:</a:t>
            </a:r>
          </a:p>
          <a:p>
            <a:r>
              <a:rPr lang="en-US" sz="2000" dirty="0" smtClean="0">
                <a:solidFill>
                  <a:srgbClr val="FF0000"/>
                </a:solidFill>
              </a:rPr>
              <a:t>Why Microsoft Promoting Core? </a:t>
            </a:r>
          </a:p>
          <a:p>
            <a:r>
              <a:rPr lang="en-US" sz="2000" dirty="0" smtClean="0">
                <a:solidFill>
                  <a:srgbClr val="FF0000"/>
                </a:solidFill>
              </a:rPr>
              <a:t>Why taken the direction towards platform independence? </a:t>
            </a:r>
          </a:p>
          <a:p>
            <a:r>
              <a:rPr lang="en-US" sz="2000" dirty="0" smtClean="0">
                <a:solidFill>
                  <a:srgbClr val="FF0000"/>
                </a:solidFill>
              </a:rPr>
              <a:t>Why inclining towards </a:t>
            </a:r>
            <a:r>
              <a:rPr lang="en-US" sz="2000" dirty="0" err="1" smtClean="0">
                <a:solidFill>
                  <a:srgbClr val="FF0000"/>
                </a:solidFill>
              </a:rPr>
              <a:t>MacOS</a:t>
            </a:r>
            <a:r>
              <a:rPr lang="en-US" sz="2000" dirty="0" smtClean="0">
                <a:solidFill>
                  <a:srgbClr val="FF0000"/>
                </a:solidFill>
              </a:rPr>
              <a:t> and Linux community?</a:t>
            </a:r>
          </a:p>
          <a:p>
            <a:r>
              <a:rPr lang="en-US" sz="2000" dirty="0" smtClean="0">
                <a:solidFill>
                  <a:srgbClr val="FF0000"/>
                </a:solidFill>
              </a:rPr>
              <a:t>Why investing so towards attracting non-windows developers</a:t>
            </a:r>
            <a:endParaRPr lang="en-US" sz="2000" dirty="0">
              <a:solidFill>
                <a:srgbClr val="FF0000"/>
              </a:solidFill>
            </a:endParaRPr>
          </a:p>
        </p:txBody>
      </p:sp>
      <p:sp>
        <p:nvSpPr>
          <p:cNvPr id="5" name="Content Placeholder 2"/>
          <p:cNvSpPr txBox="1">
            <a:spLocks/>
          </p:cNvSpPr>
          <p:nvPr/>
        </p:nvSpPr>
        <p:spPr>
          <a:xfrm>
            <a:off x="381000" y="2362200"/>
            <a:ext cx="8229600" cy="3048000"/>
          </a:xfrm>
          <a:prstGeom prst="rect">
            <a:avLst/>
          </a:prstGeom>
        </p:spPr>
        <p:txBody>
          <a:bodyPr vert="horz" lIns="91440" tIns="45720" rIns="91440" bIns="45720" rtlCol="0">
            <a:normAutofit fontScale="92500" lnSpcReduction="10000"/>
          </a:bodyPr>
          <a:lstStyle/>
          <a:p>
            <a:pPr marL="342900" lvl="0" indent="-342900">
              <a:spcBef>
                <a:spcPct val="20000"/>
              </a:spcBef>
            </a:pPr>
            <a:r>
              <a:rPr lang="en-US" sz="2000" b="1" dirty="0" smtClean="0">
                <a:solidFill>
                  <a:srgbClr val="C00000"/>
                </a:solidFill>
              </a:rPr>
              <a:t>Answers:</a:t>
            </a:r>
          </a:p>
          <a:p>
            <a:pPr marL="342900" lvl="0" indent="-342900">
              <a:spcBef>
                <a:spcPct val="20000"/>
              </a:spcBef>
              <a:buFont typeface="Arial" pitchFamily="34" charset="0"/>
              <a:buChar char="•"/>
            </a:pPr>
            <a:r>
              <a:rPr lang="en-US" sz="2000" dirty="0" smtClean="0"/>
              <a:t>Developers don't stick to SQL Server development</a:t>
            </a:r>
          </a:p>
          <a:p>
            <a:pPr marL="342900" lvl="0" indent="-342900">
              <a:spcBef>
                <a:spcPct val="20000"/>
              </a:spcBef>
              <a:buFont typeface="Arial" pitchFamily="34" charset="0"/>
              <a:buChar char="•"/>
            </a:pPr>
            <a:r>
              <a:rPr lang="en-US" sz="2000" dirty="0" smtClean="0"/>
              <a:t>There is high chance these applications end up somewhere on </a:t>
            </a:r>
            <a:r>
              <a:rPr lang="en-US" sz="2000" dirty="0" err="1" smtClean="0"/>
              <a:t>linux</a:t>
            </a:r>
            <a:r>
              <a:rPr lang="en-US" sz="2000" dirty="0" smtClean="0"/>
              <a:t> box or azure or in Amazon web services or on Google cloud platform. </a:t>
            </a:r>
          </a:p>
          <a:p>
            <a:pPr marL="342900" lvl="0" indent="-342900">
              <a:spcBef>
                <a:spcPct val="20000"/>
              </a:spcBef>
              <a:buFont typeface="Arial" pitchFamily="34" charset="0"/>
              <a:buChar char="•"/>
            </a:pPr>
            <a:r>
              <a:rPr lang="en-US" sz="2000" dirty="0" smtClean="0"/>
              <a:t>So to enable the hosting of applications on these platforms, Microsoft is promoting the platform independence hosting along with the open-source community development</a:t>
            </a:r>
          </a:p>
          <a:p>
            <a:pPr marL="342900" lvl="0" indent="-342900">
              <a:spcBef>
                <a:spcPct val="20000"/>
              </a:spcBef>
              <a:buFont typeface="Arial" pitchFamily="34" charset="0"/>
              <a:buChar char="•"/>
            </a:pPr>
            <a:r>
              <a:rPr lang="en-US" sz="2000" dirty="0" smtClean="0"/>
              <a:t>And this process gives Microsoft applications the bigger edge so that they can be developed using ASP.NET Core leveraging on Angular, React, Razor or any framework as well as Micro services which can be hosted on any platform.</a:t>
            </a:r>
            <a:endParaRPr kumimoji="0" lang="en-US" sz="20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TotalTime>
  <Words>690</Words>
  <Application>Microsoft Office PowerPoint</Application>
  <PresentationFormat>On-screen Show (4:3)</PresentationFormat>
  <Paragraphs>108</Paragraphs>
  <Slides>56</Slides>
  <Notes>5</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PowerPoint Presentation</vt:lpstr>
      <vt:lpstr>Framework choices</vt:lpstr>
      <vt:lpstr>PowerPoint Presentation</vt:lpstr>
      <vt:lpstr>PowerPoint Presentation</vt:lpstr>
      <vt:lpstr>Introduction to ASP.NET Core</vt:lpstr>
      <vt:lpstr>PowerPoint Presentation</vt:lpstr>
      <vt:lpstr>When do we use ASP.NET Core as we have the legacy ASP.NET applications?</vt:lpstr>
      <vt:lpstr>Why should I choose and use ASP.NET Core?</vt:lpstr>
      <vt:lpstr>PowerPoint Presentation</vt:lpstr>
      <vt:lpstr>Important Features</vt:lpstr>
      <vt:lpstr>Important Features</vt:lpstr>
      <vt:lpstr>.NET Framework and MVC Core</vt:lpstr>
      <vt:lpstr>.NET Framework and MVC Core</vt:lpstr>
      <vt:lpstr>Flow of Execution</vt:lpstr>
      <vt:lpstr>IIS and Kestrel</vt:lpstr>
      <vt:lpstr>PowerPoint Presentation</vt:lpstr>
      <vt:lpstr>PowerPoint Presentation</vt:lpstr>
      <vt:lpstr>PowerPoint Presentation</vt:lpstr>
      <vt:lpstr>PowerPoint Presentation</vt:lpstr>
      <vt:lpstr>PowerPoint Presentation</vt:lpstr>
      <vt:lpstr>ASP.NET Core - Middleware</vt:lpstr>
      <vt:lpstr>ASP.NET Core - Middleware</vt:lpstr>
      <vt:lpstr>PowerPoint Presentation</vt:lpstr>
      <vt:lpstr>PowerPoint Presentation</vt:lpstr>
      <vt:lpstr>Need of Program.cs and startup.cs file</vt:lpstr>
      <vt:lpstr>Development and Production</vt:lpstr>
      <vt:lpstr>Development and Production</vt:lpstr>
      <vt:lpstr>Entity Framework Core*</vt:lpstr>
      <vt:lpstr>DB-Driven Web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 Core Development Approaches </vt:lpstr>
      <vt:lpstr>PowerPoint Presentation</vt:lpstr>
      <vt:lpstr>PowerPoint Presentation</vt:lpstr>
      <vt:lpstr>Configuring the Application</vt:lpstr>
      <vt:lpstr>Project Files and Configuration</vt:lpstr>
      <vt:lpstr>Connection Strings</vt:lpstr>
      <vt:lpstr>Connection Strings in Development</vt:lpstr>
      <vt:lpstr>MVC</vt:lpstr>
      <vt:lpstr>MVC Architecture</vt:lpstr>
      <vt:lpstr>PowerPoint Presentation</vt:lpstr>
      <vt:lpstr>PowerPoint Presentation</vt:lpstr>
      <vt:lpstr>APPLICATION STRUCTURE</vt:lpstr>
      <vt:lpstr>Application Structure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(ASP).NET</dc:title>
  <dc:creator>ramnath</dc:creator>
  <cp:lastModifiedBy>Ramnath Nishad</cp:lastModifiedBy>
  <cp:revision>47</cp:revision>
  <dcterms:created xsi:type="dcterms:W3CDTF">2020-01-27T09:33:10Z</dcterms:created>
  <dcterms:modified xsi:type="dcterms:W3CDTF">2023-03-01T12:04:55Z</dcterms:modified>
</cp:coreProperties>
</file>