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" r:id="rId2"/>
    <p:sldId id="278" r:id="rId3"/>
    <p:sldId id="257" r:id="rId4"/>
    <p:sldId id="258" r:id="rId5"/>
    <p:sldId id="270" r:id="rId6"/>
    <p:sldId id="269" r:id="rId7"/>
    <p:sldId id="259" r:id="rId8"/>
    <p:sldId id="260" r:id="rId9"/>
    <p:sldId id="261" r:id="rId10"/>
    <p:sldId id="262" r:id="rId11"/>
    <p:sldId id="279" r:id="rId12"/>
    <p:sldId id="319" r:id="rId13"/>
    <p:sldId id="264" r:id="rId14"/>
    <p:sldId id="265" r:id="rId15"/>
    <p:sldId id="266" r:id="rId16"/>
    <p:sldId id="267" r:id="rId17"/>
    <p:sldId id="268" r:id="rId18"/>
    <p:sldId id="271" r:id="rId19"/>
    <p:sldId id="272" r:id="rId20"/>
    <p:sldId id="273" r:id="rId21"/>
    <p:sldId id="274" r:id="rId22"/>
    <p:sldId id="275" r:id="rId23"/>
    <p:sldId id="280" r:id="rId24"/>
    <p:sldId id="277" r:id="rId25"/>
    <p:sldId id="276" r:id="rId26"/>
    <p:sldId id="282" r:id="rId27"/>
    <p:sldId id="283" r:id="rId28"/>
    <p:sldId id="284" r:id="rId29"/>
    <p:sldId id="326" r:id="rId30"/>
    <p:sldId id="285" r:id="rId31"/>
    <p:sldId id="286" r:id="rId32"/>
    <p:sldId id="287" r:id="rId33"/>
    <p:sldId id="288" r:id="rId34"/>
    <p:sldId id="298" r:id="rId35"/>
    <p:sldId id="290" r:id="rId36"/>
    <p:sldId id="307" r:id="rId37"/>
    <p:sldId id="291" r:id="rId38"/>
    <p:sldId id="292" r:id="rId39"/>
    <p:sldId id="293" r:id="rId40"/>
    <p:sldId id="295" r:id="rId41"/>
    <p:sldId id="332" r:id="rId42"/>
    <p:sldId id="333" r:id="rId43"/>
    <p:sldId id="334" r:id="rId44"/>
    <p:sldId id="335" r:id="rId45"/>
    <p:sldId id="336" r:id="rId46"/>
    <p:sldId id="337" r:id="rId47"/>
    <p:sldId id="338" r:id="rId48"/>
    <p:sldId id="339" r:id="rId49"/>
    <p:sldId id="340" r:id="rId50"/>
    <p:sldId id="341" r:id="rId51"/>
    <p:sldId id="342" r:id="rId52"/>
    <p:sldId id="343" r:id="rId53"/>
    <p:sldId id="344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23"/>
    <a:srgbClr val="2A2A2A"/>
    <a:srgbClr val="212121"/>
    <a:srgbClr val="262626"/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522" y="-12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8BF7-18B5-4007-BEA7-CEDB67F2B5B1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167F-2527-4AB3-8F50-D3010F119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6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8BF7-18B5-4007-BEA7-CEDB67F2B5B1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167F-2527-4AB3-8F50-D3010F119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37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8BF7-18B5-4007-BEA7-CEDB67F2B5B1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167F-2527-4AB3-8F50-D3010F119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789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8BF7-18B5-4007-BEA7-CEDB67F2B5B1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167F-2527-4AB3-8F50-D3010F119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58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8BF7-18B5-4007-BEA7-CEDB67F2B5B1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167F-2527-4AB3-8F50-D3010F119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83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8BF7-18B5-4007-BEA7-CEDB67F2B5B1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167F-2527-4AB3-8F50-D3010F119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81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8BF7-18B5-4007-BEA7-CEDB67F2B5B1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167F-2527-4AB3-8F50-D3010F119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67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8BF7-18B5-4007-BEA7-CEDB67F2B5B1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167F-2527-4AB3-8F50-D3010F119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66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8BF7-18B5-4007-BEA7-CEDB67F2B5B1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167F-2527-4AB3-8F50-D3010F119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411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8BF7-18B5-4007-BEA7-CEDB67F2B5B1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167F-2527-4AB3-8F50-D3010F119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316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8BF7-18B5-4007-BEA7-CEDB67F2B5B1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167F-2527-4AB3-8F50-D3010F119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5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B8BF7-18B5-4007-BEA7-CEDB67F2B5B1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9167F-2527-4AB3-8F50-D3010F119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40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 err="1" smtClean="0">
                <a:solidFill>
                  <a:schemeClr val="bg1"/>
                </a:solidFill>
              </a:rPr>
              <a:t>Microservices</a:t>
            </a:r>
            <a:r>
              <a:rPr lang="en-IN" b="1" i="1" dirty="0" smtClean="0">
                <a:solidFill>
                  <a:schemeClr val="bg1"/>
                </a:solidFill>
              </a:rPr>
              <a:t> Patterns</a:t>
            </a:r>
            <a:endParaRPr lang="en-IN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75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B050"/>
                </a:solidFill>
              </a:rPr>
              <a:t>Implementation</a:t>
            </a:r>
            <a:endParaRPr lang="en-IN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Scenario: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A customer requests an </a:t>
            </a:r>
            <a:r>
              <a:rPr lang="en-US" b="1" dirty="0">
                <a:solidFill>
                  <a:schemeClr val="bg1"/>
                </a:solidFill>
              </a:rPr>
              <a:t>order summary</a:t>
            </a:r>
            <a:r>
              <a:rPr lang="en-US" dirty="0">
                <a:solidFill>
                  <a:schemeClr val="bg1"/>
                </a:solidFill>
              </a:rPr>
              <a:t>, which includes: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Product details</a:t>
            </a:r>
            <a:r>
              <a:rPr lang="en-US" dirty="0">
                <a:solidFill>
                  <a:schemeClr val="bg1"/>
                </a:solidFill>
              </a:rPr>
              <a:t> (Product </a:t>
            </a:r>
            <a:r>
              <a:rPr lang="en-US" dirty="0" smtClean="0">
                <a:solidFill>
                  <a:schemeClr val="bg1"/>
                </a:solidFill>
              </a:rPr>
              <a:t>Service)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Order details</a:t>
            </a:r>
            <a:r>
              <a:rPr lang="en-US" dirty="0">
                <a:solidFill>
                  <a:schemeClr val="bg1"/>
                </a:solidFill>
              </a:rPr>
              <a:t> (Order </a:t>
            </a:r>
            <a:r>
              <a:rPr lang="en-US" dirty="0" smtClean="0">
                <a:solidFill>
                  <a:schemeClr val="bg1"/>
                </a:solidFill>
              </a:rPr>
              <a:t>Service)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Payment status</a:t>
            </a:r>
            <a:r>
              <a:rPr lang="en-US" dirty="0">
                <a:solidFill>
                  <a:schemeClr val="bg1"/>
                </a:solidFill>
              </a:rPr>
              <a:t> (Payment </a:t>
            </a:r>
            <a:r>
              <a:rPr lang="en-US" dirty="0" smtClean="0">
                <a:solidFill>
                  <a:schemeClr val="bg1"/>
                </a:solidFill>
              </a:rPr>
              <a:t>Service)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Instead of calling multiple microservices, the </a:t>
            </a:r>
            <a:r>
              <a:rPr lang="en-US" b="1" dirty="0">
                <a:solidFill>
                  <a:srgbClr val="FFC000"/>
                </a:solidFill>
              </a:rPr>
              <a:t>Aggregator Service</a:t>
            </a:r>
            <a:r>
              <a:rPr lang="en-US" dirty="0">
                <a:solidFill>
                  <a:schemeClr val="bg1"/>
                </a:solidFill>
              </a:rPr>
              <a:t> collects, merges, and returns the data in a single API response.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583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</a:rPr>
              <a:t>Communication </a:t>
            </a:r>
            <a:r>
              <a:rPr lang="en-IN" b="1" dirty="0">
                <a:solidFill>
                  <a:schemeClr val="bg1"/>
                </a:solidFill>
              </a:rPr>
              <a:t>Pattern</a:t>
            </a:r>
          </a:p>
        </p:txBody>
      </p:sp>
    </p:spTree>
    <p:extLst>
      <p:ext uri="{BB962C8B-B14F-4D97-AF65-F5344CB8AC3E}">
        <p14:creationId xmlns:p14="http://schemas.microsoft.com/office/powerpoint/2010/main" val="1220945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00B050"/>
                </a:solidFill>
              </a:rPr>
              <a:t>Two ways </a:t>
            </a:r>
            <a:r>
              <a:rPr lang="en-IN" sz="3600" b="1" dirty="0" err="1" smtClean="0">
                <a:solidFill>
                  <a:srgbClr val="00B050"/>
                </a:solidFill>
              </a:rPr>
              <a:t>Microservices</a:t>
            </a:r>
            <a:r>
              <a:rPr lang="en-IN" sz="3600" b="1" dirty="0" smtClean="0">
                <a:solidFill>
                  <a:srgbClr val="00B050"/>
                </a:solidFill>
              </a:rPr>
              <a:t> communicate</a:t>
            </a:r>
            <a:endParaRPr lang="en-IN" sz="3600" dirty="0">
              <a:solidFill>
                <a:srgbClr val="00B050"/>
              </a:solidFill>
            </a:endParaRPr>
          </a:p>
        </p:txBody>
      </p:sp>
      <p:pic>
        <p:nvPicPr>
          <p:cNvPr id="1026" name="Picture 2" descr="https://miro.medium.com/v2/resize:fit:875/1*rLgpLW2MfZ9aWGz0HI6Li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662473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285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Communication Patterns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b="1" dirty="0" smtClean="0">
                <a:solidFill>
                  <a:srgbClr val="FFC000"/>
                </a:solidFill>
              </a:rPr>
              <a:t>Synchronous </a:t>
            </a:r>
            <a:r>
              <a:rPr lang="en-US" b="1" dirty="0">
                <a:solidFill>
                  <a:srgbClr val="FFC000"/>
                </a:solidFill>
              </a:rPr>
              <a:t>Communication:</a:t>
            </a:r>
            <a:r>
              <a:rPr lang="en-US" dirty="0">
                <a:solidFill>
                  <a:srgbClr val="FFC000"/>
                </a:solidFill>
              </a:rPr>
              <a:t> 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one service directly calls another using REST APIs.</a:t>
            </a:r>
            <a:endParaRPr lang="en-IN" sz="36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 this pattern,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Service A calls Service B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waits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for a response before proceeding — typically using HTTP REST APIs.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73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Core Principles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27325"/>
              </p:ext>
            </p:extLst>
          </p:nvPr>
        </p:nvGraphicFramePr>
        <p:xfrm>
          <a:off x="457200" y="1600200"/>
          <a:ext cx="82296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FF00"/>
                          </a:solidFill>
                        </a:rPr>
                        <a:t>Principle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solidFill>
                            <a:srgbClr val="FFFF00"/>
                          </a:solidFill>
                        </a:rPr>
                        <a:t>Description</a:t>
                      </a:r>
                      <a:endParaRPr lang="en-IN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Single Responsibility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Each service should do one job and delegate others via synchronous calls.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Timeout &amp; Retry Management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Prevent hanging requests or retry storms.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Error Isolation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Failure in Service B shouldn’t cascade and crash Service A.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Backpressure Control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Avoid overloading downstream services with too many synchronous calls.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888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Best Practices for Synchronous Communication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Use RESTful Design </a:t>
            </a:r>
            <a:r>
              <a:rPr lang="en-IN" dirty="0" smtClean="0">
                <a:solidFill>
                  <a:schemeClr val="bg1"/>
                </a:solidFill>
              </a:rPr>
              <a:t>Principles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Use API Gateway (for clients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Handle Failures </a:t>
            </a:r>
            <a:r>
              <a:rPr lang="en-IN" dirty="0" smtClean="0">
                <a:solidFill>
                  <a:schemeClr val="bg1"/>
                </a:solidFill>
              </a:rPr>
              <a:t>Gracefully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Avoid Deep Call </a:t>
            </a:r>
            <a:r>
              <a:rPr lang="en-IN" dirty="0" smtClean="0">
                <a:solidFill>
                  <a:schemeClr val="bg1"/>
                </a:solidFill>
              </a:rPr>
              <a:t>Chains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Secure Inter-Service </a:t>
            </a:r>
            <a:r>
              <a:rPr lang="en-IN" dirty="0" smtClean="0">
                <a:solidFill>
                  <a:schemeClr val="bg1"/>
                </a:solidFill>
              </a:rPr>
              <a:t>Communication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bg1"/>
                </a:solidFill>
              </a:rPr>
              <a:t>Avoid Overusing Synchronous Calls</a:t>
            </a:r>
          </a:p>
        </p:txBody>
      </p:sp>
    </p:spTree>
    <p:extLst>
      <p:ext uri="{BB962C8B-B14F-4D97-AF65-F5344CB8AC3E}">
        <p14:creationId xmlns:p14="http://schemas.microsoft.com/office/powerpoint/2010/main" val="2050747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1. Use </a:t>
            </a:r>
            <a:r>
              <a:rPr lang="en-IN" b="1" dirty="0">
                <a:solidFill>
                  <a:schemeClr val="bg1"/>
                </a:solidFill>
              </a:rPr>
              <a:t>RESTful Design </a:t>
            </a:r>
            <a:r>
              <a:rPr lang="en-IN" b="1" dirty="0" smtClean="0">
                <a:solidFill>
                  <a:schemeClr val="bg1"/>
                </a:solidFill>
              </a:rPr>
              <a:t>Principles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bg1"/>
                </a:solidFill>
              </a:rPr>
              <a:t>Use </a:t>
            </a:r>
            <a:r>
              <a:rPr lang="en-IN" dirty="0">
                <a:solidFill>
                  <a:schemeClr val="bg1"/>
                </a:solidFill>
              </a:rPr>
              <a:t>appropriate </a:t>
            </a:r>
            <a:r>
              <a:rPr lang="en-IN" b="1" dirty="0">
                <a:solidFill>
                  <a:srgbClr val="FFC000"/>
                </a:solidFill>
              </a:rPr>
              <a:t>HTTP verbs</a:t>
            </a:r>
            <a:r>
              <a:rPr lang="en-IN" dirty="0">
                <a:solidFill>
                  <a:srgbClr val="FFC000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(GET, POST, PUT, DELETE)</a:t>
            </a:r>
          </a:p>
          <a:p>
            <a:r>
              <a:rPr lang="en-IN" dirty="0">
                <a:solidFill>
                  <a:schemeClr val="bg1"/>
                </a:solidFill>
              </a:rPr>
              <a:t>Use </a:t>
            </a:r>
            <a:r>
              <a:rPr lang="en-IN" b="1" dirty="0">
                <a:solidFill>
                  <a:srgbClr val="FFC000"/>
                </a:solidFill>
              </a:rPr>
              <a:t>resource-oriented</a:t>
            </a:r>
            <a:r>
              <a:rPr lang="en-IN" dirty="0">
                <a:solidFill>
                  <a:schemeClr val="bg1"/>
                </a:solidFill>
              </a:rPr>
              <a:t> URIs (e.g., /</a:t>
            </a:r>
            <a:r>
              <a:rPr lang="en-IN" dirty="0" err="1">
                <a:solidFill>
                  <a:schemeClr val="bg1"/>
                </a:solidFill>
              </a:rPr>
              <a:t>api</a:t>
            </a:r>
            <a:r>
              <a:rPr lang="en-IN" dirty="0">
                <a:solidFill>
                  <a:schemeClr val="bg1"/>
                </a:solidFill>
              </a:rPr>
              <a:t>/customers/123)</a:t>
            </a:r>
          </a:p>
          <a:p>
            <a:r>
              <a:rPr lang="en-IN" dirty="0">
                <a:solidFill>
                  <a:schemeClr val="bg1"/>
                </a:solidFill>
              </a:rPr>
              <a:t>Support </a:t>
            </a:r>
            <a:r>
              <a:rPr lang="en-IN" b="1" dirty="0">
                <a:solidFill>
                  <a:srgbClr val="FFC000"/>
                </a:solidFill>
              </a:rPr>
              <a:t>status codes</a:t>
            </a:r>
            <a:r>
              <a:rPr lang="en-IN" dirty="0">
                <a:solidFill>
                  <a:srgbClr val="FFC000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(e.g., 200 OK, 404 Not Found, 500 Internal Server Error)</a:t>
            </a:r>
          </a:p>
          <a:p>
            <a:r>
              <a:rPr lang="en-IN" dirty="0">
                <a:solidFill>
                  <a:schemeClr val="bg1"/>
                </a:solidFill>
              </a:rPr>
              <a:t>Return </a:t>
            </a:r>
            <a:r>
              <a:rPr lang="en-IN" b="1" dirty="0">
                <a:solidFill>
                  <a:srgbClr val="FFC000"/>
                </a:solidFill>
              </a:rPr>
              <a:t>standardized JSON responses</a:t>
            </a:r>
            <a:endParaRPr lang="en-IN" dirty="0">
              <a:solidFill>
                <a:srgbClr val="FFC000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447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2. Use </a:t>
            </a:r>
            <a:r>
              <a:rPr lang="en-US" b="1" dirty="0">
                <a:solidFill>
                  <a:schemeClr val="bg1"/>
                </a:solidFill>
              </a:rPr>
              <a:t>API Gateway (for clients</a:t>
            </a:r>
            <a:r>
              <a:rPr lang="en-US" b="1" dirty="0" smtClean="0">
                <a:solidFill>
                  <a:schemeClr val="bg1"/>
                </a:solidFill>
              </a:rPr>
              <a:t>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Route </a:t>
            </a:r>
            <a:r>
              <a:rPr lang="en-US" dirty="0">
                <a:solidFill>
                  <a:schemeClr val="bg1"/>
                </a:solidFill>
              </a:rPr>
              <a:t>external traffic through an </a:t>
            </a:r>
            <a:r>
              <a:rPr lang="en-US" b="1" dirty="0">
                <a:solidFill>
                  <a:srgbClr val="FFC000"/>
                </a:solidFill>
              </a:rPr>
              <a:t>API Gateway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Avoid clients directly accessing internal services</a:t>
            </a:r>
          </a:p>
          <a:p>
            <a:r>
              <a:rPr lang="en-US" dirty="0">
                <a:solidFill>
                  <a:schemeClr val="bg1"/>
                </a:solidFill>
              </a:rPr>
              <a:t>Helps with routing, security, </a:t>
            </a:r>
            <a:r>
              <a:rPr lang="en-US" dirty="0" smtClean="0">
                <a:solidFill>
                  <a:schemeClr val="bg1"/>
                </a:solidFill>
              </a:rPr>
              <a:t>logging</a:t>
            </a:r>
            <a:endParaRPr lang="en-US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459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</a:rPr>
              <a:t>3. Handle </a:t>
            </a:r>
            <a:r>
              <a:rPr lang="en-IN" b="1" dirty="0">
                <a:solidFill>
                  <a:schemeClr val="bg1"/>
                </a:solidFill>
              </a:rPr>
              <a:t>Failures Gracefully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 </a:t>
            </a:r>
            <a:r>
              <a:rPr lang="en-US" b="1" dirty="0">
                <a:solidFill>
                  <a:srgbClr val="FFC000"/>
                </a:solidFill>
              </a:rPr>
              <a:t>try/catch</a:t>
            </a:r>
            <a:r>
              <a:rPr lang="en-US" dirty="0">
                <a:solidFill>
                  <a:schemeClr val="bg1"/>
                </a:solidFill>
              </a:rPr>
              <a:t> around HTTP calls</a:t>
            </a:r>
          </a:p>
          <a:p>
            <a:r>
              <a:rPr lang="en-US" dirty="0">
                <a:solidFill>
                  <a:schemeClr val="bg1"/>
                </a:solidFill>
              </a:rPr>
              <a:t>Return meaningful error responses</a:t>
            </a:r>
          </a:p>
          <a:p>
            <a:r>
              <a:rPr lang="en-US" dirty="0">
                <a:solidFill>
                  <a:schemeClr val="bg1"/>
                </a:solidFill>
              </a:rPr>
              <a:t>Don’t expose internal exception messages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467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</a:rPr>
              <a:t>4. Avoid </a:t>
            </a:r>
            <a:r>
              <a:rPr lang="en-IN" b="1" dirty="0">
                <a:solidFill>
                  <a:schemeClr val="bg1"/>
                </a:solidFill>
              </a:rPr>
              <a:t>Deep Call Chains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Avoid chaining 4-5 services synchronously (leads to high latency and tight coupling)</a:t>
            </a:r>
          </a:p>
          <a:p>
            <a:r>
              <a:rPr lang="en-US" dirty="0">
                <a:solidFill>
                  <a:schemeClr val="bg1"/>
                </a:solidFill>
              </a:rPr>
              <a:t>Consider </a:t>
            </a:r>
            <a:r>
              <a:rPr lang="en-US" b="1" dirty="0">
                <a:solidFill>
                  <a:srgbClr val="FFC000"/>
                </a:solidFill>
              </a:rPr>
              <a:t>Aggregator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or </a:t>
            </a:r>
            <a:r>
              <a:rPr lang="en-US" b="1" dirty="0">
                <a:solidFill>
                  <a:srgbClr val="FFC000"/>
                </a:solidFill>
              </a:rPr>
              <a:t>Asynchronous messaging</a:t>
            </a:r>
            <a:r>
              <a:rPr lang="en-US" dirty="0">
                <a:solidFill>
                  <a:schemeClr val="bg1"/>
                </a:solidFill>
              </a:rPr>
              <a:t> if more than 2 services are involved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74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Aggregator Pattern</a:t>
            </a:r>
          </a:p>
        </p:txBody>
      </p:sp>
    </p:spTree>
    <p:extLst>
      <p:ext uri="{BB962C8B-B14F-4D97-AF65-F5344CB8AC3E}">
        <p14:creationId xmlns:p14="http://schemas.microsoft.com/office/powerpoint/2010/main" val="1663788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</a:rPr>
              <a:t>5. Secure </a:t>
            </a:r>
            <a:r>
              <a:rPr lang="en-IN" sz="3600" b="1" dirty="0">
                <a:solidFill>
                  <a:schemeClr val="bg1"/>
                </a:solidFill>
              </a:rPr>
              <a:t>Inter-Service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 </a:t>
            </a:r>
            <a:r>
              <a:rPr lang="en-US" b="1" dirty="0">
                <a:solidFill>
                  <a:srgbClr val="FFC000"/>
                </a:solidFill>
              </a:rPr>
              <a:t>JWT tokens</a:t>
            </a:r>
            <a:r>
              <a:rPr lang="en-US" dirty="0">
                <a:solidFill>
                  <a:srgbClr val="FFC000"/>
                </a:solidFill>
              </a:rPr>
              <a:t>, </a:t>
            </a:r>
            <a:r>
              <a:rPr lang="en-US" b="1" dirty="0">
                <a:solidFill>
                  <a:srgbClr val="FFC000"/>
                </a:solidFill>
              </a:rPr>
              <a:t>OAuth2</a:t>
            </a:r>
            <a:r>
              <a:rPr lang="en-US" dirty="0">
                <a:solidFill>
                  <a:schemeClr val="bg1"/>
                </a:solidFill>
              </a:rPr>
              <a:t>, or </a:t>
            </a:r>
            <a:r>
              <a:rPr lang="en-US" b="1" dirty="0">
                <a:solidFill>
                  <a:srgbClr val="FFC000"/>
                </a:solidFill>
              </a:rPr>
              <a:t>API keys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between services</a:t>
            </a:r>
          </a:p>
          <a:p>
            <a:r>
              <a:rPr lang="en-US" dirty="0">
                <a:solidFill>
                  <a:schemeClr val="bg1"/>
                </a:solidFill>
              </a:rPr>
              <a:t>Add service-to-service authentication and authorization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61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chemeClr val="bg1"/>
                </a:solidFill>
              </a:rPr>
              <a:t>6. Avoid </a:t>
            </a:r>
            <a:r>
              <a:rPr lang="en-IN" b="1" dirty="0">
                <a:solidFill>
                  <a:schemeClr val="bg1"/>
                </a:solidFill>
              </a:rPr>
              <a:t>Overusing Synchronous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Use this pattern only when:</a:t>
            </a:r>
          </a:p>
          <a:p>
            <a:r>
              <a:rPr lang="en-US" dirty="0">
                <a:solidFill>
                  <a:schemeClr val="bg1"/>
                </a:solidFill>
              </a:rPr>
              <a:t>You </a:t>
            </a:r>
            <a:r>
              <a:rPr lang="en-US" b="1" dirty="0">
                <a:solidFill>
                  <a:srgbClr val="FFC000"/>
                </a:solidFill>
              </a:rPr>
              <a:t>need immediate response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rgbClr val="FFC000"/>
                </a:solidFill>
              </a:rPr>
              <a:t>caller is fine waiting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b="1" dirty="0" err="1">
                <a:solidFill>
                  <a:srgbClr val="FFC000"/>
                </a:solidFill>
              </a:rPr>
              <a:t>callee</a:t>
            </a:r>
            <a:r>
              <a:rPr lang="en-US" b="1" dirty="0">
                <a:solidFill>
                  <a:srgbClr val="FFC000"/>
                </a:solidFill>
              </a:rPr>
              <a:t> is available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and reliable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If </a:t>
            </a:r>
            <a:r>
              <a:rPr lang="en-US" dirty="0">
                <a:solidFill>
                  <a:schemeClr val="bg1"/>
                </a:solidFill>
              </a:rPr>
              <a:t>not, </a:t>
            </a:r>
            <a:r>
              <a:rPr lang="en-US" b="1" dirty="0">
                <a:solidFill>
                  <a:srgbClr val="FFC000"/>
                </a:solidFill>
              </a:rPr>
              <a:t>consider asynchronous patterns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like messaging (</a:t>
            </a:r>
            <a:r>
              <a:rPr lang="en-US" dirty="0" err="1">
                <a:solidFill>
                  <a:schemeClr val="bg1"/>
                </a:solidFill>
              </a:rPr>
              <a:t>RabbitMQ</a:t>
            </a:r>
            <a:r>
              <a:rPr lang="en-US" dirty="0">
                <a:solidFill>
                  <a:schemeClr val="bg1"/>
                </a:solidFill>
              </a:rPr>
              <a:t>, Kafka) or event-driven architecture.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690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When to Use Synchronous Communication</a:t>
            </a:r>
            <a:endParaRPr lang="en-IN" dirty="0">
              <a:solidFill>
                <a:srgbClr val="00B0F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1444869"/>
              </p:ext>
            </p:extLst>
          </p:nvPr>
        </p:nvGraphicFramePr>
        <p:xfrm>
          <a:off x="457200" y="2132856"/>
          <a:ext cx="8229600" cy="278448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556896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Use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Is Synchronous Suitable?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56896">
                <a:tc>
                  <a:txBody>
                    <a:bodyPr/>
                    <a:lstStyle/>
                    <a:p>
                      <a:r>
                        <a:rPr lang="en-US" dirty="0"/>
                        <a:t>Get customer details during login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✅ 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56896">
                <a:tc>
                  <a:txBody>
                    <a:bodyPr/>
                    <a:lstStyle/>
                    <a:p>
                      <a:r>
                        <a:rPr lang="en-IN" dirty="0"/>
                        <a:t>Send email notification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❌ No (Use </a:t>
                      </a:r>
                      <a:r>
                        <a:rPr lang="en-IN" dirty="0" err="1"/>
                        <a:t>async</a:t>
                      </a:r>
                      <a:r>
                        <a:rPr lang="en-IN" dirty="0"/>
                        <a:t> message queue)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56896">
                <a:tc>
                  <a:txBody>
                    <a:bodyPr/>
                    <a:lstStyle/>
                    <a:p>
                      <a:r>
                        <a:rPr lang="en-US"/>
                        <a:t>Fetch product list in real-time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✅ 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556896">
                <a:tc>
                  <a:txBody>
                    <a:bodyPr/>
                    <a:lstStyle/>
                    <a:p>
                      <a:r>
                        <a:rPr lang="en-IN"/>
                        <a:t>Update analytics dashboard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❌ No (Use event stream)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6237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</a:rPr>
              <a:t>API Gateway </a:t>
            </a:r>
            <a:r>
              <a:rPr lang="en-IN" b="1" dirty="0">
                <a:solidFill>
                  <a:schemeClr val="bg1"/>
                </a:solidFill>
              </a:rPr>
              <a:t>Pattern</a:t>
            </a:r>
          </a:p>
        </p:txBody>
      </p:sp>
    </p:spTree>
    <p:extLst>
      <p:ext uri="{BB962C8B-B14F-4D97-AF65-F5344CB8AC3E}">
        <p14:creationId xmlns:p14="http://schemas.microsoft.com/office/powerpoint/2010/main" val="1220945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API Gateway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5313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API Gateway acts as a single entry point. Instead of connecting to multiple services, the client sends one request to the gateway, and it routes </a:t>
            </a:r>
            <a:r>
              <a:rPr lang="en-US" dirty="0" smtClean="0">
                <a:solidFill>
                  <a:schemeClr val="bg1"/>
                </a:solidFill>
              </a:rPr>
              <a:t>the request to the right services. It </a:t>
            </a:r>
            <a:r>
              <a:rPr lang="en-US" dirty="0">
                <a:solidFill>
                  <a:schemeClr val="bg1"/>
                </a:solidFill>
              </a:rPr>
              <a:t>acts as a </a:t>
            </a:r>
            <a:r>
              <a:rPr lang="en-US" b="1" dirty="0">
                <a:solidFill>
                  <a:schemeClr val="bg1"/>
                </a:solidFill>
              </a:rPr>
              <a:t>reverse </a:t>
            </a:r>
            <a:r>
              <a:rPr lang="en-US" b="1" dirty="0" smtClean="0">
                <a:solidFill>
                  <a:schemeClr val="bg1"/>
                </a:solidFill>
              </a:rPr>
              <a:t>proxy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How It Works:</a:t>
            </a:r>
          </a:p>
          <a:p>
            <a:r>
              <a:rPr lang="en-US" dirty="0">
                <a:solidFill>
                  <a:schemeClr val="bg1"/>
                </a:solidFill>
              </a:rPr>
              <a:t>Client sends a request to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API Gateway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Gateway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forwards</a:t>
            </a:r>
            <a:r>
              <a:rPr lang="en-US" dirty="0">
                <a:solidFill>
                  <a:schemeClr val="bg1"/>
                </a:solidFill>
              </a:rPr>
              <a:t> the request to the appropriate service(s</a:t>
            </a:r>
            <a:r>
              <a:rPr lang="en-US" dirty="0" smtClean="0">
                <a:solidFill>
                  <a:schemeClr val="bg1"/>
                </a:solidFill>
              </a:rPr>
              <a:t>).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Authenticates</a:t>
            </a:r>
            <a:r>
              <a:rPr lang="en-US" dirty="0" smtClean="0">
                <a:solidFill>
                  <a:schemeClr val="bg1"/>
                </a:solidFill>
              </a:rPr>
              <a:t> if needed.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Gateway can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combine</a:t>
            </a:r>
            <a:r>
              <a:rPr lang="en-US" dirty="0">
                <a:solidFill>
                  <a:schemeClr val="bg1"/>
                </a:solidFill>
              </a:rPr>
              <a:t> responses if needed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send</a:t>
            </a:r>
            <a:r>
              <a:rPr lang="en-US" dirty="0">
                <a:solidFill>
                  <a:schemeClr val="bg1"/>
                </a:solidFill>
              </a:rPr>
              <a:t> them back to the client.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374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API Gateway Pattern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1026" name="Picture 2" descr="API Gateway Patter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7" y="1600200"/>
            <a:ext cx="7717867" cy="4781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509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API Gateway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68863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Features</a:t>
            </a:r>
            <a:r>
              <a:rPr lang="en-US" b="1" dirty="0" smtClean="0">
                <a:solidFill>
                  <a:srgbClr val="FFC000"/>
                </a:solidFill>
              </a:rPr>
              <a:t>:</a:t>
            </a:r>
          </a:p>
          <a:p>
            <a:pPr marL="0" indent="0">
              <a:buNone/>
            </a:pPr>
            <a:endParaRPr lang="en-US" b="1" dirty="0">
              <a:solidFill>
                <a:srgbClr val="FFC000"/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Routing</a:t>
            </a:r>
            <a:r>
              <a:rPr lang="en-US" dirty="0">
                <a:solidFill>
                  <a:schemeClr val="bg1"/>
                </a:solidFill>
              </a:rPr>
              <a:t>: Directs client requests to the appropriate </a:t>
            </a:r>
            <a:r>
              <a:rPr lang="en-US" dirty="0" err="1">
                <a:solidFill>
                  <a:schemeClr val="bg1"/>
                </a:solidFill>
              </a:rPr>
              <a:t>microservice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Authentication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&amp; Authorization</a:t>
            </a:r>
            <a:r>
              <a:rPr lang="en-US" dirty="0">
                <a:solidFill>
                  <a:schemeClr val="bg1"/>
                </a:solidFill>
              </a:rPr>
              <a:t>: JWT, OAuth2, API keys, etc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Load Balancing</a:t>
            </a:r>
            <a:r>
              <a:rPr lang="en-US" dirty="0">
                <a:solidFill>
                  <a:schemeClr val="bg1"/>
                </a:solidFill>
              </a:rPr>
              <a:t>: Distributes requests to multiple service instances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Request Aggregation</a:t>
            </a:r>
            <a:r>
              <a:rPr lang="en-US" dirty="0">
                <a:solidFill>
                  <a:schemeClr val="bg1"/>
                </a:solidFill>
              </a:rPr>
              <a:t>: Combines data from multiple services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Caching</a:t>
            </a:r>
            <a:r>
              <a:rPr lang="en-US" dirty="0">
                <a:solidFill>
                  <a:schemeClr val="bg1"/>
                </a:solidFill>
              </a:rPr>
              <a:t>: Improves performance for frequently requested data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Rate Limiting &amp; Throttling</a:t>
            </a:r>
            <a:r>
              <a:rPr lang="en-US" dirty="0">
                <a:solidFill>
                  <a:schemeClr val="bg1"/>
                </a:solidFill>
              </a:rPr>
              <a:t>: Prevents abuse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Logging &amp; Monitoring</a:t>
            </a:r>
            <a:r>
              <a:rPr lang="en-US" dirty="0">
                <a:solidFill>
                  <a:schemeClr val="bg1"/>
                </a:solidFill>
              </a:rPr>
              <a:t>: Centralized observability.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7227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API Gateway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Benefits: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Decouples clients from microservices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Reduces client complexity</a:t>
            </a:r>
            <a:r>
              <a:rPr lang="en-US" dirty="0">
                <a:solidFill>
                  <a:schemeClr val="bg1"/>
                </a:solidFill>
              </a:rPr>
              <a:t> (they don’t need to know each service)</a:t>
            </a:r>
          </a:p>
          <a:p>
            <a:r>
              <a:rPr lang="en-US" b="1" dirty="0">
                <a:solidFill>
                  <a:schemeClr val="bg1"/>
                </a:solidFill>
              </a:rPr>
              <a:t>Enables fine-grained security policies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Improves developer productivity</a:t>
            </a:r>
            <a:r>
              <a:rPr lang="en-US" dirty="0">
                <a:solidFill>
                  <a:schemeClr val="bg1"/>
                </a:solidFill>
              </a:rPr>
              <a:t> (central point for API changes)</a:t>
            </a:r>
          </a:p>
          <a:p>
            <a:r>
              <a:rPr lang="en-US" b="1" dirty="0">
                <a:solidFill>
                  <a:schemeClr val="bg1"/>
                </a:solidFill>
              </a:rPr>
              <a:t>Supports cross-cutting concerns</a:t>
            </a:r>
            <a:r>
              <a:rPr lang="en-US" dirty="0">
                <a:solidFill>
                  <a:schemeClr val="bg1"/>
                </a:solidFill>
              </a:rPr>
              <a:t> in one place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238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API Gateway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Challenges: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Single Point of Failure</a:t>
            </a:r>
            <a:r>
              <a:rPr lang="en-US" dirty="0">
                <a:solidFill>
                  <a:schemeClr val="bg1"/>
                </a:solidFill>
              </a:rPr>
              <a:t>: If the gateway fails, the entire system may become unreachable.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Complex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Logic</a:t>
            </a:r>
            <a:r>
              <a:rPr lang="en-US" dirty="0">
                <a:solidFill>
                  <a:schemeClr val="bg1"/>
                </a:solidFill>
              </a:rPr>
              <a:t>: Overloading the gateway with business logic can violate SRP (Single Responsibility Principle).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Scalability</a:t>
            </a:r>
            <a:r>
              <a:rPr lang="en-US" dirty="0">
                <a:solidFill>
                  <a:schemeClr val="bg1"/>
                </a:solidFill>
              </a:rPr>
              <a:t>: Needs horizontal scaling to handle large traffic.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Security Risks</a:t>
            </a:r>
            <a:r>
              <a:rPr lang="en-US" dirty="0">
                <a:solidFill>
                  <a:schemeClr val="bg1"/>
                </a:solidFill>
              </a:rPr>
              <a:t>: A compromised gateway can expose all services.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067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</a:rPr>
              <a:t>Service Discovery Pattern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03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00B050"/>
                </a:solidFill>
              </a:rPr>
              <a:t>Aggregator Pattern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In a </a:t>
            </a:r>
            <a:r>
              <a:rPr lang="en-US" b="1" dirty="0">
                <a:solidFill>
                  <a:schemeClr val="bg1"/>
                </a:solidFill>
              </a:rPr>
              <a:t>microservices architecture</a:t>
            </a:r>
            <a:r>
              <a:rPr lang="en-US" dirty="0">
                <a:solidFill>
                  <a:schemeClr val="bg1"/>
                </a:solidFill>
              </a:rPr>
              <a:t>, individual services handle specific business functionalities.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However</a:t>
            </a:r>
            <a:r>
              <a:rPr lang="en-US" dirty="0">
                <a:solidFill>
                  <a:schemeClr val="bg1"/>
                </a:solidFill>
              </a:rPr>
              <a:t>, modern applications often require data from </a:t>
            </a:r>
            <a:r>
              <a:rPr lang="en-US" b="1" dirty="0">
                <a:solidFill>
                  <a:schemeClr val="bg1"/>
                </a:solidFill>
              </a:rPr>
              <a:t>multiple services</a:t>
            </a:r>
            <a:r>
              <a:rPr lang="en-US" dirty="0">
                <a:solidFill>
                  <a:schemeClr val="bg1"/>
                </a:solidFill>
              </a:rPr>
              <a:t> to be aggregated into a </a:t>
            </a:r>
            <a:r>
              <a:rPr lang="en-US" b="1" dirty="0">
                <a:solidFill>
                  <a:schemeClr val="bg1"/>
                </a:solidFill>
              </a:rPr>
              <a:t>single response</a:t>
            </a:r>
            <a:r>
              <a:rPr lang="en-US" dirty="0">
                <a:solidFill>
                  <a:schemeClr val="bg1"/>
                </a:solidFill>
              </a:rPr>
              <a:t>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b="1" dirty="0">
                <a:solidFill>
                  <a:schemeClr val="bg1"/>
                </a:solidFill>
              </a:rPr>
              <a:t>Aggregator Design Pattern</a:t>
            </a:r>
            <a:r>
              <a:rPr lang="en-US" dirty="0">
                <a:solidFill>
                  <a:schemeClr val="bg1"/>
                </a:solidFill>
              </a:rPr>
              <a:t> provides a structured approach to achieving this, ensuring </a:t>
            </a:r>
            <a:r>
              <a:rPr lang="en-US" b="1" dirty="0">
                <a:solidFill>
                  <a:schemeClr val="bg1"/>
                </a:solidFill>
              </a:rPr>
              <a:t>efficiency, performance, and better client experience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723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Service Discovery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268760"/>
            <a:ext cx="7920880" cy="25922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What is Service Discovery</a:t>
            </a:r>
            <a:r>
              <a:rPr lang="en-IN" dirty="0" smtClean="0">
                <a:solidFill>
                  <a:srgbClr val="FFC000"/>
                </a:solidFill>
              </a:rPr>
              <a:t>?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In microservices, services often </a:t>
            </a:r>
            <a:r>
              <a:rPr lang="en-US" sz="2800" b="1" dirty="0">
                <a:solidFill>
                  <a:schemeClr val="bg1"/>
                </a:solidFill>
              </a:rPr>
              <a:t>scale up/down dynamically</a:t>
            </a:r>
            <a:r>
              <a:rPr lang="en-US" sz="2800" dirty="0">
                <a:solidFill>
                  <a:schemeClr val="bg1"/>
                </a:solidFill>
              </a:rPr>
              <a:t>, and their IP addresses may change. </a:t>
            </a:r>
            <a:r>
              <a:rPr lang="en-US" sz="2800" b="1" dirty="0">
                <a:solidFill>
                  <a:schemeClr val="bg1"/>
                </a:solidFill>
              </a:rPr>
              <a:t>Service discovery</a:t>
            </a:r>
            <a:r>
              <a:rPr lang="en-US" sz="2800" dirty="0">
                <a:solidFill>
                  <a:schemeClr val="bg1"/>
                </a:solidFill>
              </a:rPr>
              <a:t> allows services to </a:t>
            </a:r>
            <a:r>
              <a:rPr lang="en-US" sz="2800" b="1" dirty="0">
                <a:solidFill>
                  <a:schemeClr val="bg1"/>
                </a:solidFill>
              </a:rPr>
              <a:t>find each other automatically</a:t>
            </a:r>
            <a:r>
              <a:rPr lang="en-US" sz="2800" dirty="0" smtClean="0">
                <a:solidFill>
                  <a:schemeClr val="bg1"/>
                </a:solidFill>
              </a:rPr>
              <a:t>. 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Following Pattern Types used:</a:t>
            </a: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445866"/>
              </p:ext>
            </p:extLst>
          </p:nvPr>
        </p:nvGraphicFramePr>
        <p:xfrm>
          <a:off x="802636" y="3862377"/>
          <a:ext cx="7801812" cy="2518951"/>
        </p:xfrm>
        <a:graphic>
          <a:graphicData uri="http://schemas.openxmlformats.org/drawingml/2006/table">
            <a:tbl>
              <a:tblPr/>
              <a:tblGrid>
                <a:gridCol w="2329204"/>
                <a:gridCol w="3312368"/>
                <a:gridCol w="2160240"/>
              </a:tblGrid>
              <a:tr h="29676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Responsibility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964471">
                <a:tc>
                  <a:txBody>
                    <a:bodyPr/>
                    <a:lstStyle/>
                    <a:p>
                      <a:r>
                        <a:rPr lang="en-IN" b="1" dirty="0"/>
                        <a:t>Client-side Discovery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Client queries the service registry to get service IP/Port and chooses which one to call.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Client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1187041">
                <a:tc>
                  <a:txBody>
                    <a:bodyPr/>
                    <a:lstStyle/>
                    <a:p>
                      <a:r>
                        <a:rPr lang="en-IN" b="1"/>
                        <a:t>Server-side Discovery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Client sends request to </a:t>
                      </a:r>
                      <a:r>
                        <a:rPr lang="en-US" b="1" dirty="0"/>
                        <a:t>API Gateway / Load Balancer</a:t>
                      </a:r>
                      <a:r>
                        <a:rPr lang="en-US" dirty="0"/>
                        <a:t>, which queries the registry and routes to service.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Gateway/Server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2483768" y="1052736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353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Service Discovery Patterns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FFC000"/>
                </a:solidFill>
              </a:rPr>
              <a:t>When to Use What</a:t>
            </a:r>
            <a:r>
              <a:rPr lang="en-IN" b="1" dirty="0" smtClean="0">
                <a:solidFill>
                  <a:srgbClr val="FFC000"/>
                </a:solidFill>
              </a:rPr>
              <a:t>?</a:t>
            </a:r>
          </a:p>
          <a:p>
            <a:endParaRPr lang="en-IN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573684"/>
              </p:ext>
            </p:extLst>
          </p:nvPr>
        </p:nvGraphicFramePr>
        <p:xfrm>
          <a:off x="755577" y="2636912"/>
          <a:ext cx="7725543" cy="2377440"/>
        </p:xfrm>
        <a:graphic>
          <a:graphicData uri="http://schemas.openxmlformats.org/drawingml/2006/table">
            <a:tbl>
              <a:tblPr/>
              <a:tblGrid>
                <a:gridCol w="1944215"/>
                <a:gridCol w="2520280"/>
                <a:gridCol w="326104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Client-side Discovery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Server-side Discovery (via Gateway)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Control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Client selects instance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Gateway handles routing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Complexity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Higher in client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Centralized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Load Balancing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Custom in client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Gateway can use built-in algorithms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Popular 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Internal services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External requests via gateway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0258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B050"/>
                </a:solidFill>
              </a:rPr>
              <a:t>Load Balancing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 </a:t>
            </a:r>
            <a:r>
              <a:rPr lang="en-US" b="1" dirty="0" smtClean="0">
                <a:solidFill>
                  <a:schemeClr val="bg1"/>
                </a:solidFill>
              </a:rPr>
              <a:t>API </a:t>
            </a:r>
            <a:r>
              <a:rPr lang="en-US" b="1" dirty="0">
                <a:solidFill>
                  <a:schemeClr val="bg1"/>
                </a:solidFill>
              </a:rPr>
              <a:t>Gateway</a:t>
            </a:r>
            <a:r>
              <a:rPr lang="en-US" dirty="0">
                <a:solidFill>
                  <a:schemeClr val="bg1"/>
                </a:solidFill>
              </a:rPr>
              <a:t>, load balancing helps distribute traffic across multiple downstream service instances.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It </a:t>
            </a:r>
            <a:r>
              <a:rPr lang="en-US" dirty="0">
                <a:solidFill>
                  <a:schemeClr val="bg1"/>
                </a:solidFill>
              </a:rPr>
              <a:t>supports multiple </a:t>
            </a:r>
            <a:r>
              <a:rPr lang="en-US" b="1" dirty="0">
                <a:solidFill>
                  <a:srgbClr val="FFC000"/>
                </a:solidFill>
              </a:rPr>
              <a:t>load balancing strategies</a:t>
            </a:r>
            <a:r>
              <a:rPr lang="en-US" dirty="0">
                <a:solidFill>
                  <a:schemeClr val="bg1"/>
                </a:solidFill>
              </a:rPr>
              <a:t> which you can </a:t>
            </a:r>
            <a:r>
              <a:rPr lang="en-US" dirty="0" smtClean="0">
                <a:solidFill>
                  <a:schemeClr val="bg1"/>
                </a:solidFill>
              </a:rPr>
              <a:t>configure.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268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Types of Load Balancing in Ocelot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1. </a:t>
            </a:r>
            <a:r>
              <a:rPr lang="en-US" b="1" dirty="0" err="1">
                <a:solidFill>
                  <a:srgbClr val="FFC000"/>
                </a:solidFill>
              </a:rPr>
              <a:t>RoundRobin</a:t>
            </a:r>
            <a:r>
              <a:rPr lang="en-US" b="1" dirty="0">
                <a:solidFill>
                  <a:srgbClr val="FFC000"/>
                </a:solidFill>
              </a:rPr>
              <a:t> (Default)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How it works</a:t>
            </a:r>
            <a:r>
              <a:rPr lang="en-US" dirty="0">
                <a:solidFill>
                  <a:schemeClr val="bg1"/>
                </a:solidFill>
              </a:rPr>
              <a:t>: Requests are distributed </a:t>
            </a:r>
            <a:r>
              <a:rPr lang="en-US" b="1" dirty="0">
                <a:solidFill>
                  <a:schemeClr val="bg1"/>
                </a:solidFill>
              </a:rPr>
              <a:t>sequentially</a:t>
            </a:r>
            <a:r>
              <a:rPr lang="en-US" dirty="0">
                <a:solidFill>
                  <a:schemeClr val="bg1"/>
                </a:solidFill>
              </a:rPr>
              <a:t> across all instances.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2. </a:t>
            </a:r>
            <a:r>
              <a:rPr lang="en-US" b="1" dirty="0" err="1">
                <a:solidFill>
                  <a:srgbClr val="FFC000"/>
                </a:solidFill>
              </a:rPr>
              <a:t>LeastConnection</a:t>
            </a:r>
            <a:endParaRPr lang="en-US" b="1" dirty="0">
              <a:solidFill>
                <a:srgbClr val="FFC000"/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How it works</a:t>
            </a:r>
            <a:r>
              <a:rPr lang="en-US" dirty="0">
                <a:solidFill>
                  <a:schemeClr val="bg1"/>
                </a:solidFill>
              </a:rPr>
              <a:t>: Chooses the instance with the </a:t>
            </a:r>
            <a:r>
              <a:rPr lang="en-US" b="1" dirty="0">
                <a:solidFill>
                  <a:schemeClr val="bg1"/>
                </a:solidFill>
              </a:rPr>
              <a:t>fewest active requests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3. </a:t>
            </a:r>
            <a:r>
              <a:rPr lang="en-IN" b="1" dirty="0" err="1">
                <a:solidFill>
                  <a:srgbClr val="FFC000"/>
                </a:solidFill>
              </a:rPr>
              <a:t>NoLoadBalancer</a:t>
            </a:r>
            <a:endParaRPr lang="en-US" b="1" dirty="0">
              <a:solidFill>
                <a:srgbClr val="FFC000"/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How it works</a:t>
            </a:r>
            <a:r>
              <a:rPr lang="en-US" dirty="0">
                <a:solidFill>
                  <a:schemeClr val="bg1"/>
                </a:solidFill>
              </a:rPr>
              <a:t>: Ocelot selects the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first available</a:t>
            </a:r>
            <a:r>
              <a:rPr lang="en-US" dirty="0">
                <a:solidFill>
                  <a:schemeClr val="bg1"/>
                </a:solidFill>
              </a:rPr>
              <a:t> service instance.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Use case</a:t>
            </a:r>
            <a:r>
              <a:rPr lang="en-US" dirty="0">
                <a:solidFill>
                  <a:schemeClr val="bg1"/>
                </a:solidFill>
              </a:rPr>
              <a:t>: Useful when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you want full control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of downstream routing logic.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1166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</a:rPr>
              <a:t>Database Per Service </a:t>
            </a:r>
            <a:r>
              <a:rPr lang="en-IN" b="1" dirty="0">
                <a:solidFill>
                  <a:schemeClr val="bg1"/>
                </a:solidFill>
              </a:rPr>
              <a:t>Pattern</a:t>
            </a:r>
          </a:p>
        </p:txBody>
      </p:sp>
    </p:spTree>
    <p:extLst>
      <p:ext uri="{BB962C8B-B14F-4D97-AF65-F5344CB8AC3E}">
        <p14:creationId xmlns:p14="http://schemas.microsoft.com/office/powerpoint/2010/main" val="329810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Database Per Service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Each service is responsible for its own data management in a microservices architecture.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The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b="1" dirty="0">
                <a:solidFill>
                  <a:srgbClr val="FFC000"/>
                </a:solidFill>
              </a:rPr>
              <a:t>Database Per Service Pattern</a:t>
            </a:r>
            <a:r>
              <a:rPr lang="en-US" dirty="0">
                <a:solidFill>
                  <a:schemeClr val="bg1"/>
                </a:solidFill>
              </a:rPr>
              <a:t> ensures that every </a:t>
            </a:r>
            <a:r>
              <a:rPr lang="en-US" dirty="0" err="1">
                <a:solidFill>
                  <a:schemeClr val="bg1"/>
                </a:solidFill>
              </a:rPr>
              <a:t>microservice</a:t>
            </a:r>
            <a:r>
              <a:rPr lang="en-US" dirty="0">
                <a:solidFill>
                  <a:schemeClr val="bg1"/>
                </a:solidFill>
              </a:rPr>
              <a:t> has its </a:t>
            </a:r>
            <a:r>
              <a:rPr lang="en-US" b="1" dirty="0">
                <a:solidFill>
                  <a:srgbClr val="FFC000"/>
                </a:solidFill>
              </a:rPr>
              <a:t>own dedicated database</a:t>
            </a:r>
            <a:r>
              <a:rPr lang="en-US" dirty="0">
                <a:solidFill>
                  <a:schemeClr val="bg1"/>
                </a:solidFill>
              </a:rPr>
              <a:t> instead of sharing a single monolithic database.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This </a:t>
            </a:r>
            <a:r>
              <a:rPr lang="en-US" dirty="0">
                <a:solidFill>
                  <a:schemeClr val="bg1"/>
                </a:solidFill>
              </a:rPr>
              <a:t>approach </a:t>
            </a:r>
            <a:r>
              <a:rPr lang="en-US" b="1" dirty="0">
                <a:solidFill>
                  <a:srgbClr val="FFC000"/>
                </a:solidFill>
              </a:rPr>
              <a:t>enhances scalability, autonomy, and data consistency</a:t>
            </a:r>
            <a:r>
              <a:rPr lang="en-US" dirty="0">
                <a:solidFill>
                  <a:schemeClr val="bg1"/>
                </a:solidFill>
              </a:rPr>
              <a:t> across microservices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90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Database Per Service Pattern</a:t>
            </a:r>
            <a:endParaRPr lang="en-IN" dirty="0"/>
          </a:p>
        </p:txBody>
      </p:sp>
      <p:pic>
        <p:nvPicPr>
          <p:cNvPr id="5122" name="Picture 2" descr="Database Per Microservice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00200"/>
            <a:ext cx="6801916" cy="470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96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Database Per Service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rgbClr val="FFC000"/>
                </a:solidFill>
              </a:rPr>
              <a:t>Key </a:t>
            </a:r>
            <a:r>
              <a:rPr lang="en-IN" b="1" dirty="0">
                <a:solidFill>
                  <a:srgbClr val="FFC000"/>
                </a:solidFill>
              </a:rPr>
              <a:t>Concept:</a:t>
            </a:r>
          </a:p>
          <a:p>
            <a:r>
              <a:rPr lang="en-IN" dirty="0">
                <a:solidFill>
                  <a:schemeClr val="bg1"/>
                </a:solidFill>
              </a:rPr>
              <a:t>Each 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microservice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 manages its own database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  <a:p>
            <a:r>
              <a:rPr lang="en-IN" dirty="0">
                <a:solidFill>
                  <a:schemeClr val="bg1"/>
                </a:solidFill>
              </a:rPr>
              <a:t>Other </a:t>
            </a:r>
            <a:r>
              <a:rPr lang="en-IN" dirty="0" err="1">
                <a:solidFill>
                  <a:schemeClr val="bg1"/>
                </a:solidFill>
              </a:rPr>
              <a:t>microservices</a:t>
            </a:r>
            <a:r>
              <a:rPr lang="en-IN" dirty="0">
                <a:solidFill>
                  <a:schemeClr val="bg1"/>
                </a:solidFill>
              </a:rPr>
              <a:t> 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cannot directly access</a:t>
            </a:r>
            <a:r>
              <a:rPr lang="en-IN" dirty="0">
                <a:solidFill>
                  <a:schemeClr val="bg1"/>
                </a:solidFill>
              </a:rPr>
              <a:t> another service’s database.</a:t>
            </a:r>
          </a:p>
          <a:p>
            <a:r>
              <a:rPr lang="en-IN" dirty="0">
                <a:solidFill>
                  <a:schemeClr val="bg1"/>
                </a:solidFill>
              </a:rPr>
              <a:t>Data is synchronized using 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APIs, events, or messaging systems </a:t>
            </a:r>
            <a:r>
              <a:rPr lang="en-IN" b="1" dirty="0">
                <a:solidFill>
                  <a:srgbClr val="00B0F0"/>
                </a:solidFill>
              </a:rPr>
              <a:t>(Kafka, </a:t>
            </a:r>
            <a:r>
              <a:rPr lang="en-IN" b="1" dirty="0" err="1">
                <a:solidFill>
                  <a:srgbClr val="00B0F0"/>
                </a:solidFill>
              </a:rPr>
              <a:t>RabbitMQ</a:t>
            </a:r>
            <a:r>
              <a:rPr lang="en-IN" b="1" dirty="0">
                <a:solidFill>
                  <a:srgbClr val="00B0F0"/>
                </a:solidFill>
              </a:rPr>
              <a:t>, etc</a:t>
            </a:r>
            <a:r>
              <a:rPr lang="en-IN" b="1" dirty="0" smtClean="0">
                <a:solidFill>
                  <a:srgbClr val="00B0F0"/>
                </a:solidFill>
              </a:rPr>
              <a:t>.)</a:t>
            </a:r>
            <a:endParaRPr lang="en-IN" dirty="0">
              <a:solidFill>
                <a:srgbClr val="00B0F0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This pattern eliminates 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tight coupling between services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8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00B050"/>
                </a:solidFill>
              </a:rPr>
              <a:t>Why use the Database </a:t>
            </a:r>
            <a:r>
              <a:rPr lang="en-IN" sz="3600" b="1" dirty="0">
                <a:solidFill>
                  <a:srgbClr val="00B050"/>
                </a:solidFill>
              </a:rPr>
              <a:t>Per Service Pattern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3285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Key Benefits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Service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Autonomy</a:t>
            </a:r>
            <a:r>
              <a:rPr lang="en-US" dirty="0">
                <a:solidFill>
                  <a:schemeClr val="bg1"/>
                </a:solidFill>
              </a:rPr>
              <a:t> – Microservices can be developed, deployed, and scaled independently. 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Data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Isolation</a:t>
            </a:r>
            <a:r>
              <a:rPr lang="en-US" dirty="0">
                <a:solidFill>
                  <a:schemeClr val="bg1"/>
                </a:solidFill>
              </a:rPr>
              <a:t> – Prevents one service from affecting another due to database changes. 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Technology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Flexibility</a:t>
            </a:r>
            <a:r>
              <a:rPr lang="en-US" dirty="0">
                <a:solidFill>
                  <a:schemeClr val="bg1"/>
                </a:solidFill>
              </a:rPr>
              <a:t> – Different services can use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different databases</a:t>
            </a:r>
            <a:r>
              <a:rPr lang="en-US" dirty="0">
                <a:solidFill>
                  <a:schemeClr val="bg1"/>
                </a:solidFill>
              </a:rPr>
              <a:t> (SQL, NoSQL, etc.) based on requirements. 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Improved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Security</a:t>
            </a:r>
            <a:r>
              <a:rPr lang="en-US" dirty="0">
                <a:solidFill>
                  <a:schemeClr val="bg1"/>
                </a:solidFill>
              </a:rPr>
              <a:t> – Access control is better as services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don’t share a database</a:t>
            </a:r>
            <a:r>
              <a:rPr lang="en-US" dirty="0">
                <a:solidFill>
                  <a:schemeClr val="bg1"/>
                </a:solidFill>
              </a:rPr>
              <a:t>. 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Better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Performance</a:t>
            </a:r>
            <a:r>
              <a:rPr lang="en-US" dirty="0">
                <a:solidFill>
                  <a:schemeClr val="bg1"/>
                </a:solidFill>
              </a:rPr>
              <a:t> – Each service optimizes queries for its own workload. 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Decentralized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Scalability</a:t>
            </a:r>
            <a:r>
              <a:rPr lang="en-US" dirty="0">
                <a:solidFill>
                  <a:schemeClr val="bg1"/>
                </a:solidFill>
              </a:rPr>
              <a:t> – Enables independent scaling of databases per service.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76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784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Challenges of the Database Per Service </a:t>
            </a:r>
            <a:r>
              <a:rPr lang="en-US" sz="3600" b="1" dirty="0" smtClean="0">
                <a:solidFill>
                  <a:srgbClr val="00B050"/>
                </a:solidFill>
              </a:rPr>
              <a:t>Pattern</a:t>
            </a:r>
            <a:endParaRPr lang="en-IN" sz="3600" dirty="0">
              <a:solidFill>
                <a:srgbClr val="00B05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52875"/>
              </p:ext>
            </p:extLst>
          </p:nvPr>
        </p:nvGraphicFramePr>
        <p:xfrm>
          <a:off x="457200" y="2262981"/>
          <a:ext cx="8229600" cy="3200400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</a:rPr>
                        <a:t>Challenge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</a:rPr>
                        <a:t>Solution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Data Duplication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Use </a:t>
                      </a:r>
                      <a:r>
                        <a:rPr lang="en-US" b="1" dirty="0">
                          <a:effectLst/>
                        </a:rPr>
                        <a:t>event-driven architecture</a:t>
                      </a:r>
                      <a:r>
                        <a:rPr lang="en-US" dirty="0">
                          <a:effectLst/>
                        </a:rPr>
                        <a:t> to synchronize data efficiently.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Data Consistency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Implement </a:t>
                      </a:r>
                      <a:r>
                        <a:rPr lang="en-US" b="1">
                          <a:effectLst/>
                        </a:rPr>
                        <a:t>saga pattern</a:t>
                      </a:r>
                      <a:r>
                        <a:rPr lang="en-US">
                          <a:effectLst/>
                        </a:rPr>
                        <a:t> or </a:t>
                      </a:r>
                      <a:r>
                        <a:rPr lang="en-US" b="1">
                          <a:effectLst/>
                        </a:rPr>
                        <a:t>distributed transactions</a:t>
                      </a:r>
                      <a:r>
                        <a:rPr lang="en-US">
                          <a:effectLst/>
                        </a:rPr>
                        <a:t> to manage consistency.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Query Complexity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Use </a:t>
                      </a:r>
                      <a:r>
                        <a:rPr lang="en-US" b="1" dirty="0">
                          <a:effectLst/>
                        </a:rPr>
                        <a:t>API composition</a:t>
                      </a:r>
                      <a:r>
                        <a:rPr lang="en-US" dirty="0">
                          <a:effectLst/>
                        </a:rPr>
                        <a:t> or </a:t>
                      </a:r>
                      <a:r>
                        <a:rPr lang="en-US" b="1" dirty="0">
                          <a:effectLst/>
                        </a:rPr>
                        <a:t>CQRS (Command Query Responsibility Segregation)</a:t>
                      </a:r>
                      <a:r>
                        <a:rPr lang="en-US" dirty="0">
                          <a:effectLst/>
                        </a:rPr>
                        <a:t> to fetch data from multiple services.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Cross-Service Reporting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Use </a:t>
                      </a:r>
                      <a:r>
                        <a:rPr lang="en-US" b="1" dirty="0">
                          <a:effectLst/>
                        </a:rPr>
                        <a:t>event sourcing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  <a:r>
                        <a:rPr lang="en-US" dirty="0" smtClean="0">
                          <a:effectLst/>
                        </a:rPr>
                        <a:t>to </a:t>
                      </a:r>
                      <a:r>
                        <a:rPr lang="en-US" dirty="0">
                          <a:effectLst/>
                        </a:rPr>
                        <a:t>gather data for reporting.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262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15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What is the Aggregator Design Pattern</a:t>
            </a:r>
            <a:r>
              <a:rPr lang="en-US" b="1" dirty="0" smtClean="0">
                <a:solidFill>
                  <a:srgbClr val="00B050"/>
                </a:solidFill>
              </a:rPr>
              <a:t>?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Definition</a:t>
            </a:r>
          </a:p>
          <a:p>
            <a:r>
              <a:rPr lang="en-US" dirty="0">
                <a:solidFill>
                  <a:schemeClr val="bg1"/>
                </a:solidFill>
              </a:rPr>
              <a:t>The </a:t>
            </a:r>
            <a:r>
              <a:rPr lang="en-US" b="1" dirty="0">
                <a:solidFill>
                  <a:schemeClr val="bg1"/>
                </a:solidFill>
              </a:rPr>
              <a:t>Aggregator Pattern</a:t>
            </a:r>
            <a:r>
              <a:rPr lang="en-US" dirty="0">
                <a:solidFill>
                  <a:schemeClr val="bg1"/>
                </a:solidFill>
              </a:rPr>
              <a:t> is a microservices design pattern where a service collects responses from multiple independent microservices and merges them into a </a:t>
            </a:r>
            <a:r>
              <a:rPr lang="en-US" b="1" dirty="0">
                <a:solidFill>
                  <a:schemeClr val="bg1"/>
                </a:solidFill>
              </a:rPr>
              <a:t>unified response</a:t>
            </a:r>
            <a:r>
              <a:rPr lang="en-US" dirty="0">
                <a:solidFill>
                  <a:schemeClr val="bg1"/>
                </a:solidFill>
              </a:rPr>
              <a:t> for the client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Key Concept:</a:t>
            </a:r>
          </a:p>
          <a:p>
            <a:r>
              <a:rPr lang="en-US" dirty="0">
                <a:solidFill>
                  <a:schemeClr val="bg1"/>
                </a:solidFill>
              </a:rPr>
              <a:t>A </a:t>
            </a:r>
            <a:r>
              <a:rPr lang="en-US" b="1" dirty="0">
                <a:solidFill>
                  <a:schemeClr val="bg1"/>
                </a:solidFill>
              </a:rPr>
              <a:t>client makes a single request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The </a:t>
            </a:r>
            <a:r>
              <a:rPr lang="en-US" b="1" dirty="0">
                <a:solidFill>
                  <a:schemeClr val="bg1"/>
                </a:solidFill>
              </a:rPr>
              <a:t>Aggregator Service</a:t>
            </a:r>
            <a:r>
              <a:rPr lang="en-US" dirty="0">
                <a:solidFill>
                  <a:schemeClr val="bg1"/>
                </a:solidFill>
              </a:rPr>
              <a:t> fetches required data from multiple microservices.</a:t>
            </a:r>
          </a:p>
          <a:p>
            <a:r>
              <a:rPr lang="en-US" dirty="0">
                <a:solidFill>
                  <a:schemeClr val="bg1"/>
                </a:solidFill>
              </a:rPr>
              <a:t>It </a:t>
            </a:r>
            <a:r>
              <a:rPr lang="en-US" b="1" dirty="0">
                <a:solidFill>
                  <a:schemeClr val="bg1"/>
                </a:solidFill>
              </a:rPr>
              <a:t>processes and merges responses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The </a:t>
            </a:r>
            <a:r>
              <a:rPr lang="en-US" b="1" dirty="0">
                <a:solidFill>
                  <a:schemeClr val="bg1"/>
                </a:solidFill>
              </a:rPr>
              <a:t>client receives a combined response</a:t>
            </a:r>
            <a:r>
              <a:rPr lang="en-US" dirty="0">
                <a:solidFill>
                  <a:schemeClr val="bg1"/>
                </a:solidFill>
              </a:rPr>
              <a:t> instead of calling each service separately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76388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00B050"/>
                </a:solidFill>
              </a:rPr>
              <a:t>Database Per Service vs Shared </a:t>
            </a:r>
            <a:r>
              <a:rPr lang="en-IN" sz="3600" b="1" dirty="0" smtClean="0">
                <a:solidFill>
                  <a:srgbClr val="00B050"/>
                </a:solidFill>
              </a:rPr>
              <a:t>Database</a:t>
            </a:r>
            <a:endParaRPr lang="en-IN" sz="3600" dirty="0">
              <a:solidFill>
                <a:srgbClr val="00B05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811703"/>
              </p:ext>
            </p:extLst>
          </p:nvPr>
        </p:nvGraphicFramePr>
        <p:xfrm>
          <a:off x="457200" y="2060848"/>
          <a:ext cx="8229600" cy="324036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540060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Database Per Service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Shared Database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Service Autonomy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✅ 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❌ 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Data Isolation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✅ 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❌ 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Technology Choice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✅ Flexible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❌ Limited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Scalability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✅ Independent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❌ Tightly Coupled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540060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Cross-Service Queries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❌ Complex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✅ 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765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74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</a:rPr>
              <a:t>CQRS Pattern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0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CQRS Pattern in </a:t>
            </a:r>
            <a:r>
              <a:rPr lang="en-IN" b="1" dirty="0" err="1" smtClean="0">
                <a:solidFill>
                  <a:srgbClr val="00B050"/>
                </a:solidFill>
              </a:rPr>
              <a:t>Microservices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What is CQRS?</a:t>
            </a:r>
          </a:p>
          <a:p>
            <a:r>
              <a:rPr lang="en-US" dirty="0">
                <a:solidFill>
                  <a:schemeClr val="bg1"/>
                </a:solidFill>
              </a:rPr>
              <a:t>CQRS (</a:t>
            </a:r>
            <a:r>
              <a:rPr lang="en-US" b="1" dirty="0">
                <a:solidFill>
                  <a:srgbClr val="FFFF00"/>
                </a:solidFill>
              </a:rPr>
              <a:t>Command Query Responsibility Segregation</a:t>
            </a:r>
            <a:r>
              <a:rPr lang="en-US" dirty="0">
                <a:solidFill>
                  <a:schemeClr val="bg1"/>
                </a:solidFill>
              </a:rPr>
              <a:t>) is a design pattern that separates </a:t>
            </a:r>
            <a:r>
              <a:rPr lang="en-US" b="1" dirty="0">
                <a:solidFill>
                  <a:srgbClr val="FFFF00"/>
                </a:solidFill>
              </a:rPr>
              <a:t>reading</a:t>
            </a:r>
            <a:r>
              <a:rPr lang="en-US" dirty="0">
                <a:solidFill>
                  <a:schemeClr val="bg1"/>
                </a:solidFill>
              </a:rPr>
              <a:t> and </a:t>
            </a:r>
            <a:r>
              <a:rPr lang="en-US" b="1" dirty="0">
                <a:solidFill>
                  <a:srgbClr val="FFFF00"/>
                </a:solidFill>
              </a:rPr>
              <a:t>writing</a:t>
            </a:r>
            <a:r>
              <a:rPr lang="en-US" dirty="0">
                <a:solidFill>
                  <a:schemeClr val="bg1"/>
                </a:solidFill>
              </a:rPr>
              <a:t> operations into different models. 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Instead </a:t>
            </a:r>
            <a:r>
              <a:rPr lang="en-US" dirty="0">
                <a:solidFill>
                  <a:schemeClr val="bg1"/>
                </a:solidFill>
              </a:rPr>
              <a:t>of using a </a:t>
            </a:r>
            <a:r>
              <a:rPr lang="en-US" b="1" dirty="0">
                <a:solidFill>
                  <a:srgbClr val="FFFF00"/>
                </a:solidFill>
              </a:rPr>
              <a:t>single database</a:t>
            </a:r>
            <a:r>
              <a:rPr lang="en-US" dirty="0">
                <a:solidFill>
                  <a:schemeClr val="bg1"/>
                </a:solidFill>
              </a:rPr>
              <a:t> for both tasks, it introduces two separate models: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Command Model</a:t>
            </a:r>
            <a:r>
              <a:rPr lang="en-US" dirty="0">
                <a:solidFill>
                  <a:schemeClr val="bg1"/>
                </a:solidFill>
              </a:rPr>
              <a:t> → Handles </a:t>
            </a:r>
            <a:r>
              <a:rPr lang="en-US" b="1" dirty="0">
                <a:solidFill>
                  <a:srgbClr val="00B0F0"/>
                </a:solidFill>
              </a:rPr>
              <a:t>write operations</a:t>
            </a:r>
            <a:r>
              <a:rPr lang="en-US" dirty="0">
                <a:solidFill>
                  <a:schemeClr val="bg1"/>
                </a:solidFill>
              </a:rPr>
              <a:t> (Insert, Update, Delete).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Query Model</a:t>
            </a:r>
            <a:r>
              <a:rPr lang="en-US" dirty="0">
                <a:solidFill>
                  <a:schemeClr val="bg1"/>
                </a:solidFill>
              </a:rPr>
              <a:t> → Handles </a:t>
            </a:r>
            <a:r>
              <a:rPr lang="en-US" b="1" dirty="0">
                <a:solidFill>
                  <a:srgbClr val="00B0F0"/>
                </a:solidFill>
              </a:rPr>
              <a:t>read operations</a:t>
            </a:r>
            <a:r>
              <a:rPr lang="en-US" dirty="0">
                <a:solidFill>
                  <a:schemeClr val="bg1"/>
                </a:solidFill>
              </a:rPr>
              <a:t> (Select, Fetch, View).</a:t>
            </a:r>
          </a:p>
          <a:p>
            <a:r>
              <a:rPr lang="en-US" dirty="0">
                <a:solidFill>
                  <a:schemeClr val="bg1"/>
                </a:solidFill>
              </a:rPr>
              <a:t>This means that instead of having one service do </a:t>
            </a:r>
            <a:r>
              <a:rPr lang="en-US" b="1" dirty="0">
                <a:solidFill>
                  <a:schemeClr val="bg1"/>
                </a:solidFill>
              </a:rPr>
              <a:t>both</a:t>
            </a:r>
            <a:r>
              <a:rPr lang="en-US" dirty="0">
                <a:solidFill>
                  <a:schemeClr val="bg1"/>
                </a:solidFill>
              </a:rPr>
              <a:t> reads and writes, we split it into two services: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One service for </a:t>
            </a:r>
            <a:r>
              <a:rPr lang="en-US" b="1" dirty="0">
                <a:solidFill>
                  <a:srgbClr val="00B0F0"/>
                </a:solidFill>
              </a:rPr>
              <a:t>handling commands</a:t>
            </a:r>
            <a:r>
              <a:rPr lang="en-US" dirty="0">
                <a:solidFill>
                  <a:schemeClr val="bg1"/>
                </a:solidFill>
              </a:rPr>
              <a:t> (creating, updating, or deleting data).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Another service for </a:t>
            </a:r>
            <a:r>
              <a:rPr lang="en-US" b="1" dirty="0">
                <a:solidFill>
                  <a:srgbClr val="00B0F0"/>
                </a:solidFill>
              </a:rPr>
              <a:t>handling queries</a:t>
            </a:r>
            <a:r>
              <a:rPr lang="en-US" dirty="0">
                <a:solidFill>
                  <a:schemeClr val="bg1"/>
                </a:solidFill>
              </a:rPr>
              <a:t> (fetching and displaying data).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76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How CQRS Works with </a:t>
            </a:r>
            <a:r>
              <a:rPr lang="en-US" b="1" dirty="0" smtClean="0">
                <a:solidFill>
                  <a:srgbClr val="00B050"/>
                </a:solidFill>
              </a:rPr>
              <a:t>Kafka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29411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 </a:t>
            </a:r>
            <a:r>
              <a:rPr lang="en-US" b="1" dirty="0" smtClean="0">
                <a:solidFill>
                  <a:schemeClr val="bg1"/>
                </a:solidFill>
              </a:rPr>
              <a:t>User sends a command (e.g., create order)</a:t>
            </a:r>
            <a:r>
              <a:rPr lang="en-US" dirty="0">
                <a:solidFill>
                  <a:schemeClr val="bg1"/>
                </a:solidFill>
              </a:rPr>
              <a:t> → The Command Service writes to the database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Command Service saves the data in the database and publishes an event to </a:t>
            </a:r>
            <a:r>
              <a:rPr lang="en-US" b="1" dirty="0">
                <a:solidFill>
                  <a:srgbClr val="FFC000"/>
                </a:solidFill>
              </a:rPr>
              <a:t>Kafka</a:t>
            </a:r>
            <a:r>
              <a:rPr lang="en-US" b="1" dirty="0">
                <a:solidFill>
                  <a:schemeClr val="bg1"/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 </a:t>
            </a: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The Query Service listens to the </a:t>
            </a:r>
            <a:r>
              <a:rPr lang="en-US" b="1" dirty="0">
                <a:solidFill>
                  <a:srgbClr val="FFC000"/>
                </a:solidFill>
              </a:rPr>
              <a:t>Kafka topic</a:t>
            </a:r>
            <a:r>
              <a:rPr lang="en-US" b="1" dirty="0">
                <a:solidFill>
                  <a:schemeClr val="bg1"/>
                </a:solidFill>
              </a:rPr>
              <a:t>, processes the event, and updates the read </a:t>
            </a:r>
            <a:r>
              <a:rPr lang="en-US" b="1" dirty="0" smtClean="0">
                <a:solidFill>
                  <a:schemeClr val="bg1"/>
                </a:solidFill>
              </a:rPr>
              <a:t>database.</a:t>
            </a:r>
            <a:endParaRPr lang="en-US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User queries for order details</a:t>
            </a:r>
            <a:r>
              <a:rPr lang="en-US" dirty="0">
                <a:solidFill>
                  <a:schemeClr val="bg1"/>
                </a:solidFill>
              </a:rPr>
              <a:t> → The Query Service retrieves data from the optimized read database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This </a:t>
            </a:r>
            <a:r>
              <a:rPr lang="en-US" dirty="0">
                <a:solidFill>
                  <a:schemeClr val="bg1"/>
                </a:solidFill>
              </a:rPr>
              <a:t>architecture ensures better performance by decoupling read and write operations and enables </a:t>
            </a:r>
            <a:r>
              <a:rPr lang="en-US" b="1" dirty="0">
                <a:solidFill>
                  <a:srgbClr val="FFC000"/>
                </a:solidFill>
              </a:rPr>
              <a:t>event-driven data consistency</a:t>
            </a:r>
            <a:endParaRPr lang="en-US" dirty="0">
              <a:solidFill>
                <a:srgbClr val="FFC000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91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How CQRS Works with Kafka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60848"/>
            <a:ext cx="8229600" cy="3437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64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Benefits of CQRS in </a:t>
            </a:r>
            <a:r>
              <a:rPr lang="en-US" dirty="0" err="1">
                <a:solidFill>
                  <a:srgbClr val="00B050"/>
                </a:solidFill>
              </a:rPr>
              <a:t>Microservices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628800"/>
            <a:ext cx="7834039" cy="28803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1586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Challenges of using CQRS Design </a:t>
            </a:r>
            <a:r>
              <a:rPr lang="en-US" b="1" dirty="0" smtClean="0">
                <a:solidFill>
                  <a:srgbClr val="00B050"/>
                </a:solidFill>
              </a:rPr>
              <a:t>Pattern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b="1" dirty="0" smtClean="0">
                <a:solidFill>
                  <a:srgbClr val="FFC000"/>
                </a:solidFill>
              </a:rPr>
              <a:t>Complexity</a:t>
            </a:r>
            <a:r>
              <a:rPr lang="en-IN" b="1" dirty="0" smtClean="0">
                <a:solidFill>
                  <a:schemeClr val="bg1"/>
                </a:solidFill>
              </a:rPr>
              <a:t>: </a:t>
            </a:r>
            <a:r>
              <a:rPr lang="en-US" dirty="0" smtClean="0">
                <a:solidFill>
                  <a:schemeClr val="bg1"/>
                </a:solidFill>
              </a:rPr>
              <a:t>It </a:t>
            </a:r>
            <a:r>
              <a:rPr lang="en-US" dirty="0">
                <a:solidFill>
                  <a:schemeClr val="bg1"/>
                </a:solidFill>
              </a:rPr>
              <a:t>can be difficult to coordinate data synchronization, manage distinct read and write models, and guarantee consistency between the two.</a:t>
            </a:r>
            <a:endParaRPr lang="en-IN" b="1" dirty="0" smtClean="0">
              <a:solidFill>
                <a:schemeClr val="bg1"/>
              </a:solidFill>
            </a:endParaRPr>
          </a:p>
          <a:p>
            <a:r>
              <a:rPr lang="en-IN" b="1" dirty="0" smtClean="0">
                <a:solidFill>
                  <a:srgbClr val="FFC000"/>
                </a:solidFill>
              </a:rPr>
              <a:t>Data Synchronization</a:t>
            </a:r>
            <a:r>
              <a:rPr lang="en-IN" b="1" dirty="0" smtClean="0">
                <a:solidFill>
                  <a:schemeClr val="bg1"/>
                </a:solidFill>
              </a:rPr>
              <a:t>: </a:t>
            </a:r>
            <a:r>
              <a:rPr lang="en-US" dirty="0" smtClean="0">
                <a:solidFill>
                  <a:schemeClr val="bg1"/>
                </a:solidFill>
              </a:rPr>
              <a:t>It </a:t>
            </a:r>
            <a:r>
              <a:rPr lang="en-US" dirty="0">
                <a:solidFill>
                  <a:schemeClr val="bg1"/>
                </a:solidFill>
              </a:rPr>
              <a:t>might be difficult to keep the read and write models in sync. Maintaining consistency between the read and write models can be </a:t>
            </a:r>
            <a:r>
              <a:rPr lang="en-US" dirty="0" smtClean="0">
                <a:solidFill>
                  <a:schemeClr val="bg1"/>
                </a:solidFill>
              </a:rPr>
              <a:t>challenging</a:t>
            </a:r>
            <a:endParaRPr lang="en-IN" b="1" dirty="0" smtClean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rgbClr val="FFC000"/>
                </a:solidFill>
              </a:rPr>
              <a:t>Performance </a:t>
            </a:r>
            <a:r>
              <a:rPr lang="en-IN" b="1" dirty="0" smtClean="0">
                <a:solidFill>
                  <a:srgbClr val="FFC000"/>
                </a:solidFill>
              </a:rPr>
              <a:t>Overhead</a:t>
            </a:r>
            <a:r>
              <a:rPr lang="en-IN" b="1" dirty="0" smtClean="0">
                <a:solidFill>
                  <a:schemeClr val="bg1"/>
                </a:solidFill>
              </a:rPr>
              <a:t>: </a:t>
            </a:r>
            <a:r>
              <a:rPr lang="en-US" dirty="0" smtClean="0">
                <a:solidFill>
                  <a:schemeClr val="bg1"/>
                </a:solidFill>
              </a:rPr>
              <a:t>Keeping </a:t>
            </a:r>
            <a:r>
              <a:rPr lang="en-US" dirty="0">
                <a:solidFill>
                  <a:schemeClr val="bg1"/>
                </a:solidFill>
              </a:rPr>
              <a:t>the read model updated in real-time can impact read </a:t>
            </a:r>
            <a:r>
              <a:rPr lang="en-US" dirty="0" smtClean="0">
                <a:solidFill>
                  <a:schemeClr val="bg1"/>
                </a:solidFill>
              </a:rPr>
              <a:t>performance.</a:t>
            </a:r>
            <a:endParaRPr lang="en-IN" b="1" dirty="0" smtClean="0">
              <a:solidFill>
                <a:schemeClr val="bg1"/>
              </a:solidFill>
            </a:endParaRPr>
          </a:p>
          <a:p>
            <a:r>
              <a:rPr lang="en-IN" b="1" dirty="0">
                <a:solidFill>
                  <a:srgbClr val="FFC000"/>
                </a:solidFill>
              </a:rPr>
              <a:t>Operational </a:t>
            </a:r>
            <a:r>
              <a:rPr lang="en-IN" b="1" dirty="0" smtClean="0">
                <a:solidFill>
                  <a:srgbClr val="FFC000"/>
                </a:solidFill>
              </a:rPr>
              <a:t>Complexity</a:t>
            </a:r>
            <a:r>
              <a:rPr lang="en-IN" b="1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including monitoring, backup and restoration, and guaranteeing data durability and high </a:t>
            </a:r>
            <a:r>
              <a:rPr lang="en-US" dirty="0" smtClean="0">
                <a:solidFill>
                  <a:schemeClr val="bg1"/>
                </a:solidFill>
              </a:rPr>
              <a:t>availability.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63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Best Practices for implementing CQRS </a:t>
            </a:r>
            <a:r>
              <a:rPr lang="en-US" sz="3200" b="1" dirty="0" smtClean="0">
                <a:solidFill>
                  <a:srgbClr val="00B050"/>
                </a:solidFill>
              </a:rPr>
              <a:t>pattern</a:t>
            </a:r>
            <a:endParaRPr lang="en-IN" sz="320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Separate Read and Write Models </a:t>
            </a:r>
            <a:r>
              <a:rPr lang="en-US" b="1" dirty="0" smtClean="0">
                <a:solidFill>
                  <a:srgbClr val="FFC000"/>
                </a:solidFill>
              </a:rPr>
              <a:t>Carefully</a:t>
            </a:r>
            <a:r>
              <a:rPr lang="en-US" b="1" dirty="0" smtClean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helps keep each model simple and optimized for its specific task.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FFC000"/>
                </a:solidFill>
              </a:rPr>
              <a:t>Use Asynchronous Communication When </a:t>
            </a:r>
            <a:r>
              <a:rPr lang="en-US" b="1" dirty="0" smtClean="0">
                <a:solidFill>
                  <a:srgbClr val="FFC000"/>
                </a:solidFill>
              </a:rPr>
              <a:t>Needed</a:t>
            </a:r>
            <a:r>
              <a:rPr lang="en-US" b="1" dirty="0" smtClean="0">
                <a:solidFill>
                  <a:schemeClr val="bg1"/>
                </a:solidFill>
              </a:rPr>
              <a:t>: </a:t>
            </a:r>
            <a:r>
              <a:rPr lang="en-US" dirty="0" smtClean="0">
                <a:solidFill>
                  <a:schemeClr val="bg1"/>
                </a:solidFill>
              </a:rPr>
              <a:t>helps </a:t>
            </a:r>
            <a:r>
              <a:rPr lang="en-US" dirty="0">
                <a:solidFill>
                  <a:schemeClr val="bg1"/>
                </a:solidFill>
              </a:rPr>
              <a:t>the system stay responsive and handle high traffic efficiently, even if some operations take longer.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FFC000"/>
                </a:solidFill>
              </a:rPr>
              <a:t>Keep Commands and Queries as Simple as </a:t>
            </a:r>
            <a:r>
              <a:rPr lang="en-US" b="1" dirty="0" smtClean="0">
                <a:solidFill>
                  <a:srgbClr val="FFC000"/>
                </a:solidFill>
              </a:rPr>
              <a:t>Possible</a:t>
            </a:r>
            <a:r>
              <a:rPr lang="en-US" b="1" dirty="0" smtClean="0">
                <a:solidFill>
                  <a:schemeClr val="bg1"/>
                </a:solidFill>
              </a:rPr>
              <a:t>: </a:t>
            </a:r>
            <a:r>
              <a:rPr lang="en-US" dirty="0" smtClean="0">
                <a:solidFill>
                  <a:schemeClr val="bg1"/>
                </a:solidFill>
              </a:rPr>
              <a:t>Avoid </a:t>
            </a:r>
            <a:r>
              <a:rPr lang="en-US" dirty="0">
                <a:solidFill>
                  <a:schemeClr val="bg1"/>
                </a:solidFill>
              </a:rPr>
              <a:t>mixing read and write logic in either part to keep things clean and maintainable.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FFC000"/>
                </a:solidFill>
              </a:rPr>
              <a:t>Embrace Event Sourcing for Data </a:t>
            </a:r>
            <a:r>
              <a:rPr lang="en-US" b="1" dirty="0" smtClean="0">
                <a:solidFill>
                  <a:srgbClr val="FFC000"/>
                </a:solidFill>
              </a:rPr>
              <a:t>Consistency</a:t>
            </a:r>
            <a:r>
              <a:rPr lang="en-US" b="1" dirty="0" smtClean="0">
                <a:solidFill>
                  <a:schemeClr val="bg1"/>
                </a:solidFill>
              </a:rPr>
              <a:t>: </a:t>
            </a:r>
            <a:r>
              <a:rPr lang="en-US" dirty="0" smtClean="0">
                <a:solidFill>
                  <a:schemeClr val="bg1"/>
                </a:solidFill>
              </a:rPr>
              <a:t>Event </a:t>
            </a:r>
            <a:r>
              <a:rPr lang="en-US" dirty="0">
                <a:solidFill>
                  <a:schemeClr val="bg1"/>
                </a:solidFill>
              </a:rPr>
              <a:t>sourcing can be paired with CQRS to keep a record of all changes.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FFC000"/>
                </a:solidFill>
              </a:rPr>
              <a:t>Consider the Complexity of Your </a:t>
            </a:r>
            <a:r>
              <a:rPr lang="en-US" b="1" dirty="0" smtClean="0">
                <a:solidFill>
                  <a:srgbClr val="FFC000"/>
                </a:solidFill>
              </a:rPr>
              <a:t>System</a:t>
            </a:r>
            <a:r>
              <a:rPr lang="en-US" b="1" dirty="0" smtClean="0">
                <a:solidFill>
                  <a:schemeClr val="bg1"/>
                </a:solidFill>
              </a:rPr>
              <a:t>: </a:t>
            </a: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en-US" dirty="0">
                <a:solidFill>
                  <a:schemeClr val="bg1"/>
                </a:solidFill>
              </a:rPr>
              <a:t>simpler systems, CQRS might be overkill and add unnecessary development overhead.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20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Why Use Kafka in CQRS</a:t>
            </a:r>
            <a:r>
              <a:rPr lang="en-US" b="1" dirty="0" smtClean="0">
                <a:solidFill>
                  <a:srgbClr val="00B050"/>
                </a:solidFill>
              </a:rPr>
              <a:t>?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FFC000"/>
                </a:solidFill>
              </a:rPr>
              <a:t>Benefits of Kafka in CQRS</a:t>
            </a:r>
          </a:p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Ensures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Eventual Consistency</a:t>
            </a:r>
            <a:r>
              <a:rPr lang="en-IN" dirty="0">
                <a:solidFill>
                  <a:schemeClr val="bg1"/>
                </a:solidFill>
              </a:rPr>
              <a:t> – Query service gets updated asynchronously. </a:t>
            </a:r>
          </a:p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Scalable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and Decoupled Architecture</a:t>
            </a:r>
            <a:r>
              <a:rPr lang="en-IN" dirty="0">
                <a:solidFill>
                  <a:schemeClr val="bg1"/>
                </a:solidFill>
              </a:rPr>
              <a:t> – Services do not depend on each other directly. </a:t>
            </a:r>
          </a:p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Handles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High Traffic Efficiently</a:t>
            </a:r>
            <a:r>
              <a:rPr lang="en-IN" dirty="0">
                <a:solidFill>
                  <a:schemeClr val="bg1"/>
                </a:solidFill>
              </a:rPr>
              <a:t> – Kafka manages event streams for large-scale applications. </a:t>
            </a:r>
          </a:p>
          <a:p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</a:rPr>
              <a:t>Resilient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and Fault-Tolerant</a:t>
            </a:r>
            <a:r>
              <a:rPr lang="en-IN" dirty="0">
                <a:solidFill>
                  <a:schemeClr val="bg1"/>
                </a:solidFill>
              </a:rPr>
              <a:t> – Kafka persists events for future recovery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By implementing </a:t>
            </a:r>
            <a:r>
              <a:rPr lang="en-US" sz="2800" b="1" dirty="0">
                <a:solidFill>
                  <a:srgbClr val="00B0F0"/>
                </a:solidFill>
              </a:rPr>
              <a:t>CQRS with Kafka</a:t>
            </a:r>
            <a:r>
              <a:rPr lang="en-US" sz="2800" dirty="0">
                <a:solidFill>
                  <a:srgbClr val="00B0F0"/>
                </a:solidFill>
              </a:rPr>
              <a:t>, </a:t>
            </a:r>
            <a:r>
              <a:rPr lang="en-US" sz="2800" dirty="0" smtClean="0">
                <a:solidFill>
                  <a:srgbClr val="00B0F0"/>
                </a:solidFill>
              </a:rPr>
              <a:t>we achieve</a:t>
            </a:r>
            <a:r>
              <a:rPr lang="en-US" sz="2800" dirty="0">
                <a:solidFill>
                  <a:srgbClr val="00B0F0"/>
                </a:solidFill>
              </a:rPr>
              <a:t> </a:t>
            </a:r>
            <a:r>
              <a:rPr lang="en-US" sz="2800" b="1" dirty="0">
                <a:solidFill>
                  <a:srgbClr val="00B0F0"/>
                </a:solidFill>
              </a:rPr>
              <a:t>separation of concerns</a:t>
            </a:r>
            <a:r>
              <a:rPr lang="en-US" sz="2800" dirty="0">
                <a:solidFill>
                  <a:srgbClr val="00B0F0"/>
                </a:solidFill>
              </a:rPr>
              <a:t>, </a:t>
            </a:r>
            <a:r>
              <a:rPr lang="en-US" sz="2800" b="1" dirty="0">
                <a:solidFill>
                  <a:srgbClr val="00B0F0"/>
                </a:solidFill>
              </a:rPr>
              <a:t>event-driven synchronization</a:t>
            </a:r>
            <a:r>
              <a:rPr lang="en-US" sz="2800" dirty="0">
                <a:solidFill>
                  <a:srgbClr val="00B0F0"/>
                </a:solidFill>
              </a:rPr>
              <a:t>, and </a:t>
            </a:r>
            <a:r>
              <a:rPr lang="en-US" sz="2800" b="1" dirty="0">
                <a:solidFill>
                  <a:srgbClr val="00B0F0"/>
                </a:solidFill>
              </a:rPr>
              <a:t>better scalability</a:t>
            </a:r>
            <a:r>
              <a:rPr lang="en-US" dirty="0">
                <a:solidFill>
                  <a:srgbClr val="00B0F0"/>
                </a:solidFill>
              </a:rPr>
              <a:t>.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083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02024"/>
            <a:ext cx="8229600" cy="1143000"/>
          </a:xfrm>
        </p:spPr>
        <p:txBody>
          <a:bodyPr/>
          <a:lstStyle/>
          <a:p>
            <a:r>
              <a:rPr lang="en-IN" b="1" dirty="0" smtClean="0">
                <a:solidFill>
                  <a:schemeClr val="bg1"/>
                </a:solidFill>
              </a:rPr>
              <a:t>Circuit Breaker Pattern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0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Aggregator Patterns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5365"/>
            <a:ext cx="8229600" cy="4525963"/>
          </a:xfrm>
        </p:spPr>
        <p:txBody>
          <a:bodyPr/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Service to Service communication</a:t>
            </a:r>
            <a:endParaRPr lang="en-IN" sz="3200" dirty="0">
              <a:solidFill>
                <a:schemeClr val="bg1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Inter service communication </a:t>
            </a:r>
            <a:endParaRPr lang="en-IN" sz="32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Chained communication 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1111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Circuit Breaker Pattern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rgbClr val="FFC000"/>
                </a:solidFill>
              </a:rPr>
              <a:t>Circuit Breaker Pattern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prevents an application from repeatedly trying to execute an operation that is likely to fail — typically due to a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downstream service being unavailable or slow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42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Circuit Breaker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Why and When to Use Circuit Breaker: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Fail Fast: </a:t>
            </a:r>
            <a:r>
              <a:rPr lang="en-US" dirty="0">
                <a:solidFill>
                  <a:schemeClr val="bg1"/>
                </a:solidFill>
              </a:rPr>
              <a:t>Stops unnecessary calls to failing services and saves system resources.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Service Stability: </a:t>
            </a:r>
            <a:r>
              <a:rPr lang="en-US" dirty="0">
                <a:solidFill>
                  <a:schemeClr val="bg1"/>
                </a:solidFill>
              </a:rPr>
              <a:t>Helps maintain overall application responsiveness.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Recovery: </a:t>
            </a:r>
            <a:r>
              <a:rPr lang="en-US" dirty="0">
                <a:solidFill>
                  <a:schemeClr val="bg1"/>
                </a:solidFill>
              </a:rPr>
              <a:t>Provides time for failing services to recover.</a:t>
            </a:r>
          </a:p>
          <a:p>
            <a:r>
              <a:rPr lang="en-US" dirty="0">
                <a:solidFill>
                  <a:schemeClr val="bg1"/>
                </a:solidFill>
              </a:rPr>
              <a:t>Example Scenarios: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External service downtime.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Database outages.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High latency in dependent services.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18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rgbClr val="00B050"/>
                </a:solidFill>
              </a:rPr>
              <a:t>Circuit Breaker Pattern</a:t>
            </a:r>
            <a:endParaRPr lang="en-IN"/>
          </a:p>
        </p:txBody>
      </p:sp>
      <p:pic>
        <p:nvPicPr>
          <p:cNvPr id="4098" name="Picture 2" descr="Circuit Breaker Patter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12891"/>
            <a:ext cx="8229600" cy="4100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66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Circuit Breaker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Key Concepts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050321"/>
              </p:ext>
            </p:extLst>
          </p:nvPr>
        </p:nvGraphicFramePr>
        <p:xfrm>
          <a:off x="457200" y="2420889"/>
          <a:ext cx="8229600" cy="2448132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445115">
                <a:tc>
                  <a:txBody>
                    <a:bodyPr/>
                    <a:lstStyle/>
                    <a:p>
                      <a:r>
                        <a:rPr lang="en-IN" b="1" dirty="0"/>
                        <a:t>State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Meaning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  <a:tr h="445115">
                <a:tc>
                  <a:txBody>
                    <a:bodyPr/>
                    <a:lstStyle/>
                    <a:p>
                      <a:r>
                        <a:rPr lang="en-IN"/>
                        <a:t>🔓 </a:t>
                      </a:r>
                      <a:r>
                        <a:rPr lang="en-IN" b="1"/>
                        <a:t>Closed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All requests pass through normally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</a:tr>
              <a:tr h="778951">
                <a:tc>
                  <a:txBody>
                    <a:bodyPr/>
                    <a:lstStyle/>
                    <a:p>
                      <a:r>
                        <a:rPr lang="en-IN" dirty="0"/>
                        <a:t>⚠️ </a:t>
                      </a:r>
                      <a:r>
                        <a:rPr lang="en-IN" b="1" dirty="0"/>
                        <a:t>Open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Requests </a:t>
                      </a:r>
                      <a:r>
                        <a:rPr lang="en-US" b="1" dirty="0"/>
                        <a:t>fail immediately</a:t>
                      </a:r>
                      <a:r>
                        <a:rPr lang="en-US" dirty="0"/>
                        <a:t> without calling the service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</a:tr>
              <a:tr h="778951">
                <a:tc>
                  <a:txBody>
                    <a:bodyPr/>
                    <a:lstStyle/>
                    <a:p>
                      <a:r>
                        <a:rPr lang="en-IN"/>
                        <a:t>🔄 </a:t>
                      </a:r>
                      <a:r>
                        <a:rPr lang="en-IN" b="1"/>
                        <a:t>Half-Open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few test requests go through to check if service has recovered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974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B050"/>
                </a:solidFill>
              </a:rPr>
              <a:t>Aggregator Pattern</a:t>
            </a:r>
            <a:endParaRPr lang="en-IN" dirty="0"/>
          </a:p>
        </p:txBody>
      </p:sp>
      <p:pic>
        <p:nvPicPr>
          <p:cNvPr id="1026" name="Picture 2" descr="Aggregator Patter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17" y="1600200"/>
            <a:ext cx="8181766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430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Why Use the Aggregator Pattern</a:t>
            </a:r>
            <a:r>
              <a:rPr lang="en-US" b="1" dirty="0" smtClean="0">
                <a:solidFill>
                  <a:srgbClr val="00B050"/>
                </a:solidFill>
              </a:rPr>
              <a:t>?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Key Benefits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Simplifies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Client API Calls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US" dirty="0">
                <a:solidFill>
                  <a:schemeClr val="bg1"/>
                </a:solidFill>
              </a:rPr>
              <a:t>– Reduces the number of requests needed from the client. 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Reduces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Network Load</a:t>
            </a:r>
            <a:r>
              <a:rPr lang="en-US" dirty="0">
                <a:solidFill>
                  <a:schemeClr val="bg1"/>
                </a:solidFill>
              </a:rPr>
              <a:t> – Instead of multiple requests, one optimized call is made. 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Improves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Performance</a:t>
            </a:r>
            <a:r>
              <a:rPr lang="en-US" dirty="0">
                <a:solidFill>
                  <a:schemeClr val="bg1"/>
                </a:solidFill>
              </a:rPr>
              <a:t> – Aggregates only the required data. 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Enhances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Security</a:t>
            </a:r>
            <a:r>
              <a:rPr lang="en-US" dirty="0">
                <a:solidFill>
                  <a:schemeClr val="bg1"/>
                </a:solidFill>
              </a:rPr>
              <a:t> – Prevents direct client access to all microservices. 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Better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Maintainability</a:t>
            </a:r>
            <a:r>
              <a:rPr lang="en-US" dirty="0">
                <a:solidFill>
                  <a:schemeClr val="bg1"/>
                </a:solidFill>
              </a:rPr>
              <a:t> – Keeps microservices independent while optimizing client-side consumption.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97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Challenges &amp; </a:t>
            </a:r>
            <a:r>
              <a:rPr lang="en-IN" b="1" dirty="0" smtClean="0">
                <a:solidFill>
                  <a:srgbClr val="00B050"/>
                </a:solidFill>
              </a:rPr>
              <a:t>Solutions</a:t>
            </a:r>
            <a:endParaRPr lang="en-IN" dirty="0">
              <a:solidFill>
                <a:srgbClr val="00B05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407854"/>
              </p:ext>
            </p:extLst>
          </p:nvPr>
        </p:nvGraphicFramePr>
        <p:xfrm>
          <a:off x="457200" y="1916833"/>
          <a:ext cx="8229600" cy="3096343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495415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</a:rPr>
                        <a:t>Challenge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/>
                        </a:rPr>
                        <a:t>Solution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866976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Increased Latency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Use </a:t>
                      </a:r>
                      <a:r>
                        <a:rPr lang="en-US" b="1" dirty="0">
                          <a:effectLst/>
                        </a:rPr>
                        <a:t>asynchronous calls</a:t>
                      </a:r>
                      <a:r>
                        <a:rPr lang="en-US" dirty="0">
                          <a:effectLst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866976">
                <a:tc>
                  <a:txBody>
                    <a:bodyPr/>
                    <a:lstStyle/>
                    <a:p>
                      <a:r>
                        <a:rPr lang="en-IN" b="1" dirty="0">
                          <a:effectLst/>
                        </a:rPr>
                        <a:t>Single Point of Failure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Deploy the aggregator as a </a:t>
                      </a:r>
                      <a:r>
                        <a:rPr lang="en-US" b="1" dirty="0">
                          <a:effectLst/>
                        </a:rPr>
                        <a:t>highly available service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866976">
                <a:tc>
                  <a:txBody>
                    <a:bodyPr/>
                    <a:lstStyle/>
                    <a:p>
                      <a:r>
                        <a:rPr lang="en-IN" b="1">
                          <a:effectLst/>
                        </a:rPr>
                        <a:t>Data Inconsistency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Implement </a:t>
                      </a:r>
                      <a:r>
                        <a:rPr lang="en-US" b="1" dirty="0">
                          <a:effectLst/>
                        </a:rPr>
                        <a:t>event-driven updates</a:t>
                      </a:r>
                      <a:r>
                        <a:rPr lang="en-US" dirty="0">
                          <a:effectLst/>
                        </a:rPr>
                        <a:t> for data synchronization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0" y="2719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35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B050"/>
                </a:solidFill>
              </a:rPr>
              <a:t>Key </a:t>
            </a:r>
            <a:r>
              <a:rPr lang="en-IN" b="1" dirty="0" smtClean="0">
                <a:solidFill>
                  <a:srgbClr val="00B050"/>
                </a:solidFill>
              </a:rPr>
              <a:t>Points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 </a:t>
            </a:r>
            <a:r>
              <a:rPr lang="en-US" b="1" dirty="0">
                <a:solidFill>
                  <a:srgbClr val="FFC000"/>
                </a:solidFill>
              </a:rPr>
              <a:t>Aggregator Design Pattern</a:t>
            </a:r>
            <a:r>
              <a:rPr lang="en-US" dirty="0">
                <a:solidFill>
                  <a:schemeClr val="bg1"/>
                </a:solidFill>
              </a:rPr>
              <a:t> simplifies microservices </a:t>
            </a:r>
            <a:r>
              <a:rPr lang="en-US" b="1" dirty="0">
                <a:solidFill>
                  <a:schemeClr val="bg1"/>
                </a:solidFill>
              </a:rPr>
              <a:t>data retrieval</a:t>
            </a:r>
            <a:r>
              <a:rPr lang="en-US" dirty="0">
                <a:solidFill>
                  <a:schemeClr val="bg1"/>
                </a:solidFill>
              </a:rPr>
              <a:t> by combining multiple API responses into a </a:t>
            </a:r>
            <a:r>
              <a:rPr lang="en-US" b="1" dirty="0">
                <a:solidFill>
                  <a:schemeClr val="bg1"/>
                </a:solidFill>
              </a:rPr>
              <a:t>single response</a:t>
            </a:r>
            <a:r>
              <a:rPr lang="en-US" dirty="0">
                <a:solidFill>
                  <a:schemeClr val="bg1"/>
                </a:solidFill>
              </a:rPr>
              <a:t>. This enhances </a:t>
            </a:r>
            <a:r>
              <a:rPr lang="en-US" b="1" dirty="0">
                <a:solidFill>
                  <a:schemeClr val="bg1"/>
                </a:solidFill>
              </a:rPr>
              <a:t>performance, security, and scalability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Reduces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network overhead</a:t>
            </a:r>
            <a:r>
              <a:rPr lang="en-US" dirty="0">
                <a:solidFill>
                  <a:schemeClr val="bg1"/>
                </a:solidFill>
              </a:rPr>
              <a:t>. 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Improves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performance and client-side simplicity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Ensures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modular and scalable microservices communication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749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3230</TotalTime>
  <Words>1404</Words>
  <Application>Microsoft Office PowerPoint</Application>
  <PresentationFormat>On-screen Show (4:3)</PresentationFormat>
  <Paragraphs>302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Microservices Patterns</vt:lpstr>
      <vt:lpstr>Aggregator Pattern</vt:lpstr>
      <vt:lpstr>Aggregator Pattern</vt:lpstr>
      <vt:lpstr>What is the Aggregator Design Pattern?</vt:lpstr>
      <vt:lpstr>Aggregator Patterns</vt:lpstr>
      <vt:lpstr>Aggregator Pattern</vt:lpstr>
      <vt:lpstr>Why Use the Aggregator Pattern?</vt:lpstr>
      <vt:lpstr>Challenges &amp; Solutions</vt:lpstr>
      <vt:lpstr>Key Points</vt:lpstr>
      <vt:lpstr>Implementation</vt:lpstr>
      <vt:lpstr>Communication Pattern</vt:lpstr>
      <vt:lpstr>Two ways Microservices communicate</vt:lpstr>
      <vt:lpstr>Communication Patterns</vt:lpstr>
      <vt:lpstr>Core Principles</vt:lpstr>
      <vt:lpstr>Best Practices for Synchronous Communication</vt:lpstr>
      <vt:lpstr>1. Use RESTful Design Principles</vt:lpstr>
      <vt:lpstr>2. Use API Gateway (for clients)</vt:lpstr>
      <vt:lpstr>3. Handle Failures Gracefully</vt:lpstr>
      <vt:lpstr>4. Avoid Deep Call Chains</vt:lpstr>
      <vt:lpstr>5. Secure Inter-Service Communication</vt:lpstr>
      <vt:lpstr>6. Avoid Overusing Synchronous Calls</vt:lpstr>
      <vt:lpstr>When to Use Synchronous Communication</vt:lpstr>
      <vt:lpstr>API Gateway Pattern</vt:lpstr>
      <vt:lpstr>API Gateway Pattern</vt:lpstr>
      <vt:lpstr>API Gateway Pattern</vt:lpstr>
      <vt:lpstr>API Gateway Pattern</vt:lpstr>
      <vt:lpstr>API Gateway Pattern</vt:lpstr>
      <vt:lpstr>API Gateway Pattern</vt:lpstr>
      <vt:lpstr>Service Discovery Pattern</vt:lpstr>
      <vt:lpstr>Service Discovery Patterns</vt:lpstr>
      <vt:lpstr>Service Discovery Patterns</vt:lpstr>
      <vt:lpstr>Load Balancing</vt:lpstr>
      <vt:lpstr>Types of Load Balancing in Ocelot</vt:lpstr>
      <vt:lpstr>Database Per Service Pattern</vt:lpstr>
      <vt:lpstr>Database Per Service Pattern</vt:lpstr>
      <vt:lpstr>Database Per Service Pattern</vt:lpstr>
      <vt:lpstr>Database Per Service Pattern</vt:lpstr>
      <vt:lpstr>Why use the Database Per Service Pattern</vt:lpstr>
      <vt:lpstr>Challenges of the Database Per Service Pattern</vt:lpstr>
      <vt:lpstr>Database Per Service vs Shared Database</vt:lpstr>
      <vt:lpstr>CQRS Pattern</vt:lpstr>
      <vt:lpstr>CQRS Pattern in Microservices</vt:lpstr>
      <vt:lpstr>How CQRS Works with Kafka</vt:lpstr>
      <vt:lpstr>How CQRS Works with Kafka</vt:lpstr>
      <vt:lpstr>Benefits of CQRS in Microservices</vt:lpstr>
      <vt:lpstr>Challenges of using CQRS Design Pattern</vt:lpstr>
      <vt:lpstr>Best Practices for implementing CQRS pattern</vt:lpstr>
      <vt:lpstr>Why Use Kafka in CQRS?</vt:lpstr>
      <vt:lpstr>Circuit Breaker Pattern</vt:lpstr>
      <vt:lpstr>Circuit Breaker Pattern</vt:lpstr>
      <vt:lpstr>Circuit Breaker Pattern</vt:lpstr>
      <vt:lpstr>Circuit Breaker Pattern</vt:lpstr>
      <vt:lpstr>Circuit Breaker Pattern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Ramnath Nishad</dc:creator>
  <cp:lastModifiedBy>Ramnath Nishad</cp:lastModifiedBy>
  <cp:revision>125</cp:revision>
  <dcterms:created xsi:type="dcterms:W3CDTF">2025-07-05T03:07:48Z</dcterms:created>
  <dcterms:modified xsi:type="dcterms:W3CDTF">2025-10-08T19:32:01Z</dcterms:modified>
</cp:coreProperties>
</file>