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8" r:id="rId4"/>
    <p:sldId id="259" r:id="rId5"/>
    <p:sldId id="279" r:id="rId6"/>
    <p:sldId id="280" r:id="rId7"/>
    <p:sldId id="281" r:id="rId8"/>
    <p:sldId id="282" r:id="rId9"/>
    <p:sldId id="261" r:id="rId10"/>
    <p:sldId id="262" r:id="rId11"/>
    <p:sldId id="276" r:id="rId12"/>
    <p:sldId id="277" r:id="rId13"/>
    <p:sldId id="275" r:id="rId14"/>
    <p:sldId id="263" r:id="rId15"/>
    <p:sldId id="264" r:id="rId16"/>
    <p:sldId id="270" r:id="rId17"/>
    <p:sldId id="271" r:id="rId18"/>
    <p:sldId id="272" r:id="rId19"/>
    <p:sldId id="28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EB4D0A5-BAF4-4935-9665-0B973B2F0001}" type="datetimeFigureOut">
              <a:rPr lang="en-IN" smtClean="0"/>
              <a:t>16-07-2025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E2DB80-7A15-4212-BAEB-459D257B9619}" type="slidenum">
              <a:rPr lang="en-IN" smtClean="0"/>
              <a:t>‹#›</a:t>
            </a:fld>
            <a:endParaRPr lang="en-IN"/>
          </a:p>
        </p:txBody>
      </p:sp>
    </p:spTree>
    <p:extLst>
      <p:ext uri="{BB962C8B-B14F-4D97-AF65-F5344CB8AC3E}">
        <p14:creationId xmlns:p14="http://schemas.microsoft.com/office/powerpoint/2010/main" val="2853795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EB4D0A5-BAF4-4935-9665-0B973B2F0001}" type="datetimeFigureOut">
              <a:rPr lang="en-IN" smtClean="0"/>
              <a:t>16-07-2025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E2DB80-7A15-4212-BAEB-459D257B9619}" type="slidenum">
              <a:rPr lang="en-IN" smtClean="0"/>
              <a:t>‹#›</a:t>
            </a:fld>
            <a:endParaRPr lang="en-IN"/>
          </a:p>
        </p:txBody>
      </p:sp>
    </p:spTree>
    <p:extLst>
      <p:ext uri="{BB962C8B-B14F-4D97-AF65-F5344CB8AC3E}">
        <p14:creationId xmlns:p14="http://schemas.microsoft.com/office/powerpoint/2010/main" val="124301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EB4D0A5-BAF4-4935-9665-0B973B2F0001}" type="datetimeFigureOut">
              <a:rPr lang="en-IN" smtClean="0"/>
              <a:t>16-07-2025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E2DB80-7A15-4212-BAEB-459D257B9619}" type="slidenum">
              <a:rPr lang="en-IN" smtClean="0"/>
              <a:t>‹#›</a:t>
            </a:fld>
            <a:endParaRPr lang="en-IN"/>
          </a:p>
        </p:txBody>
      </p:sp>
    </p:spTree>
    <p:extLst>
      <p:ext uri="{BB962C8B-B14F-4D97-AF65-F5344CB8AC3E}">
        <p14:creationId xmlns:p14="http://schemas.microsoft.com/office/powerpoint/2010/main" val="2873381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EB4D0A5-BAF4-4935-9665-0B973B2F0001}" type="datetimeFigureOut">
              <a:rPr lang="en-IN" smtClean="0"/>
              <a:t>16-07-2025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E2DB80-7A15-4212-BAEB-459D257B9619}" type="slidenum">
              <a:rPr lang="en-IN" smtClean="0"/>
              <a:t>‹#›</a:t>
            </a:fld>
            <a:endParaRPr lang="en-IN"/>
          </a:p>
        </p:txBody>
      </p:sp>
    </p:spTree>
    <p:extLst>
      <p:ext uri="{BB962C8B-B14F-4D97-AF65-F5344CB8AC3E}">
        <p14:creationId xmlns:p14="http://schemas.microsoft.com/office/powerpoint/2010/main" val="979946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B4D0A5-BAF4-4935-9665-0B973B2F0001}" type="datetimeFigureOut">
              <a:rPr lang="en-IN" smtClean="0"/>
              <a:t>16-07-2025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E2DB80-7A15-4212-BAEB-459D257B9619}" type="slidenum">
              <a:rPr lang="en-IN" smtClean="0"/>
              <a:t>‹#›</a:t>
            </a:fld>
            <a:endParaRPr lang="en-IN"/>
          </a:p>
        </p:txBody>
      </p:sp>
    </p:spTree>
    <p:extLst>
      <p:ext uri="{BB962C8B-B14F-4D97-AF65-F5344CB8AC3E}">
        <p14:creationId xmlns:p14="http://schemas.microsoft.com/office/powerpoint/2010/main" val="3222505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EB4D0A5-BAF4-4935-9665-0B973B2F0001}" type="datetimeFigureOut">
              <a:rPr lang="en-IN" smtClean="0"/>
              <a:t>16-07-2025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E2DB80-7A15-4212-BAEB-459D257B9619}" type="slidenum">
              <a:rPr lang="en-IN" smtClean="0"/>
              <a:t>‹#›</a:t>
            </a:fld>
            <a:endParaRPr lang="en-IN"/>
          </a:p>
        </p:txBody>
      </p:sp>
    </p:spTree>
    <p:extLst>
      <p:ext uri="{BB962C8B-B14F-4D97-AF65-F5344CB8AC3E}">
        <p14:creationId xmlns:p14="http://schemas.microsoft.com/office/powerpoint/2010/main" val="161807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EB4D0A5-BAF4-4935-9665-0B973B2F0001}" type="datetimeFigureOut">
              <a:rPr lang="en-IN" smtClean="0"/>
              <a:t>16-07-2025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E2DB80-7A15-4212-BAEB-459D257B9619}" type="slidenum">
              <a:rPr lang="en-IN" smtClean="0"/>
              <a:t>‹#›</a:t>
            </a:fld>
            <a:endParaRPr lang="en-IN"/>
          </a:p>
        </p:txBody>
      </p:sp>
    </p:spTree>
    <p:extLst>
      <p:ext uri="{BB962C8B-B14F-4D97-AF65-F5344CB8AC3E}">
        <p14:creationId xmlns:p14="http://schemas.microsoft.com/office/powerpoint/2010/main" val="3374044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EB4D0A5-BAF4-4935-9665-0B973B2F0001}" type="datetimeFigureOut">
              <a:rPr lang="en-IN" smtClean="0"/>
              <a:t>16-07-2025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E2DB80-7A15-4212-BAEB-459D257B9619}" type="slidenum">
              <a:rPr lang="en-IN" smtClean="0"/>
              <a:t>‹#›</a:t>
            </a:fld>
            <a:endParaRPr lang="en-IN"/>
          </a:p>
        </p:txBody>
      </p:sp>
    </p:spTree>
    <p:extLst>
      <p:ext uri="{BB962C8B-B14F-4D97-AF65-F5344CB8AC3E}">
        <p14:creationId xmlns:p14="http://schemas.microsoft.com/office/powerpoint/2010/main" val="2288526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B4D0A5-BAF4-4935-9665-0B973B2F0001}" type="datetimeFigureOut">
              <a:rPr lang="en-IN" smtClean="0"/>
              <a:t>16-07-2025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E2DB80-7A15-4212-BAEB-459D257B9619}" type="slidenum">
              <a:rPr lang="en-IN" smtClean="0"/>
              <a:t>‹#›</a:t>
            </a:fld>
            <a:endParaRPr lang="en-IN"/>
          </a:p>
        </p:txBody>
      </p:sp>
    </p:spTree>
    <p:extLst>
      <p:ext uri="{BB962C8B-B14F-4D97-AF65-F5344CB8AC3E}">
        <p14:creationId xmlns:p14="http://schemas.microsoft.com/office/powerpoint/2010/main" val="2855711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B4D0A5-BAF4-4935-9665-0B973B2F0001}" type="datetimeFigureOut">
              <a:rPr lang="en-IN" smtClean="0"/>
              <a:t>16-07-2025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E2DB80-7A15-4212-BAEB-459D257B9619}" type="slidenum">
              <a:rPr lang="en-IN" smtClean="0"/>
              <a:t>‹#›</a:t>
            </a:fld>
            <a:endParaRPr lang="en-IN"/>
          </a:p>
        </p:txBody>
      </p:sp>
    </p:spTree>
    <p:extLst>
      <p:ext uri="{BB962C8B-B14F-4D97-AF65-F5344CB8AC3E}">
        <p14:creationId xmlns:p14="http://schemas.microsoft.com/office/powerpoint/2010/main" val="213615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B4D0A5-BAF4-4935-9665-0B973B2F0001}" type="datetimeFigureOut">
              <a:rPr lang="en-IN" smtClean="0"/>
              <a:t>16-07-2025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E2DB80-7A15-4212-BAEB-459D257B9619}" type="slidenum">
              <a:rPr lang="en-IN" smtClean="0"/>
              <a:t>‹#›</a:t>
            </a:fld>
            <a:endParaRPr lang="en-IN"/>
          </a:p>
        </p:txBody>
      </p:sp>
    </p:spTree>
    <p:extLst>
      <p:ext uri="{BB962C8B-B14F-4D97-AF65-F5344CB8AC3E}">
        <p14:creationId xmlns:p14="http://schemas.microsoft.com/office/powerpoint/2010/main" val="1481476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B4D0A5-BAF4-4935-9665-0B973B2F0001}" type="datetimeFigureOut">
              <a:rPr lang="en-IN" smtClean="0"/>
              <a:t>16-07-2025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E2DB80-7A15-4212-BAEB-459D257B9619}" type="slidenum">
              <a:rPr lang="en-IN" smtClean="0"/>
              <a:t>‹#›</a:t>
            </a:fld>
            <a:endParaRPr lang="en-IN"/>
          </a:p>
        </p:txBody>
      </p:sp>
    </p:spTree>
    <p:extLst>
      <p:ext uri="{BB962C8B-B14F-4D97-AF65-F5344CB8AC3E}">
        <p14:creationId xmlns:p14="http://schemas.microsoft.com/office/powerpoint/2010/main" val="2784570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i="1" dirty="0" err="1" smtClean="0"/>
              <a:t>Microservices</a:t>
            </a:r>
            <a:endParaRPr lang="en-IN" b="1" i="1" dirty="0"/>
          </a:p>
        </p:txBody>
      </p:sp>
    </p:spTree>
    <p:extLst>
      <p:ext uri="{BB962C8B-B14F-4D97-AF65-F5344CB8AC3E}">
        <p14:creationId xmlns:p14="http://schemas.microsoft.com/office/powerpoint/2010/main" val="9263327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1152"/>
            <a:ext cx="9144000" cy="4635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98866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s://dotnettrickscloud.blob.core.windows.net/img/microservices/microservicesvsapi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772816"/>
            <a:ext cx="6381750" cy="436245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457200" y="274638"/>
            <a:ext cx="8229600" cy="1143000"/>
          </a:xfrm>
        </p:spPr>
        <p:txBody>
          <a:bodyPr/>
          <a:lstStyle/>
          <a:p>
            <a:r>
              <a:rPr lang="en-US" dirty="0" err="1" smtClean="0">
                <a:solidFill>
                  <a:srgbClr val="FF0000"/>
                </a:solidFill>
              </a:rPr>
              <a:t>Microservices</a:t>
            </a:r>
            <a:r>
              <a:rPr lang="en-US" dirty="0" smtClean="0">
                <a:solidFill>
                  <a:srgbClr val="FF0000"/>
                </a:solidFill>
              </a:rPr>
              <a:t> and APIs</a:t>
            </a:r>
            <a:endParaRPr lang="en-IN" dirty="0"/>
          </a:p>
        </p:txBody>
      </p:sp>
    </p:spTree>
    <p:extLst>
      <p:ext uri="{BB962C8B-B14F-4D97-AF65-F5344CB8AC3E}">
        <p14:creationId xmlns:p14="http://schemas.microsoft.com/office/powerpoint/2010/main" val="18020320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Microservices</a:t>
            </a:r>
            <a:r>
              <a:rPr lang="en-US" dirty="0" smtClean="0">
                <a:solidFill>
                  <a:srgbClr val="FF0000"/>
                </a:solidFill>
              </a:rPr>
              <a:t> and APIs</a:t>
            </a:r>
            <a:endParaRPr lang="en-IN" dirty="0"/>
          </a:p>
        </p:txBody>
      </p:sp>
      <p:pic>
        <p:nvPicPr>
          <p:cNvPr id="12290" name="Picture 2" descr="https://dotnettrickscloud.blob.core.windows.net/img/microservices/microservicesvsapi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700808"/>
            <a:ext cx="6315075" cy="436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4740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Differences between </a:t>
            </a:r>
            <a:r>
              <a:rPr lang="en-US" dirty="0" err="1">
                <a:solidFill>
                  <a:srgbClr val="FF0000"/>
                </a:solidFill>
              </a:rPr>
              <a:t>Microservices</a:t>
            </a:r>
            <a:r>
              <a:rPr lang="en-US" dirty="0">
                <a:solidFill>
                  <a:srgbClr val="FF0000"/>
                </a:solidFill>
              </a:rPr>
              <a:t> and </a:t>
            </a:r>
            <a:r>
              <a:rPr lang="en-US" dirty="0" smtClean="0">
                <a:solidFill>
                  <a:srgbClr val="FF0000"/>
                </a:solidFill>
              </a:rPr>
              <a:t>APIs</a:t>
            </a:r>
            <a:endParaRPr lang="en-IN" dirty="0">
              <a:solidFill>
                <a:srgbClr val="FF0000"/>
              </a:solidFill>
            </a:endParaRPr>
          </a:p>
        </p:txBody>
      </p:sp>
      <p:sp>
        <p:nvSpPr>
          <p:cNvPr id="3" name="Content Placeholder 2"/>
          <p:cNvSpPr>
            <a:spLocks noGrp="1"/>
          </p:cNvSpPr>
          <p:nvPr>
            <p:ph idx="1"/>
          </p:nvPr>
        </p:nvSpPr>
        <p:spPr/>
        <p:txBody>
          <a:bodyPr/>
          <a:lstStyle/>
          <a:p>
            <a:r>
              <a:rPr lang="en-US" dirty="0" err="1"/>
              <a:t>Microservices</a:t>
            </a:r>
            <a:r>
              <a:rPr lang="en-US" dirty="0"/>
              <a:t> can be considered as ‘building block’ to segregate and define different services to have a clean and scalable Architecture whereas API can be considered as the </a:t>
            </a:r>
            <a:r>
              <a:rPr lang="en-US" b="1" dirty="0"/>
              <a:t>‘functional block’ </a:t>
            </a:r>
            <a:r>
              <a:rPr lang="en-US" dirty="0"/>
              <a:t>to define the work a </a:t>
            </a:r>
            <a:r>
              <a:rPr lang="en-US" dirty="0" err="1"/>
              <a:t>microservice</a:t>
            </a:r>
            <a:r>
              <a:rPr lang="en-US" dirty="0"/>
              <a:t> is responsible to handle.</a:t>
            </a:r>
          </a:p>
          <a:p>
            <a:r>
              <a:rPr lang="en-US" dirty="0"/>
              <a:t>API is a part of </a:t>
            </a:r>
            <a:r>
              <a:rPr lang="en-US" dirty="0" err="1"/>
              <a:t>Microservice</a:t>
            </a:r>
            <a:r>
              <a:rPr lang="en-US" dirty="0"/>
              <a:t>.</a:t>
            </a:r>
          </a:p>
          <a:p>
            <a:r>
              <a:rPr lang="en-US" dirty="0" err="1"/>
              <a:t>Microservices</a:t>
            </a:r>
            <a:r>
              <a:rPr lang="en-US" dirty="0"/>
              <a:t> can have one or more APIs.</a:t>
            </a:r>
          </a:p>
          <a:p>
            <a:pPr marL="0" indent="0">
              <a:buNone/>
            </a:pPr>
            <a:endParaRPr lang="en-IN" dirty="0"/>
          </a:p>
        </p:txBody>
      </p:sp>
    </p:spTree>
    <p:extLst>
      <p:ext uri="{BB962C8B-B14F-4D97-AF65-F5344CB8AC3E}">
        <p14:creationId xmlns:p14="http://schemas.microsoft.com/office/powerpoint/2010/main" val="16189458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 y="980728"/>
            <a:ext cx="9165907" cy="4544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061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Microservices</a:t>
            </a:r>
            <a:r>
              <a:rPr lang="en-IN" dirty="0"/>
              <a:t> </a:t>
            </a:r>
            <a:r>
              <a:rPr lang="en-IN" dirty="0" smtClean="0"/>
              <a:t>Principles</a:t>
            </a:r>
            <a:endParaRPr lang="en-IN" dirty="0"/>
          </a:p>
        </p:txBody>
      </p:sp>
      <p:pic>
        <p:nvPicPr>
          <p:cNvPr id="8194" name="Picture 2" descr="https://dotnettrickscloud.blob.core.windows.net/img/microservices/mic-und%20ser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310545"/>
            <a:ext cx="8389440" cy="5008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1835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Microservices</a:t>
            </a:r>
            <a:r>
              <a:rPr lang="en-IN" dirty="0"/>
              <a:t> </a:t>
            </a:r>
            <a:r>
              <a:rPr lang="en-IN" dirty="0" smtClean="0"/>
              <a:t>Architecture</a:t>
            </a:r>
            <a:endParaRPr lang="en-IN" dirty="0"/>
          </a:p>
        </p:txBody>
      </p:sp>
      <p:sp>
        <p:nvSpPr>
          <p:cNvPr id="3" name="Content Placeholder 2"/>
          <p:cNvSpPr>
            <a:spLocks noGrp="1"/>
          </p:cNvSpPr>
          <p:nvPr>
            <p:ph idx="1"/>
          </p:nvPr>
        </p:nvSpPr>
        <p:spPr>
          <a:xfrm>
            <a:off x="457200" y="1600200"/>
            <a:ext cx="8229600" cy="4781128"/>
          </a:xfrm>
        </p:spPr>
        <p:txBody>
          <a:bodyPr>
            <a:normAutofit fontScale="77500" lnSpcReduction="20000"/>
          </a:bodyPr>
          <a:lstStyle/>
          <a:p>
            <a:r>
              <a:rPr lang="en-US" b="1" dirty="0"/>
              <a:t>Management</a:t>
            </a:r>
            <a:r>
              <a:rPr lang="en-US" dirty="0"/>
              <a:t>: The Management takes care of the placement of services on nodes, checking for failures, and rebalancing services across nodes in case of any failures</a:t>
            </a:r>
            <a:r>
              <a:rPr lang="en-US" dirty="0" smtClean="0"/>
              <a:t>.</a:t>
            </a:r>
          </a:p>
          <a:p>
            <a:endParaRPr lang="en-US" dirty="0"/>
          </a:p>
          <a:p>
            <a:r>
              <a:rPr lang="en-US" b="1" dirty="0"/>
              <a:t>Service Discovery</a:t>
            </a:r>
            <a:r>
              <a:rPr lang="en-US" dirty="0"/>
              <a:t>: Maintains a list of services and the nodes where each service is located, and also enables the service to look up to find the endpoint for a particular service</a:t>
            </a:r>
            <a:r>
              <a:rPr lang="en-US" dirty="0" smtClean="0"/>
              <a:t>.</a:t>
            </a:r>
          </a:p>
          <a:p>
            <a:endParaRPr lang="en-US" dirty="0"/>
          </a:p>
          <a:p>
            <a:r>
              <a:rPr lang="en-US" b="1" dirty="0"/>
              <a:t>API Gateway:</a:t>
            </a:r>
            <a:r>
              <a:rPr lang="en-US" dirty="0"/>
              <a:t> The entry point for clients where all the calls from the client will be taken, analyze, and forward to appropriate services. In case some calls are needed from multiple services API Gateway will aggregate and will return the aggregated result</a:t>
            </a:r>
            <a:r>
              <a:rPr lang="en-US" dirty="0" smtClean="0"/>
              <a:t>.</a:t>
            </a:r>
            <a:endParaRPr lang="en-US" dirty="0"/>
          </a:p>
        </p:txBody>
      </p:sp>
    </p:spTree>
    <p:extLst>
      <p:ext uri="{BB962C8B-B14F-4D97-AF65-F5344CB8AC3E}">
        <p14:creationId xmlns:p14="http://schemas.microsoft.com/office/powerpoint/2010/main" val="11024423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Advantages of </a:t>
            </a:r>
            <a:r>
              <a:rPr lang="en-IN" dirty="0" err="1" smtClean="0"/>
              <a:t>Microservices</a:t>
            </a:r>
            <a:endParaRPr lang="en-IN" dirty="0"/>
          </a:p>
        </p:txBody>
      </p:sp>
      <p:sp>
        <p:nvSpPr>
          <p:cNvPr id="3" name="Content Placeholder 2"/>
          <p:cNvSpPr>
            <a:spLocks noGrp="1"/>
          </p:cNvSpPr>
          <p:nvPr>
            <p:ph idx="1"/>
          </p:nvPr>
        </p:nvSpPr>
        <p:spPr>
          <a:xfrm>
            <a:off x="457200" y="1340768"/>
            <a:ext cx="8229600" cy="5141168"/>
          </a:xfrm>
        </p:spPr>
        <p:txBody>
          <a:bodyPr>
            <a:normAutofit fontScale="70000" lnSpcReduction="20000"/>
          </a:bodyPr>
          <a:lstStyle/>
          <a:p>
            <a:r>
              <a:rPr lang="en-US" dirty="0"/>
              <a:t>Services can be written in different programming languages and can be accessed by using any framework.</a:t>
            </a:r>
          </a:p>
          <a:p>
            <a:r>
              <a:rPr lang="en-US" dirty="0"/>
              <a:t>Independently develop, deploy, redeploy, version, and scale component services in seconds without compromising the integrity of an application</a:t>
            </a:r>
          </a:p>
          <a:p>
            <a:r>
              <a:rPr lang="en-US" dirty="0"/>
              <a:t>Better fault isolation keeps other services working even though </a:t>
            </a:r>
            <a:r>
              <a:rPr lang="en-US" dirty="0" smtClean="0"/>
              <a:t>one </a:t>
            </a:r>
            <a:r>
              <a:rPr lang="en-US" dirty="0"/>
              <a:t>got failed.</a:t>
            </a:r>
          </a:p>
          <a:p>
            <a:r>
              <a:rPr lang="en-US" dirty="0"/>
              <a:t>Zero downtime upgrades.</a:t>
            </a:r>
          </a:p>
          <a:p>
            <a:r>
              <a:rPr lang="en-US" dirty="0"/>
              <a:t>Services can be of from different servers or even different data centers.</a:t>
            </a:r>
          </a:p>
          <a:p>
            <a:r>
              <a:rPr lang="en-US" dirty="0"/>
              <a:t>Interaction with other services in a well-defined protocol</a:t>
            </a:r>
          </a:p>
          <a:p>
            <a:r>
              <a:rPr lang="en-US" dirty="0"/>
              <a:t>Monitor, capture, and report health diagnostics</a:t>
            </a:r>
          </a:p>
          <a:p>
            <a:r>
              <a:rPr lang="en-US" dirty="0"/>
              <a:t>Reliable and self-healing</a:t>
            </a:r>
          </a:p>
          <a:p>
            <a:r>
              <a:rPr lang="en-US" dirty="0"/>
              <a:t>Supports continuous integration and delivery</a:t>
            </a:r>
          </a:p>
          <a:p>
            <a:r>
              <a:rPr lang="en-US" dirty="0"/>
              <a:t>Easy to transfer knowledge to the new team </a:t>
            </a:r>
            <a:r>
              <a:rPr lang="en-US" dirty="0" smtClean="0"/>
              <a:t>member</a:t>
            </a:r>
            <a:endParaRPr lang="en-US" dirty="0"/>
          </a:p>
        </p:txBody>
      </p:sp>
    </p:spTree>
    <p:extLst>
      <p:ext uri="{BB962C8B-B14F-4D97-AF65-F5344CB8AC3E}">
        <p14:creationId xmlns:p14="http://schemas.microsoft.com/office/powerpoint/2010/main" val="2400084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Disadvantages of </a:t>
            </a:r>
            <a:r>
              <a:rPr lang="en-IN" dirty="0" err="1" smtClean="0"/>
              <a:t>Microservices</a:t>
            </a:r>
            <a:endParaRPr lang="en-IN" dirty="0"/>
          </a:p>
        </p:txBody>
      </p:sp>
      <p:sp>
        <p:nvSpPr>
          <p:cNvPr id="3" name="Content Placeholder 2"/>
          <p:cNvSpPr>
            <a:spLocks noGrp="1"/>
          </p:cNvSpPr>
          <p:nvPr>
            <p:ph idx="1"/>
          </p:nvPr>
        </p:nvSpPr>
        <p:spPr>
          <a:xfrm>
            <a:off x="755576" y="1340768"/>
            <a:ext cx="8229600" cy="5400600"/>
          </a:xfrm>
        </p:spPr>
        <p:txBody>
          <a:bodyPr>
            <a:normAutofit fontScale="77500" lnSpcReduction="20000"/>
          </a:bodyPr>
          <a:lstStyle/>
          <a:p>
            <a:r>
              <a:rPr lang="en-US" dirty="0"/>
              <a:t>The additional complexity for implementation of an inter-process communication mechanism between services.</a:t>
            </a:r>
          </a:p>
          <a:p>
            <a:r>
              <a:rPr lang="en-US" dirty="0"/>
              <a:t>Writing automated tests involving multiple services is challenging and It can be difficult to create consistent testing environments.</a:t>
            </a:r>
          </a:p>
          <a:p>
            <a:r>
              <a:rPr lang="en-US" dirty="0"/>
              <a:t>Requires a high level of automation to manage multiple instances of different types of services in production.</a:t>
            </a:r>
          </a:p>
          <a:p>
            <a:r>
              <a:rPr lang="en-US" dirty="0" smtClean="0"/>
              <a:t>Managing </a:t>
            </a:r>
            <a:r>
              <a:rPr lang="en-US" dirty="0"/>
              <a:t>multiple databases and their transactions is difficult.</a:t>
            </a:r>
          </a:p>
          <a:p>
            <a:r>
              <a:rPr lang="en-US" dirty="0"/>
              <a:t>Inter-process calls are slow.</a:t>
            </a:r>
          </a:p>
          <a:p>
            <a:r>
              <a:rPr lang="en-US" dirty="0"/>
              <a:t>Debugging will become difficult.</a:t>
            </a:r>
          </a:p>
          <a:p>
            <a:r>
              <a:rPr lang="en-US" dirty="0"/>
              <a:t>Complexity in DevOps.</a:t>
            </a:r>
          </a:p>
          <a:p>
            <a:r>
              <a:rPr lang="en-US" dirty="0"/>
              <a:t>Production monitoring cost is higher.</a:t>
            </a:r>
          </a:p>
          <a:p>
            <a:r>
              <a:rPr lang="en-US" dirty="0"/>
              <a:t>Formal documentation </a:t>
            </a:r>
            <a:r>
              <a:rPr lang="en-US" dirty="0" smtClean="0"/>
              <a:t>overhead</a:t>
            </a:r>
            <a:r>
              <a:rPr lang="en-US" dirty="0"/>
              <a:t>.</a:t>
            </a:r>
          </a:p>
        </p:txBody>
      </p:sp>
    </p:spTree>
    <p:extLst>
      <p:ext uri="{BB962C8B-B14F-4D97-AF65-F5344CB8AC3E}">
        <p14:creationId xmlns:p14="http://schemas.microsoft.com/office/powerpoint/2010/main" val="39882890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LAB-Implementing </a:t>
            </a:r>
            <a:r>
              <a:rPr lang="en-IN" dirty="0" err="1" smtClean="0"/>
              <a:t>Microservices</a:t>
            </a:r>
            <a:r>
              <a:rPr lang="en-IN" dirty="0" smtClean="0"/>
              <a:t> in .NET</a:t>
            </a:r>
            <a:endParaRPr lang="en-IN" dirty="0"/>
          </a:p>
        </p:txBody>
      </p:sp>
      <p:pic>
        <p:nvPicPr>
          <p:cNvPr id="13314" name="Picture 2" descr="Understanding API Gateway (Ocelot Gateway with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96" y="2060848"/>
            <a:ext cx="8839200"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719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92696"/>
            <a:ext cx="9144000" cy="4896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41115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548680"/>
            <a:ext cx="8229600" cy="1143000"/>
          </a:xfrm>
        </p:spPr>
        <p:txBody>
          <a:bodyPr>
            <a:normAutofit fontScale="90000"/>
          </a:bodyPr>
          <a:lstStyle/>
          <a:p>
            <a:r>
              <a:rPr lang="en-IN" dirty="0"/>
              <a:t>Monolithic vs. SOA vs. </a:t>
            </a:r>
            <a:r>
              <a:rPr lang="en-IN" dirty="0" err="1" smtClean="0"/>
              <a:t>Microservices</a:t>
            </a:r>
            <a:endParaRPr lang="en-IN" dirty="0"/>
          </a:p>
        </p:txBody>
      </p:sp>
      <p:pic>
        <p:nvPicPr>
          <p:cNvPr id="9218" name="Picture 2" descr="Monolithic vs. SOA vs. Microserv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348880"/>
            <a:ext cx="5715000"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0453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0728"/>
            <a:ext cx="9147423"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27993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Monolithic</a:t>
            </a:r>
            <a:endParaRPr lang="en-IN" dirty="0"/>
          </a:p>
        </p:txBody>
      </p:sp>
      <p:sp>
        <p:nvSpPr>
          <p:cNvPr id="3" name="Content Placeholder 2"/>
          <p:cNvSpPr>
            <a:spLocks noGrp="1"/>
          </p:cNvSpPr>
          <p:nvPr>
            <p:ph idx="1"/>
          </p:nvPr>
        </p:nvSpPr>
        <p:spPr/>
        <p:txBody>
          <a:bodyPr>
            <a:normAutofit fontScale="85000" lnSpcReduction="20000"/>
          </a:bodyPr>
          <a:lstStyle/>
          <a:p>
            <a:r>
              <a:rPr lang="en-US" dirty="0"/>
              <a:t>Monolithic architectures are the simplest form of architecture as it is having only one application layer that bundles together all the software components, and is hosted and delivered together. </a:t>
            </a:r>
            <a:endParaRPr lang="en-US" dirty="0" smtClean="0"/>
          </a:p>
          <a:p>
            <a:r>
              <a:rPr lang="en-US" dirty="0" smtClean="0"/>
              <a:t>This </a:t>
            </a:r>
            <a:r>
              <a:rPr lang="en-US" dirty="0"/>
              <a:t>type has been widely used by many small and mid-sized companies. </a:t>
            </a:r>
            <a:endParaRPr lang="en-US" dirty="0" smtClean="0"/>
          </a:p>
          <a:p>
            <a:r>
              <a:rPr lang="en-US" dirty="0" smtClean="0"/>
              <a:t>The </a:t>
            </a:r>
            <a:r>
              <a:rPr lang="en-US" dirty="0"/>
              <a:t>main challenge in this system is during scaling up as we need to duplicate the whole system including all the features of other machines which increases the cost. </a:t>
            </a:r>
            <a:endParaRPr lang="en-US" dirty="0" smtClean="0"/>
          </a:p>
          <a:p>
            <a:r>
              <a:rPr lang="en-US" dirty="0" smtClean="0"/>
              <a:t>Also</a:t>
            </a:r>
            <a:r>
              <a:rPr lang="en-US" dirty="0"/>
              <a:t>, the failure of one feature will affect the whole system making it unreliable.</a:t>
            </a:r>
            <a:endParaRPr lang="en-IN" dirty="0"/>
          </a:p>
        </p:txBody>
      </p:sp>
    </p:spTree>
    <p:extLst>
      <p:ext uri="{BB962C8B-B14F-4D97-AF65-F5344CB8AC3E}">
        <p14:creationId xmlns:p14="http://schemas.microsoft.com/office/powerpoint/2010/main" val="42300314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Service-Oriented Architecture (SOA)</a:t>
            </a:r>
          </a:p>
        </p:txBody>
      </p:sp>
      <p:sp>
        <p:nvSpPr>
          <p:cNvPr id="3" name="Content Placeholder 2"/>
          <p:cNvSpPr>
            <a:spLocks noGrp="1"/>
          </p:cNvSpPr>
          <p:nvPr>
            <p:ph idx="1"/>
          </p:nvPr>
        </p:nvSpPr>
        <p:spPr/>
        <p:txBody>
          <a:bodyPr>
            <a:normAutofit fontScale="85000" lnSpcReduction="10000"/>
          </a:bodyPr>
          <a:lstStyle/>
          <a:p>
            <a:r>
              <a:rPr lang="en-US" dirty="0"/>
              <a:t>Service-Oriented Architecture (SOA) follows a coarse-grained structure where the features of an application are broken down into smaller components as services comprised of some tasks</a:t>
            </a:r>
            <a:r>
              <a:rPr lang="en-US" dirty="0" smtClean="0"/>
              <a:t>.</a:t>
            </a:r>
          </a:p>
          <a:p>
            <a:r>
              <a:rPr lang="en-US" dirty="0" smtClean="0"/>
              <a:t>This </a:t>
            </a:r>
            <a:r>
              <a:rPr lang="en-US" dirty="0"/>
              <a:t>type of architecture allowed us to horizontally scale each service, and also more flexibility and performance at the cost of increasing the complexity of the architecture compared to the monolithic. </a:t>
            </a:r>
            <a:endParaRPr lang="en-US" dirty="0" smtClean="0"/>
          </a:p>
          <a:p>
            <a:r>
              <a:rPr lang="en-US" dirty="0" smtClean="0"/>
              <a:t>Each </a:t>
            </a:r>
            <a:r>
              <a:rPr lang="en-US" dirty="0"/>
              <a:t>service can be written in different languages and the communication between them can be done with the help of a middleware</a:t>
            </a:r>
            <a:endParaRPr lang="en-IN" dirty="0"/>
          </a:p>
        </p:txBody>
      </p:sp>
    </p:spTree>
    <p:extLst>
      <p:ext uri="{BB962C8B-B14F-4D97-AF65-F5344CB8AC3E}">
        <p14:creationId xmlns:p14="http://schemas.microsoft.com/office/powerpoint/2010/main" val="15854131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Microservices</a:t>
            </a:r>
            <a:r>
              <a:rPr lang="en-IN" dirty="0"/>
              <a:t> </a:t>
            </a:r>
          </a:p>
        </p:txBody>
      </p:sp>
      <p:sp>
        <p:nvSpPr>
          <p:cNvPr id="3" name="Content Placeholder 2"/>
          <p:cNvSpPr>
            <a:spLocks noGrp="1"/>
          </p:cNvSpPr>
          <p:nvPr>
            <p:ph idx="1"/>
          </p:nvPr>
        </p:nvSpPr>
        <p:spPr/>
        <p:txBody>
          <a:bodyPr>
            <a:normAutofit fontScale="85000" lnSpcReduction="10000"/>
          </a:bodyPr>
          <a:lstStyle/>
          <a:p>
            <a:r>
              <a:rPr lang="en-US" dirty="0" err="1"/>
              <a:t>Microservices</a:t>
            </a:r>
            <a:r>
              <a:rPr lang="en-US" dirty="0"/>
              <a:t> have technically evolved out of SOA where those features are further broken down into tasks level services making it fine-grained architecture. </a:t>
            </a:r>
            <a:endParaRPr lang="en-US" dirty="0" smtClean="0"/>
          </a:p>
          <a:p>
            <a:r>
              <a:rPr lang="en-US" dirty="0" smtClean="0"/>
              <a:t>While </a:t>
            </a:r>
            <a:r>
              <a:rPr lang="en-US" dirty="0"/>
              <a:t>Service Oriented Architecture followed a centrally governed architecture where each component is controlled by a central middleware, in </a:t>
            </a:r>
            <a:r>
              <a:rPr lang="en-US" dirty="0" err="1"/>
              <a:t>microservices</a:t>
            </a:r>
            <a:r>
              <a:rPr lang="en-US" dirty="0"/>
              <a:t> it’s a decentralized governing system where components talk directly to each other and can be written in different programming languages and communicate without the help of any broker and are done with the help of REST API.</a:t>
            </a:r>
            <a:endParaRPr lang="en-IN" dirty="0"/>
          </a:p>
        </p:txBody>
      </p:sp>
    </p:spTree>
    <p:extLst>
      <p:ext uri="{BB962C8B-B14F-4D97-AF65-F5344CB8AC3E}">
        <p14:creationId xmlns:p14="http://schemas.microsoft.com/office/powerpoint/2010/main" val="457496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Microservices</a:t>
            </a:r>
            <a:r>
              <a:rPr lang="en-IN" dirty="0"/>
              <a:t> </a:t>
            </a:r>
            <a:r>
              <a:rPr lang="en-IN" dirty="0" smtClean="0"/>
              <a:t>Architecture</a:t>
            </a:r>
            <a:endParaRPr lang="en-IN" dirty="0"/>
          </a:p>
        </p:txBody>
      </p:sp>
      <p:sp>
        <p:nvSpPr>
          <p:cNvPr id="3" name="Content Placeholder 2"/>
          <p:cNvSpPr>
            <a:spLocks noGrp="1"/>
          </p:cNvSpPr>
          <p:nvPr>
            <p:ph idx="1"/>
          </p:nvPr>
        </p:nvSpPr>
        <p:spPr>
          <a:xfrm>
            <a:off x="457200" y="1340768"/>
            <a:ext cx="8229600" cy="1324744"/>
          </a:xfrm>
        </p:spPr>
        <p:txBody>
          <a:bodyPr>
            <a:normAutofit fontScale="62500" lnSpcReduction="20000"/>
          </a:bodyPr>
          <a:lstStyle/>
          <a:p>
            <a:r>
              <a:rPr lang="en-US" dirty="0"/>
              <a:t>An architectural style that structures an application as a collection of small self-contained processes, modeled around a business capability. </a:t>
            </a:r>
            <a:endParaRPr lang="en-US" dirty="0" smtClean="0"/>
          </a:p>
          <a:p>
            <a:r>
              <a:rPr lang="en-US" dirty="0" smtClean="0"/>
              <a:t>They </a:t>
            </a:r>
            <a:r>
              <a:rPr lang="en-US" dirty="0"/>
              <a:t>don’t share the data structure and will be communicating through APIs.</a:t>
            </a:r>
            <a:endParaRPr lang="en-IN" dirty="0"/>
          </a:p>
        </p:txBody>
      </p:sp>
      <p:pic>
        <p:nvPicPr>
          <p:cNvPr id="10242" name="Picture 2" descr="https://dotnettrickscloud.blob.core.windows.net/img/microservices/mic-und%20se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608" y="2408261"/>
            <a:ext cx="7162800" cy="3829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15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6073"/>
            <a:ext cx="9144000" cy="6241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33993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434</TotalTime>
  <Words>330</Words>
  <Application>Microsoft Office PowerPoint</Application>
  <PresentationFormat>On-screen Show (4:3)</PresentationFormat>
  <Paragraphs>52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Microservices</vt:lpstr>
      <vt:lpstr>PowerPoint Presentation</vt:lpstr>
      <vt:lpstr>Monolithic vs. SOA vs. Microservices</vt:lpstr>
      <vt:lpstr>PowerPoint Presentation</vt:lpstr>
      <vt:lpstr>Monolithic</vt:lpstr>
      <vt:lpstr>Service-Oriented Architecture (SOA)</vt:lpstr>
      <vt:lpstr>Microservices </vt:lpstr>
      <vt:lpstr>Microservices Architecture</vt:lpstr>
      <vt:lpstr>PowerPoint Presentation</vt:lpstr>
      <vt:lpstr>PowerPoint Presentation</vt:lpstr>
      <vt:lpstr>Microservices and APIs</vt:lpstr>
      <vt:lpstr>Microservices and APIs</vt:lpstr>
      <vt:lpstr>Differences between Microservices and APIs</vt:lpstr>
      <vt:lpstr>PowerPoint Presentation</vt:lpstr>
      <vt:lpstr>Microservices Principles</vt:lpstr>
      <vt:lpstr>Microservices Architecture</vt:lpstr>
      <vt:lpstr>Advantages of Microservices</vt:lpstr>
      <vt:lpstr>Disadvantages of Microservices</vt:lpstr>
      <vt:lpstr>LAB-Implementing Microservices in .NET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Ramnath Nishad</dc:creator>
  <cp:lastModifiedBy>Ramnath Nishad</cp:lastModifiedBy>
  <cp:revision>20</cp:revision>
  <dcterms:created xsi:type="dcterms:W3CDTF">2023-04-18T01:43:55Z</dcterms:created>
  <dcterms:modified xsi:type="dcterms:W3CDTF">2025-07-16T07:29:44Z</dcterms:modified>
</cp:coreProperties>
</file>