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68"/>
  </p:notesMasterIdLst>
  <p:sldIdLst>
    <p:sldId id="256" r:id="rId2"/>
    <p:sldId id="267" r:id="rId3"/>
    <p:sldId id="258" r:id="rId4"/>
    <p:sldId id="259" r:id="rId5"/>
    <p:sldId id="271" r:id="rId6"/>
    <p:sldId id="404" r:id="rId7"/>
    <p:sldId id="405" r:id="rId8"/>
    <p:sldId id="408" r:id="rId9"/>
    <p:sldId id="409" r:id="rId10"/>
    <p:sldId id="274" r:id="rId11"/>
    <p:sldId id="275" r:id="rId12"/>
    <p:sldId id="389" r:id="rId13"/>
    <p:sldId id="390" r:id="rId14"/>
    <p:sldId id="391" r:id="rId15"/>
    <p:sldId id="410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419" r:id="rId25"/>
    <p:sldId id="420" r:id="rId26"/>
    <p:sldId id="421" r:id="rId27"/>
    <p:sldId id="422" r:id="rId28"/>
    <p:sldId id="423" r:id="rId29"/>
    <p:sldId id="424" r:id="rId30"/>
    <p:sldId id="425" r:id="rId31"/>
    <p:sldId id="426" r:id="rId32"/>
    <p:sldId id="427" r:id="rId33"/>
    <p:sldId id="428" r:id="rId34"/>
    <p:sldId id="429" r:id="rId35"/>
    <p:sldId id="430" r:id="rId36"/>
    <p:sldId id="431" r:id="rId37"/>
    <p:sldId id="432" r:id="rId38"/>
    <p:sldId id="433" r:id="rId39"/>
    <p:sldId id="434" r:id="rId40"/>
    <p:sldId id="441" r:id="rId41"/>
    <p:sldId id="442" r:id="rId42"/>
    <p:sldId id="443" r:id="rId43"/>
    <p:sldId id="444" r:id="rId44"/>
    <p:sldId id="445" r:id="rId45"/>
    <p:sldId id="446" r:id="rId46"/>
    <p:sldId id="447" r:id="rId47"/>
    <p:sldId id="450" r:id="rId48"/>
    <p:sldId id="448" r:id="rId49"/>
    <p:sldId id="449" r:id="rId50"/>
    <p:sldId id="451" r:id="rId51"/>
    <p:sldId id="452" r:id="rId52"/>
    <p:sldId id="453" r:id="rId53"/>
    <p:sldId id="454" r:id="rId54"/>
    <p:sldId id="455" r:id="rId55"/>
    <p:sldId id="456" r:id="rId56"/>
    <p:sldId id="457" r:id="rId57"/>
    <p:sldId id="458" r:id="rId58"/>
    <p:sldId id="459" r:id="rId59"/>
    <p:sldId id="460" r:id="rId60"/>
    <p:sldId id="461" r:id="rId61"/>
    <p:sldId id="435" r:id="rId62"/>
    <p:sldId id="437" r:id="rId63"/>
    <p:sldId id="438" r:id="rId64"/>
    <p:sldId id="439" r:id="rId65"/>
    <p:sldId id="440" r:id="rId66"/>
    <p:sldId id="436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810" y="-3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6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EC7D-6C8C-4950-B7B1-CAD997B8744D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8A41B-5592-467C-964F-9C4829034A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7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C67A6-C0E7-47DF-97C2-CA9B1127539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16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E0E8B73-482E-4F69-8D4D-5E511BED8EA1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04F1C56-D098-4C22-9E10-2CD08012A3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0E8B73-482E-4F69-8D4D-5E511BED8EA1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4F1C56-D098-4C22-9E10-2CD08012A3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0E8B73-482E-4F69-8D4D-5E511BED8EA1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4F1C56-D098-4C22-9E10-2CD08012A3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747897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0"/>
            <a:ext cx="8363938" cy="946413"/>
          </a:xfrm>
        </p:spPr>
        <p:txBody>
          <a:bodyPr/>
          <a:lstStyle>
            <a:lvl1pPr marL="3175" indent="0"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00" spc="-10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3175" indent="0">
              <a:spcBef>
                <a:spcPts val="0"/>
              </a:spcBef>
              <a:buSzPct val="80000"/>
              <a:buFont typeface="Arial" pitchFamily="34" charset="0"/>
              <a:buNone/>
              <a:defRPr sz="2000" spc="-5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1258888" indent="-40322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604963" indent="-34607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941513" indent="-336550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9707310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8B73-482E-4F69-8D4D-5E511BED8EA1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1C56-D098-4C22-9E10-2CD08012A32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Picture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con" descr="Ones-and-zeroes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5" y="4928556"/>
            <a:ext cx="2035954" cy="1972396"/>
          </a:xfrm>
          <a:prstGeom prst="rect">
            <a:avLst/>
          </a:prstGeom>
        </p:spPr>
      </p:pic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0" y="2194769"/>
            <a:ext cx="9144001" cy="1081833"/>
          </a:xfrm>
          <a:prstGeom prst="rect">
            <a:avLst/>
          </a:prstGeom>
        </p:spPr>
        <p:txBody>
          <a:bodyPr/>
          <a:lstStyle>
            <a:lvl1pPr algn="ctr">
              <a:defRPr lang="en-US" sz="5400" b="0" kern="1200" cap="none" spc="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-1191" y="3276600"/>
            <a:ext cx="9144000" cy="990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200" b="0" kern="1200" cap="none" spc="-102" baseline="0" dirty="0">
                <a:ln w="3175">
                  <a:noFill/>
                </a:ln>
                <a:solidFill>
                  <a:srgbClr val="FFFF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</p:spTree>
    <p:extLst>
      <p:ext uri="{BB962C8B-B14F-4D97-AF65-F5344CB8AC3E}">
        <p14:creationId xmlns:p14="http://schemas.microsoft.com/office/powerpoint/2010/main" val="21215858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0E8B73-482E-4F69-8D4D-5E511BED8EA1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4F1C56-D098-4C22-9E10-2CD08012A3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0E8B73-482E-4F69-8D4D-5E511BED8EA1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4F1C56-D098-4C22-9E10-2CD08012A3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0E8B73-482E-4F69-8D4D-5E511BED8EA1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4F1C56-D098-4C22-9E10-2CD08012A3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0E8B73-482E-4F69-8D4D-5E511BED8EA1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4F1C56-D098-4C22-9E10-2CD08012A3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0E8B73-482E-4F69-8D4D-5E511BED8EA1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4F1C56-D098-4C22-9E10-2CD08012A3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0E8B73-482E-4F69-8D4D-5E511BED8EA1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4F1C56-D098-4C22-9E10-2CD08012A32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Picture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E0E8B73-482E-4F69-8D4D-5E511BED8EA1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4F1C56-D098-4C22-9E10-2CD08012A3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E0E8B73-482E-4F69-8D4D-5E511BED8EA1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04F1C56-D098-4C22-9E10-2CD08012A3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6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E0E8B73-482E-4F69-8D4D-5E511BED8EA1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04F1C56-D098-4C22-9E10-2CD08012A3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684" r:id="rId13"/>
    <p:sldLayoutId id="2147483702" r:id="rId14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956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OVERVIEW  OF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ASP.NET CORE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	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077200" cy="685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Development and Production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752600"/>
            <a:ext cx="7494221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 smtClean="0"/>
              <a:t>IsDevelopment</a:t>
            </a:r>
            <a:r>
              <a:rPr lang="en-US" b="1" i="1" dirty="0" smtClean="0"/>
              <a:t>()  &amp; </a:t>
            </a:r>
            <a:r>
              <a:rPr lang="en-US" b="1" i="1" dirty="0" err="1" smtClean="0"/>
              <a:t>IsProduction</a:t>
            </a:r>
            <a:r>
              <a:rPr lang="en-US" b="1" i="1" dirty="0" smtClean="0"/>
              <a:t>()</a:t>
            </a:r>
          </a:p>
          <a:p>
            <a:r>
              <a:rPr lang="en-US" dirty="0" smtClean="0"/>
              <a:t>In which environment is the app running?</a:t>
            </a:r>
          </a:p>
          <a:p>
            <a:r>
              <a:rPr lang="en-US" dirty="0" smtClean="0"/>
              <a:t> What happens when we are in production?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</a:rPr>
              <a:t>Development and Production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818" y="457200"/>
            <a:ext cx="9144001" cy="1765042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Entity Framework Core*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20818" y="2971800"/>
            <a:ext cx="9164818" cy="895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The Future of EF for ASP.NET Core</a:t>
            </a:r>
          </a:p>
        </p:txBody>
      </p:sp>
    </p:spTree>
    <p:extLst>
      <p:ext uri="{BB962C8B-B14F-4D97-AF65-F5344CB8AC3E}">
        <p14:creationId xmlns:p14="http://schemas.microsoft.com/office/powerpoint/2010/main" val="373759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7730" y="395103"/>
            <a:ext cx="8777547" cy="747897"/>
          </a:xfrm>
        </p:spPr>
        <p:txBody>
          <a:bodyPr>
            <a:noAutofit/>
          </a:bodyPr>
          <a:lstStyle/>
          <a:p>
            <a:r>
              <a:rPr lang="en-US" sz="4800" b="1" dirty="0"/>
              <a:t>DB-Driven Web Applications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304800" y="3429001"/>
            <a:ext cx="2286000" cy="25508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Database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19600" y="1255486"/>
            <a:ext cx="1142999" cy="2452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Web App</a:t>
            </a:r>
          </a:p>
        </p:txBody>
      </p:sp>
      <p:sp>
        <p:nvSpPr>
          <p:cNvPr id="8" name="Cloud 7"/>
          <p:cNvSpPr/>
          <p:nvPr/>
        </p:nvSpPr>
        <p:spPr>
          <a:xfrm>
            <a:off x="5192889" y="1738085"/>
            <a:ext cx="2503311" cy="1487715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Internet</a:t>
            </a:r>
          </a:p>
        </p:txBody>
      </p:sp>
      <p:cxnSp>
        <p:nvCxnSpPr>
          <p:cNvPr id="18" name="Elbow Connector 17"/>
          <p:cNvCxnSpPr>
            <a:stCxn id="5" idx="1"/>
            <a:endCxn id="3" idx="1"/>
          </p:cNvCxnSpPr>
          <p:nvPr/>
        </p:nvCxnSpPr>
        <p:spPr>
          <a:xfrm rot="10800000" flipV="1">
            <a:off x="1447800" y="2481943"/>
            <a:ext cx="1871800" cy="947057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2"/>
            <a:endCxn id="5" idx="3"/>
          </p:cNvCxnSpPr>
          <p:nvPr/>
        </p:nvCxnSpPr>
        <p:spPr>
          <a:xfrm rot="10800000" flipV="1">
            <a:off x="4462600" y="2481942"/>
            <a:ext cx="738055" cy="1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miley Face 22"/>
          <p:cNvSpPr/>
          <p:nvPr/>
        </p:nvSpPr>
        <p:spPr>
          <a:xfrm>
            <a:off x="7957862" y="4789713"/>
            <a:ext cx="6858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7099572" y="4789713"/>
            <a:ext cx="6858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/>
          <p:cNvCxnSpPr>
            <a:stCxn id="8" idx="0"/>
          </p:cNvCxnSpPr>
          <p:nvPr/>
        </p:nvCxnSpPr>
        <p:spPr>
          <a:xfrm>
            <a:off x="7694114" y="2481943"/>
            <a:ext cx="263748" cy="1970313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592341" y="5810739"/>
            <a:ext cx="878317" cy="461665"/>
          </a:xfrm>
          <a:prstGeom prst="rect">
            <a:avLst/>
          </a:prstGeom>
          <a:solidFill>
            <a:srgbClr val="0171B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Users</a:t>
            </a:r>
          </a:p>
        </p:txBody>
      </p:sp>
      <p:sp>
        <p:nvSpPr>
          <p:cNvPr id="9" name="Explosion 1 8"/>
          <p:cNvSpPr/>
          <p:nvPr/>
        </p:nvSpPr>
        <p:spPr>
          <a:xfrm>
            <a:off x="2589310" y="1881413"/>
            <a:ext cx="1033704" cy="1201057"/>
          </a:xfrm>
          <a:prstGeom prst="irregularSeal1">
            <a:avLst/>
          </a:prstGeom>
          <a:solidFill>
            <a:srgbClr val="46B4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ORM</a:t>
            </a:r>
          </a:p>
        </p:txBody>
      </p:sp>
    </p:spTree>
    <p:extLst>
      <p:ext uri="{BB962C8B-B14F-4D97-AF65-F5344CB8AC3E}">
        <p14:creationId xmlns:p14="http://schemas.microsoft.com/office/powerpoint/2010/main" val="40918847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304800"/>
            <a:ext cx="9144001" cy="556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363938" cy="74789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SQL Server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0026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590800"/>
            <a:ext cx="8363938" cy="74789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Performance Tuning in SQL Server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20716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363938" cy="747897"/>
          </a:xfrm>
        </p:spPr>
        <p:txBody>
          <a:bodyPr>
            <a:normAutofit fontScale="90000"/>
          </a:bodyPr>
          <a:lstStyle/>
          <a:p>
            <a:r>
              <a:rPr lang="en-US" dirty="0"/>
              <a:t>SQL Server </a:t>
            </a:r>
            <a:r>
              <a:rPr lang="en-US" dirty="0" smtClean="0"/>
              <a:t>Profiler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1828800"/>
            <a:ext cx="8363938" cy="946413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 Profiler:  </a:t>
            </a:r>
            <a:endParaRPr lang="en-US" sz="2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It can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be used to monitor and capture events occurring in SQL Server. It can help identify performance issues by capturing SQL statements, duration, and other relevant information.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6338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471303"/>
            <a:ext cx="8363938" cy="747897"/>
          </a:xfrm>
        </p:spPr>
        <p:txBody>
          <a:bodyPr>
            <a:normAutofit fontScale="90000"/>
          </a:bodyPr>
          <a:lstStyle/>
          <a:p>
            <a:r>
              <a:rPr lang="en-IN" dirty="0">
                <a:effectLst/>
              </a:rPr>
              <a:t>Execution </a:t>
            </a:r>
            <a:r>
              <a:rPr lang="en-IN" dirty="0" smtClean="0">
                <a:effectLst/>
              </a:rPr>
              <a:t>Plans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460375" indent="-457200">
              <a:buFont typeface="Arial" panose="020B0604020202020204" pitchFamily="34" charset="0"/>
              <a:buChar char="•"/>
            </a:pPr>
            <a:r>
              <a:rPr lang="en-US" sz="3200" b="1" dirty="0"/>
              <a:t>SQL Server provides the ability to view the execution plans of queries, which can help identify performance bottlenecks and suggest ways to improve query performance. </a:t>
            </a:r>
            <a:endParaRPr lang="en-US" sz="3200" b="1" dirty="0" smtClean="0"/>
          </a:p>
          <a:p>
            <a:pPr marL="460375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You </a:t>
            </a:r>
            <a:r>
              <a:rPr lang="en-US" sz="3200" b="1" dirty="0"/>
              <a:t>can use the </a:t>
            </a:r>
            <a:r>
              <a:rPr lang="en-US" sz="3200" b="1" dirty="0" smtClean="0">
                <a:solidFill>
                  <a:srgbClr val="FF0000"/>
                </a:solidFill>
              </a:rPr>
              <a:t>"</a:t>
            </a:r>
            <a:r>
              <a:rPr lang="en-US" sz="3200" b="1" dirty="0">
                <a:solidFill>
                  <a:srgbClr val="FF0000"/>
                </a:solidFill>
              </a:rPr>
              <a:t>Include Actual Execution Plan" </a:t>
            </a:r>
            <a:r>
              <a:rPr lang="en-US" sz="3200" b="1" dirty="0"/>
              <a:t>options in SSMS to view these plans.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42498668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471303"/>
            <a:ext cx="8363938" cy="74789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Indexing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574675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Proper </a:t>
            </a:r>
            <a:r>
              <a:rPr lang="en-US" sz="3600" b="1" dirty="0"/>
              <a:t>indexing is crucial for query performance. </a:t>
            </a:r>
            <a:endParaRPr lang="en-US" sz="3600" b="1" dirty="0" smtClean="0"/>
          </a:p>
          <a:p>
            <a:pPr marL="574675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SQL </a:t>
            </a:r>
            <a:r>
              <a:rPr lang="en-US" sz="3600" b="1" dirty="0"/>
              <a:t>Server provides tools like the Database Engine Tuning Advisor (DTA) and the Index Tuning Wizard in SSMS to help identify and create missing indexes.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4949786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Cross platform compatibility</a:t>
            </a:r>
          </a:p>
          <a:p>
            <a:r>
              <a:rPr lang="en-US" dirty="0" smtClean="0"/>
              <a:t>Flexibility of being open source</a:t>
            </a:r>
          </a:p>
          <a:p>
            <a:r>
              <a:rPr lang="en-US" dirty="0" smtClean="0"/>
              <a:t>Built-in support for dependency injection </a:t>
            </a:r>
          </a:p>
          <a:p>
            <a:r>
              <a:rPr lang="en-US" dirty="0" smtClean="0"/>
              <a:t>Support for JSON based configuration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Important Features</a:t>
            </a:r>
            <a:endParaRPr lang="en-US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effectLst/>
              </a:rPr>
              <a:t>Query </a:t>
            </a:r>
            <a:r>
              <a:rPr lang="en-IN" dirty="0" smtClean="0">
                <a:effectLst/>
              </a:rPr>
              <a:t>Optimization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574675" indent="-571500">
              <a:buFont typeface="Arial" panose="020B0604020202020204" pitchFamily="34" charset="0"/>
              <a:buChar char="•"/>
            </a:pPr>
            <a:r>
              <a:rPr lang="en-US" sz="3600" b="1" dirty="0"/>
              <a:t>Writing efficient queries is essential for good performance. </a:t>
            </a:r>
            <a:endParaRPr lang="en-US" sz="3600" b="1" dirty="0" smtClean="0"/>
          </a:p>
          <a:p>
            <a:pPr marL="574675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Techniques </a:t>
            </a:r>
            <a:r>
              <a:rPr lang="en-US" sz="3600" b="1" dirty="0"/>
              <a:t>such as avoiding unnecessary joins, using appropriate WHERE clauses, and minimizing the use of functions in the WHERE clause can help improve query performance.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5812807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effectLst/>
              </a:rPr>
              <a:t>Query Optimization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746125" indent="-742950">
              <a:buAutoNum type="arabicPeriod"/>
            </a:pPr>
            <a:r>
              <a:rPr lang="en-US" sz="2800" b="1" dirty="0" smtClean="0"/>
              <a:t>SELECT </a:t>
            </a:r>
            <a:r>
              <a:rPr lang="en-US" sz="2800" b="1" dirty="0"/>
              <a:t>fields instead of using SELECT </a:t>
            </a:r>
            <a:r>
              <a:rPr lang="en-US" sz="2800" b="1" dirty="0" smtClean="0"/>
              <a:t>*</a:t>
            </a:r>
          </a:p>
          <a:p>
            <a:pPr marL="746125" indent="-742950">
              <a:buAutoNum type="arabicPeriod"/>
            </a:pPr>
            <a:r>
              <a:rPr lang="en-IN" sz="2800" b="1" dirty="0"/>
              <a:t>Avoid SELECT </a:t>
            </a:r>
            <a:r>
              <a:rPr lang="en-IN" sz="2800" b="1" dirty="0" smtClean="0"/>
              <a:t>DISTINCT</a:t>
            </a:r>
          </a:p>
          <a:p>
            <a:pPr marL="746125" indent="-742950">
              <a:buAutoNum type="arabicPeriod"/>
            </a:pPr>
            <a:r>
              <a:rPr lang="en-US" sz="2800" b="1" dirty="0"/>
              <a:t>Create  queries with INNER JOIN (not WHERE or cross join</a:t>
            </a:r>
            <a:r>
              <a:rPr lang="en-US" sz="2800" b="1" dirty="0" smtClean="0"/>
              <a:t>)</a:t>
            </a:r>
          </a:p>
          <a:p>
            <a:pPr marL="746125" indent="-742950">
              <a:buAutoNum type="arabicPeriod"/>
            </a:pPr>
            <a:r>
              <a:rPr lang="en-US" sz="2800" b="1" dirty="0"/>
              <a:t>Use WHERE instead of HAVING to define </a:t>
            </a:r>
            <a:r>
              <a:rPr lang="en-US" sz="2800" b="1" dirty="0" smtClean="0"/>
              <a:t>filters</a:t>
            </a:r>
          </a:p>
          <a:p>
            <a:pPr marL="746125" indent="-742950">
              <a:buAutoNum type="arabicPeriod"/>
            </a:pPr>
            <a:r>
              <a:rPr lang="en-US" sz="2800" b="1" dirty="0"/>
              <a:t>Use wildcards at the end of a phrase </a:t>
            </a:r>
            <a:r>
              <a:rPr lang="en-US" sz="2800" b="1" dirty="0" smtClean="0"/>
              <a:t>only</a:t>
            </a:r>
          </a:p>
          <a:p>
            <a:pPr marL="746125" indent="-742950">
              <a:buAutoNum type="arabicPeriod"/>
            </a:pPr>
            <a:r>
              <a:rPr lang="en-US" sz="2800" b="1" dirty="0"/>
              <a:t>Use LIMIT to sample query </a:t>
            </a:r>
            <a:r>
              <a:rPr lang="en-US" sz="2800" b="1" dirty="0" smtClean="0"/>
              <a:t>results</a:t>
            </a:r>
          </a:p>
          <a:p>
            <a:pPr marL="746125" indent="-742950">
              <a:buAutoNum type="arabicPeriod"/>
            </a:pPr>
            <a:r>
              <a:rPr lang="en-US" sz="2800" b="1" dirty="0"/>
              <a:t>Run your query during off-peak hours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134884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67000"/>
            <a:ext cx="8363938" cy="747897"/>
          </a:xfrm>
        </p:spPr>
        <p:txBody>
          <a:bodyPr>
            <a:normAutofit fontScale="90000"/>
          </a:bodyPr>
          <a:lstStyle/>
          <a:p>
            <a:pPr algn="ctr"/>
            <a:r>
              <a:rPr lang="en-IN" b="0" dirty="0" smtClean="0"/>
              <a:t>MongoDB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730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0" dirty="0"/>
              <a:t>Introduction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/>
              <a:t>MongoDB is an open-source document </a:t>
            </a:r>
            <a:r>
              <a:rPr lang="en-IN" sz="3600" b="1" dirty="0"/>
              <a:t>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/>
              <a:t>Falls into the category of NOSQL </a:t>
            </a:r>
            <a:r>
              <a:rPr lang="en-US" sz="3600" b="1" dirty="0" smtClean="0"/>
              <a:t>databases</a:t>
            </a:r>
          </a:p>
          <a:p>
            <a:r>
              <a:rPr lang="en-IN" sz="3600" dirty="0"/>
              <a:t>• Stores the data in un-normalized format</a:t>
            </a:r>
          </a:p>
          <a:p>
            <a:r>
              <a:rPr lang="en-US" sz="3600" dirty="0"/>
              <a:t>• Data is stored as collections of documents</a:t>
            </a:r>
            <a:endParaRPr lang="en-IN" sz="3600" b="1" dirty="0"/>
          </a:p>
          <a:p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42454591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dirty="0"/>
              <a:t>Document database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460375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A </a:t>
            </a:r>
            <a:r>
              <a:rPr lang="en-US" sz="2800" b="1" dirty="0"/>
              <a:t>record in an RDBMS is equivalent to a</a:t>
            </a:r>
          </a:p>
          <a:p>
            <a:r>
              <a:rPr lang="en-IN" sz="2800" b="1" dirty="0"/>
              <a:t>document in MongoDB</a:t>
            </a:r>
          </a:p>
          <a:p>
            <a:r>
              <a:rPr lang="en-US" sz="2800" b="1" dirty="0"/>
              <a:t>– A data structure composed of field and value pairs.</a:t>
            </a:r>
          </a:p>
          <a:p>
            <a:r>
              <a:rPr lang="en-US" sz="2800" b="1" dirty="0"/>
              <a:t>• MongoDB documents are similar to JSON objects.</a:t>
            </a:r>
          </a:p>
          <a:p>
            <a:r>
              <a:rPr lang="en-US" sz="2800" b="1" dirty="0"/>
              <a:t>– The values of fields may include </a:t>
            </a:r>
            <a:r>
              <a:rPr lang="en-US" sz="2800" b="1" dirty="0" smtClean="0"/>
              <a:t>scalar </a:t>
            </a:r>
            <a:r>
              <a:rPr lang="en-US" sz="2800" b="1" dirty="0"/>
              <a:t>data, other</a:t>
            </a:r>
          </a:p>
          <a:p>
            <a:r>
              <a:rPr lang="en-US" sz="2800" b="1" dirty="0"/>
              <a:t>documents, arrays, and arrays of documents.</a:t>
            </a:r>
          </a:p>
          <a:p>
            <a:r>
              <a:rPr lang="en-US" sz="2800" b="1" dirty="0"/>
              <a:t>– Internally, MongoDB stores these documents in the</a:t>
            </a:r>
          </a:p>
          <a:p>
            <a:r>
              <a:rPr lang="en-US" sz="2800" b="1" dirty="0"/>
              <a:t>binary format, called BSON (Binary JSON)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401445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985838"/>
            <a:ext cx="8062913" cy="488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2443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dirty="0"/>
              <a:t>Advantages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• </a:t>
            </a:r>
            <a:r>
              <a:rPr lang="en-US" sz="3200" b="1" dirty="0"/>
              <a:t>Documents correspond to native data types in</a:t>
            </a:r>
          </a:p>
          <a:p>
            <a:r>
              <a:rPr lang="en-IN" sz="3200" b="1" dirty="0"/>
              <a:t>many programming languages.</a:t>
            </a:r>
          </a:p>
          <a:p>
            <a:r>
              <a:rPr lang="en-US" sz="3200" b="1" dirty="0"/>
              <a:t>• Embedded documents and arrays reduce need</a:t>
            </a:r>
          </a:p>
          <a:p>
            <a:r>
              <a:rPr lang="en-IN" sz="3200" b="1" dirty="0"/>
              <a:t>for expensive joins.</a:t>
            </a:r>
          </a:p>
          <a:p>
            <a:r>
              <a:rPr lang="en-IN" sz="3200" b="1" dirty="0"/>
              <a:t>• Dynamic schema supports </a:t>
            </a:r>
            <a:r>
              <a:rPr lang="en-IN" sz="3200" b="1" dirty="0" smtClean="0"/>
              <a:t>fluent polymorphism</a:t>
            </a:r>
            <a:r>
              <a:rPr lang="en-IN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975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dirty="0"/>
              <a:t>High performance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IN" sz="3200" b="1" dirty="0"/>
              <a:t>• Support for embedded data models reduces</a:t>
            </a:r>
          </a:p>
          <a:p>
            <a:r>
              <a:rPr lang="en-US" sz="3200" b="1" dirty="0"/>
              <a:t>I/O activity on database system.</a:t>
            </a:r>
          </a:p>
          <a:p>
            <a:r>
              <a:rPr lang="en-US" sz="3200" b="1" dirty="0"/>
              <a:t>• Indexes support faster queries and can include</a:t>
            </a:r>
          </a:p>
          <a:p>
            <a:r>
              <a:rPr lang="en-IN" sz="3200" b="1" dirty="0"/>
              <a:t>keys from embedded documents</a:t>
            </a:r>
          </a:p>
        </p:txBody>
      </p:sp>
    </p:spTree>
    <p:extLst>
      <p:ext uri="{BB962C8B-B14F-4D97-AF65-F5344CB8AC3E}">
        <p14:creationId xmlns:p14="http://schemas.microsoft.com/office/powerpoint/2010/main" val="23411524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dirty="0"/>
              <a:t>High availability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• MongoDB’s replication facility, called replica</a:t>
            </a:r>
          </a:p>
          <a:p>
            <a:r>
              <a:rPr lang="en-IN" sz="3200" b="1" dirty="0"/>
              <a:t>sets, provide:</a:t>
            </a:r>
          </a:p>
          <a:p>
            <a:r>
              <a:rPr lang="en-IN" sz="3200" b="1" dirty="0"/>
              <a:t>– automatic failover.</a:t>
            </a:r>
          </a:p>
          <a:p>
            <a:r>
              <a:rPr lang="en-IN" sz="3200" b="1" dirty="0"/>
              <a:t>– data redundancy.</a:t>
            </a:r>
          </a:p>
          <a:p>
            <a:r>
              <a:rPr lang="en-US" sz="3200" b="1" dirty="0"/>
              <a:t>• A replica set is a group of MongoDB servers</a:t>
            </a:r>
          </a:p>
          <a:p>
            <a:r>
              <a:rPr lang="en-US" sz="3200" b="1" dirty="0"/>
              <a:t>that maintain the same data set, providing</a:t>
            </a:r>
          </a:p>
          <a:p>
            <a:r>
              <a:rPr lang="en-US" sz="3200" b="1" dirty="0"/>
              <a:t>redundancy and increasing data availability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4569114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dirty="0"/>
              <a:t>Automatic scaling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• MongoDB provides horizontal scalability as</a:t>
            </a:r>
          </a:p>
          <a:p>
            <a:r>
              <a:rPr lang="en-US" sz="3200" b="1" dirty="0"/>
              <a:t>part of its core functionality.</a:t>
            </a:r>
          </a:p>
          <a:p>
            <a:r>
              <a:rPr lang="en-US" sz="3200" b="1" dirty="0"/>
              <a:t>– Automatic </a:t>
            </a:r>
            <a:r>
              <a:rPr lang="en-US" sz="3200" b="1" dirty="0" err="1"/>
              <a:t>sharding</a:t>
            </a:r>
            <a:r>
              <a:rPr lang="en-US" sz="3200" b="1" dirty="0"/>
              <a:t> distributes data across a</a:t>
            </a:r>
          </a:p>
          <a:p>
            <a:r>
              <a:rPr lang="en-IN" sz="3200" b="1" dirty="0"/>
              <a:t>cluster of machines</a:t>
            </a:r>
            <a:r>
              <a:rPr lang="en-IN" sz="3200" b="1" dirty="0" smtClean="0"/>
              <a:t>.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456287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.NET Framework and MVC Core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ramnath\Downloads\2018\Practical-Methods\Pic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05000"/>
            <a:ext cx="7565395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dirty="0"/>
              <a:t>Installation/setup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Download the binary for your operating</a:t>
            </a:r>
          </a:p>
          <a:p>
            <a:r>
              <a:rPr lang="en-IN" sz="2800" b="1" dirty="0"/>
              <a:t>system</a:t>
            </a:r>
          </a:p>
          <a:p>
            <a:r>
              <a:rPr lang="en-IN" sz="2800" b="1" dirty="0"/>
              <a:t>– For Windows </a:t>
            </a:r>
            <a:r>
              <a:rPr lang="en-IN" sz="2800" b="1" dirty="0" smtClean="0"/>
              <a:t> 64bit</a:t>
            </a:r>
            <a:r>
              <a:rPr lang="en-IN" sz="2800" b="1" dirty="0"/>
              <a:t>:</a:t>
            </a:r>
          </a:p>
          <a:p>
            <a:r>
              <a:rPr lang="en-IN" sz="2800" b="1" dirty="0"/>
              <a:t>• </a:t>
            </a:r>
            <a:r>
              <a:rPr lang="en-IN" sz="2800" b="1" dirty="0">
                <a:solidFill>
                  <a:srgbClr val="0070C0"/>
                </a:solidFill>
              </a:rPr>
              <a:t>https://fastdl.mongodb.org/win32/mongodb-win32-</a:t>
            </a:r>
          </a:p>
          <a:p>
            <a:r>
              <a:rPr lang="en-IN" sz="2800" b="1" dirty="0">
                <a:solidFill>
                  <a:srgbClr val="0070C0"/>
                </a:solidFill>
              </a:rPr>
              <a:t>x86_64-2008plus-2.6.0.zip</a:t>
            </a:r>
          </a:p>
          <a:p>
            <a:r>
              <a:rPr lang="en-IN" sz="2800" b="1" dirty="0"/>
              <a:t>• Unzip to a drive</a:t>
            </a:r>
          </a:p>
          <a:p>
            <a:r>
              <a:rPr lang="en-IN" sz="2800" b="1" dirty="0"/>
              <a:t>– In my computer:</a:t>
            </a:r>
          </a:p>
          <a:p>
            <a:r>
              <a:rPr lang="en-IN" sz="2800" b="1" dirty="0" smtClean="0"/>
              <a:t>	• </a:t>
            </a:r>
            <a:r>
              <a:rPr lang="en-IN" sz="2800" b="1" dirty="0"/>
              <a:t>D:\mongodb-win32-x86_64-2008plus-2.6.0</a:t>
            </a:r>
          </a:p>
        </p:txBody>
      </p:sp>
    </p:spTree>
    <p:extLst>
      <p:ext uri="{BB962C8B-B14F-4D97-AF65-F5344CB8AC3E}">
        <p14:creationId xmlns:p14="http://schemas.microsoft.com/office/powerpoint/2010/main" val="11643334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dirty="0"/>
              <a:t>Installation/setup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IN" sz="3600" b="1" dirty="0"/>
              <a:t>Add the D:\mongodb-win32-x86_64-</a:t>
            </a:r>
          </a:p>
          <a:p>
            <a:r>
              <a:rPr lang="en-US" sz="3600" b="1" dirty="0"/>
              <a:t>2008plus-2.6.0\bin to your PATH variable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878170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dirty="0"/>
              <a:t>Default DB </a:t>
            </a:r>
            <a:r>
              <a:rPr lang="en-IN" b="0" dirty="0" smtClean="0"/>
              <a:t>location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• MongoDB requires a data directory to store all</a:t>
            </a:r>
          </a:p>
          <a:p>
            <a:r>
              <a:rPr lang="en-IN" sz="3200" b="1" dirty="0"/>
              <a:t>data.</a:t>
            </a:r>
          </a:p>
          <a:p>
            <a:r>
              <a:rPr lang="en-US" sz="3200" b="1" dirty="0"/>
              <a:t>• MongoDB’s default data directory path is</a:t>
            </a:r>
          </a:p>
          <a:p>
            <a:r>
              <a:rPr lang="en-IN" sz="3200" b="1" dirty="0"/>
              <a:t>\data\db.</a:t>
            </a:r>
          </a:p>
          <a:p>
            <a:r>
              <a:rPr lang="en-US" sz="3200" b="1" dirty="0"/>
              <a:t>– You can create this folder structure in the same</a:t>
            </a:r>
          </a:p>
          <a:p>
            <a:r>
              <a:rPr lang="en-US" sz="3200" b="1" dirty="0"/>
              <a:t>drive as </a:t>
            </a:r>
            <a:r>
              <a:rPr lang="en-US" sz="3200" b="1" dirty="0" err="1"/>
              <a:t>mongodb’s</a:t>
            </a:r>
            <a:r>
              <a:rPr lang="en-US" sz="3200" b="1" dirty="0"/>
              <a:t> installation drive</a:t>
            </a:r>
          </a:p>
          <a:p>
            <a:r>
              <a:rPr lang="en-US" sz="3200" b="1" dirty="0"/>
              <a:t>– Or specify another location when starting the</a:t>
            </a:r>
          </a:p>
          <a:p>
            <a:r>
              <a:rPr lang="en-IN" sz="3200" b="1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266374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dirty="0"/>
              <a:t>Starting the server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• The server can be started by running the</a:t>
            </a:r>
          </a:p>
          <a:p>
            <a:r>
              <a:rPr lang="en-IN" sz="2400" b="1" dirty="0"/>
              <a:t>mongod.exe executable</a:t>
            </a:r>
          </a:p>
          <a:p>
            <a:r>
              <a:rPr lang="en-US" sz="2400" b="1" dirty="0"/>
              <a:t>• Some of the useful options are:</a:t>
            </a:r>
          </a:p>
          <a:p>
            <a:r>
              <a:rPr lang="en-IN" sz="2400" b="1" dirty="0" smtClean="0"/>
              <a:t>	--</a:t>
            </a:r>
            <a:r>
              <a:rPr lang="en-IN" sz="2400" b="1" dirty="0" err="1"/>
              <a:t>dbpath</a:t>
            </a:r>
            <a:r>
              <a:rPr lang="en-IN" sz="2400" b="1" dirty="0"/>
              <a:t>=PATH-TO-YOUR-DB</a:t>
            </a:r>
          </a:p>
          <a:p>
            <a:r>
              <a:rPr lang="en-IN" sz="2400" b="1" dirty="0" smtClean="0"/>
              <a:t>	--</a:t>
            </a:r>
            <a:r>
              <a:rPr lang="en-IN" sz="2400" b="1" dirty="0"/>
              <a:t>port=27017</a:t>
            </a:r>
          </a:p>
          <a:p>
            <a:r>
              <a:rPr lang="en-IN" sz="2400" b="1" dirty="0"/>
              <a:t>• Example:</a:t>
            </a:r>
          </a:p>
          <a:p>
            <a:r>
              <a:rPr lang="en-IN" sz="2400" b="1" dirty="0" err="1"/>
              <a:t>mongod</a:t>
            </a:r>
            <a:r>
              <a:rPr lang="en-IN" sz="2400" b="1" dirty="0"/>
              <a:t> --</a:t>
            </a:r>
            <a:r>
              <a:rPr lang="en-IN" sz="2400" b="1" dirty="0" err="1"/>
              <a:t>dbpath</a:t>
            </a:r>
            <a:r>
              <a:rPr lang="en-IN" sz="2400" b="1" dirty="0"/>
              <a:t>=d:\mongodb-data</a:t>
            </a:r>
          </a:p>
          <a:p>
            <a:r>
              <a:rPr lang="en-US" sz="2400" b="1" dirty="0"/>
              <a:t>(Note: you must create the folder manually before running</a:t>
            </a:r>
          </a:p>
          <a:p>
            <a:r>
              <a:rPr lang="en-IN" sz="2400" b="1" dirty="0"/>
              <a:t>this command)</a:t>
            </a:r>
          </a:p>
        </p:txBody>
      </p:sp>
    </p:spTree>
    <p:extLst>
      <p:ext uri="{BB962C8B-B14F-4D97-AF65-F5344CB8AC3E}">
        <p14:creationId xmlns:p14="http://schemas.microsoft.com/office/powerpoint/2010/main" val="6942032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dirty="0"/>
              <a:t>JavaScript Shell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The executable “mongo.exe” provides an</a:t>
            </a:r>
          </a:p>
          <a:p>
            <a:r>
              <a:rPr lang="en-US" sz="3200" b="1" dirty="0"/>
              <a:t>interface to issue direct commands on the db.</a:t>
            </a:r>
          </a:p>
          <a:p>
            <a:r>
              <a:rPr lang="en-US" sz="3200" b="1" dirty="0"/>
              <a:t>• By default the “mongo” command tries to</a:t>
            </a:r>
          </a:p>
          <a:p>
            <a:r>
              <a:rPr lang="en-US" sz="3200" b="1" dirty="0"/>
              <a:t>connect to “localhost” and port “27017”</a:t>
            </a:r>
          </a:p>
          <a:p>
            <a:r>
              <a:rPr lang="en-US" sz="3200" b="1" dirty="0"/>
              <a:t>• You can connect to different ones using --host</a:t>
            </a:r>
          </a:p>
          <a:p>
            <a:r>
              <a:rPr lang="en-IN" sz="3200" b="1" dirty="0"/>
              <a:t>and --port options:</a:t>
            </a:r>
          </a:p>
          <a:p>
            <a:r>
              <a:rPr lang="en-IN" sz="3200" b="1" dirty="0" smtClean="0"/>
              <a:t>Mongo --</a:t>
            </a:r>
            <a:r>
              <a:rPr lang="en-IN" sz="3200" b="1" dirty="0"/>
              <a:t>port 12345 --host </a:t>
            </a:r>
            <a:r>
              <a:rPr lang="en-IN" sz="3200" b="1" dirty="0" err="1" smtClean="0"/>
              <a:t>ramnath_homepc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4290855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0" dirty="0"/>
              <a:t>Some commands to start with..</a:t>
            </a:r>
            <a:endParaRPr lang="en-IN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6" y="1219200"/>
            <a:ext cx="8363938" cy="946413"/>
          </a:xfrm>
        </p:spPr>
        <p:txBody>
          <a:bodyPr>
            <a:noAutofit/>
          </a:bodyPr>
          <a:lstStyle/>
          <a:p>
            <a:r>
              <a:rPr lang="en-IN" sz="2800" b="1" dirty="0"/>
              <a:t>• show </a:t>
            </a:r>
            <a:r>
              <a:rPr lang="en-IN" sz="2800" b="1" dirty="0" err="1"/>
              <a:t>dbs</a:t>
            </a:r>
            <a:endParaRPr lang="en-IN" sz="2800" b="1" dirty="0"/>
          </a:p>
          <a:p>
            <a:r>
              <a:rPr lang="en-US" sz="2800" b="1" dirty="0" smtClean="0"/>
              <a:t>	– </a:t>
            </a:r>
            <a:r>
              <a:rPr lang="en-US" sz="2800" b="1" dirty="0"/>
              <a:t>displays the list of databases</a:t>
            </a:r>
          </a:p>
          <a:p>
            <a:r>
              <a:rPr lang="en-IN" sz="2800" b="1" dirty="0"/>
              <a:t>• use </a:t>
            </a:r>
            <a:r>
              <a:rPr lang="en-IN" sz="2800" b="1" dirty="0" err="1"/>
              <a:t>mydb</a:t>
            </a:r>
            <a:endParaRPr lang="en-IN" sz="2800" b="1" dirty="0"/>
          </a:p>
          <a:p>
            <a:r>
              <a:rPr lang="en-US" sz="2800" b="1" dirty="0" smtClean="0"/>
              <a:t>	– </a:t>
            </a:r>
            <a:r>
              <a:rPr lang="en-US" sz="2800" b="1" dirty="0"/>
              <a:t>switches to the database “</a:t>
            </a:r>
            <a:r>
              <a:rPr lang="en-US" sz="2800" b="1" dirty="0" err="1"/>
              <a:t>mydb</a:t>
            </a:r>
            <a:r>
              <a:rPr lang="en-US" sz="2800" b="1" dirty="0"/>
              <a:t>” if exists, or creates </a:t>
            </a:r>
            <a:r>
              <a:rPr lang="en-US" sz="2800" b="1" dirty="0" smtClean="0"/>
              <a:t>	a new </a:t>
            </a:r>
            <a:r>
              <a:rPr lang="en-US" sz="2800" b="1" dirty="0"/>
              <a:t>with the same name and switches to it</a:t>
            </a:r>
          </a:p>
          <a:p>
            <a:r>
              <a:rPr lang="en-IN" sz="2800" b="1" dirty="0"/>
              <a:t>• </a:t>
            </a:r>
            <a:r>
              <a:rPr lang="en-IN" sz="2800" b="1" dirty="0" err="1"/>
              <a:t>db</a:t>
            </a:r>
            <a:endParaRPr lang="en-IN" sz="2800" b="1" dirty="0"/>
          </a:p>
          <a:p>
            <a:r>
              <a:rPr lang="en-US" sz="2800" b="1" dirty="0" smtClean="0"/>
              <a:t>	– </a:t>
            </a:r>
            <a:r>
              <a:rPr lang="en-US" sz="2800" b="1" dirty="0"/>
              <a:t>displays the current database in use</a:t>
            </a:r>
          </a:p>
          <a:p>
            <a:r>
              <a:rPr lang="en-IN" sz="2800" b="1" dirty="0"/>
              <a:t>• </a:t>
            </a:r>
            <a:r>
              <a:rPr lang="en-IN" sz="2800" b="1" dirty="0" err="1"/>
              <a:t>db.dropDatabase</a:t>
            </a:r>
            <a:r>
              <a:rPr lang="en-IN" sz="2800" b="1" dirty="0"/>
              <a:t>()</a:t>
            </a:r>
          </a:p>
          <a:p>
            <a:r>
              <a:rPr lang="en-IN" sz="2800" b="1" dirty="0" smtClean="0"/>
              <a:t>	– </a:t>
            </a:r>
            <a:r>
              <a:rPr lang="en-IN" sz="2800" b="1" dirty="0"/>
              <a:t>Deletes the current database</a:t>
            </a:r>
          </a:p>
        </p:txBody>
      </p:sp>
    </p:spTree>
    <p:extLst>
      <p:ext uri="{BB962C8B-B14F-4D97-AF65-F5344CB8AC3E}">
        <p14:creationId xmlns:p14="http://schemas.microsoft.com/office/powerpoint/2010/main" val="2678735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0" dirty="0"/>
              <a:t>Some commands to start with..</a:t>
            </a:r>
            <a:endParaRPr lang="en-IN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IN" sz="3200" b="1" dirty="0"/>
              <a:t>db.&lt;collection&gt;.</a:t>
            </a:r>
            <a:r>
              <a:rPr lang="en-IN" sz="3200" b="1" dirty="0" err="1"/>
              <a:t>findOne</a:t>
            </a:r>
            <a:r>
              <a:rPr lang="en-IN" sz="3200" b="1" dirty="0"/>
              <a:t>()</a:t>
            </a:r>
          </a:p>
          <a:p>
            <a:r>
              <a:rPr lang="en-US" sz="3200" b="1" dirty="0" smtClean="0"/>
              <a:t>	– </a:t>
            </a:r>
            <a:r>
              <a:rPr lang="en-US" sz="3200" b="1" dirty="0"/>
              <a:t>Displays the first document in the </a:t>
            </a:r>
            <a:r>
              <a:rPr lang="en-US" sz="3200" b="1" dirty="0" smtClean="0"/>
              <a:t>collection</a:t>
            </a:r>
          </a:p>
          <a:p>
            <a:endParaRPr lang="en-US" sz="3200" b="1" dirty="0"/>
          </a:p>
          <a:p>
            <a:r>
              <a:rPr lang="en-IN" sz="3200" b="1" dirty="0"/>
              <a:t>• db.&lt;collection&gt;.find().pretty()</a:t>
            </a:r>
          </a:p>
          <a:p>
            <a:r>
              <a:rPr lang="en-US" sz="3200" b="1" dirty="0" smtClean="0"/>
              <a:t>	– </a:t>
            </a:r>
            <a:r>
              <a:rPr lang="en-US" sz="3200" b="1" dirty="0"/>
              <a:t>displays the first 20 documents in an </a:t>
            </a:r>
            <a:r>
              <a:rPr lang="en-US" sz="3200" b="1" dirty="0" smtClean="0"/>
              <a:t>	indented</a:t>
            </a:r>
            <a:r>
              <a:rPr lang="en-US" sz="3200" b="1" dirty="0"/>
              <a:t> </a:t>
            </a:r>
            <a:r>
              <a:rPr lang="en-IN" sz="3200" b="1" dirty="0" smtClean="0"/>
              <a:t>format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2306793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0" dirty="0"/>
              <a:t>Some commands to start with..</a:t>
            </a:r>
            <a:endParaRPr lang="en-IN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IN" sz="3200" b="1" dirty="0"/>
              <a:t>• show collections</a:t>
            </a:r>
          </a:p>
          <a:p>
            <a:r>
              <a:rPr lang="en-US" sz="3200" b="1" dirty="0" smtClean="0"/>
              <a:t>– </a:t>
            </a:r>
            <a:r>
              <a:rPr lang="en-US" sz="3200" b="1" dirty="0"/>
              <a:t>Displays the list of collections (tables in RDBMS)</a:t>
            </a:r>
          </a:p>
          <a:p>
            <a:r>
              <a:rPr lang="en-IN" sz="3200" b="1" dirty="0"/>
              <a:t>• db.&lt;collection&gt;.insert(data)</a:t>
            </a:r>
          </a:p>
          <a:p>
            <a:r>
              <a:rPr lang="en-US" sz="3200" b="1" dirty="0"/>
              <a:t>– If the collection exists, inserts the data, else</a:t>
            </a:r>
          </a:p>
          <a:p>
            <a:r>
              <a:rPr lang="en-US" sz="3200" b="1" dirty="0"/>
              <a:t>creates a new collection with the same name and</a:t>
            </a:r>
          </a:p>
          <a:p>
            <a:r>
              <a:rPr lang="en-IN" sz="3200" b="1" dirty="0"/>
              <a:t>inserts the data</a:t>
            </a:r>
          </a:p>
        </p:txBody>
      </p:sp>
    </p:spTree>
    <p:extLst>
      <p:ext uri="{BB962C8B-B14F-4D97-AF65-F5344CB8AC3E}">
        <p14:creationId xmlns:p14="http://schemas.microsoft.com/office/powerpoint/2010/main" val="845847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0" dirty="0"/>
              <a:t>Some commands to start with..</a:t>
            </a:r>
            <a:endParaRPr lang="en-IN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IN" sz="3200" b="1" dirty="0"/>
              <a:t>db.&lt;collection&gt;.find()</a:t>
            </a:r>
          </a:p>
          <a:p>
            <a:r>
              <a:rPr lang="en-US" sz="3200" b="1" dirty="0"/>
              <a:t>– Returns a cursor to the result</a:t>
            </a:r>
          </a:p>
          <a:p>
            <a:r>
              <a:rPr lang="en-US" sz="3200" b="1" dirty="0"/>
              <a:t>– Displays the first 20 documents on the screen</a:t>
            </a:r>
          </a:p>
          <a:p>
            <a:r>
              <a:rPr lang="en-US" sz="3200" b="1" dirty="0"/>
              <a:t>– type “it” to iterate again and get 20 more</a:t>
            </a:r>
          </a:p>
          <a:p>
            <a:r>
              <a:rPr lang="en-IN" sz="3200" b="1" dirty="0"/>
              <a:t>documents</a:t>
            </a:r>
          </a:p>
        </p:txBody>
      </p:sp>
    </p:spTree>
    <p:extLst>
      <p:ext uri="{BB962C8B-B14F-4D97-AF65-F5344CB8AC3E}">
        <p14:creationId xmlns:p14="http://schemas.microsoft.com/office/powerpoint/2010/main" val="27176282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0" dirty="0"/>
              <a:t>Some commands to start with..</a:t>
            </a:r>
            <a:endParaRPr lang="en-IN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6" y="914400"/>
            <a:ext cx="8363938" cy="946413"/>
          </a:xfrm>
        </p:spPr>
        <p:txBody>
          <a:bodyPr>
            <a:noAutofit/>
          </a:bodyPr>
          <a:lstStyle/>
          <a:p>
            <a:endParaRPr lang="en-US" sz="2800" b="1" dirty="0" smtClean="0"/>
          </a:p>
          <a:p>
            <a:r>
              <a:rPr lang="en-US" sz="2800" b="1" dirty="0" smtClean="0"/>
              <a:t>Since </a:t>
            </a:r>
            <a:r>
              <a:rPr lang="en-US" sz="2800" b="1" dirty="0"/>
              <a:t>“mongo.exe” is a JavaScript shell, you</a:t>
            </a:r>
          </a:p>
          <a:p>
            <a:r>
              <a:rPr lang="en-US" sz="2800" b="1" dirty="0"/>
              <a:t>can use a script to process the cursor returned</a:t>
            </a:r>
          </a:p>
          <a:p>
            <a:r>
              <a:rPr lang="en-IN" sz="2800" b="1" dirty="0"/>
              <a:t>by the find() </a:t>
            </a:r>
            <a:r>
              <a:rPr lang="en-IN" sz="2800" b="1" dirty="0" smtClean="0"/>
              <a:t>method</a:t>
            </a:r>
            <a:endParaRPr lang="en-IN" sz="2800" b="1" dirty="0"/>
          </a:p>
          <a:p>
            <a:pPr marL="0" lvl="1" indent="-400050"/>
            <a:r>
              <a:rPr lang="en-US" sz="2300" b="1" dirty="0" err="1"/>
              <a:t>var</a:t>
            </a:r>
            <a:r>
              <a:rPr lang="en-US" sz="2300" b="1" dirty="0"/>
              <a:t> d = </a:t>
            </a:r>
            <a:r>
              <a:rPr lang="en-US" sz="2300" b="1" dirty="0" err="1"/>
              <a:t>db.salesdata.find</a:t>
            </a:r>
            <a:r>
              <a:rPr lang="en-US" sz="2300" b="1" dirty="0"/>
              <a:t>(); // returns the cursor</a:t>
            </a:r>
          </a:p>
          <a:p>
            <a:pPr marL="0" lvl="1" indent="-400050"/>
            <a:r>
              <a:rPr lang="en-US" sz="2300" b="1" dirty="0"/>
              <a:t>// now loop through the cursor to get one document at a time</a:t>
            </a:r>
          </a:p>
          <a:p>
            <a:pPr marL="0" lvl="1" indent="-400050"/>
            <a:r>
              <a:rPr lang="en-IN" sz="2300" b="1" dirty="0"/>
              <a:t>while(</a:t>
            </a:r>
            <a:r>
              <a:rPr lang="en-IN" sz="2300" b="1" dirty="0" err="1"/>
              <a:t>d.hasNext</a:t>
            </a:r>
            <a:r>
              <a:rPr lang="en-IN" sz="2300" b="1" dirty="0"/>
              <a:t>()){</a:t>
            </a:r>
          </a:p>
          <a:p>
            <a:pPr marL="0" lvl="1" indent="-400050"/>
            <a:r>
              <a:rPr lang="en-IN" sz="2300" b="1" dirty="0" smtClean="0"/>
              <a:t>	</a:t>
            </a:r>
            <a:r>
              <a:rPr lang="en-IN" sz="2300" b="1" dirty="0" err="1" smtClean="0"/>
              <a:t>var</a:t>
            </a:r>
            <a:r>
              <a:rPr lang="en-IN" sz="2300" b="1" dirty="0" smtClean="0"/>
              <a:t> </a:t>
            </a:r>
            <a:r>
              <a:rPr lang="en-IN" sz="2300" b="1" dirty="0"/>
              <a:t>s = </a:t>
            </a:r>
            <a:r>
              <a:rPr lang="en-IN" sz="2300" b="1" dirty="0" err="1"/>
              <a:t>d.next</a:t>
            </a:r>
            <a:r>
              <a:rPr lang="en-IN" sz="2300" b="1" dirty="0"/>
              <a:t>();</a:t>
            </a:r>
          </a:p>
          <a:p>
            <a:pPr marL="0" lvl="1" indent="-400050"/>
            <a:r>
              <a:rPr lang="en-IN" sz="2300" b="1" dirty="0" smtClean="0"/>
              <a:t>	print(</a:t>
            </a:r>
            <a:r>
              <a:rPr lang="en-IN" sz="2300" b="1" dirty="0" err="1" smtClean="0"/>
              <a:t>s.date</a:t>
            </a:r>
            <a:r>
              <a:rPr lang="en-IN" sz="2300" b="1" dirty="0" smtClean="0"/>
              <a:t> </a:t>
            </a:r>
            <a:r>
              <a:rPr lang="en-IN" sz="2300" b="1" dirty="0"/>
              <a:t>+ " &gt;&gt; " + </a:t>
            </a:r>
            <a:r>
              <a:rPr lang="en-IN" sz="2300" b="1" dirty="0" err="1"/>
              <a:t>s.area</a:t>
            </a:r>
            <a:r>
              <a:rPr lang="en-IN" sz="2300" b="1" dirty="0"/>
              <a:t> + " </a:t>
            </a:r>
            <a:r>
              <a:rPr lang="en-IN" sz="2300" b="1" dirty="0" err="1"/>
              <a:t>Rs</a:t>
            </a:r>
            <a:r>
              <a:rPr lang="en-IN" sz="2300" b="1" dirty="0"/>
              <a:t>." + </a:t>
            </a:r>
            <a:r>
              <a:rPr lang="en-IN" sz="2300" b="1" dirty="0" err="1"/>
              <a:t>s.sales</a:t>
            </a:r>
            <a:r>
              <a:rPr lang="en-IN" sz="2300" b="1" dirty="0"/>
              <a:t>);</a:t>
            </a:r>
          </a:p>
          <a:p>
            <a:pPr marL="0" lvl="1" indent="-400050"/>
            <a:r>
              <a:rPr lang="en-IN" sz="23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87477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.NET Framework and MVC Core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ramnath\Downloads\2018\Practical-Methods\Pic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057400"/>
            <a:ext cx="7914105" cy="36379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295400"/>
            <a:ext cx="82677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1850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609600"/>
            <a:ext cx="8458200" cy="538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367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229600" cy="554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59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8077200" cy="545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66230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228600"/>
            <a:ext cx="8610600" cy="505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67980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90487"/>
            <a:ext cx="8618537" cy="600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01243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304800"/>
            <a:ext cx="7658100" cy="436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4950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457200"/>
            <a:ext cx="7285037" cy="523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4819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7467600" cy="4827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2534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0"/>
            <a:ext cx="8656637" cy="653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004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8956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IIS and Kestrel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533400"/>
            <a:ext cx="8245475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20200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8153400" cy="563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5102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8175625" cy="536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07864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723900"/>
            <a:ext cx="809307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384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dirty="0"/>
              <a:t>Ordering the query results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Use the sort() method to achieve </a:t>
            </a:r>
            <a:r>
              <a:rPr lang="en-US" sz="3200" b="1" dirty="0" smtClean="0"/>
              <a:t>it</a:t>
            </a:r>
          </a:p>
          <a:p>
            <a:endParaRPr lang="en-US" sz="3200" b="1" dirty="0"/>
          </a:p>
          <a:p>
            <a:r>
              <a:rPr lang="en-IN" sz="3200" b="1" dirty="0" err="1"/>
              <a:t>db.orders.find</a:t>
            </a:r>
            <a:r>
              <a:rPr lang="en-IN" sz="3200" b="1" dirty="0"/>
              <a:t>({“</a:t>
            </a:r>
            <a:r>
              <a:rPr lang="en-IN" sz="3200" b="1" dirty="0" err="1"/>
              <a:t>customer.customer_id</a:t>
            </a:r>
            <a:r>
              <a:rPr lang="en-IN" sz="3200" b="1" dirty="0"/>
              <a:t>”: "ANTON"})</a:t>
            </a:r>
          </a:p>
          <a:p>
            <a:r>
              <a:rPr lang="en-IN" sz="3200" b="1" dirty="0" smtClean="0"/>
              <a:t>	      .</a:t>
            </a:r>
            <a:r>
              <a:rPr lang="en-IN" sz="3200" b="1" dirty="0"/>
              <a:t>sort({</a:t>
            </a:r>
            <a:r>
              <a:rPr lang="en-IN" sz="3200" b="1" dirty="0" err="1"/>
              <a:t>order_date</a:t>
            </a:r>
            <a:r>
              <a:rPr lang="en-IN" sz="3200" b="1" dirty="0"/>
              <a:t>: 1})</a:t>
            </a:r>
          </a:p>
        </p:txBody>
      </p:sp>
    </p:spTree>
    <p:extLst>
      <p:ext uri="{BB962C8B-B14F-4D97-AF65-F5344CB8AC3E}">
        <p14:creationId xmlns:p14="http://schemas.microsoft.com/office/powerpoint/2010/main" val="11415946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228600"/>
            <a:ext cx="8626475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53085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381000"/>
            <a:ext cx="881697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26205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685800"/>
            <a:ext cx="6103937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79401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1023938"/>
            <a:ext cx="7407275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1451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457200"/>
            <a:ext cx="7132637" cy="493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0088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870127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5265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3" y="762000"/>
            <a:ext cx="7597775" cy="462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2044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err="1" smtClean="0"/>
              <a:t>Sharding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• </a:t>
            </a:r>
            <a:r>
              <a:rPr lang="en-US" sz="3200" b="1" dirty="0"/>
              <a:t>Storing data across multiple machines.</a:t>
            </a:r>
          </a:p>
          <a:p>
            <a:r>
              <a:rPr lang="en-US" sz="3200" b="1" dirty="0"/>
              <a:t>• MongoDB uses </a:t>
            </a:r>
            <a:r>
              <a:rPr lang="en-US" sz="3200" b="1" dirty="0" err="1"/>
              <a:t>sharding</a:t>
            </a:r>
            <a:r>
              <a:rPr lang="en-US" sz="3200" b="1" dirty="0"/>
              <a:t> to support</a:t>
            </a:r>
          </a:p>
          <a:p>
            <a:r>
              <a:rPr lang="en-IN" sz="3200" b="1" dirty="0"/>
              <a:t>deployments with</a:t>
            </a:r>
          </a:p>
          <a:p>
            <a:r>
              <a:rPr lang="en-US" sz="3200" b="1" dirty="0"/>
              <a:t>• very large data sets and</a:t>
            </a:r>
          </a:p>
          <a:p>
            <a:r>
              <a:rPr lang="en-IN" sz="3200" b="1" dirty="0"/>
              <a:t>• high throughput operations</a:t>
            </a:r>
          </a:p>
        </p:txBody>
      </p:sp>
    </p:spTree>
    <p:extLst>
      <p:ext uri="{BB962C8B-B14F-4D97-AF65-F5344CB8AC3E}">
        <p14:creationId xmlns:p14="http://schemas.microsoft.com/office/powerpoint/2010/main" val="16783561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0" dirty="0"/>
              <a:t>Problems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80062" y="1143000"/>
            <a:ext cx="8363938" cy="946413"/>
          </a:xfrm>
        </p:spPr>
        <p:txBody>
          <a:bodyPr>
            <a:noAutofit/>
          </a:bodyPr>
          <a:lstStyle/>
          <a:p>
            <a:r>
              <a:rPr lang="en-US" sz="2800" b="1" dirty="0"/>
              <a:t>Database systems with large data sets </a:t>
            </a:r>
            <a:r>
              <a:rPr lang="en-US" sz="2800" b="1" dirty="0" smtClean="0"/>
              <a:t>and high </a:t>
            </a:r>
            <a:r>
              <a:rPr lang="en-US" sz="2800" b="1" dirty="0"/>
              <a:t>throughput applications can </a:t>
            </a:r>
            <a:r>
              <a:rPr lang="en-US" sz="2800" b="1" dirty="0" smtClean="0"/>
              <a:t>challenge the </a:t>
            </a:r>
            <a:r>
              <a:rPr lang="en-US" sz="2800" b="1" dirty="0"/>
              <a:t>capacity of a single server.</a:t>
            </a:r>
          </a:p>
          <a:p>
            <a:r>
              <a:rPr lang="en-US" sz="2800" b="1" dirty="0"/>
              <a:t>– High query rates can exhaust the CPU capacity of</a:t>
            </a:r>
          </a:p>
          <a:p>
            <a:r>
              <a:rPr lang="en-IN" sz="2800" b="1" dirty="0"/>
              <a:t>the server.</a:t>
            </a:r>
          </a:p>
          <a:p>
            <a:r>
              <a:rPr lang="en-US" sz="2800" b="1" dirty="0"/>
              <a:t>– Larger data sets exceed the storage capacity of a</a:t>
            </a:r>
          </a:p>
          <a:p>
            <a:r>
              <a:rPr lang="en-IN" sz="2800" b="1" dirty="0"/>
              <a:t>single machine.</a:t>
            </a:r>
          </a:p>
          <a:p>
            <a:r>
              <a:rPr lang="en-US" sz="2800" b="1" dirty="0"/>
              <a:t>– Working set sizes larger than the system’s RAM</a:t>
            </a:r>
          </a:p>
          <a:p>
            <a:r>
              <a:rPr lang="en-US" sz="2800" b="1" dirty="0"/>
              <a:t>stress the I/O capacity of disk drives.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961785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0" dirty="0"/>
              <a:t>Solution 1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80062" y="1263387"/>
            <a:ext cx="8363938" cy="946413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Vertical scaling</a:t>
            </a:r>
          </a:p>
          <a:p>
            <a:r>
              <a:rPr lang="en-US" sz="2800" b="1" dirty="0"/>
              <a:t>– Increase capacity by adding more CPU and storage</a:t>
            </a:r>
          </a:p>
          <a:p>
            <a:r>
              <a:rPr lang="en-IN" sz="2800" b="1" dirty="0"/>
              <a:t>resources</a:t>
            </a:r>
          </a:p>
          <a:p>
            <a:r>
              <a:rPr lang="en-US" sz="2800" b="1" dirty="0"/>
              <a:t>• Limitations: high performance systems with large</a:t>
            </a:r>
          </a:p>
          <a:p>
            <a:r>
              <a:rPr lang="en-US" sz="2800" b="1" dirty="0"/>
              <a:t>numbers of CPUs and large amount of RAM are</a:t>
            </a:r>
          </a:p>
          <a:p>
            <a:r>
              <a:rPr lang="en-US" sz="2800" b="1" dirty="0"/>
              <a:t>disproportionately more expensive than smaller</a:t>
            </a:r>
          </a:p>
          <a:p>
            <a:r>
              <a:rPr lang="en-IN" sz="2800" b="1" dirty="0" smtClean="0"/>
              <a:t>systems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515817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0" dirty="0"/>
              <a:t>Solution 2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219200"/>
            <a:ext cx="8363938" cy="946413"/>
          </a:xfrm>
        </p:spPr>
        <p:txBody>
          <a:bodyPr>
            <a:noAutofit/>
          </a:bodyPr>
          <a:lstStyle/>
          <a:p>
            <a:r>
              <a:rPr lang="en-IN" sz="3200" b="1" dirty="0" err="1">
                <a:solidFill>
                  <a:srgbClr val="FF0000"/>
                </a:solidFill>
              </a:rPr>
              <a:t>Sharding</a:t>
            </a:r>
            <a:endParaRPr lang="en-IN" sz="3200" b="1" dirty="0">
              <a:solidFill>
                <a:srgbClr val="FF0000"/>
              </a:solidFill>
            </a:endParaRPr>
          </a:p>
          <a:p>
            <a:r>
              <a:rPr lang="en-IN" sz="3200" b="1" dirty="0"/>
              <a:t>– Horizontal scaling</a:t>
            </a:r>
          </a:p>
          <a:p>
            <a:r>
              <a:rPr lang="en-US" sz="3200" b="1" dirty="0"/>
              <a:t>– Divides the data set and distributes the data over</a:t>
            </a:r>
          </a:p>
          <a:p>
            <a:r>
              <a:rPr lang="en-IN" sz="3200" b="1" dirty="0"/>
              <a:t>multiple servers, or shards.</a:t>
            </a:r>
          </a:p>
          <a:p>
            <a:r>
              <a:rPr lang="en-US" sz="3200" b="1" dirty="0"/>
              <a:t>• Each shard is an independent database,</a:t>
            </a:r>
          </a:p>
          <a:p>
            <a:r>
              <a:rPr lang="en-US" sz="3200" b="1" dirty="0"/>
              <a:t>• Collectively, the shards make up a single logical</a:t>
            </a:r>
          </a:p>
          <a:p>
            <a:r>
              <a:rPr lang="en-IN" sz="3200" b="1" dirty="0"/>
              <a:t>database.</a:t>
            </a:r>
          </a:p>
        </p:txBody>
      </p:sp>
    </p:spTree>
    <p:extLst>
      <p:ext uri="{BB962C8B-B14F-4D97-AF65-F5344CB8AC3E}">
        <p14:creationId xmlns:p14="http://schemas.microsoft.com/office/powerpoint/2010/main" val="41560999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0" dirty="0" err="1"/>
              <a:t>Sharding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816" y="1181100"/>
            <a:ext cx="5110984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5338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814635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162" y="2438400"/>
            <a:ext cx="847883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ASP.NET Core - Middleware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90600"/>
            <a:ext cx="82159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3288</TotalTime>
  <Words>1025</Words>
  <Application>Microsoft Office PowerPoint</Application>
  <PresentationFormat>On-screen Show (4:3)</PresentationFormat>
  <Paragraphs>199</Paragraphs>
  <Slides>66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Concourse</vt:lpstr>
      <vt:lpstr>OVERVIEW  OF  ASP.NET CORE      </vt:lpstr>
      <vt:lpstr>Important Features</vt:lpstr>
      <vt:lpstr>.NET Framework and MVC Core</vt:lpstr>
      <vt:lpstr>.NET Framework and MVC Core</vt:lpstr>
      <vt:lpstr>IIS and Kestrel</vt:lpstr>
      <vt:lpstr>PowerPoint Presentation</vt:lpstr>
      <vt:lpstr>PowerPoint Presentation</vt:lpstr>
      <vt:lpstr>ASP.NET Core - Middleware</vt:lpstr>
      <vt:lpstr>PowerPoint Presentation</vt:lpstr>
      <vt:lpstr>Development and Production</vt:lpstr>
      <vt:lpstr>Development and Production</vt:lpstr>
      <vt:lpstr>Entity Framework Core*</vt:lpstr>
      <vt:lpstr>DB-Driven Web Applications</vt:lpstr>
      <vt:lpstr>PowerPoint Presentation</vt:lpstr>
      <vt:lpstr>SQL Server</vt:lpstr>
      <vt:lpstr>Performance Tuning in SQL Server</vt:lpstr>
      <vt:lpstr>SQL Server Profiler</vt:lpstr>
      <vt:lpstr>Execution Plans</vt:lpstr>
      <vt:lpstr>Indexing</vt:lpstr>
      <vt:lpstr>Query Optimization</vt:lpstr>
      <vt:lpstr>Query Optimization</vt:lpstr>
      <vt:lpstr>MongoDB</vt:lpstr>
      <vt:lpstr>Introduction</vt:lpstr>
      <vt:lpstr>Document database</vt:lpstr>
      <vt:lpstr>PowerPoint Presentation</vt:lpstr>
      <vt:lpstr>Advantages</vt:lpstr>
      <vt:lpstr>High performance</vt:lpstr>
      <vt:lpstr>High availability</vt:lpstr>
      <vt:lpstr>Automatic scaling</vt:lpstr>
      <vt:lpstr>Installation/setup</vt:lpstr>
      <vt:lpstr>Installation/setup</vt:lpstr>
      <vt:lpstr>Default DB location</vt:lpstr>
      <vt:lpstr>Starting the server</vt:lpstr>
      <vt:lpstr>JavaScript Shell</vt:lpstr>
      <vt:lpstr>Some commands to start with..</vt:lpstr>
      <vt:lpstr>Some commands to start with..</vt:lpstr>
      <vt:lpstr>Some commands to start with..</vt:lpstr>
      <vt:lpstr>Some commands to start with..</vt:lpstr>
      <vt:lpstr>Some commands to start with..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Ordering the query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Sharding</vt:lpstr>
      <vt:lpstr>Problems</vt:lpstr>
      <vt:lpstr>Solution 1</vt:lpstr>
      <vt:lpstr>Solution 2</vt:lpstr>
      <vt:lpstr>Sharding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Think Pad</dc:creator>
  <cp:lastModifiedBy>Ramnath Nishad</cp:lastModifiedBy>
  <cp:revision>196</cp:revision>
  <dcterms:created xsi:type="dcterms:W3CDTF">2014-07-21T14:52:52Z</dcterms:created>
  <dcterms:modified xsi:type="dcterms:W3CDTF">2024-03-31T18:15:23Z</dcterms:modified>
</cp:coreProperties>
</file>