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92" r:id="rId131"/>
    <p:sldId id="393" r:id="rId132"/>
    <p:sldId id="394" r:id="rId133"/>
    <p:sldId id="395" r:id="rId134"/>
    <p:sldId id="396" r:id="rId135"/>
    <p:sldId id="397" r:id="rId136"/>
    <p:sldId id="398" r:id="rId137"/>
    <p:sldId id="399" r:id="rId138"/>
    <p:sldId id="400" r:id="rId139"/>
    <p:sldId id="401" r:id="rId140"/>
    <p:sldId id="402" r:id="rId141"/>
    <p:sldId id="403" r:id="rId142"/>
    <p:sldId id="404" r:id="rId143"/>
    <p:sldId id="405" r:id="rId144"/>
    <p:sldId id="406" r:id="rId145"/>
    <p:sldId id="407" r:id="rId146"/>
    <p:sldId id="408" r:id="rId147"/>
    <p:sldId id="409" r:id="rId1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sorterViewPr>
    <p:cViewPr>
      <p:scale>
        <a:sx n="100" d="100"/>
        <a:sy n="100" d="100"/>
      </p:scale>
      <p:origin x="0" y="3491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47BE42-5FD3-4ABF-A2E2-A9C5754697B5}" type="datetimeFigureOut">
              <a:rPr lang="en-IN" smtClean="0"/>
              <a:t>04-02-2025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4BC45A-465B-41DB-A0B2-E582ECD7A0D5}" type="slidenum">
              <a:rPr lang="en-IN" smtClean="0"/>
              <a:t>‹#›</a:t>
            </a:fld>
            <a:endParaRPr lang="en-IN"/>
          </a:p>
        </p:txBody>
      </p:sp>
    </p:spTree>
    <p:extLst>
      <p:ext uri="{BB962C8B-B14F-4D97-AF65-F5344CB8AC3E}">
        <p14:creationId xmlns:p14="http://schemas.microsoft.com/office/powerpoint/2010/main" val="3994887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2B3DD3D2-BCF0-4393-9A7B-5E6E8214113C}" type="slidenum">
              <a:rPr lang="ar-SA"/>
              <a:pPr/>
              <a:t>3</a:t>
            </a:fld>
            <a:endParaRPr lang="en-US"/>
          </a:p>
        </p:txBody>
      </p:sp>
      <p:sp>
        <p:nvSpPr>
          <p:cNvPr id="7170"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7171"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3</a:t>
            </a:r>
          </a:p>
        </p:txBody>
      </p:sp>
      <p:sp>
        <p:nvSpPr>
          <p:cNvPr id="7172"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7173"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7174" name="Rectangle 6"/>
          <p:cNvSpPr>
            <a:spLocks noGrp="1" noRot="1" noChangeAspect="1" noChangeArrowheads="1" noTextEdit="1"/>
          </p:cNvSpPr>
          <p:nvPr>
            <p:ph type="sldImg"/>
          </p:nvPr>
        </p:nvSpPr>
        <p:spPr>
          <a:ln w="12700" cap="flat">
            <a:solidFill>
              <a:schemeClr val="tx1"/>
            </a:solidFill>
          </a:ln>
        </p:spPr>
      </p:sp>
      <p:sp>
        <p:nvSpPr>
          <p:cNvPr id="7175"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Provide information in an organized way</a:t>
            </a:r>
          </a:p>
          <a:p>
            <a:pPr>
              <a:buFontTx/>
              <a:buChar char="•"/>
            </a:pPr>
            <a:r>
              <a:rPr lang="en-US"/>
              <a:t>Chat Groups</a:t>
            </a:r>
          </a:p>
          <a:p>
            <a:pPr>
              <a:buFontTx/>
              <a:buChar char="•"/>
            </a:pPr>
            <a:r>
              <a:rPr lang="en-US"/>
              <a:t>Specialized information areas</a:t>
            </a:r>
          </a:p>
          <a:p>
            <a:pPr>
              <a:buFontTx/>
              <a:buChar char="•"/>
            </a:pPr>
            <a:r>
              <a:rPr lang="en-US"/>
              <a:t>Internet access</a:t>
            </a:r>
          </a:p>
        </p:txBody>
      </p:sp>
    </p:spTree>
    <p:extLst>
      <p:ext uri="{BB962C8B-B14F-4D97-AF65-F5344CB8AC3E}">
        <p14:creationId xmlns:p14="http://schemas.microsoft.com/office/powerpoint/2010/main" val="3559720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1662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691737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062117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754285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70582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4040240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970000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56711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64036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57376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sldNum" sz="quarter" idx="5"/>
          </p:nvPr>
        </p:nvSpPr>
        <p:spPr>
          <a:ln/>
        </p:spPr>
        <p:txBody>
          <a:bodyPr/>
          <a:lstStyle/>
          <a:p>
            <a:fld id="{8A1F1165-1B75-408E-853E-72C82BAD032A}" type="slidenum">
              <a:rPr lang="ar-SA"/>
              <a:pPr/>
              <a:t>6</a:t>
            </a:fld>
            <a:endParaRPr lang="en-US"/>
          </a:p>
        </p:txBody>
      </p:sp>
      <p:sp>
        <p:nvSpPr>
          <p:cNvPr id="14338" name="Rectangle 2"/>
          <p:cNvSpPr>
            <a:spLocks noChangeArrowheads="1"/>
          </p:cNvSpPr>
          <p:nvPr/>
        </p:nvSpPr>
        <p:spPr bwMode="auto">
          <a:xfrm>
            <a:off x="5181600" y="0"/>
            <a:ext cx="3962400" cy="341313"/>
          </a:xfrm>
          <a:prstGeom prst="rect">
            <a:avLst/>
          </a:prstGeom>
          <a:noFill/>
          <a:ln w="12700">
            <a:noFill/>
            <a:miter lim="800000"/>
            <a:headEnd/>
            <a:tailEnd/>
          </a:ln>
          <a:effectLst/>
        </p:spPr>
        <p:txBody>
          <a:bodyPr lIns="19050" tIns="0" rIns="19050" bIns="0"/>
          <a:lstStyle/>
          <a:p>
            <a:pPr algn="r"/>
            <a:r>
              <a:rPr lang="en-US" sz="1000" i="1">
                <a:latin typeface="Times New Roman" pitchFamily="18" charset="0"/>
              </a:rPr>
              <a:t>09/22/97</a:t>
            </a:r>
          </a:p>
        </p:txBody>
      </p:sp>
      <p:sp>
        <p:nvSpPr>
          <p:cNvPr id="14339" name="Rectangle 3"/>
          <p:cNvSpPr>
            <a:spLocks noChangeArrowheads="1"/>
          </p:cNvSpPr>
          <p:nvPr/>
        </p:nvSpPr>
        <p:spPr bwMode="auto">
          <a:xfrm>
            <a:off x="5181600" y="6513513"/>
            <a:ext cx="3962400" cy="344487"/>
          </a:xfrm>
          <a:prstGeom prst="rect">
            <a:avLst/>
          </a:prstGeom>
          <a:noFill/>
          <a:ln w="12700">
            <a:noFill/>
            <a:miter lim="800000"/>
            <a:headEnd/>
            <a:tailEnd/>
          </a:ln>
          <a:effectLst/>
        </p:spPr>
        <p:txBody>
          <a:bodyPr lIns="19050" tIns="0" rIns="19050" bIns="0" anchor="b"/>
          <a:lstStyle/>
          <a:p>
            <a:pPr algn="r"/>
            <a:r>
              <a:rPr lang="en-US" sz="1000" i="1">
                <a:latin typeface="Times New Roman" pitchFamily="18" charset="0"/>
              </a:rPr>
              <a:t>9</a:t>
            </a:r>
          </a:p>
        </p:txBody>
      </p:sp>
      <p:sp>
        <p:nvSpPr>
          <p:cNvPr id="14340" name="Rectangle 4"/>
          <p:cNvSpPr>
            <a:spLocks noChangeArrowheads="1"/>
          </p:cNvSpPr>
          <p:nvPr/>
        </p:nvSpPr>
        <p:spPr bwMode="auto">
          <a:xfrm>
            <a:off x="0" y="6513513"/>
            <a:ext cx="3962400" cy="344487"/>
          </a:xfrm>
          <a:prstGeom prst="rect">
            <a:avLst/>
          </a:prstGeom>
          <a:noFill/>
          <a:ln w="12700">
            <a:noFill/>
            <a:miter lim="800000"/>
            <a:headEnd/>
            <a:tailEnd/>
          </a:ln>
          <a:effectLst/>
        </p:spPr>
        <p:txBody>
          <a:bodyPr lIns="19050" tIns="0" rIns="19050" bIns="0" anchor="b"/>
          <a:lstStyle/>
          <a:p>
            <a:r>
              <a:rPr lang="en-US" sz="1000" i="1">
                <a:latin typeface="Times New Roman" pitchFamily="18" charset="0"/>
              </a:rPr>
              <a:t>University of Minnesota Extension Service</a:t>
            </a:r>
          </a:p>
        </p:txBody>
      </p:sp>
      <p:sp>
        <p:nvSpPr>
          <p:cNvPr id="14341" name="Rectangle 5"/>
          <p:cNvSpPr>
            <a:spLocks noChangeArrowheads="1"/>
          </p:cNvSpPr>
          <p:nvPr/>
        </p:nvSpPr>
        <p:spPr bwMode="auto">
          <a:xfrm>
            <a:off x="0" y="0"/>
            <a:ext cx="3962400" cy="341313"/>
          </a:xfrm>
          <a:prstGeom prst="rect">
            <a:avLst/>
          </a:prstGeom>
          <a:noFill/>
          <a:ln w="12700">
            <a:noFill/>
            <a:miter lim="800000"/>
            <a:headEnd/>
            <a:tailEnd/>
          </a:ln>
          <a:effectLst/>
        </p:spPr>
        <p:txBody>
          <a:bodyPr lIns="19050" tIns="0" rIns="19050" bIns="0"/>
          <a:lstStyle/>
          <a:p>
            <a:r>
              <a:rPr lang="en-US" sz="1000" i="1">
                <a:latin typeface="Times New Roman" pitchFamily="18" charset="0"/>
              </a:rPr>
              <a:t>Master Internet Volunteer Program</a:t>
            </a:r>
          </a:p>
        </p:txBody>
      </p:sp>
      <p:sp>
        <p:nvSpPr>
          <p:cNvPr id="14342" name="Rectangle 6"/>
          <p:cNvSpPr>
            <a:spLocks noGrp="1" noRot="1" noChangeAspect="1" noChangeArrowheads="1" noTextEdit="1"/>
          </p:cNvSpPr>
          <p:nvPr>
            <p:ph type="sldImg"/>
          </p:nvPr>
        </p:nvSpPr>
        <p:spPr>
          <a:ln w="12700" cap="flat">
            <a:solidFill>
              <a:schemeClr val="tx1"/>
            </a:solidFill>
          </a:ln>
        </p:spPr>
      </p:sp>
      <p:sp>
        <p:nvSpPr>
          <p:cNvPr id="14343" name="Rectangle 7"/>
          <p:cNvSpPr>
            <a:spLocks noGrp="1" noChangeArrowheads="1"/>
          </p:cNvSpPr>
          <p:nvPr>
            <p:ph type="body" idx="1"/>
          </p:nvPr>
        </p:nvSpPr>
        <p:spPr>
          <a:xfrm>
            <a:off x="1219200" y="3257550"/>
            <a:ext cx="6705600" cy="3086100"/>
          </a:xfrm>
          <a:noFill/>
          <a:ln/>
        </p:spPr>
        <p:txBody>
          <a:bodyPr lIns="90488" tIns="44450" rIns="90488" bIns="44450"/>
          <a:lstStyle/>
          <a:p>
            <a:pPr>
              <a:buFontTx/>
              <a:buChar char="•"/>
            </a:pPr>
            <a:r>
              <a:rPr lang="en-US"/>
              <a:t>Tech help should be a local or toll-free call</a:t>
            </a:r>
          </a:p>
          <a:p>
            <a:pPr>
              <a:buFontTx/>
              <a:buChar char="•"/>
            </a:pPr>
            <a:r>
              <a:rPr lang="en-US"/>
              <a:t>Is it available when you are using the net?</a:t>
            </a:r>
          </a:p>
          <a:p>
            <a:pPr>
              <a:buFontTx/>
              <a:buChar char="•"/>
            </a:pPr>
            <a:r>
              <a:rPr lang="en-US"/>
              <a:t>Will you get a real person or have to leave voice mail? (voice mail is OK if the response time is fast and during a time you are not connected)</a:t>
            </a:r>
          </a:p>
          <a:p>
            <a:pPr>
              <a:buFontTx/>
              <a:buChar char="•"/>
            </a:pPr>
            <a:r>
              <a:rPr lang="en-US"/>
              <a:t>Try calling tech support before subscribing.</a:t>
            </a:r>
          </a:p>
        </p:txBody>
      </p:sp>
    </p:spTree>
    <p:extLst>
      <p:ext uri="{BB962C8B-B14F-4D97-AF65-F5344CB8AC3E}">
        <p14:creationId xmlns:p14="http://schemas.microsoft.com/office/powerpoint/2010/main" val="3603456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032894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718836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000567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48B72E8-ABCE-4A76-8D7D-4114D57745AC}" type="slidenum">
              <a:rPr lang="ar-SA" smtClean="0"/>
              <a:pPr/>
              <a:t>127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48B72E8-ABCE-4A76-8D7D-4114D57745AC}" type="slidenum">
              <a:rPr lang="ar-SA" smtClean="0"/>
              <a:pPr/>
              <a:t>135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dirty="0" smtClean="0"/>
              <a:t>&lt;!DOCTYPE html&gt;</a:t>
            </a:r>
          </a:p>
          <a:p>
            <a:r>
              <a:rPr lang="en-US" sz="1200" dirty="0" smtClean="0"/>
              <a:t>&lt;html&gt;</a:t>
            </a:r>
          </a:p>
          <a:p>
            <a:r>
              <a:rPr lang="en-US" sz="1200" dirty="0" smtClean="0"/>
              <a:t>&lt;head&gt;</a:t>
            </a:r>
          </a:p>
          <a:p>
            <a:r>
              <a:rPr lang="en-US" sz="1200" dirty="0" smtClean="0"/>
              <a:t>&lt;script&gt;</a:t>
            </a:r>
          </a:p>
          <a:p>
            <a:r>
              <a:rPr lang="en-US" sz="1200" dirty="0" smtClean="0"/>
              <a:t>function </a:t>
            </a:r>
            <a:r>
              <a:rPr lang="en-US" sz="1200" dirty="0" err="1" smtClean="0"/>
              <a:t>clickCounter</a:t>
            </a:r>
            <a:r>
              <a:rPr lang="en-US" sz="1200" dirty="0" smtClean="0"/>
              <a:t>()</a:t>
            </a:r>
          </a:p>
          <a:p>
            <a:r>
              <a:rPr lang="en-US" sz="1200" dirty="0" smtClean="0"/>
              <a:t>{</a:t>
            </a:r>
          </a:p>
          <a:p>
            <a:r>
              <a:rPr lang="en-US" sz="1200" dirty="0" smtClean="0"/>
              <a:t>if(</a:t>
            </a:r>
            <a:r>
              <a:rPr lang="en-US" sz="1200" dirty="0" err="1" smtClean="0"/>
              <a:t>typeof</a:t>
            </a:r>
            <a:r>
              <a:rPr lang="en-US" sz="1200" dirty="0" smtClean="0"/>
              <a:t>(Storage)!=="undefined")</a:t>
            </a:r>
          </a:p>
          <a:p>
            <a:r>
              <a:rPr lang="en-US" sz="1200" dirty="0" smtClean="0"/>
              <a:t>  {</a:t>
            </a:r>
          </a:p>
          <a:p>
            <a:r>
              <a:rPr lang="en-US" sz="1200" dirty="0" smtClean="0"/>
              <a:t>  if (</a:t>
            </a:r>
            <a:r>
              <a:rPr lang="en-US" sz="1200" dirty="0" err="1" smtClean="0"/>
              <a:t>sessionStorage.clickcount</a:t>
            </a:r>
            <a:r>
              <a:rPr lang="en-US" sz="1200" dirty="0" smtClean="0"/>
              <a:t>)</a:t>
            </a:r>
          </a:p>
          <a:p>
            <a:r>
              <a:rPr lang="en-US" sz="1200" dirty="0" smtClean="0"/>
              <a:t>    {</a:t>
            </a:r>
          </a:p>
          <a:p>
            <a:r>
              <a:rPr lang="en-US" sz="1200" dirty="0" smtClean="0"/>
              <a:t>    </a:t>
            </a:r>
            <a:r>
              <a:rPr lang="en-US" sz="1200" dirty="0" err="1" smtClean="0"/>
              <a:t>sessionStorage.clickcount</a:t>
            </a:r>
            <a:r>
              <a:rPr lang="en-US" sz="1200" dirty="0" smtClean="0"/>
              <a:t>=Number(</a:t>
            </a:r>
            <a:r>
              <a:rPr lang="en-US" sz="1200" dirty="0" err="1" smtClean="0"/>
              <a:t>sessionStorage.clickcount</a:t>
            </a:r>
            <a:r>
              <a:rPr lang="en-US" sz="1200" dirty="0" smtClean="0"/>
              <a:t>)+1;</a:t>
            </a:r>
          </a:p>
          <a:p>
            <a:r>
              <a:rPr lang="en-US" sz="1200" dirty="0" smtClean="0"/>
              <a:t>    }</a:t>
            </a:r>
          </a:p>
          <a:p>
            <a:r>
              <a:rPr lang="en-US" sz="1200" dirty="0" smtClean="0"/>
              <a:t>else</a:t>
            </a:r>
          </a:p>
          <a:p>
            <a:r>
              <a:rPr lang="en-US" sz="1200" dirty="0" smtClean="0"/>
              <a:t>    {</a:t>
            </a:r>
          </a:p>
          <a:p>
            <a:r>
              <a:rPr lang="en-US" sz="1200" dirty="0" smtClean="0"/>
              <a:t>    </a:t>
            </a:r>
            <a:r>
              <a:rPr lang="en-US" sz="1200" dirty="0" err="1" smtClean="0"/>
              <a:t>sessionStorage.clickcount</a:t>
            </a:r>
            <a:r>
              <a:rPr lang="en-US" sz="1200" dirty="0" smtClean="0"/>
              <a:t>=1;</a:t>
            </a:r>
          </a:p>
          <a:p>
            <a:r>
              <a:rPr lang="en-US" sz="1200" dirty="0" smtClean="0"/>
              <a:t>    }</a:t>
            </a:r>
          </a:p>
          <a:p>
            <a:r>
              <a:rPr lang="en-US" sz="1200" dirty="0" smtClean="0"/>
              <a:t>  </a:t>
            </a:r>
            <a:r>
              <a:rPr lang="en-US" sz="1200" dirty="0" err="1" smtClean="0"/>
              <a:t>document.getElementById</a:t>
            </a:r>
            <a:r>
              <a:rPr lang="en-US" sz="1200" dirty="0" smtClean="0"/>
              <a:t>("result").</a:t>
            </a:r>
            <a:r>
              <a:rPr lang="en-US" sz="1200" dirty="0" err="1" smtClean="0"/>
              <a:t>innerHTML</a:t>
            </a:r>
            <a:r>
              <a:rPr lang="en-US" sz="1200" dirty="0" smtClean="0"/>
              <a:t>="You have clicked the button " + </a:t>
            </a:r>
            <a:r>
              <a:rPr lang="en-US" sz="1200" dirty="0" err="1" smtClean="0"/>
              <a:t>sessionStorage.clickcount</a:t>
            </a:r>
            <a:r>
              <a:rPr lang="en-US" sz="1200" dirty="0" smtClean="0"/>
              <a:t> + " time(s) in this session.";</a:t>
            </a:r>
          </a:p>
          <a:p>
            <a:r>
              <a:rPr lang="en-US" sz="1200" dirty="0" smtClean="0"/>
              <a:t>  }</a:t>
            </a:r>
          </a:p>
          <a:p>
            <a:r>
              <a:rPr lang="en-US" sz="1200" dirty="0" smtClean="0"/>
              <a:t>else</a:t>
            </a:r>
          </a:p>
          <a:p>
            <a:r>
              <a:rPr lang="en-US" sz="1200" dirty="0" smtClean="0"/>
              <a:t>  {</a:t>
            </a:r>
          </a:p>
          <a:p>
            <a:r>
              <a:rPr lang="en-US" sz="1200" dirty="0" smtClean="0"/>
              <a:t>  </a:t>
            </a:r>
            <a:r>
              <a:rPr lang="en-US" sz="1200" dirty="0" err="1" smtClean="0"/>
              <a:t>document.getElementById</a:t>
            </a:r>
            <a:r>
              <a:rPr lang="en-US" sz="1200" dirty="0" smtClean="0"/>
              <a:t>("result").</a:t>
            </a:r>
            <a:r>
              <a:rPr lang="en-US" sz="1200" dirty="0" err="1" smtClean="0"/>
              <a:t>innerHTML</a:t>
            </a:r>
            <a:r>
              <a:rPr lang="en-US" sz="1200" dirty="0" smtClean="0"/>
              <a:t>="Sorry, your browser does not support web storage...";</a:t>
            </a:r>
          </a:p>
          <a:p>
            <a:r>
              <a:rPr lang="en-US" sz="1200" dirty="0" smtClean="0"/>
              <a:t>  }</a:t>
            </a:r>
          </a:p>
          <a:p>
            <a:r>
              <a:rPr lang="en-US" sz="1200" dirty="0" smtClean="0"/>
              <a:t>}</a:t>
            </a:r>
          </a:p>
          <a:p>
            <a:r>
              <a:rPr lang="en-US" sz="1200" dirty="0" smtClean="0"/>
              <a:t>&lt;/script&gt;</a:t>
            </a:r>
          </a:p>
          <a:p>
            <a:r>
              <a:rPr lang="en-US" dirty="0" smtClean="0"/>
              <a:t>&lt;/head&gt;</a:t>
            </a:r>
          </a:p>
          <a:p>
            <a:r>
              <a:rPr lang="en-US" dirty="0" smtClean="0"/>
              <a:t>&lt;body&gt;</a:t>
            </a:r>
          </a:p>
          <a:p>
            <a:r>
              <a:rPr lang="en-US" dirty="0" smtClean="0"/>
              <a:t>&lt;p&gt;&lt;button </a:t>
            </a:r>
            <a:r>
              <a:rPr lang="en-US" dirty="0" err="1" smtClean="0"/>
              <a:t>onclick</a:t>
            </a:r>
            <a:r>
              <a:rPr lang="en-US" dirty="0" smtClean="0"/>
              <a:t>="</a:t>
            </a:r>
            <a:r>
              <a:rPr lang="en-US" dirty="0" err="1" smtClean="0"/>
              <a:t>clickCounter</a:t>
            </a:r>
            <a:r>
              <a:rPr lang="en-US" dirty="0" smtClean="0"/>
              <a:t>()" type="button"&gt;Click me!&lt;/button&gt;&lt;/p&gt;</a:t>
            </a:r>
          </a:p>
          <a:p>
            <a:r>
              <a:rPr lang="en-US" dirty="0" smtClean="0"/>
              <a:t>&lt;div id="result"&gt;&lt;/div&gt;</a:t>
            </a:r>
          </a:p>
          <a:p>
            <a:r>
              <a:rPr lang="en-US" dirty="0" smtClean="0"/>
              <a:t>&lt;/body&gt;</a:t>
            </a:r>
          </a:p>
          <a:p>
            <a:r>
              <a:rPr lang="en-US" dirty="0" smtClean="0"/>
              <a:t>&lt;/html&gt;</a:t>
            </a:r>
          </a:p>
          <a:p>
            <a:endParaRPr lang="en-US" dirty="0"/>
          </a:p>
        </p:txBody>
      </p:sp>
      <p:sp>
        <p:nvSpPr>
          <p:cNvPr id="4" name="Slide Number Placeholder 3"/>
          <p:cNvSpPr>
            <a:spLocks noGrp="1"/>
          </p:cNvSpPr>
          <p:nvPr>
            <p:ph type="sldNum" sz="quarter" idx="10"/>
          </p:nvPr>
        </p:nvSpPr>
        <p:spPr/>
        <p:txBody>
          <a:bodyPr/>
          <a:lstStyle/>
          <a:p>
            <a:fld id="{B48B72E8-ABCE-4A76-8D7D-4114D57745AC}" type="slidenum">
              <a:rPr lang="ar-SA" smtClean="0"/>
              <a:pPr/>
              <a:t>136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dirty="0" smtClean="0"/>
              <a:t>&lt;!DOCTYPE html&gt;</a:t>
            </a:r>
          </a:p>
          <a:p>
            <a:r>
              <a:rPr lang="en-US" sz="1200" dirty="0" smtClean="0"/>
              <a:t>&lt;html&gt;</a:t>
            </a:r>
          </a:p>
          <a:p>
            <a:r>
              <a:rPr lang="en-US" sz="1200" dirty="0" smtClean="0"/>
              <a:t>&lt;head&gt;</a:t>
            </a:r>
          </a:p>
          <a:p>
            <a:r>
              <a:rPr lang="en-US" sz="1200" dirty="0" smtClean="0"/>
              <a:t>&lt;script&gt;</a:t>
            </a:r>
          </a:p>
          <a:p>
            <a:r>
              <a:rPr lang="en-US" sz="1200" dirty="0" smtClean="0"/>
              <a:t>function </a:t>
            </a:r>
            <a:r>
              <a:rPr lang="en-US" sz="1200" dirty="0" err="1" smtClean="0"/>
              <a:t>clickCounter</a:t>
            </a:r>
            <a:r>
              <a:rPr lang="en-US" sz="1200" dirty="0" smtClean="0"/>
              <a:t>()</a:t>
            </a:r>
          </a:p>
          <a:p>
            <a:r>
              <a:rPr lang="en-US" sz="1200" dirty="0" smtClean="0"/>
              <a:t>{</a:t>
            </a:r>
          </a:p>
          <a:p>
            <a:r>
              <a:rPr lang="en-US" sz="1200" dirty="0" smtClean="0"/>
              <a:t>if(</a:t>
            </a:r>
            <a:r>
              <a:rPr lang="en-US" sz="1200" dirty="0" err="1" smtClean="0"/>
              <a:t>typeof</a:t>
            </a:r>
            <a:r>
              <a:rPr lang="en-US" sz="1200" dirty="0" smtClean="0"/>
              <a:t>(Storage)!=="undefined")</a:t>
            </a:r>
          </a:p>
          <a:p>
            <a:r>
              <a:rPr lang="en-US" sz="1200" dirty="0" smtClean="0"/>
              <a:t>  {</a:t>
            </a:r>
          </a:p>
          <a:p>
            <a:r>
              <a:rPr lang="en-US" sz="1200" dirty="0" smtClean="0"/>
              <a:t>  if (</a:t>
            </a:r>
            <a:r>
              <a:rPr lang="en-US" sz="1200" dirty="0" err="1" smtClean="0"/>
              <a:t>sessionStorage.clickcount</a:t>
            </a:r>
            <a:r>
              <a:rPr lang="en-US" sz="1200" dirty="0" smtClean="0"/>
              <a:t>)</a:t>
            </a:r>
          </a:p>
          <a:p>
            <a:r>
              <a:rPr lang="en-US" sz="1200" dirty="0" smtClean="0"/>
              <a:t>    {</a:t>
            </a:r>
          </a:p>
          <a:p>
            <a:r>
              <a:rPr lang="en-US" sz="1200" dirty="0" smtClean="0"/>
              <a:t>    </a:t>
            </a:r>
            <a:r>
              <a:rPr lang="en-US" sz="1200" dirty="0" err="1" smtClean="0"/>
              <a:t>sessionStorage.clickcount</a:t>
            </a:r>
            <a:r>
              <a:rPr lang="en-US" sz="1200" dirty="0" smtClean="0"/>
              <a:t>=Number(</a:t>
            </a:r>
            <a:r>
              <a:rPr lang="en-US" sz="1200" dirty="0" err="1" smtClean="0"/>
              <a:t>sessionStorage.clickcount</a:t>
            </a:r>
            <a:r>
              <a:rPr lang="en-US" sz="1200" dirty="0" smtClean="0"/>
              <a:t>)+1;</a:t>
            </a:r>
          </a:p>
          <a:p>
            <a:r>
              <a:rPr lang="en-US" sz="1200" dirty="0" smtClean="0"/>
              <a:t>    }</a:t>
            </a:r>
          </a:p>
          <a:p>
            <a:r>
              <a:rPr lang="en-US" sz="1200" dirty="0" smtClean="0"/>
              <a:t>else</a:t>
            </a:r>
          </a:p>
          <a:p>
            <a:r>
              <a:rPr lang="en-US" sz="1200" dirty="0" smtClean="0"/>
              <a:t>    {</a:t>
            </a:r>
          </a:p>
          <a:p>
            <a:r>
              <a:rPr lang="en-US" sz="1200" dirty="0" smtClean="0"/>
              <a:t>    </a:t>
            </a:r>
            <a:r>
              <a:rPr lang="en-US" sz="1200" dirty="0" err="1" smtClean="0"/>
              <a:t>sessionStorage.clickcount</a:t>
            </a:r>
            <a:r>
              <a:rPr lang="en-US" sz="1200" dirty="0" smtClean="0"/>
              <a:t>=1;</a:t>
            </a:r>
          </a:p>
          <a:p>
            <a:r>
              <a:rPr lang="en-US" sz="1200" dirty="0" smtClean="0"/>
              <a:t>    }</a:t>
            </a:r>
          </a:p>
          <a:p>
            <a:r>
              <a:rPr lang="en-US" sz="1200" dirty="0" smtClean="0"/>
              <a:t>  </a:t>
            </a:r>
            <a:r>
              <a:rPr lang="en-US" sz="1200" dirty="0" err="1" smtClean="0"/>
              <a:t>document.getElementById</a:t>
            </a:r>
            <a:r>
              <a:rPr lang="en-US" sz="1200" dirty="0" smtClean="0"/>
              <a:t>("result").</a:t>
            </a:r>
            <a:r>
              <a:rPr lang="en-US" sz="1200" dirty="0" err="1" smtClean="0"/>
              <a:t>innerHTML</a:t>
            </a:r>
            <a:r>
              <a:rPr lang="en-US" sz="1200" dirty="0" smtClean="0"/>
              <a:t>="You have clicked the button " + </a:t>
            </a:r>
            <a:r>
              <a:rPr lang="en-US" sz="1200" dirty="0" err="1" smtClean="0"/>
              <a:t>sessionStorage.clickcount</a:t>
            </a:r>
            <a:r>
              <a:rPr lang="en-US" sz="1200" dirty="0" smtClean="0"/>
              <a:t> + " time(s) in this session.";</a:t>
            </a:r>
          </a:p>
          <a:p>
            <a:r>
              <a:rPr lang="en-US" sz="1200" dirty="0" smtClean="0"/>
              <a:t>  }</a:t>
            </a:r>
          </a:p>
          <a:p>
            <a:r>
              <a:rPr lang="en-US" sz="1200" dirty="0" smtClean="0"/>
              <a:t>else</a:t>
            </a:r>
          </a:p>
          <a:p>
            <a:r>
              <a:rPr lang="en-US" sz="1200" dirty="0" smtClean="0"/>
              <a:t>  {</a:t>
            </a:r>
          </a:p>
          <a:p>
            <a:r>
              <a:rPr lang="en-US" sz="1200" dirty="0" smtClean="0"/>
              <a:t>  </a:t>
            </a:r>
            <a:r>
              <a:rPr lang="en-US" sz="1200" dirty="0" err="1" smtClean="0"/>
              <a:t>document.getElementById</a:t>
            </a:r>
            <a:r>
              <a:rPr lang="en-US" sz="1200" dirty="0" smtClean="0"/>
              <a:t>("result").</a:t>
            </a:r>
            <a:r>
              <a:rPr lang="en-US" sz="1200" dirty="0" err="1" smtClean="0"/>
              <a:t>innerHTML</a:t>
            </a:r>
            <a:r>
              <a:rPr lang="en-US" sz="1200" dirty="0" smtClean="0"/>
              <a:t>="Sorry, your browser does not support web storage...";</a:t>
            </a:r>
          </a:p>
          <a:p>
            <a:r>
              <a:rPr lang="en-US" sz="1200" dirty="0" smtClean="0"/>
              <a:t>  }</a:t>
            </a:r>
          </a:p>
          <a:p>
            <a:r>
              <a:rPr lang="en-US" sz="1200" dirty="0" smtClean="0"/>
              <a:t>}</a:t>
            </a:r>
          </a:p>
          <a:p>
            <a:r>
              <a:rPr lang="en-US" sz="1200" dirty="0" smtClean="0"/>
              <a:t>&lt;/script&gt;</a:t>
            </a:r>
          </a:p>
          <a:p>
            <a:r>
              <a:rPr lang="en-US" dirty="0" smtClean="0"/>
              <a:t>&lt;/head&gt;</a:t>
            </a:r>
          </a:p>
          <a:p>
            <a:r>
              <a:rPr lang="en-US" dirty="0" smtClean="0"/>
              <a:t>&lt;body&gt;</a:t>
            </a:r>
          </a:p>
          <a:p>
            <a:r>
              <a:rPr lang="en-US" dirty="0" smtClean="0"/>
              <a:t>&lt;p&gt;&lt;button </a:t>
            </a:r>
            <a:r>
              <a:rPr lang="en-US" dirty="0" err="1" smtClean="0"/>
              <a:t>onclick</a:t>
            </a:r>
            <a:r>
              <a:rPr lang="en-US" dirty="0" smtClean="0"/>
              <a:t>="</a:t>
            </a:r>
            <a:r>
              <a:rPr lang="en-US" dirty="0" err="1" smtClean="0"/>
              <a:t>clickCounter</a:t>
            </a:r>
            <a:r>
              <a:rPr lang="en-US" dirty="0" smtClean="0"/>
              <a:t>()" type="button"&gt;Click me!&lt;/button&gt;&lt;/p&gt;</a:t>
            </a:r>
          </a:p>
          <a:p>
            <a:r>
              <a:rPr lang="en-US" dirty="0" smtClean="0"/>
              <a:t>&lt;div id="result"&gt;&lt;/div&gt;</a:t>
            </a:r>
          </a:p>
          <a:p>
            <a:r>
              <a:rPr lang="en-US" dirty="0" smtClean="0"/>
              <a:t>&lt;/body&gt;</a:t>
            </a:r>
          </a:p>
          <a:p>
            <a:r>
              <a:rPr lang="en-US" dirty="0" smtClean="0"/>
              <a:t>&lt;/html&gt;</a:t>
            </a:r>
          </a:p>
          <a:p>
            <a:endParaRPr lang="en-US" dirty="0"/>
          </a:p>
        </p:txBody>
      </p:sp>
      <p:sp>
        <p:nvSpPr>
          <p:cNvPr id="4" name="Slide Number Placeholder 3"/>
          <p:cNvSpPr>
            <a:spLocks noGrp="1"/>
          </p:cNvSpPr>
          <p:nvPr>
            <p:ph type="sldNum" sz="quarter" idx="10"/>
          </p:nvPr>
        </p:nvSpPr>
        <p:spPr/>
        <p:txBody>
          <a:bodyPr/>
          <a:lstStyle/>
          <a:p>
            <a:fld id="{B48B72E8-ABCE-4A76-8D7D-4114D57745AC}" type="slidenum">
              <a:rPr lang="ar-SA" smtClean="0"/>
              <a:pPr/>
              <a:t>137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fontAlgn="auto" hangingPunct="1">
              <a:spcBef>
                <a:spcPts val="0"/>
              </a:spcBef>
              <a:spcAft>
                <a:spcPts val="0"/>
              </a:spcAft>
              <a:defRPr/>
            </a:pPr>
            <a:r>
              <a:rPr lang="en-US" dirty="0" smtClean="0"/>
              <a:t>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-ms-transform: rotate(30deg); /* IE 9 */</a:t>
            </a:r>
          </a:p>
          <a:p>
            <a:pPr eaLnBrk="1" fontAlgn="auto" hangingPunct="1">
              <a:spcBef>
                <a:spcPts val="0"/>
              </a:spcBef>
              <a:spcAft>
                <a:spcPts val="0"/>
              </a:spcAft>
              <a:defRPr/>
            </a:pPr>
            <a:r>
              <a:rPr lang="en-US" dirty="0" smtClean="0"/>
              <a:t>-</a:t>
            </a:r>
            <a:r>
              <a:rPr lang="en-US" dirty="0" err="1" smtClean="0"/>
              <a:t>webkit</a:t>
            </a:r>
            <a:r>
              <a:rPr lang="en-US" dirty="0" smtClean="0"/>
              <a:t>-transform: rotate(30deg); /* Chrome, Safari, Opera */</a:t>
            </a:r>
          </a:p>
          <a:p>
            <a:pPr eaLnBrk="1" fontAlgn="auto" hangingPunct="1">
              <a:spcBef>
                <a:spcPts val="0"/>
              </a:spcBef>
              <a:spcAft>
                <a:spcPts val="0"/>
              </a:spcAft>
              <a:defRPr/>
            </a:pPr>
            <a:r>
              <a:rPr lang="en-US" dirty="0" smtClean="0"/>
              <a:t>transform: rotate(30deg);</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-ms-transform: translate(50px,100px); /* IE 9 */</a:t>
            </a:r>
          </a:p>
          <a:p>
            <a:pPr eaLnBrk="1" fontAlgn="auto" hangingPunct="1">
              <a:spcBef>
                <a:spcPts val="0"/>
              </a:spcBef>
              <a:spcAft>
                <a:spcPts val="0"/>
              </a:spcAft>
              <a:defRPr/>
            </a:pPr>
            <a:r>
              <a:rPr lang="en-US" dirty="0" smtClean="0"/>
              <a:t>-</a:t>
            </a:r>
            <a:r>
              <a:rPr lang="en-US" dirty="0" err="1" smtClean="0"/>
              <a:t>webkit</a:t>
            </a:r>
            <a:r>
              <a:rPr lang="en-US" dirty="0" smtClean="0"/>
              <a:t>-transform: translate(50px,100px); /* Chrome, Safari, Opera */</a:t>
            </a:r>
          </a:p>
          <a:p>
            <a:pPr eaLnBrk="1" fontAlgn="auto" hangingPunct="1">
              <a:spcBef>
                <a:spcPts val="0"/>
              </a:spcBef>
              <a:spcAft>
                <a:spcPts val="0"/>
              </a:spcAft>
              <a:defRPr/>
            </a:pPr>
            <a:r>
              <a:rPr lang="en-US" dirty="0" smtClean="0"/>
              <a:t>transform: translate(50px,100px);</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 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-ms-transform: rotate(30deg); /* IE 9 */</a:t>
            </a:r>
          </a:p>
          <a:p>
            <a:pPr eaLnBrk="1" fontAlgn="auto" hangingPunct="1">
              <a:spcBef>
                <a:spcPts val="0"/>
              </a:spcBef>
              <a:spcAft>
                <a:spcPts val="0"/>
              </a:spcAft>
              <a:defRPr/>
            </a:pPr>
            <a:r>
              <a:rPr lang="en-US" dirty="0" smtClean="0"/>
              <a:t>-</a:t>
            </a:r>
            <a:r>
              <a:rPr lang="en-US" dirty="0" err="1" smtClean="0"/>
              <a:t>webkit</a:t>
            </a:r>
            <a:r>
              <a:rPr lang="en-US" dirty="0" smtClean="0"/>
              <a:t>-transform: rotate(30deg); /* Chrome, Safari, Opera */</a:t>
            </a:r>
          </a:p>
          <a:p>
            <a:pPr eaLnBrk="1" fontAlgn="auto" hangingPunct="1">
              <a:spcBef>
                <a:spcPts val="0"/>
              </a:spcBef>
              <a:spcAft>
                <a:spcPts val="0"/>
              </a:spcAft>
              <a:defRPr/>
            </a:pPr>
            <a:r>
              <a:rPr lang="en-US" dirty="0" smtClean="0"/>
              <a:t>transform: rotate(30deg);</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-ms-transform: scale(2,4); /* IE 9 */</a:t>
            </a:r>
          </a:p>
          <a:p>
            <a:pPr eaLnBrk="1" fontAlgn="auto" hangingPunct="1">
              <a:spcBef>
                <a:spcPts val="0"/>
              </a:spcBef>
              <a:spcAft>
                <a:spcPts val="0"/>
              </a:spcAft>
              <a:defRPr/>
            </a:pPr>
            <a:r>
              <a:rPr lang="en-US" dirty="0" smtClean="0"/>
              <a:t>-</a:t>
            </a:r>
            <a:r>
              <a:rPr lang="en-US" dirty="0" err="1" smtClean="0"/>
              <a:t>webkit</a:t>
            </a:r>
            <a:r>
              <a:rPr lang="en-US" dirty="0" smtClean="0"/>
              <a:t>-transform: scale(2,4); /* Chrome, Safari, Opera */</a:t>
            </a:r>
          </a:p>
          <a:p>
            <a:pPr eaLnBrk="1" fontAlgn="auto" hangingPunct="1">
              <a:spcBef>
                <a:spcPts val="0"/>
              </a:spcBef>
              <a:spcAft>
                <a:spcPts val="0"/>
              </a:spcAft>
              <a:defRPr/>
            </a:pPr>
            <a:r>
              <a:rPr lang="en-US" dirty="0" smtClean="0"/>
              <a:t>transform: scale(2,4);</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-ms-transform: skew(30deg,20deg); /* IE 9 */</a:t>
            </a:r>
          </a:p>
          <a:p>
            <a:pPr eaLnBrk="1" fontAlgn="auto" hangingPunct="1">
              <a:spcBef>
                <a:spcPts val="0"/>
              </a:spcBef>
              <a:spcAft>
                <a:spcPts val="0"/>
              </a:spcAft>
              <a:defRPr/>
            </a:pPr>
            <a:r>
              <a:rPr lang="en-US" dirty="0" smtClean="0"/>
              <a:t>-</a:t>
            </a:r>
            <a:r>
              <a:rPr lang="en-US" dirty="0" err="1" smtClean="0"/>
              <a:t>webkit</a:t>
            </a:r>
            <a:r>
              <a:rPr lang="en-US" dirty="0" smtClean="0"/>
              <a:t>-transform: skew(30deg,20deg); /* Chrome, Safari, Opera */</a:t>
            </a:r>
          </a:p>
          <a:p>
            <a:pPr eaLnBrk="1" fontAlgn="auto" hangingPunct="1">
              <a:spcBef>
                <a:spcPts val="0"/>
              </a:spcBef>
              <a:spcAft>
                <a:spcPts val="0"/>
              </a:spcAft>
              <a:defRPr/>
            </a:pPr>
            <a:r>
              <a:rPr lang="en-US" dirty="0" smtClean="0"/>
              <a:t>transform: skew(30deg,20deg);</a:t>
            </a:r>
          </a:p>
          <a:p>
            <a:pPr eaLnBrk="1" fontAlgn="auto" hangingPunct="1">
              <a:spcBef>
                <a:spcPts val="0"/>
              </a:spcBef>
              <a:spcAft>
                <a:spcPts val="0"/>
              </a:spcAft>
              <a:defRPr/>
            </a:pPr>
            <a:r>
              <a:rPr lang="en-US" dirty="0" smtClean="0"/>
              <a:t>} </a:t>
            </a:r>
          </a:p>
          <a:p>
            <a:pPr eaLnBrk="1" fontAlgn="auto" hangingPunct="1">
              <a:spcBef>
                <a:spcPts val="0"/>
              </a:spcBef>
              <a:spcAft>
                <a:spcPts val="0"/>
              </a:spcAft>
              <a:defRPr/>
            </a:pPr>
            <a:r>
              <a:rPr lang="en-US" dirty="0" smtClean="0"/>
              <a:t> 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-ms-</a:t>
            </a:r>
            <a:r>
              <a:rPr lang="en-US" dirty="0" err="1" smtClean="0"/>
              <a:t>transform:matrix</a:t>
            </a:r>
            <a:r>
              <a:rPr lang="en-US" dirty="0" smtClean="0"/>
              <a:t>(0.866,0.5,-0.5,0.866,0,0); /* IE 9 */</a:t>
            </a:r>
          </a:p>
          <a:p>
            <a:pPr eaLnBrk="1" fontAlgn="auto" hangingPunct="1">
              <a:spcBef>
                <a:spcPts val="0"/>
              </a:spcBef>
              <a:spcAft>
                <a:spcPts val="0"/>
              </a:spcAft>
              <a:defRPr/>
            </a:pPr>
            <a:r>
              <a:rPr lang="en-US" dirty="0" smtClean="0"/>
              <a:t>-</a:t>
            </a:r>
            <a:r>
              <a:rPr lang="en-US" dirty="0" err="1" smtClean="0"/>
              <a:t>webkit-transform:matrix</a:t>
            </a:r>
            <a:r>
              <a:rPr lang="en-US" dirty="0" smtClean="0"/>
              <a:t>(0.866,0.5,-0.5,0.866,0,0); /* Chrome, Safari, Opera */</a:t>
            </a:r>
          </a:p>
          <a:p>
            <a:pPr eaLnBrk="1" fontAlgn="auto" hangingPunct="1">
              <a:spcBef>
                <a:spcPts val="0"/>
              </a:spcBef>
              <a:spcAft>
                <a:spcPts val="0"/>
              </a:spcAft>
              <a:defRPr/>
            </a:pPr>
            <a:r>
              <a:rPr lang="en-US" dirty="0" err="1" smtClean="0"/>
              <a:t>transform:matrix</a:t>
            </a:r>
            <a:r>
              <a:rPr lang="en-US" dirty="0" smtClean="0"/>
              <a:t>(0.866,0.5,-0.5,0.866,0,0);</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endParaRPr lang="en-US" dirty="0"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6F6E47-D265-4BCE-B420-74A3FD1F0FF4}" type="slidenum">
              <a:rPr lang="en-US" altLang="en-US"/>
              <a:pPr eaLnBrk="1" hangingPunct="1"/>
              <a:t>94</a:t>
            </a:fld>
            <a:endParaRPr lang="en-US" altLang="en-US"/>
          </a:p>
        </p:txBody>
      </p:sp>
    </p:spTree>
    <p:extLst>
      <p:ext uri="{BB962C8B-B14F-4D97-AF65-F5344CB8AC3E}">
        <p14:creationId xmlns:p14="http://schemas.microsoft.com/office/powerpoint/2010/main" val="1665276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eaLnBrk="1" fontAlgn="auto" hangingPunct="1">
              <a:spcBef>
                <a:spcPts val="0"/>
              </a:spcBef>
              <a:spcAft>
                <a:spcPts val="0"/>
              </a:spcAft>
              <a:defRPr/>
            </a:pPr>
            <a:r>
              <a:rPr lang="en-US" dirty="0" smtClean="0"/>
              <a:t>&lt;!DOCTYPE html&gt;</a:t>
            </a:r>
          </a:p>
          <a:p>
            <a:pPr eaLnBrk="1" fontAlgn="auto" hangingPunct="1">
              <a:spcBef>
                <a:spcPts val="0"/>
              </a:spcBef>
              <a:spcAft>
                <a:spcPts val="0"/>
              </a:spcAft>
              <a:defRPr/>
            </a:pPr>
            <a:r>
              <a:rPr lang="en-US" dirty="0" smtClean="0"/>
              <a:t>&lt;html&gt;</a:t>
            </a:r>
          </a:p>
          <a:p>
            <a:pPr eaLnBrk="1" fontAlgn="auto" hangingPunct="1">
              <a:spcBef>
                <a:spcPts val="0"/>
              </a:spcBef>
              <a:spcAft>
                <a:spcPts val="0"/>
              </a:spcAft>
              <a:defRPr/>
            </a:pPr>
            <a:r>
              <a:rPr lang="en-US" dirty="0" smtClean="0"/>
              <a:t>&lt;head&gt;</a:t>
            </a:r>
          </a:p>
          <a:p>
            <a:pPr eaLnBrk="1" fontAlgn="auto" hangingPunct="1">
              <a:spcBef>
                <a:spcPts val="0"/>
              </a:spcBef>
              <a:spcAft>
                <a:spcPts val="0"/>
              </a:spcAft>
              <a:defRPr/>
            </a:pPr>
            <a:r>
              <a:rPr lang="en-US" dirty="0" smtClean="0"/>
              <a:t>&lt;style&gt; </a:t>
            </a:r>
          </a:p>
          <a:p>
            <a:pPr eaLnBrk="1" fontAlgn="auto" hangingPunct="1">
              <a:spcBef>
                <a:spcPts val="0"/>
              </a:spcBef>
              <a:spcAft>
                <a:spcPts val="0"/>
              </a:spcAft>
              <a:defRPr/>
            </a:pPr>
            <a:r>
              <a:rPr lang="en-US" dirty="0" smtClean="0"/>
              <a:t>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width:100px;</a:t>
            </a:r>
          </a:p>
          <a:p>
            <a:pPr eaLnBrk="1" fontAlgn="auto" hangingPunct="1">
              <a:spcBef>
                <a:spcPts val="0"/>
              </a:spcBef>
              <a:spcAft>
                <a:spcPts val="0"/>
              </a:spcAft>
              <a:defRPr/>
            </a:pPr>
            <a:r>
              <a:rPr lang="en-US" dirty="0" smtClean="0"/>
              <a:t>height:100px;</a:t>
            </a:r>
          </a:p>
          <a:p>
            <a:pPr eaLnBrk="1" fontAlgn="auto" hangingPunct="1">
              <a:spcBef>
                <a:spcPts val="0"/>
              </a:spcBef>
              <a:spcAft>
                <a:spcPts val="0"/>
              </a:spcAft>
              <a:defRPr/>
            </a:pPr>
            <a:r>
              <a:rPr lang="en-US" dirty="0" err="1" smtClean="0"/>
              <a:t>background:red</a:t>
            </a:r>
            <a:r>
              <a:rPr lang="en-US" dirty="0" smtClean="0"/>
              <a:t>;</a:t>
            </a:r>
          </a:p>
          <a:p>
            <a:pPr eaLnBrk="1" fontAlgn="auto" hangingPunct="1">
              <a:spcBef>
                <a:spcPts val="0"/>
              </a:spcBef>
              <a:spcAft>
                <a:spcPts val="0"/>
              </a:spcAft>
              <a:defRPr/>
            </a:pPr>
            <a:r>
              <a:rPr lang="en-US" dirty="0" smtClean="0"/>
              <a:t>-</a:t>
            </a:r>
            <a:r>
              <a:rPr lang="en-US" dirty="0" err="1" smtClean="0"/>
              <a:t>webkit-transition:width</a:t>
            </a:r>
            <a:r>
              <a:rPr lang="en-US" dirty="0" smtClean="0"/>
              <a:t> 2s; /* For Safari 3.1 to 6.0 */</a:t>
            </a:r>
          </a:p>
          <a:p>
            <a:pPr eaLnBrk="1" fontAlgn="auto" hangingPunct="1">
              <a:spcBef>
                <a:spcPts val="0"/>
              </a:spcBef>
              <a:spcAft>
                <a:spcPts val="0"/>
              </a:spcAft>
              <a:defRPr/>
            </a:pPr>
            <a:r>
              <a:rPr lang="en-US" dirty="0" err="1" smtClean="0"/>
              <a:t>transition:width</a:t>
            </a:r>
            <a:r>
              <a:rPr lang="en-US" dirty="0" smtClean="0"/>
              <a:t> 2s;</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err="1" smtClean="0"/>
              <a:t>div:hover</a:t>
            </a:r>
            <a:endParaRPr lang="en-US" dirty="0" smtClean="0"/>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width:300px;</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&lt;/style&gt;</a:t>
            </a:r>
          </a:p>
          <a:p>
            <a:pPr eaLnBrk="1" fontAlgn="auto" hangingPunct="1">
              <a:spcBef>
                <a:spcPts val="0"/>
              </a:spcBef>
              <a:spcAft>
                <a:spcPts val="0"/>
              </a:spcAft>
              <a:defRPr/>
            </a:pPr>
            <a:r>
              <a:rPr lang="en-US" dirty="0" smtClean="0"/>
              <a:t>&lt;/head&gt;</a:t>
            </a:r>
          </a:p>
          <a:p>
            <a:pPr eaLnBrk="1" fontAlgn="auto" hangingPunct="1">
              <a:spcBef>
                <a:spcPts val="0"/>
              </a:spcBef>
              <a:spcAft>
                <a:spcPts val="0"/>
              </a:spcAft>
              <a:defRPr/>
            </a:pPr>
            <a:r>
              <a:rPr lang="en-US" dirty="0" smtClean="0"/>
              <a:t>&lt;body&gt;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&lt;div&gt;&lt;/div&gt;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&lt;p&gt;Hover over the div element above, to see the transition effect.&lt;/p&gt;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&lt;/body&gt;</a:t>
            </a:r>
          </a:p>
          <a:p>
            <a:pPr eaLnBrk="1" fontAlgn="auto" hangingPunct="1">
              <a:spcBef>
                <a:spcPts val="0"/>
              </a:spcBef>
              <a:spcAft>
                <a:spcPts val="0"/>
              </a:spcAft>
              <a:defRPr/>
            </a:pPr>
            <a:r>
              <a:rPr lang="en-US" dirty="0" smtClean="0"/>
              <a:t>&lt;/html&gt;</a:t>
            </a:r>
          </a:p>
          <a:p>
            <a:pPr eaLnBrk="1" fontAlgn="auto" hangingPunct="1">
              <a:spcBef>
                <a:spcPts val="0"/>
              </a:spcBef>
              <a:spcAft>
                <a:spcPts val="0"/>
              </a:spcAft>
              <a:defRPr/>
            </a:pPr>
            <a:endParaRPr lang="en-US" dirty="0"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0271DC0-DAF8-4A3A-AC55-402783CD3EDE}" type="slidenum">
              <a:rPr lang="en-US" altLang="en-US"/>
              <a:pPr eaLnBrk="1" hangingPunct="1"/>
              <a:t>95</a:t>
            </a:fld>
            <a:endParaRPr lang="en-US" altLang="en-US"/>
          </a:p>
        </p:txBody>
      </p:sp>
    </p:spTree>
    <p:extLst>
      <p:ext uri="{BB962C8B-B14F-4D97-AF65-F5344CB8AC3E}">
        <p14:creationId xmlns:p14="http://schemas.microsoft.com/office/powerpoint/2010/main" val="2062369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0000" lnSpcReduction="20000"/>
          </a:bodyPr>
          <a:lstStyle/>
          <a:p>
            <a:pPr eaLnBrk="1" fontAlgn="auto" hangingPunct="1">
              <a:spcBef>
                <a:spcPts val="0"/>
              </a:spcBef>
              <a:spcAft>
                <a:spcPts val="0"/>
              </a:spcAft>
              <a:defRPr/>
            </a:pPr>
            <a:r>
              <a:rPr lang="en-US" dirty="0" smtClean="0"/>
              <a:t>&lt;!DOCTYPE html&gt;</a:t>
            </a:r>
          </a:p>
          <a:p>
            <a:pPr eaLnBrk="1" fontAlgn="auto" hangingPunct="1">
              <a:spcBef>
                <a:spcPts val="0"/>
              </a:spcBef>
              <a:spcAft>
                <a:spcPts val="0"/>
              </a:spcAft>
              <a:defRPr/>
            </a:pPr>
            <a:r>
              <a:rPr lang="en-US" dirty="0" smtClean="0"/>
              <a:t>&lt;html&gt;</a:t>
            </a:r>
          </a:p>
          <a:p>
            <a:pPr eaLnBrk="1" fontAlgn="auto" hangingPunct="1">
              <a:spcBef>
                <a:spcPts val="0"/>
              </a:spcBef>
              <a:spcAft>
                <a:spcPts val="0"/>
              </a:spcAft>
              <a:defRPr/>
            </a:pPr>
            <a:r>
              <a:rPr lang="en-US" dirty="0" smtClean="0"/>
              <a:t>&lt;head&gt;</a:t>
            </a:r>
          </a:p>
          <a:p>
            <a:pPr eaLnBrk="1" fontAlgn="auto" hangingPunct="1">
              <a:spcBef>
                <a:spcPts val="0"/>
              </a:spcBef>
              <a:spcAft>
                <a:spcPts val="0"/>
              </a:spcAft>
              <a:defRPr/>
            </a:pPr>
            <a:r>
              <a:rPr lang="en-US" dirty="0" smtClean="0"/>
              <a:t>&lt;style&gt; </a:t>
            </a:r>
          </a:p>
          <a:p>
            <a:pPr eaLnBrk="1" fontAlgn="auto" hangingPunct="1">
              <a:spcBef>
                <a:spcPts val="0"/>
              </a:spcBef>
              <a:spcAft>
                <a:spcPts val="0"/>
              </a:spcAft>
              <a:defRPr/>
            </a:pPr>
            <a:r>
              <a:rPr lang="en-US" dirty="0" smtClean="0"/>
              <a:t>div</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width:100px;</a:t>
            </a:r>
          </a:p>
          <a:p>
            <a:pPr eaLnBrk="1" fontAlgn="auto" hangingPunct="1">
              <a:spcBef>
                <a:spcPts val="0"/>
              </a:spcBef>
              <a:spcAft>
                <a:spcPts val="0"/>
              </a:spcAft>
              <a:defRPr/>
            </a:pPr>
            <a:r>
              <a:rPr lang="en-US" dirty="0" smtClean="0"/>
              <a:t>height:100px;</a:t>
            </a:r>
          </a:p>
          <a:p>
            <a:pPr eaLnBrk="1" fontAlgn="auto" hangingPunct="1">
              <a:spcBef>
                <a:spcPts val="0"/>
              </a:spcBef>
              <a:spcAft>
                <a:spcPts val="0"/>
              </a:spcAft>
              <a:defRPr/>
            </a:pPr>
            <a:r>
              <a:rPr lang="en-US" dirty="0" err="1" smtClean="0"/>
              <a:t>background:red</a:t>
            </a:r>
            <a:r>
              <a:rPr lang="en-US" dirty="0" smtClean="0"/>
              <a:t>;</a:t>
            </a:r>
          </a:p>
          <a:p>
            <a:pPr eaLnBrk="1" fontAlgn="auto" hangingPunct="1">
              <a:spcBef>
                <a:spcPts val="0"/>
              </a:spcBef>
              <a:spcAft>
                <a:spcPts val="0"/>
              </a:spcAft>
              <a:defRPr/>
            </a:pPr>
            <a:r>
              <a:rPr lang="en-US" dirty="0" smtClean="0"/>
              <a:t>-</a:t>
            </a:r>
            <a:r>
              <a:rPr lang="en-US" dirty="0" err="1" smtClean="0"/>
              <a:t>webkit-animation:myfirst</a:t>
            </a:r>
            <a:r>
              <a:rPr lang="en-US" dirty="0" smtClean="0"/>
              <a:t> 5s; /* Chrome, Safari, Opera */</a:t>
            </a:r>
          </a:p>
          <a:p>
            <a:pPr eaLnBrk="1" fontAlgn="auto" hangingPunct="1">
              <a:spcBef>
                <a:spcPts val="0"/>
              </a:spcBef>
              <a:spcAft>
                <a:spcPts val="0"/>
              </a:spcAft>
              <a:defRPr/>
            </a:pPr>
            <a:r>
              <a:rPr lang="en-US" dirty="0" err="1" smtClean="0"/>
              <a:t>animation:myfirst</a:t>
            </a:r>
            <a:r>
              <a:rPr lang="en-US" dirty="0" smtClean="0"/>
              <a:t> 5s;</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 Chrome, Safari, Opera */</a:t>
            </a:r>
          </a:p>
          <a:p>
            <a:pPr eaLnBrk="1" fontAlgn="auto" hangingPunct="1">
              <a:spcBef>
                <a:spcPts val="0"/>
              </a:spcBef>
              <a:spcAft>
                <a:spcPts val="0"/>
              </a:spcAft>
              <a:defRPr/>
            </a:pPr>
            <a:r>
              <a:rPr lang="en-US" dirty="0" smtClean="0"/>
              <a:t>@-</a:t>
            </a:r>
            <a:r>
              <a:rPr lang="en-US" dirty="0" err="1" smtClean="0"/>
              <a:t>webkit-keyframes</a:t>
            </a:r>
            <a:r>
              <a:rPr lang="en-US" dirty="0" smtClean="0"/>
              <a:t> </a:t>
            </a:r>
            <a:r>
              <a:rPr lang="en-US" dirty="0" err="1" smtClean="0"/>
              <a:t>myfirst</a:t>
            </a:r>
            <a:endParaRPr lang="en-US" dirty="0" smtClean="0"/>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0%   {</a:t>
            </a:r>
            <a:r>
              <a:rPr lang="en-US" dirty="0" err="1" smtClean="0"/>
              <a:t>background:red</a:t>
            </a:r>
            <a:r>
              <a:rPr lang="en-US" dirty="0" smtClean="0"/>
              <a:t>;}</a:t>
            </a:r>
          </a:p>
          <a:p>
            <a:pPr eaLnBrk="1" fontAlgn="auto" hangingPunct="1">
              <a:spcBef>
                <a:spcPts val="0"/>
              </a:spcBef>
              <a:spcAft>
                <a:spcPts val="0"/>
              </a:spcAft>
              <a:defRPr/>
            </a:pPr>
            <a:r>
              <a:rPr lang="en-US" dirty="0" smtClean="0"/>
              <a:t>25%  {</a:t>
            </a:r>
            <a:r>
              <a:rPr lang="en-US" dirty="0" err="1" smtClean="0"/>
              <a:t>background:yellow</a:t>
            </a:r>
            <a:r>
              <a:rPr lang="en-US" dirty="0" smtClean="0"/>
              <a:t>;}</a:t>
            </a:r>
          </a:p>
          <a:p>
            <a:pPr eaLnBrk="1" fontAlgn="auto" hangingPunct="1">
              <a:spcBef>
                <a:spcPts val="0"/>
              </a:spcBef>
              <a:spcAft>
                <a:spcPts val="0"/>
              </a:spcAft>
              <a:defRPr/>
            </a:pPr>
            <a:r>
              <a:rPr lang="en-US" dirty="0" smtClean="0"/>
              <a:t>50%  {</a:t>
            </a:r>
            <a:r>
              <a:rPr lang="en-US" dirty="0" err="1" smtClean="0"/>
              <a:t>background:blue</a:t>
            </a:r>
            <a:r>
              <a:rPr lang="en-US" dirty="0" smtClean="0"/>
              <a:t>;}</a:t>
            </a:r>
          </a:p>
          <a:p>
            <a:pPr eaLnBrk="1" fontAlgn="auto" hangingPunct="1">
              <a:spcBef>
                <a:spcPts val="0"/>
              </a:spcBef>
              <a:spcAft>
                <a:spcPts val="0"/>
              </a:spcAft>
              <a:defRPr/>
            </a:pPr>
            <a:r>
              <a:rPr lang="en-US" dirty="0" smtClean="0"/>
              <a:t>100% {</a:t>
            </a:r>
            <a:r>
              <a:rPr lang="en-US" dirty="0" err="1" smtClean="0"/>
              <a:t>background:green</a:t>
            </a:r>
            <a:r>
              <a:rPr lang="en-US" dirty="0" smtClean="0"/>
              <a:t>;}</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 Standard syntax */</a:t>
            </a:r>
          </a:p>
          <a:p>
            <a:pPr eaLnBrk="1" fontAlgn="auto" hangingPunct="1">
              <a:spcBef>
                <a:spcPts val="0"/>
              </a:spcBef>
              <a:spcAft>
                <a:spcPts val="0"/>
              </a:spcAft>
              <a:defRPr/>
            </a:pPr>
            <a:r>
              <a:rPr lang="en-US" dirty="0" smtClean="0"/>
              <a:t>@</a:t>
            </a:r>
            <a:r>
              <a:rPr lang="en-US" dirty="0" err="1" smtClean="0"/>
              <a:t>keyframes</a:t>
            </a:r>
            <a:r>
              <a:rPr lang="en-US" dirty="0" smtClean="0"/>
              <a:t> </a:t>
            </a:r>
            <a:r>
              <a:rPr lang="en-US" dirty="0" err="1" smtClean="0"/>
              <a:t>myfirst</a:t>
            </a:r>
            <a:endParaRPr lang="en-US" dirty="0" smtClean="0"/>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0%   {</a:t>
            </a:r>
            <a:r>
              <a:rPr lang="en-US" dirty="0" err="1" smtClean="0"/>
              <a:t>background:red</a:t>
            </a:r>
            <a:r>
              <a:rPr lang="en-US" dirty="0" smtClean="0"/>
              <a:t>;}</a:t>
            </a:r>
          </a:p>
          <a:p>
            <a:pPr eaLnBrk="1" fontAlgn="auto" hangingPunct="1">
              <a:spcBef>
                <a:spcPts val="0"/>
              </a:spcBef>
              <a:spcAft>
                <a:spcPts val="0"/>
              </a:spcAft>
              <a:defRPr/>
            </a:pPr>
            <a:r>
              <a:rPr lang="en-US" dirty="0" smtClean="0"/>
              <a:t>25%  {</a:t>
            </a:r>
            <a:r>
              <a:rPr lang="en-US" dirty="0" err="1" smtClean="0"/>
              <a:t>background:yellow</a:t>
            </a:r>
            <a:r>
              <a:rPr lang="en-US" dirty="0" smtClean="0"/>
              <a:t>;}</a:t>
            </a:r>
          </a:p>
          <a:p>
            <a:pPr eaLnBrk="1" fontAlgn="auto" hangingPunct="1">
              <a:spcBef>
                <a:spcPts val="0"/>
              </a:spcBef>
              <a:spcAft>
                <a:spcPts val="0"/>
              </a:spcAft>
              <a:defRPr/>
            </a:pPr>
            <a:r>
              <a:rPr lang="en-US" dirty="0" smtClean="0"/>
              <a:t>50%  {</a:t>
            </a:r>
            <a:r>
              <a:rPr lang="en-US" dirty="0" err="1" smtClean="0"/>
              <a:t>background:blue</a:t>
            </a:r>
            <a:r>
              <a:rPr lang="en-US" dirty="0" smtClean="0"/>
              <a:t>;}</a:t>
            </a:r>
          </a:p>
          <a:p>
            <a:pPr eaLnBrk="1" fontAlgn="auto" hangingPunct="1">
              <a:spcBef>
                <a:spcPts val="0"/>
              </a:spcBef>
              <a:spcAft>
                <a:spcPts val="0"/>
              </a:spcAft>
              <a:defRPr/>
            </a:pPr>
            <a:r>
              <a:rPr lang="en-US" dirty="0" smtClean="0"/>
              <a:t>100% {</a:t>
            </a:r>
            <a:r>
              <a:rPr lang="en-US" dirty="0" err="1" smtClean="0"/>
              <a:t>background:green</a:t>
            </a:r>
            <a:r>
              <a:rPr lang="en-US" dirty="0" smtClean="0"/>
              <a:t>;}</a:t>
            </a:r>
          </a:p>
          <a:p>
            <a:pPr eaLnBrk="1" fontAlgn="auto" hangingPunct="1">
              <a:spcBef>
                <a:spcPts val="0"/>
              </a:spcBef>
              <a:spcAft>
                <a:spcPts val="0"/>
              </a:spcAft>
              <a:defRPr/>
            </a:pPr>
            <a:r>
              <a:rPr lang="en-US" dirty="0" smtClean="0"/>
              <a:t>}</a:t>
            </a:r>
          </a:p>
          <a:p>
            <a:pPr eaLnBrk="1" fontAlgn="auto" hangingPunct="1">
              <a:spcBef>
                <a:spcPts val="0"/>
              </a:spcBef>
              <a:spcAft>
                <a:spcPts val="0"/>
              </a:spcAft>
              <a:defRPr/>
            </a:pPr>
            <a:r>
              <a:rPr lang="en-US" dirty="0" smtClean="0"/>
              <a:t>&lt;/style&gt;</a:t>
            </a:r>
          </a:p>
          <a:p>
            <a:pPr eaLnBrk="1" fontAlgn="auto" hangingPunct="1">
              <a:spcBef>
                <a:spcPts val="0"/>
              </a:spcBef>
              <a:spcAft>
                <a:spcPts val="0"/>
              </a:spcAft>
              <a:defRPr/>
            </a:pPr>
            <a:r>
              <a:rPr lang="en-US" dirty="0" smtClean="0"/>
              <a:t>&lt;/head&gt;</a:t>
            </a:r>
          </a:p>
          <a:p>
            <a:pPr eaLnBrk="1" fontAlgn="auto" hangingPunct="1">
              <a:spcBef>
                <a:spcPts val="0"/>
              </a:spcBef>
              <a:spcAft>
                <a:spcPts val="0"/>
              </a:spcAft>
              <a:defRPr/>
            </a:pPr>
            <a:r>
              <a:rPr lang="en-US" dirty="0" smtClean="0"/>
              <a:t>&lt;body&gt;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&lt;div&gt;&lt;/div&gt;</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dirty="0" smtClean="0"/>
              <a:t>&lt;/body&gt;</a:t>
            </a:r>
          </a:p>
          <a:p>
            <a:pPr eaLnBrk="1" fontAlgn="auto" hangingPunct="1">
              <a:spcBef>
                <a:spcPts val="0"/>
              </a:spcBef>
              <a:spcAft>
                <a:spcPts val="0"/>
              </a:spcAft>
              <a:defRPr/>
            </a:pPr>
            <a:r>
              <a:rPr lang="en-US" dirty="0" smtClean="0"/>
              <a:t>&lt;/html&gt;</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E0ED79-4378-4376-8494-716C50932F30}" type="slidenum">
              <a:rPr lang="en-US" altLang="en-US"/>
              <a:pPr eaLnBrk="1" hangingPunct="1"/>
              <a:t>96</a:t>
            </a:fld>
            <a:endParaRPr lang="en-US" altLang="en-US"/>
          </a:p>
        </p:txBody>
      </p:sp>
    </p:spTree>
    <p:extLst>
      <p:ext uri="{BB962C8B-B14F-4D97-AF65-F5344CB8AC3E}">
        <p14:creationId xmlns:p14="http://schemas.microsoft.com/office/powerpoint/2010/main" val="45503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286947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27195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47008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bwMode="auto">
          <a:xfrm>
            <a:off x="990600" y="768350"/>
            <a:ext cx="5118100" cy="38385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94177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C0EA38F-51DD-402D-8708-158F387F2644}"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288879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EA38F-51DD-402D-8708-158F387F2644}"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192499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EA38F-51DD-402D-8708-158F387F2644}"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2507038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792162"/>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457200" y="1295400"/>
            <a:ext cx="8229600" cy="4953000"/>
          </a:xfrm>
        </p:spPr>
        <p:txBody>
          <a:bodyPr/>
          <a:lstStyle/>
          <a:p>
            <a:endParaRPr lang="en-IN"/>
          </a:p>
        </p:txBody>
      </p:sp>
      <p:sp>
        <p:nvSpPr>
          <p:cNvPr id="4" name="Date Placeholder 3"/>
          <p:cNvSpPr>
            <a:spLocks noGrp="1"/>
          </p:cNvSpPr>
          <p:nvPr>
            <p:ph type="dt" sz="half" idx="10"/>
          </p:nvPr>
        </p:nvSpPr>
        <p:spPr>
          <a:xfrm>
            <a:off x="457200" y="64389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389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38900"/>
            <a:ext cx="2133600" cy="244475"/>
          </a:xfrm>
        </p:spPr>
        <p:txBody>
          <a:bodyPr/>
          <a:lstStyle>
            <a:lvl1pPr>
              <a:defRPr/>
            </a:lvl1pPr>
          </a:lstStyle>
          <a:p>
            <a:fld id="{D30D089B-EE62-4950-9173-0AEC325BBC34}" type="slidenum">
              <a:rPr lang="en-US"/>
              <a:pPr/>
              <a:t>‹#›</a:t>
            </a:fld>
            <a:endParaRPr lang="en-US"/>
          </a:p>
        </p:txBody>
      </p:sp>
    </p:spTree>
    <p:extLst>
      <p:ext uri="{BB962C8B-B14F-4D97-AF65-F5344CB8AC3E}">
        <p14:creationId xmlns:p14="http://schemas.microsoft.com/office/powerpoint/2010/main" val="125577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0EA38F-51DD-402D-8708-158F387F2644}"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40909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0EA38F-51DD-402D-8708-158F387F2644}"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63977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C0EA38F-51DD-402D-8708-158F387F2644}"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218652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C0EA38F-51DD-402D-8708-158F387F2644}" type="datetimeFigureOut">
              <a:rPr lang="en-IN" smtClean="0"/>
              <a:t>04-02-2025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378211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C0EA38F-51DD-402D-8708-158F387F2644}" type="datetimeFigureOut">
              <a:rPr lang="en-IN" smtClean="0"/>
              <a:t>04-02-2025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184367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EA38F-51DD-402D-8708-158F387F2644}" type="datetimeFigureOut">
              <a:rPr lang="en-IN" smtClean="0"/>
              <a:t>04-02-2025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62481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EA38F-51DD-402D-8708-158F387F2644}"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276869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0EA38F-51DD-402D-8708-158F387F2644}"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B0CBD8-8293-4110-BE05-7A62C8EB7478}" type="slidenum">
              <a:rPr lang="en-IN" smtClean="0"/>
              <a:t>‹#›</a:t>
            </a:fld>
            <a:endParaRPr lang="en-IN"/>
          </a:p>
        </p:txBody>
      </p:sp>
    </p:spTree>
    <p:extLst>
      <p:ext uri="{BB962C8B-B14F-4D97-AF65-F5344CB8AC3E}">
        <p14:creationId xmlns:p14="http://schemas.microsoft.com/office/powerpoint/2010/main" val="155192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EA38F-51DD-402D-8708-158F387F2644}" type="datetimeFigureOut">
              <a:rPr lang="en-IN" smtClean="0"/>
              <a:t>04-02-2025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0CBD8-8293-4110-BE05-7A62C8EB7478}" type="slidenum">
              <a:rPr lang="en-IN" smtClean="0"/>
              <a:t>‹#›</a:t>
            </a:fld>
            <a:endParaRPr lang="en-IN"/>
          </a:p>
        </p:txBody>
      </p:sp>
    </p:spTree>
    <p:extLst>
      <p:ext uri="{BB962C8B-B14F-4D97-AF65-F5344CB8AC3E}">
        <p14:creationId xmlns:p14="http://schemas.microsoft.com/office/powerpoint/2010/main" val="972863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hyperlink" Target="http://www.domain.com/dir/file.ex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xnu.com/formtes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6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2.xml"/><Relationship Id="rId5" Type="http://schemas.openxmlformats.org/officeDocument/2006/relationships/image" Target="../media/image24.wmf"/><Relationship Id="rId4" Type="http://schemas.openxmlformats.org/officeDocument/2006/relationships/image" Target="../media/image23.wmf"/></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wmf"/><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7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www.w3.org/TR/SVG11/types.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914400"/>
            <a:ext cx="7620000" cy="2686050"/>
          </a:xfrm>
          <a:solidFill>
            <a:schemeClr val="bg1"/>
          </a:solidFill>
          <a:ln/>
        </p:spPr>
        <p:txBody>
          <a:bodyPr>
            <a:normAutofit fontScale="90000"/>
            <a:flatTx/>
          </a:bodyPr>
          <a:lstStyle/>
          <a:p>
            <a:r>
              <a:rPr lang="en-US" sz="6000" dirty="0">
                <a:solidFill>
                  <a:srgbClr val="FF0000"/>
                </a:solidFill>
              </a:rPr>
              <a:t/>
            </a:r>
            <a:br>
              <a:rPr lang="en-US" sz="6000" dirty="0">
                <a:solidFill>
                  <a:srgbClr val="FF0000"/>
                </a:solidFill>
              </a:rPr>
            </a:br>
            <a:r>
              <a:rPr lang="en-US" sz="7200" dirty="0"/>
              <a:t>Introduction</a:t>
            </a:r>
            <a:r>
              <a:rPr lang="en-US" sz="6000" dirty="0"/>
              <a:t> to</a:t>
            </a:r>
            <a:br>
              <a:rPr lang="en-US" sz="6000" dirty="0"/>
            </a:br>
            <a:r>
              <a:rPr lang="en-US" sz="6000" dirty="0"/>
              <a:t> </a:t>
            </a:r>
            <a:r>
              <a:rPr lang="en-US" sz="8800" dirty="0"/>
              <a:t>HTML</a:t>
            </a:r>
            <a:r>
              <a:rPr lang="en-US" sz="8800" dirty="0">
                <a:solidFill>
                  <a:schemeClr val="bg1"/>
                </a:solidFill>
              </a:rPr>
              <a:t/>
            </a:r>
            <a:br>
              <a:rPr lang="en-US" sz="8800" dirty="0">
                <a:solidFill>
                  <a:schemeClr val="bg1"/>
                </a:solidFill>
              </a:rPr>
            </a:br>
            <a:endParaRPr lang="en-US" sz="8800" dirty="0">
              <a:solidFill>
                <a:schemeClr val="bg1"/>
              </a:solidFill>
            </a:endParaRPr>
          </a:p>
        </p:txBody>
      </p:sp>
      <p:grpSp>
        <p:nvGrpSpPr>
          <p:cNvPr id="3076" name="Group 4"/>
          <p:cNvGrpSpPr>
            <a:grpSpLocks/>
          </p:cNvGrpSpPr>
          <p:nvPr/>
        </p:nvGrpSpPr>
        <p:grpSpPr bwMode="auto">
          <a:xfrm>
            <a:off x="685800" y="5105400"/>
            <a:ext cx="925513" cy="1068388"/>
            <a:chOff x="480" y="3168"/>
            <a:chExt cx="583" cy="673"/>
          </a:xfrm>
        </p:grpSpPr>
        <p:sp>
          <p:nvSpPr>
            <p:cNvPr id="3077" name="Freeform 5"/>
            <p:cNvSpPr>
              <a:spLocks/>
            </p:cNvSpPr>
            <p:nvPr/>
          </p:nvSpPr>
          <p:spPr bwMode="auto">
            <a:xfrm>
              <a:off x="487" y="3172"/>
              <a:ext cx="418" cy="663"/>
            </a:xfrm>
            <a:custGeom>
              <a:avLst/>
              <a:gdLst/>
              <a:ahLst/>
              <a:cxnLst>
                <a:cxn ang="0">
                  <a:pos x="2389" y="220"/>
                </a:cxn>
                <a:cxn ang="0">
                  <a:pos x="1751" y="45"/>
                </a:cxn>
                <a:cxn ang="0">
                  <a:pos x="639" y="0"/>
                </a:cxn>
                <a:cxn ang="0">
                  <a:pos x="78" y="123"/>
                </a:cxn>
                <a:cxn ang="0">
                  <a:pos x="72" y="1024"/>
                </a:cxn>
                <a:cxn ang="0">
                  <a:pos x="251" y="1767"/>
                </a:cxn>
                <a:cxn ang="0">
                  <a:pos x="418" y="1805"/>
                </a:cxn>
                <a:cxn ang="0">
                  <a:pos x="251" y="2307"/>
                </a:cxn>
                <a:cxn ang="0">
                  <a:pos x="407" y="2862"/>
                </a:cxn>
                <a:cxn ang="0">
                  <a:pos x="226" y="2881"/>
                </a:cxn>
                <a:cxn ang="0">
                  <a:pos x="0" y="3571"/>
                </a:cxn>
                <a:cxn ang="0">
                  <a:pos x="116" y="3668"/>
                </a:cxn>
                <a:cxn ang="0">
                  <a:pos x="2389" y="3687"/>
                </a:cxn>
                <a:cxn ang="0">
                  <a:pos x="2492" y="3539"/>
                </a:cxn>
                <a:cxn ang="0">
                  <a:pos x="2171" y="2862"/>
                </a:cxn>
                <a:cxn ang="0">
                  <a:pos x="1990" y="2862"/>
                </a:cxn>
                <a:cxn ang="0">
                  <a:pos x="2233" y="2339"/>
                </a:cxn>
                <a:cxn ang="0">
                  <a:pos x="1996" y="1965"/>
                </a:cxn>
                <a:cxn ang="0">
                  <a:pos x="2036" y="1838"/>
                </a:cxn>
                <a:cxn ang="0">
                  <a:pos x="2176" y="1798"/>
                </a:cxn>
                <a:cxn ang="0">
                  <a:pos x="2349" y="1064"/>
                </a:cxn>
                <a:cxn ang="0">
                  <a:pos x="2389" y="220"/>
                </a:cxn>
                <a:cxn ang="0">
                  <a:pos x="2389" y="220"/>
                </a:cxn>
              </a:cxnLst>
              <a:rect l="0" t="0" r="r" b="b"/>
              <a:pathLst>
                <a:path w="2492" h="3687">
                  <a:moveTo>
                    <a:pt x="2389" y="220"/>
                  </a:moveTo>
                  <a:lnTo>
                    <a:pt x="1751" y="45"/>
                  </a:lnTo>
                  <a:lnTo>
                    <a:pt x="639" y="0"/>
                  </a:lnTo>
                  <a:lnTo>
                    <a:pt x="78" y="123"/>
                  </a:lnTo>
                  <a:lnTo>
                    <a:pt x="72" y="1024"/>
                  </a:lnTo>
                  <a:lnTo>
                    <a:pt x="251" y="1767"/>
                  </a:lnTo>
                  <a:lnTo>
                    <a:pt x="418" y="1805"/>
                  </a:lnTo>
                  <a:lnTo>
                    <a:pt x="251" y="2307"/>
                  </a:lnTo>
                  <a:lnTo>
                    <a:pt x="407" y="2862"/>
                  </a:lnTo>
                  <a:lnTo>
                    <a:pt x="226" y="2881"/>
                  </a:lnTo>
                  <a:lnTo>
                    <a:pt x="0" y="3571"/>
                  </a:lnTo>
                  <a:lnTo>
                    <a:pt x="116" y="3668"/>
                  </a:lnTo>
                  <a:lnTo>
                    <a:pt x="2389" y="3687"/>
                  </a:lnTo>
                  <a:lnTo>
                    <a:pt x="2492" y="3539"/>
                  </a:lnTo>
                  <a:lnTo>
                    <a:pt x="2171" y="2862"/>
                  </a:lnTo>
                  <a:lnTo>
                    <a:pt x="1990" y="2862"/>
                  </a:lnTo>
                  <a:lnTo>
                    <a:pt x="2233" y="2339"/>
                  </a:lnTo>
                  <a:lnTo>
                    <a:pt x="1996" y="1965"/>
                  </a:lnTo>
                  <a:lnTo>
                    <a:pt x="2036" y="1838"/>
                  </a:lnTo>
                  <a:lnTo>
                    <a:pt x="2176" y="1798"/>
                  </a:lnTo>
                  <a:lnTo>
                    <a:pt x="2349" y="1064"/>
                  </a:lnTo>
                  <a:lnTo>
                    <a:pt x="2389" y="220"/>
                  </a:lnTo>
                  <a:lnTo>
                    <a:pt x="2389" y="220"/>
                  </a:lnTo>
                  <a:close/>
                </a:path>
              </a:pathLst>
            </a:custGeom>
            <a:solidFill>
              <a:srgbClr val="FFFFFF"/>
            </a:solidFill>
            <a:ln w="9525">
              <a:noFill/>
              <a:round/>
              <a:headEnd/>
              <a:tailEnd/>
            </a:ln>
          </p:spPr>
          <p:txBody>
            <a:bodyPr/>
            <a:lstStyle/>
            <a:p>
              <a:endParaRPr lang="en-US"/>
            </a:p>
          </p:txBody>
        </p:sp>
        <p:sp>
          <p:nvSpPr>
            <p:cNvPr id="3078" name="Freeform 6"/>
            <p:cNvSpPr>
              <a:spLocks/>
            </p:cNvSpPr>
            <p:nvPr/>
          </p:nvSpPr>
          <p:spPr bwMode="auto">
            <a:xfrm>
              <a:off x="495" y="3188"/>
              <a:ext cx="411" cy="645"/>
            </a:xfrm>
            <a:custGeom>
              <a:avLst/>
              <a:gdLst/>
              <a:ahLst/>
              <a:cxnLst>
                <a:cxn ang="0">
                  <a:pos x="69" y="108"/>
                </a:cxn>
                <a:cxn ang="0">
                  <a:pos x="650" y="0"/>
                </a:cxn>
                <a:cxn ang="0">
                  <a:pos x="1648" y="27"/>
                </a:cxn>
                <a:cxn ang="0">
                  <a:pos x="2306" y="125"/>
                </a:cxn>
                <a:cxn ang="0">
                  <a:pos x="2331" y="734"/>
                </a:cxn>
                <a:cxn ang="0">
                  <a:pos x="2116" y="1734"/>
                </a:cxn>
                <a:cxn ang="0">
                  <a:pos x="1966" y="1783"/>
                </a:cxn>
                <a:cxn ang="0">
                  <a:pos x="2173" y="2283"/>
                </a:cxn>
                <a:cxn ang="0">
                  <a:pos x="1966" y="2792"/>
                </a:cxn>
                <a:cxn ang="0">
                  <a:pos x="2131" y="2800"/>
                </a:cxn>
                <a:cxn ang="0">
                  <a:pos x="2449" y="3376"/>
                </a:cxn>
                <a:cxn ang="0">
                  <a:pos x="2407" y="3534"/>
                </a:cxn>
                <a:cxn ang="0">
                  <a:pos x="76" y="3593"/>
                </a:cxn>
                <a:cxn ang="0">
                  <a:pos x="0" y="3444"/>
                </a:cxn>
                <a:cxn ang="0">
                  <a:pos x="232" y="2832"/>
                </a:cxn>
                <a:cxn ang="0">
                  <a:pos x="496" y="2807"/>
                </a:cxn>
                <a:cxn ang="0">
                  <a:pos x="265" y="2271"/>
                </a:cxn>
                <a:cxn ang="0">
                  <a:pos x="825" y="2279"/>
                </a:cxn>
                <a:cxn ang="0">
                  <a:pos x="291" y="2175"/>
                </a:cxn>
                <a:cxn ang="0">
                  <a:pos x="384" y="1692"/>
                </a:cxn>
                <a:cxn ang="0">
                  <a:pos x="234" y="1650"/>
                </a:cxn>
                <a:cxn ang="0">
                  <a:pos x="94" y="834"/>
                </a:cxn>
                <a:cxn ang="0">
                  <a:pos x="69" y="108"/>
                </a:cxn>
                <a:cxn ang="0">
                  <a:pos x="69" y="108"/>
                </a:cxn>
              </a:cxnLst>
              <a:rect l="0" t="0" r="r" b="b"/>
              <a:pathLst>
                <a:path w="2449" h="3593">
                  <a:moveTo>
                    <a:pt x="69" y="108"/>
                  </a:moveTo>
                  <a:lnTo>
                    <a:pt x="650" y="0"/>
                  </a:lnTo>
                  <a:lnTo>
                    <a:pt x="1648" y="27"/>
                  </a:lnTo>
                  <a:lnTo>
                    <a:pt x="2306" y="125"/>
                  </a:lnTo>
                  <a:lnTo>
                    <a:pt x="2331" y="734"/>
                  </a:lnTo>
                  <a:lnTo>
                    <a:pt x="2116" y="1734"/>
                  </a:lnTo>
                  <a:lnTo>
                    <a:pt x="1966" y="1783"/>
                  </a:lnTo>
                  <a:lnTo>
                    <a:pt x="2173" y="2283"/>
                  </a:lnTo>
                  <a:lnTo>
                    <a:pt x="1966" y="2792"/>
                  </a:lnTo>
                  <a:lnTo>
                    <a:pt x="2131" y="2800"/>
                  </a:lnTo>
                  <a:lnTo>
                    <a:pt x="2449" y="3376"/>
                  </a:lnTo>
                  <a:lnTo>
                    <a:pt x="2407" y="3534"/>
                  </a:lnTo>
                  <a:lnTo>
                    <a:pt x="76" y="3593"/>
                  </a:lnTo>
                  <a:lnTo>
                    <a:pt x="0" y="3444"/>
                  </a:lnTo>
                  <a:lnTo>
                    <a:pt x="232" y="2832"/>
                  </a:lnTo>
                  <a:lnTo>
                    <a:pt x="496" y="2807"/>
                  </a:lnTo>
                  <a:lnTo>
                    <a:pt x="265" y="2271"/>
                  </a:lnTo>
                  <a:lnTo>
                    <a:pt x="825" y="2279"/>
                  </a:lnTo>
                  <a:lnTo>
                    <a:pt x="291" y="2175"/>
                  </a:lnTo>
                  <a:lnTo>
                    <a:pt x="384" y="1692"/>
                  </a:lnTo>
                  <a:lnTo>
                    <a:pt x="234" y="1650"/>
                  </a:lnTo>
                  <a:lnTo>
                    <a:pt x="94" y="834"/>
                  </a:lnTo>
                  <a:lnTo>
                    <a:pt x="69" y="108"/>
                  </a:lnTo>
                  <a:lnTo>
                    <a:pt x="69" y="108"/>
                  </a:lnTo>
                  <a:close/>
                </a:path>
              </a:pathLst>
            </a:custGeom>
            <a:solidFill>
              <a:srgbClr val="E8D9D9"/>
            </a:solidFill>
            <a:ln w="9525">
              <a:noFill/>
              <a:round/>
              <a:headEnd/>
              <a:tailEnd/>
            </a:ln>
          </p:spPr>
          <p:txBody>
            <a:bodyPr/>
            <a:lstStyle/>
            <a:p>
              <a:endParaRPr lang="en-US"/>
            </a:p>
          </p:txBody>
        </p:sp>
        <p:sp>
          <p:nvSpPr>
            <p:cNvPr id="3079" name="Freeform 7"/>
            <p:cNvSpPr>
              <a:spLocks/>
            </p:cNvSpPr>
            <p:nvPr/>
          </p:nvSpPr>
          <p:spPr bwMode="auto">
            <a:xfrm>
              <a:off x="951" y="3740"/>
              <a:ext cx="106" cy="88"/>
            </a:xfrm>
            <a:custGeom>
              <a:avLst/>
              <a:gdLst/>
              <a:ahLst/>
              <a:cxnLst>
                <a:cxn ang="0">
                  <a:pos x="406" y="75"/>
                </a:cxn>
                <a:cxn ang="0">
                  <a:pos x="332" y="0"/>
                </a:cxn>
                <a:cxn ang="0">
                  <a:pos x="57" y="25"/>
                </a:cxn>
                <a:cxn ang="0">
                  <a:pos x="0" y="116"/>
                </a:cxn>
                <a:cxn ang="0">
                  <a:pos x="83" y="367"/>
                </a:cxn>
                <a:cxn ang="0">
                  <a:pos x="315" y="491"/>
                </a:cxn>
                <a:cxn ang="0">
                  <a:pos x="574" y="417"/>
                </a:cxn>
                <a:cxn ang="0">
                  <a:pos x="633" y="274"/>
                </a:cxn>
                <a:cxn ang="0">
                  <a:pos x="406" y="75"/>
                </a:cxn>
                <a:cxn ang="0">
                  <a:pos x="406" y="75"/>
                </a:cxn>
              </a:cxnLst>
              <a:rect l="0" t="0" r="r" b="b"/>
              <a:pathLst>
                <a:path w="633" h="491">
                  <a:moveTo>
                    <a:pt x="406" y="75"/>
                  </a:moveTo>
                  <a:lnTo>
                    <a:pt x="332" y="0"/>
                  </a:lnTo>
                  <a:lnTo>
                    <a:pt x="57" y="25"/>
                  </a:lnTo>
                  <a:lnTo>
                    <a:pt x="0" y="116"/>
                  </a:lnTo>
                  <a:lnTo>
                    <a:pt x="83" y="367"/>
                  </a:lnTo>
                  <a:lnTo>
                    <a:pt x="315" y="491"/>
                  </a:lnTo>
                  <a:lnTo>
                    <a:pt x="574" y="417"/>
                  </a:lnTo>
                  <a:lnTo>
                    <a:pt x="633" y="274"/>
                  </a:lnTo>
                  <a:lnTo>
                    <a:pt x="406" y="75"/>
                  </a:lnTo>
                  <a:lnTo>
                    <a:pt x="406" y="75"/>
                  </a:lnTo>
                  <a:close/>
                </a:path>
              </a:pathLst>
            </a:custGeom>
            <a:solidFill>
              <a:srgbClr val="E8D9D9"/>
            </a:solidFill>
            <a:ln w="9525">
              <a:noFill/>
              <a:round/>
              <a:headEnd/>
              <a:tailEnd/>
            </a:ln>
          </p:spPr>
          <p:txBody>
            <a:bodyPr/>
            <a:lstStyle/>
            <a:p>
              <a:endParaRPr lang="en-US"/>
            </a:p>
          </p:txBody>
        </p:sp>
        <p:sp>
          <p:nvSpPr>
            <p:cNvPr id="3080" name="Freeform 8"/>
            <p:cNvSpPr>
              <a:spLocks/>
            </p:cNvSpPr>
            <p:nvPr/>
          </p:nvSpPr>
          <p:spPr bwMode="auto">
            <a:xfrm>
              <a:off x="551" y="3228"/>
              <a:ext cx="283" cy="228"/>
            </a:xfrm>
            <a:custGeom>
              <a:avLst/>
              <a:gdLst/>
              <a:ahLst/>
              <a:cxnLst>
                <a:cxn ang="0">
                  <a:pos x="0" y="84"/>
                </a:cxn>
                <a:cxn ang="0">
                  <a:pos x="15" y="650"/>
                </a:cxn>
                <a:cxn ang="0">
                  <a:pos x="99" y="1182"/>
                </a:cxn>
                <a:cxn ang="0">
                  <a:pos x="557" y="1249"/>
                </a:cxn>
                <a:cxn ang="0">
                  <a:pos x="1131" y="1266"/>
                </a:cxn>
                <a:cxn ang="0">
                  <a:pos x="1540" y="1224"/>
                </a:cxn>
                <a:cxn ang="0">
                  <a:pos x="1688" y="732"/>
                </a:cxn>
                <a:cxn ang="0">
                  <a:pos x="1663" y="74"/>
                </a:cxn>
                <a:cxn ang="0">
                  <a:pos x="1165" y="25"/>
                </a:cxn>
                <a:cxn ang="0">
                  <a:pos x="407" y="0"/>
                </a:cxn>
                <a:cxn ang="0">
                  <a:pos x="0" y="84"/>
                </a:cxn>
                <a:cxn ang="0">
                  <a:pos x="0" y="84"/>
                </a:cxn>
              </a:cxnLst>
              <a:rect l="0" t="0" r="r" b="b"/>
              <a:pathLst>
                <a:path w="1688" h="1266">
                  <a:moveTo>
                    <a:pt x="0" y="84"/>
                  </a:moveTo>
                  <a:lnTo>
                    <a:pt x="15" y="650"/>
                  </a:lnTo>
                  <a:lnTo>
                    <a:pt x="99" y="1182"/>
                  </a:lnTo>
                  <a:lnTo>
                    <a:pt x="557" y="1249"/>
                  </a:lnTo>
                  <a:lnTo>
                    <a:pt x="1131" y="1266"/>
                  </a:lnTo>
                  <a:lnTo>
                    <a:pt x="1540" y="1224"/>
                  </a:lnTo>
                  <a:lnTo>
                    <a:pt x="1688" y="732"/>
                  </a:lnTo>
                  <a:lnTo>
                    <a:pt x="1663" y="74"/>
                  </a:lnTo>
                  <a:lnTo>
                    <a:pt x="1165" y="25"/>
                  </a:lnTo>
                  <a:lnTo>
                    <a:pt x="407" y="0"/>
                  </a:lnTo>
                  <a:lnTo>
                    <a:pt x="0" y="84"/>
                  </a:lnTo>
                  <a:lnTo>
                    <a:pt x="0" y="84"/>
                  </a:lnTo>
                  <a:close/>
                </a:path>
              </a:pathLst>
            </a:custGeom>
            <a:solidFill>
              <a:srgbClr val="FFCC99"/>
            </a:solidFill>
            <a:ln w="9525">
              <a:noFill/>
              <a:round/>
              <a:headEnd/>
              <a:tailEnd/>
            </a:ln>
          </p:spPr>
          <p:txBody>
            <a:bodyPr/>
            <a:lstStyle/>
            <a:p>
              <a:endParaRPr lang="en-US"/>
            </a:p>
          </p:txBody>
        </p:sp>
        <p:sp>
          <p:nvSpPr>
            <p:cNvPr id="3081" name="Freeform 9"/>
            <p:cNvSpPr>
              <a:spLocks/>
            </p:cNvSpPr>
            <p:nvPr/>
          </p:nvSpPr>
          <p:spPr bwMode="auto">
            <a:xfrm>
              <a:off x="536" y="3592"/>
              <a:ext cx="342" cy="153"/>
            </a:xfrm>
            <a:custGeom>
              <a:avLst/>
              <a:gdLst/>
              <a:ahLst/>
              <a:cxnLst>
                <a:cxn ang="0">
                  <a:pos x="0" y="24"/>
                </a:cxn>
                <a:cxn ang="0">
                  <a:pos x="118" y="524"/>
                </a:cxn>
                <a:cxn ang="0">
                  <a:pos x="625" y="640"/>
                </a:cxn>
                <a:cxn ang="0">
                  <a:pos x="1807" y="650"/>
                </a:cxn>
                <a:cxn ang="0">
                  <a:pos x="2039" y="849"/>
                </a:cxn>
                <a:cxn ang="0">
                  <a:pos x="1857" y="532"/>
                </a:cxn>
                <a:cxn ang="0">
                  <a:pos x="1682" y="517"/>
                </a:cxn>
                <a:cxn ang="0">
                  <a:pos x="1931" y="0"/>
                </a:cxn>
                <a:cxn ang="0">
                  <a:pos x="733" y="115"/>
                </a:cxn>
                <a:cxn ang="0">
                  <a:pos x="642" y="441"/>
                </a:cxn>
                <a:cxn ang="0">
                  <a:pos x="591" y="58"/>
                </a:cxn>
                <a:cxn ang="0">
                  <a:pos x="0" y="24"/>
                </a:cxn>
                <a:cxn ang="0">
                  <a:pos x="0" y="24"/>
                </a:cxn>
              </a:cxnLst>
              <a:rect l="0" t="0" r="r" b="b"/>
              <a:pathLst>
                <a:path w="2039" h="849">
                  <a:moveTo>
                    <a:pt x="0" y="24"/>
                  </a:moveTo>
                  <a:lnTo>
                    <a:pt x="118" y="524"/>
                  </a:lnTo>
                  <a:lnTo>
                    <a:pt x="625" y="640"/>
                  </a:lnTo>
                  <a:lnTo>
                    <a:pt x="1807" y="650"/>
                  </a:lnTo>
                  <a:lnTo>
                    <a:pt x="2039" y="849"/>
                  </a:lnTo>
                  <a:lnTo>
                    <a:pt x="1857" y="532"/>
                  </a:lnTo>
                  <a:lnTo>
                    <a:pt x="1682" y="517"/>
                  </a:lnTo>
                  <a:lnTo>
                    <a:pt x="1931" y="0"/>
                  </a:lnTo>
                  <a:lnTo>
                    <a:pt x="733" y="115"/>
                  </a:lnTo>
                  <a:lnTo>
                    <a:pt x="642" y="441"/>
                  </a:lnTo>
                  <a:lnTo>
                    <a:pt x="591" y="58"/>
                  </a:lnTo>
                  <a:lnTo>
                    <a:pt x="0" y="24"/>
                  </a:lnTo>
                  <a:lnTo>
                    <a:pt x="0" y="24"/>
                  </a:lnTo>
                  <a:close/>
                </a:path>
              </a:pathLst>
            </a:custGeom>
            <a:solidFill>
              <a:srgbClr val="A39494"/>
            </a:solidFill>
            <a:ln w="9525">
              <a:noFill/>
              <a:round/>
              <a:headEnd/>
              <a:tailEnd/>
            </a:ln>
          </p:spPr>
          <p:txBody>
            <a:bodyPr/>
            <a:lstStyle/>
            <a:p>
              <a:endParaRPr lang="en-US"/>
            </a:p>
          </p:txBody>
        </p:sp>
        <p:sp>
          <p:nvSpPr>
            <p:cNvPr id="3082" name="Freeform 10"/>
            <p:cNvSpPr>
              <a:spLocks/>
            </p:cNvSpPr>
            <p:nvPr/>
          </p:nvSpPr>
          <p:spPr bwMode="auto">
            <a:xfrm>
              <a:off x="491" y="3788"/>
              <a:ext cx="412" cy="45"/>
            </a:xfrm>
            <a:custGeom>
              <a:avLst/>
              <a:gdLst/>
              <a:ahLst/>
              <a:cxnLst>
                <a:cxn ang="0">
                  <a:pos x="0" y="100"/>
                </a:cxn>
                <a:cxn ang="0">
                  <a:pos x="159" y="142"/>
                </a:cxn>
                <a:cxn ang="0">
                  <a:pos x="2347" y="133"/>
                </a:cxn>
                <a:cxn ang="0">
                  <a:pos x="2455" y="0"/>
                </a:cxn>
                <a:cxn ang="0">
                  <a:pos x="2431" y="209"/>
                </a:cxn>
                <a:cxn ang="0">
                  <a:pos x="2305" y="251"/>
                </a:cxn>
                <a:cxn ang="0">
                  <a:pos x="76" y="241"/>
                </a:cxn>
                <a:cxn ang="0">
                  <a:pos x="0" y="100"/>
                </a:cxn>
                <a:cxn ang="0">
                  <a:pos x="0" y="100"/>
                </a:cxn>
              </a:cxnLst>
              <a:rect l="0" t="0" r="r" b="b"/>
              <a:pathLst>
                <a:path w="2455" h="251">
                  <a:moveTo>
                    <a:pt x="0" y="100"/>
                  </a:moveTo>
                  <a:lnTo>
                    <a:pt x="159" y="142"/>
                  </a:lnTo>
                  <a:lnTo>
                    <a:pt x="2347" y="133"/>
                  </a:lnTo>
                  <a:lnTo>
                    <a:pt x="2455" y="0"/>
                  </a:lnTo>
                  <a:lnTo>
                    <a:pt x="2431" y="209"/>
                  </a:lnTo>
                  <a:lnTo>
                    <a:pt x="2305" y="251"/>
                  </a:lnTo>
                  <a:lnTo>
                    <a:pt x="76" y="241"/>
                  </a:lnTo>
                  <a:lnTo>
                    <a:pt x="0" y="100"/>
                  </a:lnTo>
                  <a:lnTo>
                    <a:pt x="0" y="100"/>
                  </a:lnTo>
                  <a:close/>
                </a:path>
              </a:pathLst>
            </a:custGeom>
            <a:solidFill>
              <a:srgbClr val="A39494"/>
            </a:solidFill>
            <a:ln w="9525">
              <a:noFill/>
              <a:round/>
              <a:headEnd/>
              <a:tailEnd/>
            </a:ln>
          </p:spPr>
          <p:txBody>
            <a:bodyPr/>
            <a:lstStyle/>
            <a:p>
              <a:endParaRPr lang="en-US"/>
            </a:p>
          </p:txBody>
        </p:sp>
        <p:sp>
          <p:nvSpPr>
            <p:cNvPr id="3083" name="Freeform 11"/>
            <p:cNvSpPr>
              <a:spLocks/>
            </p:cNvSpPr>
            <p:nvPr/>
          </p:nvSpPr>
          <p:spPr bwMode="auto">
            <a:xfrm>
              <a:off x="524" y="3204"/>
              <a:ext cx="368" cy="361"/>
            </a:xfrm>
            <a:custGeom>
              <a:avLst/>
              <a:gdLst/>
              <a:ahLst/>
              <a:cxnLst>
                <a:cxn ang="0">
                  <a:pos x="41" y="158"/>
                </a:cxn>
                <a:cxn ang="0">
                  <a:pos x="0" y="741"/>
                </a:cxn>
                <a:cxn ang="0">
                  <a:pos x="59" y="1557"/>
                </a:cxn>
                <a:cxn ang="0">
                  <a:pos x="598" y="1699"/>
                </a:cxn>
                <a:cxn ang="0">
                  <a:pos x="1056" y="2000"/>
                </a:cxn>
                <a:cxn ang="0">
                  <a:pos x="1680" y="2007"/>
                </a:cxn>
                <a:cxn ang="0">
                  <a:pos x="1840" y="1633"/>
                </a:cxn>
                <a:cxn ang="0">
                  <a:pos x="1956" y="1616"/>
                </a:cxn>
                <a:cxn ang="0">
                  <a:pos x="2138" y="874"/>
                </a:cxn>
                <a:cxn ang="0">
                  <a:pos x="2195" y="72"/>
                </a:cxn>
                <a:cxn ang="0">
                  <a:pos x="1553" y="0"/>
                </a:cxn>
                <a:cxn ang="0">
                  <a:pos x="484" y="65"/>
                </a:cxn>
                <a:cxn ang="0">
                  <a:pos x="1836" y="226"/>
                </a:cxn>
                <a:cxn ang="0">
                  <a:pos x="1781" y="1433"/>
                </a:cxn>
                <a:cxn ang="0">
                  <a:pos x="998" y="1490"/>
                </a:cxn>
                <a:cxn ang="0">
                  <a:pos x="216" y="1399"/>
                </a:cxn>
                <a:cxn ang="0">
                  <a:pos x="142" y="259"/>
                </a:cxn>
                <a:cxn ang="0">
                  <a:pos x="41" y="158"/>
                </a:cxn>
                <a:cxn ang="0">
                  <a:pos x="41" y="158"/>
                </a:cxn>
              </a:cxnLst>
              <a:rect l="0" t="0" r="r" b="b"/>
              <a:pathLst>
                <a:path w="2195" h="2007">
                  <a:moveTo>
                    <a:pt x="41" y="158"/>
                  </a:moveTo>
                  <a:lnTo>
                    <a:pt x="0" y="741"/>
                  </a:lnTo>
                  <a:lnTo>
                    <a:pt x="59" y="1557"/>
                  </a:lnTo>
                  <a:lnTo>
                    <a:pt x="598" y="1699"/>
                  </a:lnTo>
                  <a:lnTo>
                    <a:pt x="1056" y="2000"/>
                  </a:lnTo>
                  <a:lnTo>
                    <a:pt x="1680" y="2007"/>
                  </a:lnTo>
                  <a:lnTo>
                    <a:pt x="1840" y="1633"/>
                  </a:lnTo>
                  <a:lnTo>
                    <a:pt x="1956" y="1616"/>
                  </a:lnTo>
                  <a:lnTo>
                    <a:pt x="2138" y="874"/>
                  </a:lnTo>
                  <a:lnTo>
                    <a:pt x="2195" y="72"/>
                  </a:lnTo>
                  <a:lnTo>
                    <a:pt x="1553" y="0"/>
                  </a:lnTo>
                  <a:lnTo>
                    <a:pt x="484" y="65"/>
                  </a:lnTo>
                  <a:lnTo>
                    <a:pt x="1836" y="226"/>
                  </a:lnTo>
                  <a:lnTo>
                    <a:pt x="1781" y="1433"/>
                  </a:lnTo>
                  <a:lnTo>
                    <a:pt x="998" y="1490"/>
                  </a:lnTo>
                  <a:lnTo>
                    <a:pt x="216" y="1399"/>
                  </a:lnTo>
                  <a:lnTo>
                    <a:pt x="142" y="259"/>
                  </a:lnTo>
                  <a:lnTo>
                    <a:pt x="41" y="158"/>
                  </a:lnTo>
                  <a:lnTo>
                    <a:pt x="41" y="158"/>
                  </a:lnTo>
                  <a:close/>
                </a:path>
              </a:pathLst>
            </a:custGeom>
            <a:solidFill>
              <a:srgbClr val="A39494"/>
            </a:solidFill>
            <a:ln w="9525">
              <a:noFill/>
              <a:round/>
              <a:headEnd/>
              <a:tailEnd/>
            </a:ln>
          </p:spPr>
          <p:txBody>
            <a:bodyPr/>
            <a:lstStyle/>
            <a:p>
              <a:endParaRPr lang="en-US"/>
            </a:p>
          </p:txBody>
        </p:sp>
        <p:sp>
          <p:nvSpPr>
            <p:cNvPr id="3084" name="Freeform 12"/>
            <p:cNvSpPr>
              <a:spLocks/>
            </p:cNvSpPr>
            <p:nvPr/>
          </p:nvSpPr>
          <p:spPr bwMode="auto">
            <a:xfrm>
              <a:off x="596" y="3228"/>
              <a:ext cx="231" cy="229"/>
            </a:xfrm>
            <a:custGeom>
              <a:avLst/>
              <a:gdLst/>
              <a:ahLst/>
              <a:cxnLst>
                <a:cxn ang="0">
                  <a:pos x="1355" y="74"/>
                </a:cxn>
                <a:cxn ang="0">
                  <a:pos x="1372" y="783"/>
                </a:cxn>
                <a:cxn ang="0">
                  <a:pos x="1289" y="1217"/>
                </a:cxn>
                <a:cxn ang="0">
                  <a:pos x="857" y="1274"/>
                </a:cxn>
                <a:cxn ang="0">
                  <a:pos x="333" y="1274"/>
                </a:cxn>
                <a:cxn ang="0">
                  <a:pos x="0" y="1207"/>
                </a:cxn>
                <a:cxn ang="0">
                  <a:pos x="599" y="1125"/>
                </a:cxn>
                <a:cxn ang="0">
                  <a:pos x="1089" y="799"/>
                </a:cxn>
                <a:cxn ang="0">
                  <a:pos x="1047" y="291"/>
                </a:cxn>
                <a:cxn ang="0">
                  <a:pos x="190" y="0"/>
                </a:cxn>
                <a:cxn ang="0">
                  <a:pos x="1355" y="74"/>
                </a:cxn>
                <a:cxn ang="0">
                  <a:pos x="1355" y="74"/>
                </a:cxn>
              </a:cxnLst>
              <a:rect l="0" t="0" r="r" b="b"/>
              <a:pathLst>
                <a:path w="1372" h="1274">
                  <a:moveTo>
                    <a:pt x="1355" y="74"/>
                  </a:moveTo>
                  <a:lnTo>
                    <a:pt x="1372" y="783"/>
                  </a:lnTo>
                  <a:lnTo>
                    <a:pt x="1289" y="1217"/>
                  </a:lnTo>
                  <a:lnTo>
                    <a:pt x="857" y="1274"/>
                  </a:lnTo>
                  <a:lnTo>
                    <a:pt x="333" y="1274"/>
                  </a:lnTo>
                  <a:lnTo>
                    <a:pt x="0" y="1207"/>
                  </a:lnTo>
                  <a:lnTo>
                    <a:pt x="599" y="1125"/>
                  </a:lnTo>
                  <a:lnTo>
                    <a:pt x="1089" y="799"/>
                  </a:lnTo>
                  <a:lnTo>
                    <a:pt x="1047" y="291"/>
                  </a:lnTo>
                  <a:lnTo>
                    <a:pt x="190" y="0"/>
                  </a:lnTo>
                  <a:lnTo>
                    <a:pt x="1355" y="74"/>
                  </a:lnTo>
                  <a:lnTo>
                    <a:pt x="1355" y="74"/>
                  </a:lnTo>
                  <a:close/>
                </a:path>
              </a:pathLst>
            </a:custGeom>
            <a:solidFill>
              <a:schemeClr val="folHlink"/>
            </a:solidFill>
            <a:ln w="9525">
              <a:noFill/>
              <a:round/>
              <a:headEnd/>
              <a:tailEnd/>
            </a:ln>
          </p:spPr>
          <p:txBody>
            <a:bodyPr/>
            <a:lstStyle/>
            <a:p>
              <a:endParaRPr lang="en-US"/>
            </a:p>
          </p:txBody>
        </p:sp>
        <p:sp>
          <p:nvSpPr>
            <p:cNvPr id="3085" name="Freeform 13"/>
            <p:cNvSpPr>
              <a:spLocks/>
            </p:cNvSpPr>
            <p:nvPr/>
          </p:nvSpPr>
          <p:spPr bwMode="auto">
            <a:xfrm>
              <a:off x="725" y="3618"/>
              <a:ext cx="103" cy="26"/>
            </a:xfrm>
            <a:custGeom>
              <a:avLst/>
              <a:gdLst/>
              <a:ahLst/>
              <a:cxnLst>
                <a:cxn ang="0">
                  <a:pos x="78" y="15"/>
                </a:cxn>
                <a:cxn ang="0">
                  <a:pos x="0" y="137"/>
                </a:cxn>
                <a:cxn ang="0">
                  <a:pos x="532" y="144"/>
                </a:cxn>
                <a:cxn ang="0">
                  <a:pos x="620" y="0"/>
                </a:cxn>
                <a:cxn ang="0">
                  <a:pos x="78" y="15"/>
                </a:cxn>
                <a:cxn ang="0">
                  <a:pos x="78" y="15"/>
                </a:cxn>
              </a:cxnLst>
              <a:rect l="0" t="0" r="r" b="b"/>
              <a:pathLst>
                <a:path w="620" h="144">
                  <a:moveTo>
                    <a:pt x="78" y="15"/>
                  </a:moveTo>
                  <a:lnTo>
                    <a:pt x="0" y="137"/>
                  </a:lnTo>
                  <a:lnTo>
                    <a:pt x="532" y="144"/>
                  </a:lnTo>
                  <a:lnTo>
                    <a:pt x="620" y="0"/>
                  </a:lnTo>
                  <a:lnTo>
                    <a:pt x="78" y="15"/>
                  </a:lnTo>
                  <a:lnTo>
                    <a:pt x="78" y="15"/>
                  </a:lnTo>
                  <a:close/>
                </a:path>
              </a:pathLst>
            </a:custGeom>
            <a:solidFill>
              <a:srgbClr val="756868"/>
            </a:solidFill>
            <a:ln w="9525">
              <a:noFill/>
              <a:round/>
              <a:headEnd/>
              <a:tailEnd/>
            </a:ln>
          </p:spPr>
          <p:txBody>
            <a:bodyPr/>
            <a:lstStyle/>
            <a:p>
              <a:endParaRPr lang="en-US"/>
            </a:p>
          </p:txBody>
        </p:sp>
        <p:sp>
          <p:nvSpPr>
            <p:cNvPr id="3086" name="Freeform 14"/>
            <p:cNvSpPr>
              <a:spLocks/>
            </p:cNvSpPr>
            <p:nvPr/>
          </p:nvSpPr>
          <p:spPr bwMode="auto">
            <a:xfrm>
              <a:off x="969" y="3743"/>
              <a:ext cx="92" cy="88"/>
            </a:xfrm>
            <a:custGeom>
              <a:avLst/>
              <a:gdLst/>
              <a:ahLst/>
              <a:cxnLst>
                <a:cxn ang="0">
                  <a:pos x="0" y="249"/>
                </a:cxn>
                <a:cxn ang="0">
                  <a:pos x="175" y="357"/>
                </a:cxn>
                <a:cxn ang="0">
                  <a:pos x="367" y="348"/>
                </a:cxn>
                <a:cxn ang="0">
                  <a:pos x="325" y="197"/>
                </a:cxn>
                <a:cxn ang="0">
                  <a:pos x="91" y="106"/>
                </a:cxn>
                <a:cxn ang="0">
                  <a:pos x="258" y="74"/>
                </a:cxn>
                <a:cxn ang="0">
                  <a:pos x="17" y="32"/>
                </a:cxn>
                <a:cxn ang="0">
                  <a:pos x="192" y="0"/>
                </a:cxn>
                <a:cxn ang="0">
                  <a:pos x="266" y="15"/>
                </a:cxn>
                <a:cxn ang="0">
                  <a:pos x="549" y="298"/>
                </a:cxn>
                <a:cxn ang="0">
                  <a:pos x="458" y="448"/>
                </a:cxn>
                <a:cxn ang="0">
                  <a:pos x="118" y="490"/>
                </a:cxn>
                <a:cxn ang="0">
                  <a:pos x="0" y="249"/>
                </a:cxn>
                <a:cxn ang="0">
                  <a:pos x="0" y="249"/>
                </a:cxn>
              </a:cxnLst>
              <a:rect l="0" t="0" r="r" b="b"/>
              <a:pathLst>
                <a:path w="549" h="490">
                  <a:moveTo>
                    <a:pt x="0" y="249"/>
                  </a:moveTo>
                  <a:lnTo>
                    <a:pt x="175" y="357"/>
                  </a:lnTo>
                  <a:lnTo>
                    <a:pt x="367" y="348"/>
                  </a:lnTo>
                  <a:lnTo>
                    <a:pt x="325" y="197"/>
                  </a:lnTo>
                  <a:lnTo>
                    <a:pt x="91" y="106"/>
                  </a:lnTo>
                  <a:lnTo>
                    <a:pt x="258" y="74"/>
                  </a:lnTo>
                  <a:lnTo>
                    <a:pt x="17" y="32"/>
                  </a:lnTo>
                  <a:lnTo>
                    <a:pt x="192" y="0"/>
                  </a:lnTo>
                  <a:lnTo>
                    <a:pt x="266" y="15"/>
                  </a:lnTo>
                  <a:lnTo>
                    <a:pt x="549" y="298"/>
                  </a:lnTo>
                  <a:lnTo>
                    <a:pt x="458" y="448"/>
                  </a:lnTo>
                  <a:lnTo>
                    <a:pt x="118" y="490"/>
                  </a:lnTo>
                  <a:lnTo>
                    <a:pt x="0" y="249"/>
                  </a:lnTo>
                  <a:lnTo>
                    <a:pt x="0" y="249"/>
                  </a:lnTo>
                  <a:close/>
                </a:path>
              </a:pathLst>
            </a:custGeom>
            <a:solidFill>
              <a:srgbClr val="A39494"/>
            </a:solidFill>
            <a:ln w="9525">
              <a:noFill/>
              <a:round/>
              <a:headEnd/>
              <a:tailEnd/>
            </a:ln>
          </p:spPr>
          <p:txBody>
            <a:bodyPr/>
            <a:lstStyle/>
            <a:p>
              <a:endParaRPr lang="en-US"/>
            </a:p>
          </p:txBody>
        </p:sp>
        <p:sp>
          <p:nvSpPr>
            <p:cNvPr id="3087" name="Freeform 15"/>
            <p:cNvSpPr>
              <a:spLocks/>
            </p:cNvSpPr>
            <p:nvPr/>
          </p:nvSpPr>
          <p:spPr bwMode="auto">
            <a:xfrm>
              <a:off x="525" y="3718"/>
              <a:ext cx="251" cy="75"/>
            </a:xfrm>
            <a:custGeom>
              <a:avLst/>
              <a:gdLst/>
              <a:ahLst/>
              <a:cxnLst>
                <a:cxn ang="0">
                  <a:pos x="84" y="0"/>
                </a:cxn>
                <a:cxn ang="0">
                  <a:pos x="1433" y="25"/>
                </a:cxn>
                <a:cxn ang="0">
                  <a:pos x="1500" y="409"/>
                </a:cxn>
                <a:cxn ang="0">
                  <a:pos x="0" y="416"/>
                </a:cxn>
                <a:cxn ang="0">
                  <a:pos x="84" y="0"/>
                </a:cxn>
                <a:cxn ang="0">
                  <a:pos x="84" y="0"/>
                </a:cxn>
              </a:cxnLst>
              <a:rect l="0" t="0" r="r" b="b"/>
              <a:pathLst>
                <a:path w="1500" h="416">
                  <a:moveTo>
                    <a:pt x="84" y="0"/>
                  </a:moveTo>
                  <a:lnTo>
                    <a:pt x="1433" y="25"/>
                  </a:lnTo>
                  <a:lnTo>
                    <a:pt x="1500" y="409"/>
                  </a:lnTo>
                  <a:lnTo>
                    <a:pt x="0" y="416"/>
                  </a:lnTo>
                  <a:lnTo>
                    <a:pt x="84" y="0"/>
                  </a:lnTo>
                  <a:lnTo>
                    <a:pt x="84" y="0"/>
                  </a:lnTo>
                  <a:close/>
                </a:path>
              </a:pathLst>
            </a:custGeom>
            <a:solidFill>
              <a:srgbClr val="FFEDED"/>
            </a:solidFill>
            <a:ln w="9525">
              <a:noFill/>
              <a:round/>
              <a:headEnd/>
              <a:tailEnd/>
            </a:ln>
          </p:spPr>
          <p:txBody>
            <a:bodyPr/>
            <a:lstStyle/>
            <a:p>
              <a:endParaRPr lang="en-US"/>
            </a:p>
          </p:txBody>
        </p:sp>
        <p:sp>
          <p:nvSpPr>
            <p:cNvPr id="3088" name="Freeform 16"/>
            <p:cNvSpPr>
              <a:spLocks/>
            </p:cNvSpPr>
            <p:nvPr/>
          </p:nvSpPr>
          <p:spPr bwMode="auto">
            <a:xfrm>
              <a:off x="796" y="3715"/>
              <a:ext cx="71" cy="75"/>
            </a:xfrm>
            <a:custGeom>
              <a:avLst/>
              <a:gdLst/>
              <a:ahLst/>
              <a:cxnLst>
                <a:cxn ang="0">
                  <a:pos x="283" y="76"/>
                </a:cxn>
                <a:cxn ang="0">
                  <a:pos x="217" y="0"/>
                </a:cxn>
                <a:cxn ang="0">
                  <a:pos x="0" y="17"/>
                </a:cxn>
                <a:cxn ang="0">
                  <a:pos x="125" y="416"/>
                </a:cxn>
                <a:cxn ang="0">
                  <a:pos x="424" y="401"/>
                </a:cxn>
                <a:cxn ang="0">
                  <a:pos x="283" y="76"/>
                </a:cxn>
                <a:cxn ang="0">
                  <a:pos x="283" y="76"/>
                </a:cxn>
              </a:cxnLst>
              <a:rect l="0" t="0" r="r" b="b"/>
              <a:pathLst>
                <a:path w="424" h="416">
                  <a:moveTo>
                    <a:pt x="283" y="76"/>
                  </a:moveTo>
                  <a:lnTo>
                    <a:pt x="217" y="0"/>
                  </a:lnTo>
                  <a:lnTo>
                    <a:pt x="0" y="17"/>
                  </a:lnTo>
                  <a:lnTo>
                    <a:pt x="125" y="416"/>
                  </a:lnTo>
                  <a:lnTo>
                    <a:pt x="424" y="401"/>
                  </a:lnTo>
                  <a:lnTo>
                    <a:pt x="283" y="76"/>
                  </a:lnTo>
                  <a:lnTo>
                    <a:pt x="283" y="76"/>
                  </a:lnTo>
                  <a:close/>
                </a:path>
              </a:pathLst>
            </a:custGeom>
            <a:solidFill>
              <a:srgbClr val="FFEDED"/>
            </a:solidFill>
            <a:ln w="9525">
              <a:noFill/>
              <a:round/>
              <a:headEnd/>
              <a:tailEnd/>
            </a:ln>
          </p:spPr>
          <p:txBody>
            <a:bodyPr/>
            <a:lstStyle/>
            <a:p>
              <a:endParaRPr lang="en-US"/>
            </a:p>
          </p:txBody>
        </p:sp>
        <p:sp>
          <p:nvSpPr>
            <p:cNvPr id="3089" name="Freeform 17"/>
            <p:cNvSpPr>
              <a:spLocks/>
            </p:cNvSpPr>
            <p:nvPr/>
          </p:nvSpPr>
          <p:spPr bwMode="auto">
            <a:xfrm>
              <a:off x="954" y="3748"/>
              <a:ext cx="49" cy="45"/>
            </a:xfrm>
            <a:custGeom>
              <a:avLst/>
              <a:gdLst/>
              <a:ahLst/>
              <a:cxnLst>
                <a:cxn ang="0">
                  <a:pos x="57" y="0"/>
                </a:cxn>
                <a:cxn ang="0">
                  <a:pos x="0" y="42"/>
                </a:cxn>
                <a:cxn ang="0">
                  <a:pos x="40" y="200"/>
                </a:cxn>
                <a:cxn ang="0">
                  <a:pos x="298" y="249"/>
                </a:cxn>
                <a:cxn ang="0">
                  <a:pos x="66" y="74"/>
                </a:cxn>
                <a:cxn ang="0">
                  <a:pos x="57" y="0"/>
                </a:cxn>
                <a:cxn ang="0">
                  <a:pos x="57" y="0"/>
                </a:cxn>
              </a:cxnLst>
              <a:rect l="0" t="0" r="r" b="b"/>
              <a:pathLst>
                <a:path w="298" h="249">
                  <a:moveTo>
                    <a:pt x="57" y="0"/>
                  </a:moveTo>
                  <a:lnTo>
                    <a:pt x="0" y="42"/>
                  </a:lnTo>
                  <a:lnTo>
                    <a:pt x="40" y="200"/>
                  </a:lnTo>
                  <a:lnTo>
                    <a:pt x="298" y="249"/>
                  </a:lnTo>
                  <a:lnTo>
                    <a:pt x="66" y="74"/>
                  </a:lnTo>
                  <a:lnTo>
                    <a:pt x="57" y="0"/>
                  </a:lnTo>
                  <a:lnTo>
                    <a:pt x="57" y="0"/>
                  </a:lnTo>
                  <a:close/>
                </a:path>
              </a:pathLst>
            </a:custGeom>
            <a:solidFill>
              <a:srgbClr val="FFEDED"/>
            </a:solidFill>
            <a:ln w="9525">
              <a:noFill/>
              <a:round/>
              <a:headEnd/>
              <a:tailEnd/>
            </a:ln>
          </p:spPr>
          <p:txBody>
            <a:bodyPr/>
            <a:lstStyle/>
            <a:p>
              <a:endParaRPr lang="en-US"/>
            </a:p>
          </p:txBody>
        </p:sp>
        <p:sp>
          <p:nvSpPr>
            <p:cNvPr id="3090" name="Freeform 18"/>
            <p:cNvSpPr>
              <a:spLocks/>
            </p:cNvSpPr>
            <p:nvPr/>
          </p:nvSpPr>
          <p:spPr bwMode="auto">
            <a:xfrm>
              <a:off x="529" y="3216"/>
              <a:ext cx="328" cy="250"/>
            </a:xfrm>
            <a:custGeom>
              <a:avLst/>
              <a:gdLst/>
              <a:ahLst/>
              <a:cxnLst>
                <a:cxn ang="0">
                  <a:pos x="0" y="91"/>
                </a:cxn>
                <a:cxn ang="0">
                  <a:pos x="424" y="0"/>
                </a:cxn>
                <a:cxn ang="0">
                  <a:pos x="1456" y="24"/>
                </a:cxn>
                <a:cxn ang="0">
                  <a:pos x="1954" y="123"/>
                </a:cxn>
                <a:cxn ang="0">
                  <a:pos x="1897" y="273"/>
                </a:cxn>
                <a:cxn ang="0">
                  <a:pos x="1897" y="766"/>
                </a:cxn>
                <a:cxn ang="0">
                  <a:pos x="1754" y="1391"/>
                </a:cxn>
                <a:cxn ang="0">
                  <a:pos x="1646" y="1298"/>
                </a:cxn>
                <a:cxn ang="0">
                  <a:pos x="1754" y="857"/>
                </a:cxn>
                <a:cxn ang="0">
                  <a:pos x="1722" y="182"/>
                </a:cxn>
                <a:cxn ang="0">
                  <a:pos x="1190" y="98"/>
                </a:cxn>
                <a:cxn ang="0">
                  <a:pos x="739" y="81"/>
                </a:cxn>
                <a:cxn ang="0">
                  <a:pos x="224" y="150"/>
                </a:cxn>
                <a:cxn ang="0">
                  <a:pos x="182" y="724"/>
                </a:cxn>
                <a:cxn ang="0">
                  <a:pos x="241" y="1241"/>
                </a:cxn>
                <a:cxn ang="0">
                  <a:pos x="158" y="1332"/>
                </a:cxn>
                <a:cxn ang="0">
                  <a:pos x="32" y="741"/>
                </a:cxn>
                <a:cxn ang="0">
                  <a:pos x="49" y="157"/>
                </a:cxn>
                <a:cxn ang="0">
                  <a:pos x="0" y="91"/>
                </a:cxn>
                <a:cxn ang="0">
                  <a:pos x="0" y="91"/>
                </a:cxn>
              </a:cxnLst>
              <a:rect l="0" t="0" r="r" b="b"/>
              <a:pathLst>
                <a:path w="1954" h="1391">
                  <a:moveTo>
                    <a:pt x="0" y="91"/>
                  </a:moveTo>
                  <a:lnTo>
                    <a:pt x="424" y="0"/>
                  </a:lnTo>
                  <a:lnTo>
                    <a:pt x="1456" y="24"/>
                  </a:lnTo>
                  <a:lnTo>
                    <a:pt x="1954" y="123"/>
                  </a:lnTo>
                  <a:lnTo>
                    <a:pt x="1897" y="273"/>
                  </a:lnTo>
                  <a:lnTo>
                    <a:pt x="1897" y="766"/>
                  </a:lnTo>
                  <a:lnTo>
                    <a:pt x="1754" y="1391"/>
                  </a:lnTo>
                  <a:lnTo>
                    <a:pt x="1646" y="1298"/>
                  </a:lnTo>
                  <a:lnTo>
                    <a:pt x="1754" y="857"/>
                  </a:lnTo>
                  <a:lnTo>
                    <a:pt x="1722" y="182"/>
                  </a:lnTo>
                  <a:lnTo>
                    <a:pt x="1190" y="98"/>
                  </a:lnTo>
                  <a:lnTo>
                    <a:pt x="739" y="81"/>
                  </a:lnTo>
                  <a:lnTo>
                    <a:pt x="224" y="150"/>
                  </a:lnTo>
                  <a:lnTo>
                    <a:pt x="182" y="724"/>
                  </a:lnTo>
                  <a:lnTo>
                    <a:pt x="241" y="1241"/>
                  </a:lnTo>
                  <a:lnTo>
                    <a:pt x="158" y="1332"/>
                  </a:lnTo>
                  <a:lnTo>
                    <a:pt x="32" y="741"/>
                  </a:lnTo>
                  <a:lnTo>
                    <a:pt x="49" y="157"/>
                  </a:lnTo>
                  <a:lnTo>
                    <a:pt x="0" y="91"/>
                  </a:lnTo>
                  <a:lnTo>
                    <a:pt x="0" y="91"/>
                  </a:lnTo>
                  <a:close/>
                </a:path>
              </a:pathLst>
            </a:custGeom>
            <a:solidFill>
              <a:srgbClr val="000000"/>
            </a:solidFill>
            <a:ln w="9525">
              <a:noFill/>
              <a:round/>
              <a:headEnd/>
              <a:tailEnd/>
            </a:ln>
          </p:spPr>
          <p:txBody>
            <a:bodyPr/>
            <a:lstStyle/>
            <a:p>
              <a:endParaRPr lang="en-US"/>
            </a:p>
          </p:txBody>
        </p:sp>
        <p:sp>
          <p:nvSpPr>
            <p:cNvPr id="3091" name="Freeform 19"/>
            <p:cNvSpPr>
              <a:spLocks/>
            </p:cNvSpPr>
            <p:nvPr/>
          </p:nvSpPr>
          <p:spPr bwMode="auto">
            <a:xfrm>
              <a:off x="515" y="3168"/>
              <a:ext cx="355" cy="39"/>
            </a:xfrm>
            <a:custGeom>
              <a:avLst/>
              <a:gdLst/>
              <a:ahLst/>
              <a:cxnLst>
                <a:cxn ang="0">
                  <a:pos x="0" y="125"/>
                </a:cxn>
                <a:cxn ang="0">
                  <a:pos x="483" y="0"/>
                </a:cxn>
                <a:cxn ang="0">
                  <a:pos x="1589" y="41"/>
                </a:cxn>
                <a:cxn ang="0">
                  <a:pos x="2114" y="216"/>
                </a:cxn>
                <a:cxn ang="0">
                  <a:pos x="1490" y="83"/>
                </a:cxn>
                <a:cxn ang="0">
                  <a:pos x="591" y="51"/>
                </a:cxn>
                <a:cxn ang="0">
                  <a:pos x="0" y="125"/>
                </a:cxn>
                <a:cxn ang="0">
                  <a:pos x="0" y="125"/>
                </a:cxn>
              </a:cxnLst>
              <a:rect l="0" t="0" r="r" b="b"/>
              <a:pathLst>
                <a:path w="2114" h="216">
                  <a:moveTo>
                    <a:pt x="0" y="125"/>
                  </a:moveTo>
                  <a:lnTo>
                    <a:pt x="483" y="0"/>
                  </a:lnTo>
                  <a:lnTo>
                    <a:pt x="1589" y="41"/>
                  </a:lnTo>
                  <a:lnTo>
                    <a:pt x="2114" y="216"/>
                  </a:lnTo>
                  <a:lnTo>
                    <a:pt x="1490" y="83"/>
                  </a:lnTo>
                  <a:lnTo>
                    <a:pt x="591" y="51"/>
                  </a:lnTo>
                  <a:lnTo>
                    <a:pt x="0" y="125"/>
                  </a:lnTo>
                  <a:lnTo>
                    <a:pt x="0" y="125"/>
                  </a:lnTo>
                  <a:close/>
                </a:path>
              </a:pathLst>
            </a:custGeom>
            <a:solidFill>
              <a:srgbClr val="000000"/>
            </a:solidFill>
            <a:ln w="9525">
              <a:noFill/>
              <a:round/>
              <a:headEnd/>
              <a:tailEnd/>
            </a:ln>
          </p:spPr>
          <p:txBody>
            <a:bodyPr/>
            <a:lstStyle/>
            <a:p>
              <a:endParaRPr lang="en-US"/>
            </a:p>
          </p:txBody>
        </p:sp>
        <p:sp>
          <p:nvSpPr>
            <p:cNvPr id="3092" name="Freeform 20"/>
            <p:cNvSpPr>
              <a:spLocks/>
            </p:cNvSpPr>
            <p:nvPr/>
          </p:nvSpPr>
          <p:spPr bwMode="auto">
            <a:xfrm>
              <a:off x="497" y="3237"/>
              <a:ext cx="392" cy="291"/>
            </a:xfrm>
            <a:custGeom>
              <a:avLst/>
              <a:gdLst/>
              <a:ahLst/>
              <a:cxnLst>
                <a:cxn ang="0">
                  <a:pos x="2338" y="83"/>
                </a:cxn>
                <a:cxn ang="0">
                  <a:pos x="2306" y="800"/>
                </a:cxn>
                <a:cxn ang="0">
                  <a:pos x="2163" y="1425"/>
                </a:cxn>
                <a:cxn ang="0">
                  <a:pos x="2106" y="1475"/>
                </a:cxn>
                <a:cxn ang="0">
                  <a:pos x="1914" y="1516"/>
                </a:cxn>
                <a:cxn ang="0">
                  <a:pos x="1865" y="1615"/>
                </a:cxn>
                <a:cxn ang="0">
                  <a:pos x="500" y="1591"/>
                </a:cxn>
                <a:cxn ang="0">
                  <a:pos x="416" y="1458"/>
                </a:cxn>
                <a:cxn ang="0">
                  <a:pos x="192" y="1450"/>
                </a:cxn>
                <a:cxn ang="0">
                  <a:pos x="84" y="1115"/>
                </a:cxn>
                <a:cxn ang="0">
                  <a:pos x="0" y="699"/>
                </a:cxn>
                <a:cxn ang="0">
                  <a:pos x="7" y="0"/>
                </a:cxn>
                <a:cxn ang="0">
                  <a:pos x="59" y="674"/>
                </a:cxn>
                <a:cxn ang="0">
                  <a:pos x="232" y="1366"/>
                </a:cxn>
                <a:cxn ang="0">
                  <a:pos x="633" y="1440"/>
                </a:cxn>
                <a:cxn ang="0">
                  <a:pos x="1756" y="1482"/>
                </a:cxn>
                <a:cxn ang="0">
                  <a:pos x="2064" y="1433"/>
                </a:cxn>
                <a:cxn ang="0">
                  <a:pos x="2281" y="633"/>
                </a:cxn>
                <a:cxn ang="0">
                  <a:pos x="2338" y="83"/>
                </a:cxn>
                <a:cxn ang="0">
                  <a:pos x="2338" y="83"/>
                </a:cxn>
              </a:cxnLst>
              <a:rect l="0" t="0" r="r" b="b"/>
              <a:pathLst>
                <a:path w="2338" h="1615">
                  <a:moveTo>
                    <a:pt x="2338" y="83"/>
                  </a:moveTo>
                  <a:lnTo>
                    <a:pt x="2306" y="800"/>
                  </a:lnTo>
                  <a:lnTo>
                    <a:pt x="2163" y="1425"/>
                  </a:lnTo>
                  <a:lnTo>
                    <a:pt x="2106" y="1475"/>
                  </a:lnTo>
                  <a:lnTo>
                    <a:pt x="1914" y="1516"/>
                  </a:lnTo>
                  <a:lnTo>
                    <a:pt x="1865" y="1615"/>
                  </a:lnTo>
                  <a:lnTo>
                    <a:pt x="500" y="1591"/>
                  </a:lnTo>
                  <a:lnTo>
                    <a:pt x="416" y="1458"/>
                  </a:lnTo>
                  <a:lnTo>
                    <a:pt x="192" y="1450"/>
                  </a:lnTo>
                  <a:lnTo>
                    <a:pt x="84" y="1115"/>
                  </a:lnTo>
                  <a:lnTo>
                    <a:pt x="0" y="699"/>
                  </a:lnTo>
                  <a:lnTo>
                    <a:pt x="7" y="0"/>
                  </a:lnTo>
                  <a:lnTo>
                    <a:pt x="59" y="674"/>
                  </a:lnTo>
                  <a:lnTo>
                    <a:pt x="232" y="1366"/>
                  </a:lnTo>
                  <a:lnTo>
                    <a:pt x="633" y="1440"/>
                  </a:lnTo>
                  <a:lnTo>
                    <a:pt x="1756" y="1482"/>
                  </a:lnTo>
                  <a:lnTo>
                    <a:pt x="2064" y="1433"/>
                  </a:lnTo>
                  <a:lnTo>
                    <a:pt x="2281" y="633"/>
                  </a:lnTo>
                  <a:lnTo>
                    <a:pt x="2338" y="83"/>
                  </a:lnTo>
                  <a:lnTo>
                    <a:pt x="2338" y="83"/>
                  </a:lnTo>
                  <a:close/>
                </a:path>
              </a:pathLst>
            </a:custGeom>
            <a:solidFill>
              <a:srgbClr val="000000"/>
            </a:solidFill>
            <a:ln w="9525">
              <a:noFill/>
              <a:round/>
              <a:headEnd/>
              <a:tailEnd/>
            </a:ln>
          </p:spPr>
          <p:txBody>
            <a:bodyPr/>
            <a:lstStyle/>
            <a:p>
              <a:endParaRPr lang="en-US"/>
            </a:p>
          </p:txBody>
        </p:sp>
        <p:sp>
          <p:nvSpPr>
            <p:cNvPr id="3093" name="Freeform 21"/>
            <p:cNvSpPr>
              <a:spLocks/>
            </p:cNvSpPr>
            <p:nvPr/>
          </p:nvSpPr>
          <p:spPr bwMode="auto">
            <a:xfrm>
              <a:off x="569" y="3515"/>
              <a:ext cx="334" cy="279"/>
            </a:xfrm>
            <a:custGeom>
              <a:avLst/>
              <a:gdLst/>
              <a:ahLst/>
              <a:cxnLst>
                <a:cxn ang="0">
                  <a:pos x="1527" y="0"/>
                </a:cxn>
                <a:cxn ang="0">
                  <a:pos x="1793" y="408"/>
                </a:cxn>
                <a:cxn ang="0">
                  <a:pos x="1584" y="916"/>
                </a:cxn>
                <a:cxn ang="0">
                  <a:pos x="1702" y="933"/>
                </a:cxn>
                <a:cxn ang="0">
                  <a:pos x="1992" y="1551"/>
                </a:cxn>
                <a:cxn ang="0">
                  <a:pos x="1643" y="1000"/>
                </a:cxn>
                <a:cxn ang="0">
                  <a:pos x="0" y="963"/>
                </a:cxn>
                <a:cxn ang="0">
                  <a:pos x="1443" y="925"/>
                </a:cxn>
                <a:cxn ang="0">
                  <a:pos x="1692" y="475"/>
                </a:cxn>
                <a:cxn ang="0">
                  <a:pos x="1236" y="492"/>
                </a:cxn>
                <a:cxn ang="0">
                  <a:pos x="778" y="317"/>
                </a:cxn>
                <a:cxn ang="0">
                  <a:pos x="229" y="300"/>
                </a:cxn>
                <a:cxn ang="0">
                  <a:pos x="137" y="216"/>
                </a:cxn>
                <a:cxn ang="0">
                  <a:pos x="229" y="83"/>
                </a:cxn>
                <a:cxn ang="0">
                  <a:pos x="219" y="201"/>
                </a:cxn>
                <a:cxn ang="0">
                  <a:pos x="1251" y="226"/>
                </a:cxn>
                <a:cxn ang="0">
                  <a:pos x="1226" y="100"/>
                </a:cxn>
                <a:cxn ang="0">
                  <a:pos x="1460" y="93"/>
                </a:cxn>
                <a:cxn ang="0">
                  <a:pos x="1527" y="0"/>
                </a:cxn>
                <a:cxn ang="0">
                  <a:pos x="1527" y="0"/>
                </a:cxn>
              </a:cxnLst>
              <a:rect l="0" t="0" r="r" b="b"/>
              <a:pathLst>
                <a:path w="1992" h="1551">
                  <a:moveTo>
                    <a:pt x="1527" y="0"/>
                  </a:moveTo>
                  <a:lnTo>
                    <a:pt x="1793" y="408"/>
                  </a:lnTo>
                  <a:lnTo>
                    <a:pt x="1584" y="916"/>
                  </a:lnTo>
                  <a:lnTo>
                    <a:pt x="1702" y="933"/>
                  </a:lnTo>
                  <a:lnTo>
                    <a:pt x="1992" y="1551"/>
                  </a:lnTo>
                  <a:lnTo>
                    <a:pt x="1643" y="1000"/>
                  </a:lnTo>
                  <a:lnTo>
                    <a:pt x="0" y="963"/>
                  </a:lnTo>
                  <a:lnTo>
                    <a:pt x="1443" y="925"/>
                  </a:lnTo>
                  <a:lnTo>
                    <a:pt x="1692" y="475"/>
                  </a:lnTo>
                  <a:lnTo>
                    <a:pt x="1236" y="492"/>
                  </a:lnTo>
                  <a:lnTo>
                    <a:pt x="778" y="317"/>
                  </a:lnTo>
                  <a:lnTo>
                    <a:pt x="229" y="300"/>
                  </a:lnTo>
                  <a:lnTo>
                    <a:pt x="137" y="216"/>
                  </a:lnTo>
                  <a:lnTo>
                    <a:pt x="229" y="83"/>
                  </a:lnTo>
                  <a:lnTo>
                    <a:pt x="219" y="201"/>
                  </a:lnTo>
                  <a:lnTo>
                    <a:pt x="1251" y="226"/>
                  </a:lnTo>
                  <a:lnTo>
                    <a:pt x="1226" y="100"/>
                  </a:lnTo>
                  <a:lnTo>
                    <a:pt x="1460" y="93"/>
                  </a:lnTo>
                  <a:lnTo>
                    <a:pt x="1527" y="0"/>
                  </a:lnTo>
                  <a:lnTo>
                    <a:pt x="1527" y="0"/>
                  </a:lnTo>
                  <a:close/>
                </a:path>
              </a:pathLst>
            </a:custGeom>
            <a:solidFill>
              <a:srgbClr val="000000"/>
            </a:solidFill>
            <a:ln w="9525">
              <a:noFill/>
              <a:round/>
              <a:headEnd/>
              <a:tailEnd/>
            </a:ln>
          </p:spPr>
          <p:txBody>
            <a:bodyPr/>
            <a:lstStyle/>
            <a:p>
              <a:endParaRPr lang="en-US"/>
            </a:p>
          </p:txBody>
        </p:sp>
        <p:sp>
          <p:nvSpPr>
            <p:cNvPr id="3094" name="Freeform 22"/>
            <p:cNvSpPr>
              <a:spLocks/>
            </p:cNvSpPr>
            <p:nvPr/>
          </p:nvSpPr>
          <p:spPr bwMode="auto">
            <a:xfrm>
              <a:off x="641" y="3529"/>
              <a:ext cx="99" cy="16"/>
            </a:xfrm>
            <a:custGeom>
              <a:avLst/>
              <a:gdLst/>
              <a:ahLst/>
              <a:cxnLst>
                <a:cxn ang="0">
                  <a:pos x="0" y="0"/>
                </a:cxn>
                <a:cxn ang="0">
                  <a:pos x="116" y="66"/>
                </a:cxn>
                <a:cxn ang="0">
                  <a:pos x="500" y="83"/>
                </a:cxn>
                <a:cxn ang="0">
                  <a:pos x="591" y="0"/>
                </a:cxn>
                <a:cxn ang="0">
                  <a:pos x="0" y="0"/>
                </a:cxn>
                <a:cxn ang="0">
                  <a:pos x="0" y="0"/>
                </a:cxn>
              </a:cxnLst>
              <a:rect l="0" t="0" r="r" b="b"/>
              <a:pathLst>
                <a:path w="591" h="83">
                  <a:moveTo>
                    <a:pt x="0" y="0"/>
                  </a:moveTo>
                  <a:lnTo>
                    <a:pt x="116" y="66"/>
                  </a:lnTo>
                  <a:lnTo>
                    <a:pt x="500" y="83"/>
                  </a:lnTo>
                  <a:lnTo>
                    <a:pt x="591" y="0"/>
                  </a:lnTo>
                  <a:lnTo>
                    <a:pt x="0" y="0"/>
                  </a:lnTo>
                  <a:lnTo>
                    <a:pt x="0" y="0"/>
                  </a:lnTo>
                  <a:close/>
                </a:path>
              </a:pathLst>
            </a:custGeom>
            <a:solidFill>
              <a:srgbClr val="000000"/>
            </a:solidFill>
            <a:ln w="9525">
              <a:noFill/>
              <a:round/>
              <a:headEnd/>
              <a:tailEnd/>
            </a:ln>
          </p:spPr>
          <p:txBody>
            <a:bodyPr/>
            <a:lstStyle/>
            <a:p>
              <a:endParaRPr lang="en-US"/>
            </a:p>
          </p:txBody>
        </p:sp>
        <p:sp>
          <p:nvSpPr>
            <p:cNvPr id="3095" name="Freeform 23"/>
            <p:cNvSpPr>
              <a:spLocks/>
            </p:cNvSpPr>
            <p:nvPr/>
          </p:nvSpPr>
          <p:spPr bwMode="auto">
            <a:xfrm>
              <a:off x="519" y="3507"/>
              <a:ext cx="126" cy="172"/>
            </a:xfrm>
            <a:custGeom>
              <a:avLst/>
              <a:gdLst/>
              <a:ahLst/>
              <a:cxnLst>
                <a:cxn ang="0">
                  <a:pos x="207" y="0"/>
                </a:cxn>
                <a:cxn ang="0">
                  <a:pos x="0" y="441"/>
                </a:cxn>
                <a:cxn ang="0">
                  <a:pos x="217" y="958"/>
                </a:cxn>
                <a:cxn ang="0">
                  <a:pos x="148" y="555"/>
                </a:cxn>
                <a:cxn ang="0">
                  <a:pos x="532" y="567"/>
                </a:cxn>
                <a:cxn ang="0">
                  <a:pos x="699" y="833"/>
                </a:cxn>
                <a:cxn ang="0">
                  <a:pos x="736" y="941"/>
                </a:cxn>
                <a:cxn ang="0">
                  <a:pos x="749" y="517"/>
                </a:cxn>
                <a:cxn ang="0">
                  <a:pos x="65" y="458"/>
                </a:cxn>
                <a:cxn ang="0">
                  <a:pos x="207" y="0"/>
                </a:cxn>
                <a:cxn ang="0">
                  <a:pos x="207" y="0"/>
                </a:cxn>
              </a:cxnLst>
              <a:rect l="0" t="0" r="r" b="b"/>
              <a:pathLst>
                <a:path w="749" h="958">
                  <a:moveTo>
                    <a:pt x="207" y="0"/>
                  </a:moveTo>
                  <a:lnTo>
                    <a:pt x="0" y="441"/>
                  </a:lnTo>
                  <a:lnTo>
                    <a:pt x="217" y="958"/>
                  </a:lnTo>
                  <a:lnTo>
                    <a:pt x="148" y="555"/>
                  </a:lnTo>
                  <a:lnTo>
                    <a:pt x="532" y="567"/>
                  </a:lnTo>
                  <a:lnTo>
                    <a:pt x="699" y="833"/>
                  </a:lnTo>
                  <a:lnTo>
                    <a:pt x="736" y="941"/>
                  </a:lnTo>
                  <a:lnTo>
                    <a:pt x="749" y="517"/>
                  </a:lnTo>
                  <a:lnTo>
                    <a:pt x="65" y="458"/>
                  </a:lnTo>
                  <a:lnTo>
                    <a:pt x="207" y="0"/>
                  </a:lnTo>
                  <a:lnTo>
                    <a:pt x="207" y="0"/>
                  </a:lnTo>
                  <a:close/>
                </a:path>
              </a:pathLst>
            </a:custGeom>
            <a:solidFill>
              <a:srgbClr val="000000"/>
            </a:solidFill>
            <a:ln w="9525">
              <a:noFill/>
              <a:round/>
              <a:headEnd/>
              <a:tailEnd/>
            </a:ln>
          </p:spPr>
          <p:txBody>
            <a:bodyPr/>
            <a:lstStyle/>
            <a:p>
              <a:endParaRPr lang="en-US"/>
            </a:p>
          </p:txBody>
        </p:sp>
        <p:sp>
          <p:nvSpPr>
            <p:cNvPr id="3096" name="Freeform 24"/>
            <p:cNvSpPr>
              <a:spLocks/>
            </p:cNvSpPr>
            <p:nvPr/>
          </p:nvSpPr>
          <p:spPr bwMode="auto">
            <a:xfrm>
              <a:off x="480" y="3691"/>
              <a:ext cx="423" cy="147"/>
            </a:xfrm>
            <a:custGeom>
              <a:avLst/>
              <a:gdLst/>
              <a:ahLst/>
              <a:cxnLst>
                <a:cxn ang="0">
                  <a:pos x="276" y="0"/>
                </a:cxn>
                <a:cxn ang="0">
                  <a:pos x="0" y="667"/>
                </a:cxn>
                <a:cxn ang="0">
                  <a:pos x="27" y="734"/>
                </a:cxn>
                <a:cxn ang="0">
                  <a:pos x="133" y="808"/>
                </a:cxn>
                <a:cxn ang="0">
                  <a:pos x="2431" y="817"/>
                </a:cxn>
                <a:cxn ang="0">
                  <a:pos x="2522" y="766"/>
                </a:cxn>
                <a:cxn ang="0">
                  <a:pos x="2522" y="650"/>
                </a:cxn>
                <a:cxn ang="0">
                  <a:pos x="2439" y="734"/>
                </a:cxn>
                <a:cxn ang="0">
                  <a:pos x="175" y="751"/>
                </a:cxn>
                <a:cxn ang="0">
                  <a:pos x="93" y="625"/>
                </a:cxn>
                <a:cxn ang="0">
                  <a:pos x="276" y="0"/>
                </a:cxn>
                <a:cxn ang="0">
                  <a:pos x="276" y="0"/>
                </a:cxn>
              </a:cxnLst>
              <a:rect l="0" t="0" r="r" b="b"/>
              <a:pathLst>
                <a:path w="2522" h="817">
                  <a:moveTo>
                    <a:pt x="276" y="0"/>
                  </a:moveTo>
                  <a:lnTo>
                    <a:pt x="0" y="667"/>
                  </a:lnTo>
                  <a:lnTo>
                    <a:pt x="27" y="734"/>
                  </a:lnTo>
                  <a:lnTo>
                    <a:pt x="133" y="808"/>
                  </a:lnTo>
                  <a:lnTo>
                    <a:pt x="2431" y="817"/>
                  </a:lnTo>
                  <a:lnTo>
                    <a:pt x="2522" y="766"/>
                  </a:lnTo>
                  <a:lnTo>
                    <a:pt x="2522" y="650"/>
                  </a:lnTo>
                  <a:lnTo>
                    <a:pt x="2439" y="734"/>
                  </a:lnTo>
                  <a:lnTo>
                    <a:pt x="175" y="751"/>
                  </a:lnTo>
                  <a:lnTo>
                    <a:pt x="93" y="625"/>
                  </a:lnTo>
                  <a:lnTo>
                    <a:pt x="276" y="0"/>
                  </a:lnTo>
                  <a:lnTo>
                    <a:pt x="276" y="0"/>
                  </a:lnTo>
                  <a:close/>
                </a:path>
              </a:pathLst>
            </a:custGeom>
            <a:solidFill>
              <a:srgbClr val="000000"/>
            </a:solidFill>
            <a:ln w="9525">
              <a:noFill/>
              <a:round/>
              <a:headEnd/>
              <a:tailEnd/>
            </a:ln>
          </p:spPr>
          <p:txBody>
            <a:bodyPr/>
            <a:lstStyle/>
            <a:p>
              <a:endParaRPr lang="en-US"/>
            </a:p>
          </p:txBody>
        </p:sp>
        <p:sp>
          <p:nvSpPr>
            <p:cNvPr id="3097" name="Freeform 25"/>
            <p:cNvSpPr>
              <a:spLocks/>
            </p:cNvSpPr>
            <p:nvPr/>
          </p:nvSpPr>
          <p:spPr bwMode="auto">
            <a:xfrm>
              <a:off x="514" y="3715"/>
              <a:ext cx="40" cy="84"/>
            </a:xfrm>
            <a:custGeom>
              <a:avLst/>
              <a:gdLst/>
              <a:ahLst/>
              <a:cxnLst>
                <a:cxn ang="0">
                  <a:pos x="150" y="0"/>
                </a:cxn>
                <a:cxn ang="0">
                  <a:pos x="0" y="468"/>
                </a:cxn>
                <a:cxn ang="0">
                  <a:pos x="241" y="468"/>
                </a:cxn>
                <a:cxn ang="0">
                  <a:pos x="100" y="367"/>
                </a:cxn>
                <a:cxn ang="0">
                  <a:pos x="150" y="0"/>
                </a:cxn>
                <a:cxn ang="0">
                  <a:pos x="150" y="0"/>
                </a:cxn>
              </a:cxnLst>
              <a:rect l="0" t="0" r="r" b="b"/>
              <a:pathLst>
                <a:path w="241" h="468">
                  <a:moveTo>
                    <a:pt x="150" y="0"/>
                  </a:moveTo>
                  <a:lnTo>
                    <a:pt x="0" y="468"/>
                  </a:lnTo>
                  <a:lnTo>
                    <a:pt x="241" y="468"/>
                  </a:lnTo>
                  <a:lnTo>
                    <a:pt x="100" y="367"/>
                  </a:lnTo>
                  <a:lnTo>
                    <a:pt x="150" y="0"/>
                  </a:lnTo>
                  <a:lnTo>
                    <a:pt x="150" y="0"/>
                  </a:lnTo>
                  <a:close/>
                </a:path>
              </a:pathLst>
            </a:custGeom>
            <a:solidFill>
              <a:srgbClr val="000000"/>
            </a:solidFill>
            <a:ln w="9525">
              <a:noFill/>
              <a:round/>
              <a:headEnd/>
              <a:tailEnd/>
            </a:ln>
          </p:spPr>
          <p:txBody>
            <a:bodyPr/>
            <a:lstStyle/>
            <a:p>
              <a:endParaRPr lang="en-US"/>
            </a:p>
          </p:txBody>
        </p:sp>
        <p:sp>
          <p:nvSpPr>
            <p:cNvPr id="3098" name="Freeform 26"/>
            <p:cNvSpPr>
              <a:spLocks/>
            </p:cNvSpPr>
            <p:nvPr/>
          </p:nvSpPr>
          <p:spPr bwMode="auto">
            <a:xfrm>
              <a:off x="586" y="3719"/>
              <a:ext cx="215" cy="81"/>
            </a:xfrm>
            <a:custGeom>
              <a:avLst/>
              <a:gdLst/>
              <a:ahLst/>
              <a:cxnLst>
                <a:cxn ang="0">
                  <a:pos x="0" y="433"/>
                </a:cxn>
                <a:cxn ang="0">
                  <a:pos x="1281" y="450"/>
                </a:cxn>
                <a:cxn ang="0">
                  <a:pos x="1057" y="0"/>
                </a:cxn>
                <a:cxn ang="0">
                  <a:pos x="1057" y="68"/>
                </a:cxn>
                <a:cxn ang="0">
                  <a:pos x="899" y="68"/>
                </a:cxn>
                <a:cxn ang="0">
                  <a:pos x="857" y="125"/>
                </a:cxn>
                <a:cxn ang="0">
                  <a:pos x="1049" y="125"/>
                </a:cxn>
                <a:cxn ang="0">
                  <a:pos x="1082" y="201"/>
                </a:cxn>
                <a:cxn ang="0">
                  <a:pos x="958" y="192"/>
                </a:cxn>
                <a:cxn ang="0">
                  <a:pos x="899" y="258"/>
                </a:cxn>
                <a:cxn ang="0">
                  <a:pos x="850" y="201"/>
                </a:cxn>
                <a:cxn ang="0">
                  <a:pos x="675" y="201"/>
                </a:cxn>
                <a:cxn ang="0">
                  <a:pos x="616" y="275"/>
                </a:cxn>
                <a:cxn ang="0">
                  <a:pos x="1066" y="309"/>
                </a:cxn>
                <a:cxn ang="0">
                  <a:pos x="998" y="367"/>
                </a:cxn>
                <a:cxn ang="0">
                  <a:pos x="882" y="334"/>
                </a:cxn>
                <a:cxn ang="0">
                  <a:pos x="741" y="351"/>
                </a:cxn>
                <a:cxn ang="0">
                  <a:pos x="650" y="384"/>
                </a:cxn>
                <a:cxn ang="0">
                  <a:pos x="591" y="334"/>
                </a:cxn>
                <a:cxn ang="0">
                  <a:pos x="342" y="351"/>
                </a:cxn>
                <a:cxn ang="0">
                  <a:pos x="276" y="401"/>
                </a:cxn>
                <a:cxn ang="0">
                  <a:pos x="217" y="342"/>
                </a:cxn>
                <a:cxn ang="0">
                  <a:pos x="76" y="359"/>
                </a:cxn>
                <a:cxn ang="0">
                  <a:pos x="0" y="433"/>
                </a:cxn>
                <a:cxn ang="0">
                  <a:pos x="0" y="433"/>
                </a:cxn>
              </a:cxnLst>
              <a:rect l="0" t="0" r="r" b="b"/>
              <a:pathLst>
                <a:path w="1281" h="450">
                  <a:moveTo>
                    <a:pt x="0" y="433"/>
                  </a:moveTo>
                  <a:lnTo>
                    <a:pt x="1281" y="450"/>
                  </a:lnTo>
                  <a:lnTo>
                    <a:pt x="1057" y="0"/>
                  </a:lnTo>
                  <a:lnTo>
                    <a:pt x="1057" y="68"/>
                  </a:lnTo>
                  <a:lnTo>
                    <a:pt x="899" y="68"/>
                  </a:lnTo>
                  <a:lnTo>
                    <a:pt x="857" y="125"/>
                  </a:lnTo>
                  <a:lnTo>
                    <a:pt x="1049" y="125"/>
                  </a:lnTo>
                  <a:lnTo>
                    <a:pt x="1082" y="201"/>
                  </a:lnTo>
                  <a:lnTo>
                    <a:pt x="958" y="192"/>
                  </a:lnTo>
                  <a:lnTo>
                    <a:pt x="899" y="258"/>
                  </a:lnTo>
                  <a:lnTo>
                    <a:pt x="850" y="201"/>
                  </a:lnTo>
                  <a:lnTo>
                    <a:pt x="675" y="201"/>
                  </a:lnTo>
                  <a:lnTo>
                    <a:pt x="616" y="275"/>
                  </a:lnTo>
                  <a:lnTo>
                    <a:pt x="1066" y="309"/>
                  </a:lnTo>
                  <a:lnTo>
                    <a:pt x="998" y="367"/>
                  </a:lnTo>
                  <a:lnTo>
                    <a:pt x="882" y="334"/>
                  </a:lnTo>
                  <a:lnTo>
                    <a:pt x="741" y="351"/>
                  </a:lnTo>
                  <a:lnTo>
                    <a:pt x="650" y="384"/>
                  </a:lnTo>
                  <a:lnTo>
                    <a:pt x="591" y="334"/>
                  </a:lnTo>
                  <a:lnTo>
                    <a:pt x="342" y="351"/>
                  </a:lnTo>
                  <a:lnTo>
                    <a:pt x="276" y="401"/>
                  </a:lnTo>
                  <a:lnTo>
                    <a:pt x="217" y="342"/>
                  </a:lnTo>
                  <a:lnTo>
                    <a:pt x="76" y="359"/>
                  </a:lnTo>
                  <a:lnTo>
                    <a:pt x="0" y="433"/>
                  </a:lnTo>
                  <a:lnTo>
                    <a:pt x="0" y="433"/>
                  </a:lnTo>
                  <a:close/>
                </a:path>
              </a:pathLst>
            </a:custGeom>
            <a:solidFill>
              <a:srgbClr val="000000"/>
            </a:solidFill>
            <a:ln w="9525">
              <a:noFill/>
              <a:round/>
              <a:headEnd/>
              <a:tailEnd/>
            </a:ln>
          </p:spPr>
          <p:txBody>
            <a:bodyPr/>
            <a:lstStyle/>
            <a:p>
              <a:endParaRPr lang="en-US"/>
            </a:p>
          </p:txBody>
        </p:sp>
        <p:sp>
          <p:nvSpPr>
            <p:cNvPr id="3099" name="Freeform 27"/>
            <p:cNvSpPr>
              <a:spLocks/>
            </p:cNvSpPr>
            <p:nvPr/>
          </p:nvSpPr>
          <p:spPr bwMode="auto">
            <a:xfrm>
              <a:off x="556" y="3749"/>
              <a:ext cx="110" cy="14"/>
            </a:xfrm>
            <a:custGeom>
              <a:avLst/>
              <a:gdLst/>
              <a:ahLst/>
              <a:cxnLst>
                <a:cxn ang="0">
                  <a:pos x="0" y="76"/>
                </a:cxn>
                <a:cxn ang="0">
                  <a:pos x="657" y="76"/>
                </a:cxn>
                <a:cxn ang="0">
                  <a:pos x="557" y="9"/>
                </a:cxn>
                <a:cxn ang="0">
                  <a:pos x="349" y="0"/>
                </a:cxn>
                <a:cxn ang="0">
                  <a:pos x="273" y="49"/>
                </a:cxn>
                <a:cxn ang="0">
                  <a:pos x="216" y="0"/>
                </a:cxn>
                <a:cxn ang="0">
                  <a:pos x="66" y="0"/>
                </a:cxn>
                <a:cxn ang="0">
                  <a:pos x="0" y="76"/>
                </a:cxn>
                <a:cxn ang="0">
                  <a:pos x="0" y="76"/>
                </a:cxn>
              </a:cxnLst>
              <a:rect l="0" t="0" r="r" b="b"/>
              <a:pathLst>
                <a:path w="657" h="76">
                  <a:moveTo>
                    <a:pt x="0" y="76"/>
                  </a:moveTo>
                  <a:lnTo>
                    <a:pt x="657" y="76"/>
                  </a:lnTo>
                  <a:lnTo>
                    <a:pt x="557" y="9"/>
                  </a:lnTo>
                  <a:lnTo>
                    <a:pt x="349" y="0"/>
                  </a:lnTo>
                  <a:lnTo>
                    <a:pt x="273" y="49"/>
                  </a:lnTo>
                  <a:lnTo>
                    <a:pt x="216" y="0"/>
                  </a:lnTo>
                  <a:lnTo>
                    <a:pt x="66" y="0"/>
                  </a:lnTo>
                  <a:lnTo>
                    <a:pt x="0" y="76"/>
                  </a:lnTo>
                  <a:lnTo>
                    <a:pt x="0" y="76"/>
                  </a:lnTo>
                  <a:close/>
                </a:path>
              </a:pathLst>
            </a:custGeom>
            <a:solidFill>
              <a:srgbClr val="000000"/>
            </a:solidFill>
            <a:ln w="9525">
              <a:noFill/>
              <a:round/>
              <a:headEnd/>
              <a:tailEnd/>
            </a:ln>
          </p:spPr>
          <p:txBody>
            <a:bodyPr/>
            <a:lstStyle/>
            <a:p>
              <a:endParaRPr lang="en-US"/>
            </a:p>
          </p:txBody>
        </p:sp>
        <p:sp>
          <p:nvSpPr>
            <p:cNvPr id="3100" name="Freeform 28"/>
            <p:cNvSpPr>
              <a:spLocks/>
            </p:cNvSpPr>
            <p:nvPr/>
          </p:nvSpPr>
          <p:spPr bwMode="auto">
            <a:xfrm>
              <a:off x="814" y="3721"/>
              <a:ext cx="71" cy="73"/>
            </a:xfrm>
            <a:custGeom>
              <a:avLst/>
              <a:gdLst/>
              <a:ahLst/>
              <a:cxnLst>
                <a:cxn ang="0">
                  <a:pos x="166" y="0"/>
                </a:cxn>
                <a:cxn ang="0">
                  <a:pos x="424" y="409"/>
                </a:cxn>
                <a:cxn ang="0">
                  <a:pos x="33" y="399"/>
                </a:cxn>
                <a:cxn ang="0">
                  <a:pos x="74" y="308"/>
                </a:cxn>
                <a:cxn ang="0">
                  <a:pos x="242" y="342"/>
                </a:cxn>
                <a:cxn ang="0">
                  <a:pos x="274" y="242"/>
                </a:cxn>
                <a:cxn ang="0">
                  <a:pos x="17" y="242"/>
                </a:cxn>
                <a:cxn ang="0">
                  <a:pos x="57" y="183"/>
                </a:cxn>
                <a:cxn ang="0">
                  <a:pos x="200" y="175"/>
                </a:cxn>
                <a:cxn ang="0">
                  <a:pos x="158" y="91"/>
                </a:cxn>
                <a:cxn ang="0">
                  <a:pos x="0" y="91"/>
                </a:cxn>
                <a:cxn ang="0">
                  <a:pos x="42" y="17"/>
                </a:cxn>
                <a:cxn ang="0">
                  <a:pos x="166" y="0"/>
                </a:cxn>
                <a:cxn ang="0">
                  <a:pos x="166" y="0"/>
                </a:cxn>
              </a:cxnLst>
              <a:rect l="0" t="0" r="r" b="b"/>
              <a:pathLst>
                <a:path w="424" h="409">
                  <a:moveTo>
                    <a:pt x="166" y="0"/>
                  </a:moveTo>
                  <a:lnTo>
                    <a:pt x="424" y="409"/>
                  </a:lnTo>
                  <a:lnTo>
                    <a:pt x="33" y="399"/>
                  </a:lnTo>
                  <a:lnTo>
                    <a:pt x="74" y="308"/>
                  </a:lnTo>
                  <a:lnTo>
                    <a:pt x="242" y="342"/>
                  </a:lnTo>
                  <a:lnTo>
                    <a:pt x="274" y="242"/>
                  </a:lnTo>
                  <a:lnTo>
                    <a:pt x="17" y="242"/>
                  </a:lnTo>
                  <a:lnTo>
                    <a:pt x="57" y="183"/>
                  </a:lnTo>
                  <a:lnTo>
                    <a:pt x="200" y="175"/>
                  </a:lnTo>
                  <a:lnTo>
                    <a:pt x="158" y="91"/>
                  </a:lnTo>
                  <a:lnTo>
                    <a:pt x="0" y="91"/>
                  </a:lnTo>
                  <a:lnTo>
                    <a:pt x="42" y="17"/>
                  </a:lnTo>
                  <a:lnTo>
                    <a:pt x="166" y="0"/>
                  </a:lnTo>
                  <a:lnTo>
                    <a:pt x="166" y="0"/>
                  </a:lnTo>
                  <a:close/>
                </a:path>
              </a:pathLst>
            </a:custGeom>
            <a:solidFill>
              <a:srgbClr val="000000"/>
            </a:solidFill>
            <a:ln w="9525">
              <a:noFill/>
              <a:round/>
              <a:headEnd/>
              <a:tailEnd/>
            </a:ln>
          </p:spPr>
          <p:txBody>
            <a:bodyPr/>
            <a:lstStyle/>
            <a:p>
              <a:endParaRPr lang="en-US"/>
            </a:p>
          </p:txBody>
        </p:sp>
        <p:sp>
          <p:nvSpPr>
            <p:cNvPr id="3101" name="Freeform 29"/>
            <p:cNvSpPr>
              <a:spLocks/>
            </p:cNvSpPr>
            <p:nvPr/>
          </p:nvSpPr>
          <p:spPr bwMode="auto">
            <a:xfrm>
              <a:off x="875" y="3577"/>
              <a:ext cx="96" cy="165"/>
            </a:xfrm>
            <a:custGeom>
              <a:avLst/>
              <a:gdLst/>
              <a:ahLst/>
              <a:cxnLst>
                <a:cxn ang="0">
                  <a:pos x="0" y="0"/>
                </a:cxn>
                <a:cxn ang="0">
                  <a:pos x="325" y="142"/>
                </a:cxn>
                <a:cxn ang="0">
                  <a:pos x="401" y="276"/>
                </a:cxn>
                <a:cxn ang="0">
                  <a:pos x="133" y="433"/>
                </a:cxn>
                <a:cxn ang="0">
                  <a:pos x="109" y="534"/>
                </a:cxn>
                <a:cxn ang="0">
                  <a:pos x="574" y="817"/>
                </a:cxn>
                <a:cxn ang="0">
                  <a:pos x="508" y="916"/>
                </a:cxn>
                <a:cxn ang="0">
                  <a:pos x="458" y="832"/>
                </a:cxn>
                <a:cxn ang="0">
                  <a:pos x="27" y="525"/>
                </a:cxn>
                <a:cxn ang="0">
                  <a:pos x="34" y="399"/>
                </a:cxn>
                <a:cxn ang="0">
                  <a:pos x="325" y="258"/>
                </a:cxn>
                <a:cxn ang="0">
                  <a:pos x="251" y="133"/>
                </a:cxn>
                <a:cxn ang="0">
                  <a:pos x="0" y="0"/>
                </a:cxn>
                <a:cxn ang="0">
                  <a:pos x="0" y="0"/>
                </a:cxn>
              </a:cxnLst>
              <a:rect l="0" t="0" r="r" b="b"/>
              <a:pathLst>
                <a:path w="574" h="916">
                  <a:moveTo>
                    <a:pt x="0" y="0"/>
                  </a:moveTo>
                  <a:lnTo>
                    <a:pt x="325" y="142"/>
                  </a:lnTo>
                  <a:lnTo>
                    <a:pt x="401" y="276"/>
                  </a:lnTo>
                  <a:lnTo>
                    <a:pt x="133" y="433"/>
                  </a:lnTo>
                  <a:lnTo>
                    <a:pt x="109" y="534"/>
                  </a:lnTo>
                  <a:lnTo>
                    <a:pt x="574" y="817"/>
                  </a:lnTo>
                  <a:lnTo>
                    <a:pt x="508" y="916"/>
                  </a:lnTo>
                  <a:lnTo>
                    <a:pt x="458" y="832"/>
                  </a:lnTo>
                  <a:lnTo>
                    <a:pt x="27" y="525"/>
                  </a:lnTo>
                  <a:lnTo>
                    <a:pt x="34" y="399"/>
                  </a:lnTo>
                  <a:lnTo>
                    <a:pt x="325" y="258"/>
                  </a:lnTo>
                  <a:lnTo>
                    <a:pt x="251" y="133"/>
                  </a:lnTo>
                  <a:lnTo>
                    <a:pt x="0" y="0"/>
                  </a:lnTo>
                  <a:lnTo>
                    <a:pt x="0" y="0"/>
                  </a:lnTo>
                  <a:close/>
                </a:path>
              </a:pathLst>
            </a:custGeom>
            <a:solidFill>
              <a:srgbClr val="000000"/>
            </a:solidFill>
            <a:ln w="9525">
              <a:noFill/>
              <a:round/>
              <a:headEnd/>
              <a:tailEnd/>
            </a:ln>
          </p:spPr>
          <p:txBody>
            <a:bodyPr/>
            <a:lstStyle/>
            <a:p>
              <a:endParaRPr lang="en-US"/>
            </a:p>
          </p:txBody>
        </p:sp>
        <p:sp>
          <p:nvSpPr>
            <p:cNvPr id="3102" name="Freeform 30"/>
            <p:cNvSpPr>
              <a:spLocks/>
            </p:cNvSpPr>
            <p:nvPr/>
          </p:nvSpPr>
          <p:spPr bwMode="auto">
            <a:xfrm>
              <a:off x="726" y="3615"/>
              <a:ext cx="103" cy="23"/>
            </a:xfrm>
            <a:custGeom>
              <a:avLst/>
              <a:gdLst/>
              <a:ahLst/>
              <a:cxnLst>
                <a:cxn ang="0">
                  <a:pos x="0" y="133"/>
                </a:cxn>
                <a:cxn ang="0">
                  <a:pos x="49" y="0"/>
                </a:cxn>
                <a:cxn ang="0">
                  <a:pos x="615" y="8"/>
                </a:cxn>
                <a:cxn ang="0">
                  <a:pos x="541" y="133"/>
                </a:cxn>
                <a:cxn ang="0">
                  <a:pos x="515" y="67"/>
                </a:cxn>
                <a:cxn ang="0">
                  <a:pos x="175" y="49"/>
                </a:cxn>
                <a:cxn ang="0">
                  <a:pos x="0" y="133"/>
                </a:cxn>
                <a:cxn ang="0">
                  <a:pos x="0" y="133"/>
                </a:cxn>
              </a:cxnLst>
              <a:rect l="0" t="0" r="r" b="b"/>
              <a:pathLst>
                <a:path w="615" h="133">
                  <a:moveTo>
                    <a:pt x="0" y="133"/>
                  </a:moveTo>
                  <a:lnTo>
                    <a:pt x="49" y="0"/>
                  </a:lnTo>
                  <a:lnTo>
                    <a:pt x="615" y="8"/>
                  </a:lnTo>
                  <a:lnTo>
                    <a:pt x="541" y="133"/>
                  </a:lnTo>
                  <a:lnTo>
                    <a:pt x="515" y="67"/>
                  </a:lnTo>
                  <a:lnTo>
                    <a:pt x="175" y="49"/>
                  </a:lnTo>
                  <a:lnTo>
                    <a:pt x="0" y="133"/>
                  </a:lnTo>
                  <a:lnTo>
                    <a:pt x="0" y="133"/>
                  </a:lnTo>
                  <a:close/>
                </a:path>
              </a:pathLst>
            </a:custGeom>
            <a:solidFill>
              <a:srgbClr val="000000"/>
            </a:solidFill>
            <a:ln w="9525">
              <a:noFill/>
              <a:round/>
              <a:headEnd/>
              <a:tailEnd/>
            </a:ln>
          </p:spPr>
          <p:txBody>
            <a:bodyPr/>
            <a:lstStyle/>
            <a:p>
              <a:endParaRPr lang="en-US"/>
            </a:p>
          </p:txBody>
        </p:sp>
        <p:sp>
          <p:nvSpPr>
            <p:cNvPr id="3103" name="Freeform 31"/>
            <p:cNvSpPr>
              <a:spLocks/>
            </p:cNvSpPr>
            <p:nvPr/>
          </p:nvSpPr>
          <p:spPr bwMode="auto">
            <a:xfrm>
              <a:off x="710" y="3649"/>
              <a:ext cx="99" cy="24"/>
            </a:xfrm>
            <a:custGeom>
              <a:avLst/>
              <a:gdLst/>
              <a:ahLst/>
              <a:cxnLst>
                <a:cxn ang="0">
                  <a:pos x="57" y="59"/>
                </a:cxn>
                <a:cxn ang="0">
                  <a:pos x="232" y="51"/>
                </a:cxn>
                <a:cxn ang="0">
                  <a:pos x="273" y="0"/>
                </a:cxn>
                <a:cxn ang="0">
                  <a:pos x="456" y="0"/>
                </a:cxn>
                <a:cxn ang="0">
                  <a:pos x="498" y="51"/>
                </a:cxn>
                <a:cxn ang="0">
                  <a:pos x="589" y="51"/>
                </a:cxn>
                <a:cxn ang="0">
                  <a:pos x="547" y="93"/>
                </a:cxn>
                <a:cxn ang="0">
                  <a:pos x="490" y="101"/>
                </a:cxn>
                <a:cxn ang="0">
                  <a:pos x="382" y="135"/>
                </a:cxn>
                <a:cxn ang="0">
                  <a:pos x="249" y="135"/>
                </a:cxn>
                <a:cxn ang="0">
                  <a:pos x="207" y="93"/>
                </a:cxn>
                <a:cxn ang="0">
                  <a:pos x="0" y="101"/>
                </a:cxn>
                <a:cxn ang="0">
                  <a:pos x="57" y="59"/>
                </a:cxn>
                <a:cxn ang="0">
                  <a:pos x="57" y="59"/>
                </a:cxn>
              </a:cxnLst>
              <a:rect l="0" t="0" r="r" b="b"/>
              <a:pathLst>
                <a:path w="589" h="135">
                  <a:moveTo>
                    <a:pt x="57" y="59"/>
                  </a:moveTo>
                  <a:lnTo>
                    <a:pt x="232" y="51"/>
                  </a:lnTo>
                  <a:lnTo>
                    <a:pt x="273" y="0"/>
                  </a:lnTo>
                  <a:lnTo>
                    <a:pt x="456" y="0"/>
                  </a:lnTo>
                  <a:lnTo>
                    <a:pt x="498" y="51"/>
                  </a:lnTo>
                  <a:lnTo>
                    <a:pt x="589" y="51"/>
                  </a:lnTo>
                  <a:lnTo>
                    <a:pt x="547" y="93"/>
                  </a:lnTo>
                  <a:lnTo>
                    <a:pt x="490" y="101"/>
                  </a:lnTo>
                  <a:lnTo>
                    <a:pt x="382" y="135"/>
                  </a:lnTo>
                  <a:lnTo>
                    <a:pt x="249" y="135"/>
                  </a:lnTo>
                  <a:lnTo>
                    <a:pt x="207" y="93"/>
                  </a:lnTo>
                  <a:lnTo>
                    <a:pt x="0" y="101"/>
                  </a:lnTo>
                  <a:lnTo>
                    <a:pt x="57" y="59"/>
                  </a:lnTo>
                  <a:lnTo>
                    <a:pt x="57" y="59"/>
                  </a:lnTo>
                  <a:close/>
                </a:path>
              </a:pathLst>
            </a:custGeom>
            <a:solidFill>
              <a:srgbClr val="000000"/>
            </a:solidFill>
            <a:ln w="9525">
              <a:noFill/>
              <a:round/>
              <a:headEnd/>
              <a:tailEnd/>
            </a:ln>
          </p:spPr>
          <p:txBody>
            <a:bodyPr/>
            <a:lstStyle/>
            <a:p>
              <a:endParaRPr lang="en-US"/>
            </a:p>
          </p:txBody>
        </p:sp>
        <p:sp>
          <p:nvSpPr>
            <p:cNvPr id="3104" name="Freeform 32"/>
            <p:cNvSpPr>
              <a:spLocks/>
            </p:cNvSpPr>
            <p:nvPr/>
          </p:nvSpPr>
          <p:spPr bwMode="auto">
            <a:xfrm>
              <a:off x="667" y="3598"/>
              <a:ext cx="53" cy="73"/>
            </a:xfrm>
            <a:custGeom>
              <a:avLst/>
              <a:gdLst/>
              <a:ahLst/>
              <a:cxnLst>
                <a:cxn ang="0">
                  <a:pos x="0" y="0"/>
                </a:cxn>
                <a:cxn ang="0">
                  <a:pos x="315" y="34"/>
                </a:cxn>
                <a:cxn ang="0">
                  <a:pos x="207" y="409"/>
                </a:cxn>
                <a:cxn ang="0">
                  <a:pos x="175" y="76"/>
                </a:cxn>
                <a:cxn ang="0">
                  <a:pos x="0" y="0"/>
                </a:cxn>
                <a:cxn ang="0">
                  <a:pos x="0" y="0"/>
                </a:cxn>
              </a:cxnLst>
              <a:rect l="0" t="0" r="r" b="b"/>
              <a:pathLst>
                <a:path w="315" h="409">
                  <a:moveTo>
                    <a:pt x="0" y="0"/>
                  </a:moveTo>
                  <a:lnTo>
                    <a:pt x="315" y="34"/>
                  </a:lnTo>
                  <a:lnTo>
                    <a:pt x="207" y="409"/>
                  </a:lnTo>
                  <a:lnTo>
                    <a:pt x="175" y="76"/>
                  </a:lnTo>
                  <a:lnTo>
                    <a:pt x="0" y="0"/>
                  </a:lnTo>
                  <a:lnTo>
                    <a:pt x="0" y="0"/>
                  </a:lnTo>
                  <a:close/>
                </a:path>
              </a:pathLst>
            </a:custGeom>
            <a:solidFill>
              <a:srgbClr val="000000"/>
            </a:solidFill>
            <a:ln w="9525">
              <a:noFill/>
              <a:round/>
              <a:headEnd/>
              <a:tailEnd/>
            </a:ln>
          </p:spPr>
          <p:txBody>
            <a:bodyPr/>
            <a:lstStyle/>
            <a:p>
              <a:endParaRPr lang="en-US"/>
            </a:p>
          </p:txBody>
        </p:sp>
        <p:sp>
          <p:nvSpPr>
            <p:cNvPr id="3105" name="Freeform 33"/>
            <p:cNvSpPr>
              <a:spLocks/>
            </p:cNvSpPr>
            <p:nvPr/>
          </p:nvSpPr>
          <p:spPr bwMode="auto">
            <a:xfrm>
              <a:off x="948" y="3748"/>
              <a:ext cx="115" cy="93"/>
            </a:xfrm>
            <a:custGeom>
              <a:avLst/>
              <a:gdLst/>
              <a:ahLst/>
              <a:cxnLst>
                <a:cxn ang="0">
                  <a:pos x="7" y="84"/>
                </a:cxn>
                <a:cxn ang="0">
                  <a:pos x="0" y="225"/>
                </a:cxn>
                <a:cxn ang="0">
                  <a:pos x="157" y="483"/>
                </a:cxn>
                <a:cxn ang="0">
                  <a:pos x="458" y="515"/>
                </a:cxn>
                <a:cxn ang="0">
                  <a:pos x="665" y="392"/>
                </a:cxn>
                <a:cxn ang="0">
                  <a:pos x="690" y="225"/>
                </a:cxn>
                <a:cxn ang="0">
                  <a:pos x="408" y="0"/>
                </a:cxn>
                <a:cxn ang="0">
                  <a:pos x="140" y="74"/>
                </a:cxn>
                <a:cxn ang="0">
                  <a:pos x="423" y="74"/>
                </a:cxn>
                <a:cxn ang="0">
                  <a:pos x="615" y="249"/>
                </a:cxn>
                <a:cxn ang="0">
                  <a:pos x="490" y="367"/>
                </a:cxn>
                <a:cxn ang="0">
                  <a:pos x="249" y="375"/>
                </a:cxn>
                <a:cxn ang="0">
                  <a:pos x="7" y="84"/>
                </a:cxn>
                <a:cxn ang="0">
                  <a:pos x="7" y="84"/>
                </a:cxn>
              </a:cxnLst>
              <a:rect l="0" t="0" r="r" b="b"/>
              <a:pathLst>
                <a:path w="690" h="515">
                  <a:moveTo>
                    <a:pt x="7" y="84"/>
                  </a:moveTo>
                  <a:lnTo>
                    <a:pt x="0" y="225"/>
                  </a:lnTo>
                  <a:lnTo>
                    <a:pt x="157" y="483"/>
                  </a:lnTo>
                  <a:lnTo>
                    <a:pt x="458" y="515"/>
                  </a:lnTo>
                  <a:lnTo>
                    <a:pt x="665" y="392"/>
                  </a:lnTo>
                  <a:lnTo>
                    <a:pt x="690" y="225"/>
                  </a:lnTo>
                  <a:lnTo>
                    <a:pt x="408" y="0"/>
                  </a:lnTo>
                  <a:lnTo>
                    <a:pt x="140" y="74"/>
                  </a:lnTo>
                  <a:lnTo>
                    <a:pt x="423" y="74"/>
                  </a:lnTo>
                  <a:lnTo>
                    <a:pt x="615" y="249"/>
                  </a:lnTo>
                  <a:lnTo>
                    <a:pt x="490" y="367"/>
                  </a:lnTo>
                  <a:lnTo>
                    <a:pt x="249" y="375"/>
                  </a:lnTo>
                  <a:lnTo>
                    <a:pt x="7" y="84"/>
                  </a:lnTo>
                  <a:lnTo>
                    <a:pt x="7" y="84"/>
                  </a:lnTo>
                  <a:close/>
                </a:path>
              </a:pathLst>
            </a:custGeom>
            <a:solidFill>
              <a:srgbClr val="000000"/>
            </a:solidFill>
            <a:ln w="9525">
              <a:noFill/>
              <a:round/>
              <a:headEnd/>
              <a:tailEnd/>
            </a:ln>
          </p:spPr>
          <p:txBody>
            <a:bodyPr/>
            <a:lstStyle/>
            <a:p>
              <a:endParaRPr lang="en-US"/>
            </a:p>
          </p:txBody>
        </p:sp>
        <p:sp>
          <p:nvSpPr>
            <p:cNvPr id="3106" name="Freeform 34"/>
            <p:cNvSpPr>
              <a:spLocks/>
            </p:cNvSpPr>
            <p:nvPr/>
          </p:nvSpPr>
          <p:spPr bwMode="auto">
            <a:xfrm>
              <a:off x="553" y="3725"/>
              <a:ext cx="145" cy="15"/>
            </a:xfrm>
            <a:custGeom>
              <a:avLst/>
              <a:gdLst/>
              <a:ahLst/>
              <a:cxnLst>
                <a:cxn ang="0">
                  <a:pos x="35" y="17"/>
                </a:cxn>
                <a:cxn ang="0">
                  <a:pos x="0" y="83"/>
                </a:cxn>
                <a:cxn ang="0">
                  <a:pos x="861" y="80"/>
                </a:cxn>
                <a:cxn ang="0">
                  <a:pos x="820" y="34"/>
                </a:cxn>
                <a:cxn ang="0">
                  <a:pos x="658" y="25"/>
                </a:cxn>
                <a:cxn ang="0">
                  <a:pos x="612" y="59"/>
                </a:cxn>
                <a:cxn ang="0">
                  <a:pos x="538" y="13"/>
                </a:cxn>
                <a:cxn ang="0">
                  <a:pos x="399" y="13"/>
                </a:cxn>
                <a:cxn ang="0">
                  <a:pos x="367" y="45"/>
                </a:cxn>
                <a:cxn ang="0">
                  <a:pos x="333" y="13"/>
                </a:cxn>
                <a:cxn ang="0">
                  <a:pos x="200" y="7"/>
                </a:cxn>
                <a:cxn ang="0">
                  <a:pos x="171" y="49"/>
                </a:cxn>
                <a:cxn ang="0">
                  <a:pos x="139" y="0"/>
                </a:cxn>
                <a:cxn ang="0">
                  <a:pos x="35" y="17"/>
                </a:cxn>
                <a:cxn ang="0">
                  <a:pos x="35" y="17"/>
                </a:cxn>
              </a:cxnLst>
              <a:rect l="0" t="0" r="r" b="b"/>
              <a:pathLst>
                <a:path w="861" h="83">
                  <a:moveTo>
                    <a:pt x="35" y="17"/>
                  </a:moveTo>
                  <a:lnTo>
                    <a:pt x="0" y="83"/>
                  </a:lnTo>
                  <a:lnTo>
                    <a:pt x="861" y="80"/>
                  </a:lnTo>
                  <a:lnTo>
                    <a:pt x="820" y="34"/>
                  </a:lnTo>
                  <a:lnTo>
                    <a:pt x="658" y="25"/>
                  </a:lnTo>
                  <a:lnTo>
                    <a:pt x="612" y="59"/>
                  </a:lnTo>
                  <a:lnTo>
                    <a:pt x="538" y="13"/>
                  </a:lnTo>
                  <a:lnTo>
                    <a:pt x="399" y="13"/>
                  </a:lnTo>
                  <a:lnTo>
                    <a:pt x="367" y="45"/>
                  </a:lnTo>
                  <a:lnTo>
                    <a:pt x="333" y="13"/>
                  </a:lnTo>
                  <a:lnTo>
                    <a:pt x="200" y="7"/>
                  </a:lnTo>
                  <a:lnTo>
                    <a:pt x="171" y="49"/>
                  </a:lnTo>
                  <a:lnTo>
                    <a:pt x="139" y="0"/>
                  </a:lnTo>
                  <a:lnTo>
                    <a:pt x="35" y="17"/>
                  </a:lnTo>
                  <a:lnTo>
                    <a:pt x="35" y="17"/>
                  </a:lnTo>
                  <a:close/>
                </a:path>
              </a:pathLst>
            </a:custGeom>
            <a:solidFill>
              <a:srgbClr val="000000"/>
            </a:solidFill>
            <a:ln w="9525">
              <a:noFill/>
              <a:round/>
              <a:headEnd/>
              <a:tailEnd/>
            </a:ln>
          </p:spPr>
          <p:txBody>
            <a:bodyPr/>
            <a:lstStyle/>
            <a:p>
              <a:endParaRPr lang="en-US"/>
            </a:p>
          </p:txBody>
        </p:sp>
      </p:grpSp>
    </p:spTree>
    <p:extLst>
      <p:ext uri="{BB962C8B-B14F-4D97-AF65-F5344CB8AC3E}">
        <p14:creationId xmlns:p14="http://schemas.microsoft.com/office/powerpoint/2010/main" val="1093571095"/>
      </p:ext>
    </p:extLst>
  </p:cSld>
  <p:clrMapOvr>
    <a:masterClrMapping/>
  </p:clrMapOvr>
  <p:transition spd="slow">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C17314-CA9A-4A22-8CDC-5C7EE2CD88B2}" type="slidenum">
              <a:rPr lang="ar-SA"/>
              <a:pPr/>
              <a:t>10</a:t>
            </a:fld>
            <a:endParaRPr lang="en-US"/>
          </a:p>
        </p:txBody>
      </p:sp>
      <p:sp>
        <p:nvSpPr>
          <p:cNvPr id="29698" name="Rectangle 2"/>
          <p:cNvSpPr>
            <a:spLocks noGrp="1" noChangeArrowheads="1"/>
          </p:cNvSpPr>
          <p:nvPr>
            <p:ph type="title"/>
          </p:nvPr>
        </p:nvSpPr>
        <p:spPr>
          <a:xfrm>
            <a:off x="734888" y="304800"/>
            <a:ext cx="8229600" cy="1143000"/>
          </a:xfrm>
          <a:solidFill>
            <a:schemeClr val="bg1"/>
          </a:solidFill>
        </p:spPr>
        <p:txBody>
          <a:bodyPr/>
          <a:lstStyle/>
          <a:p>
            <a:r>
              <a:rPr lang="en-US" dirty="0"/>
              <a:t>Headings, &lt;</a:t>
            </a:r>
            <a:r>
              <a:rPr lang="en-US" dirty="0" err="1"/>
              <a:t>Hx</a:t>
            </a:r>
            <a:r>
              <a:rPr lang="en-US" dirty="0"/>
              <a:t>&gt; &lt;/</a:t>
            </a:r>
            <a:r>
              <a:rPr lang="en-US" dirty="0" err="1"/>
              <a:t>Hx</a:t>
            </a:r>
            <a:r>
              <a:rPr lang="en-US" dirty="0"/>
              <a:t>&gt;</a:t>
            </a:r>
          </a:p>
        </p:txBody>
      </p:sp>
      <p:sp>
        <p:nvSpPr>
          <p:cNvPr id="29699" name="Rectangle 3"/>
          <p:cNvSpPr>
            <a:spLocks noGrp="1" noChangeArrowheads="1"/>
          </p:cNvSpPr>
          <p:nvPr>
            <p:ph type="body" idx="1"/>
          </p:nvPr>
        </p:nvSpPr>
        <p:spPr>
          <a:xfrm>
            <a:off x="734888" y="1676400"/>
            <a:ext cx="8229600" cy="4525963"/>
          </a:xfrm>
          <a:solidFill>
            <a:schemeClr val="accent1"/>
          </a:solidFill>
        </p:spPr>
        <p:txBody>
          <a:bodyPr/>
          <a:lstStyle/>
          <a:p>
            <a:pPr marL="609600" indent="-609600">
              <a:lnSpc>
                <a:spcPct val="80000"/>
              </a:lnSpc>
              <a:buClr>
                <a:schemeClr val="bg1"/>
              </a:buClr>
              <a:buFont typeface="Wingdings" pitchFamily="2" charset="2"/>
              <a:buChar char="§"/>
            </a:pPr>
            <a:r>
              <a:rPr lang="en-US" sz="2800"/>
              <a:t>Inside the</a:t>
            </a:r>
            <a:r>
              <a:rPr lang="en-US" sz="2800" b="1"/>
              <a:t> BODY </a:t>
            </a:r>
            <a:r>
              <a:rPr lang="en-US" sz="2800"/>
              <a:t>element, heading elements </a:t>
            </a:r>
            <a:r>
              <a:rPr lang="en-US" sz="2800" b="1"/>
              <a:t>H1 </a:t>
            </a:r>
            <a:r>
              <a:rPr lang="en-US" sz="2800"/>
              <a:t>through </a:t>
            </a:r>
            <a:r>
              <a:rPr lang="en-US" sz="2800" b="1"/>
              <a:t>H6</a:t>
            </a:r>
            <a:r>
              <a:rPr lang="en-US" sz="2800"/>
              <a:t> are generally used for major divisions of the document. Headings are permitted to appear in any order, but you will obtain the best results when your documents are displayed in a browser if you follow these guidelines:</a:t>
            </a:r>
          </a:p>
          <a:p>
            <a:pPr marL="609600" indent="-609600">
              <a:lnSpc>
                <a:spcPct val="80000"/>
              </a:lnSpc>
              <a:buClr>
                <a:schemeClr val="bg1"/>
              </a:buClr>
              <a:buFont typeface="Wingdings" pitchFamily="2" charset="2"/>
              <a:buAutoNum type="arabicPeriod"/>
            </a:pPr>
            <a:r>
              <a:rPr lang="en-US" sz="2400" b="1"/>
              <a:t>H1</a:t>
            </a:r>
            <a:r>
              <a:rPr lang="en-US" sz="2400"/>
              <a:t>: should be used as the highest level of heading, </a:t>
            </a:r>
            <a:r>
              <a:rPr lang="en-US" sz="2400" b="1"/>
              <a:t>H2</a:t>
            </a:r>
            <a:r>
              <a:rPr lang="en-US" sz="2400"/>
              <a:t> as the next highest, and so forth.</a:t>
            </a:r>
          </a:p>
          <a:p>
            <a:pPr marL="609600" indent="-609600">
              <a:lnSpc>
                <a:spcPct val="80000"/>
              </a:lnSpc>
              <a:buClr>
                <a:schemeClr val="bg1"/>
              </a:buClr>
              <a:buFont typeface="Wingdings" pitchFamily="2" charset="2"/>
              <a:buAutoNum type="arabicPeriod"/>
            </a:pPr>
            <a:r>
              <a:rPr lang="en-US" sz="2400"/>
              <a:t>You should not skip heading levels: e.g., an</a:t>
            </a:r>
            <a:r>
              <a:rPr lang="en-US" sz="2400" b="1"/>
              <a:t> H3 </a:t>
            </a:r>
            <a:r>
              <a:rPr lang="en-US" sz="2400"/>
              <a:t>should not appear after an </a:t>
            </a:r>
            <a:r>
              <a:rPr lang="en-US" sz="2400" b="1"/>
              <a:t>H1</a:t>
            </a:r>
            <a:r>
              <a:rPr lang="en-US" sz="2400"/>
              <a:t>, unless there is an</a:t>
            </a:r>
            <a:r>
              <a:rPr lang="en-US" sz="2400" b="1"/>
              <a:t> H2</a:t>
            </a:r>
            <a:r>
              <a:rPr lang="en-US" sz="2400"/>
              <a:t> between them.</a:t>
            </a:r>
          </a:p>
        </p:txBody>
      </p:sp>
    </p:spTree>
    <p:extLst>
      <p:ext uri="{BB962C8B-B14F-4D97-AF65-F5344CB8AC3E}">
        <p14:creationId xmlns:p14="http://schemas.microsoft.com/office/powerpoint/2010/main" val="4296421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0" y="1124745"/>
            <a:ext cx="8077200" cy="4769032"/>
          </a:xfrm>
        </p:spPr>
        <p:txBody>
          <a:bodyPr>
            <a:normAutofit/>
          </a:bodyPr>
          <a:lstStyle/>
          <a:p>
            <a:r>
              <a:rPr lang="en-US" sz="6600" dirty="0" smtClean="0"/>
              <a:t>JAVA Script</a:t>
            </a:r>
            <a:endParaRPr lang="en-US" sz="6600" dirty="0"/>
          </a:p>
        </p:txBody>
      </p:sp>
    </p:spTree>
    <p:extLst>
      <p:ext uri="{BB962C8B-B14F-4D97-AF65-F5344CB8AC3E}">
        <p14:creationId xmlns:p14="http://schemas.microsoft.com/office/powerpoint/2010/main" val="136659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2"/>
          <p:cNvSpPr>
            <a:spLocks noChangeArrowheads="1"/>
          </p:cNvSpPr>
          <p:nvPr/>
        </p:nvSpPr>
        <p:spPr bwMode="auto">
          <a:xfrm>
            <a:off x="611560" y="-243408"/>
            <a:ext cx="7649766" cy="188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250">
                <a:solidFill>
                  <a:srgbClr val="FF0033"/>
                </a:solidFill>
                <a:latin typeface="Arial Narrow" panose="020B0606020202030204" pitchFamily="34" charset="0"/>
              </a:rPr>
              <a:t/>
            </a:r>
            <a:br>
              <a:rPr lang="en-US" altLang="en-US" sz="2250">
                <a:solidFill>
                  <a:srgbClr val="FF0033"/>
                </a:solidFill>
                <a:latin typeface="Arial Narrow" panose="020B0606020202030204" pitchFamily="34" charset="0"/>
              </a:rPr>
            </a:br>
            <a:endParaRPr lang="en-US" altLang="en-US" sz="3000">
              <a:solidFill>
                <a:srgbClr val="FF0033"/>
              </a:solidFill>
              <a:latin typeface="Arial Narrow" panose="020B0606020202030204" pitchFamily="34" charset="0"/>
            </a:endParaRPr>
          </a:p>
        </p:txBody>
      </p:sp>
      <p:sp>
        <p:nvSpPr>
          <p:cNvPr id="2051" name="Rectangle 13"/>
          <p:cNvSpPr>
            <a:spLocks noChangeArrowheads="1"/>
          </p:cNvSpPr>
          <p:nvPr/>
        </p:nvSpPr>
        <p:spPr bwMode="auto">
          <a:xfrm>
            <a:off x="827584" y="700883"/>
            <a:ext cx="8158758"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625" dirty="0">
                <a:latin typeface="Arial Narrow" panose="020B0606020202030204" pitchFamily="34" charset="0"/>
              </a:rPr>
              <a:t>client-side programming with JavaScript</a:t>
            </a:r>
          </a:p>
          <a:p>
            <a:pPr>
              <a:lnSpc>
                <a:spcPct val="20000"/>
              </a:lnSpc>
              <a:spcBef>
                <a:spcPct val="20000"/>
              </a:spcBef>
            </a:pPr>
            <a:endParaRPr lang="en-US" altLang="en-US" sz="2625" dirty="0">
              <a:solidFill>
                <a:schemeClr val="accent2"/>
              </a:solidFill>
              <a:latin typeface="Arial Narrow" panose="020B0606020202030204" pitchFamily="34" charset="0"/>
            </a:endParaRPr>
          </a:p>
          <a:p>
            <a:pPr lvl="1">
              <a:lnSpc>
                <a:spcPct val="80000"/>
              </a:lnSpc>
              <a:spcBef>
                <a:spcPct val="20000"/>
              </a:spcBef>
              <a:buFont typeface="Wingdings" panose="05000000000000000000" pitchFamily="2" charset="2"/>
              <a:buChar char="§"/>
            </a:pPr>
            <a:r>
              <a:rPr lang="en-US" altLang="en-US" sz="2250" dirty="0">
                <a:latin typeface="Arial Narrow" panose="020B0606020202030204" pitchFamily="34" charset="0"/>
              </a:rPr>
              <a:t>scripts vs. programs</a:t>
            </a:r>
          </a:p>
          <a:p>
            <a:pPr lvl="2">
              <a:lnSpc>
                <a:spcPct val="80000"/>
              </a:lnSpc>
              <a:spcBef>
                <a:spcPct val="20000"/>
              </a:spcBef>
              <a:buFont typeface="Wingdings" panose="05000000000000000000" pitchFamily="2" charset="2"/>
              <a:buChar char="Ø"/>
            </a:pPr>
            <a:r>
              <a:rPr lang="en-US" altLang="en-US" sz="1875" dirty="0">
                <a:latin typeface="Arial Narrow" panose="020B0606020202030204" pitchFamily="34" charset="0"/>
              </a:rPr>
              <a:t>JavaScript vs. JScript vs. VBScript</a:t>
            </a:r>
          </a:p>
          <a:p>
            <a:pPr lvl="2">
              <a:lnSpc>
                <a:spcPct val="80000"/>
              </a:lnSpc>
              <a:spcBef>
                <a:spcPct val="20000"/>
              </a:spcBef>
              <a:buFont typeface="Wingdings" panose="05000000000000000000" pitchFamily="2" charset="2"/>
              <a:buChar char="Ø"/>
            </a:pPr>
            <a:r>
              <a:rPr lang="en-US" altLang="en-US" sz="1875" dirty="0">
                <a:latin typeface="Arial Narrow" panose="020B0606020202030204" pitchFamily="34" charset="0"/>
              </a:rPr>
              <a:t>common tasks for client-side scripts</a:t>
            </a:r>
          </a:p>
          <a:p>
            <a:pPr lvl="2">
              <a:lnSpc>
                <a:spcPct val="80000"/>
              </a:lnSpc>
              <a:spcBef>
                <a:spcPct val="20000"/>
              </a:spcBef>
              <a:buFont typeface="Wingdings" panose="05000000000000000000" pitchFamily="2" charset="2"/>
              <a:buChar char="Ø"/>
            </a:pPr>
            <a:endParaRPr lang="en-US" altLang="en-US" sz="1875" dirty="0">
              <a:latin typeface="Arial Narrow" panose="020B0606020202030204" pitchFamily="34" charset="0"/>
            </a:endParaRPr>
          </a:p>
          <a:p>
            <a:pPr lvl="1">
              <a:lnSpc>
                <a:spcPct val="80000"/>
              </a:lnSpc>
              <a:spcBef>
                <a:spcPct val="20000"/>
              </a:spcBef>
              <a:buFont typeface="Wingdings" panose="05000000000000000000" pitchFamily="2" charset="2"/>
              <a:buChar char="§"/>
            </a:pPr>
            <a:r>
              <a:rPr lang="en-US" altLang="en-US" sz="2250" dirty="0">
                <a:latin typeface="Arial Narrow" panose="020B0606020202030204" pitchFamily="34" charset="0"/>
              </a:rPr>
              <a:t>JavaScript</a:t>
            </a:r>
          </a:p>
          <a:p>
            <a:pPr lvl="2">
              <a:lnSpc>
                <a:spcPct val="80000"/>
              </a:lnSpc>
              <a:spcBef>
                <a:spcPct val="20000"/>
              </a:spcBef>
              <a:buFont typeface="Wingdings" panose="05000000000000000000" pitchFamily="2" charset="2"/>
              <a:buChar char="Ø"/>
            </a:pPr>
            <a:r>
              <a:rPr lang="en-US" altLang="en-US" sz="1875" dirty="0">
                <a:latin typeface="Arial Narrow" panose="020B0606020202030204" pitchFamily="34" charset="0"/>
              </a:rPr>
              <a:t>data types &amp; expressions</a:t>
            </a:r>
          </a:p>
          <a:p>
            <a:pPr lvl="2">
              <a:lnSpc>
                <a:spcPct val="80000"/>
              </a:lnSpc>
              <a:spcBef>
                <a:spcPct val="20000"/>
              </a:spcBef>
              <a:buFont typeface="Wingdings" panose="05000000000000000000" pitchFamily="2" charset="2"/>
              <a:buChar char="Ø"/>
            </a:pPr>
            <a:r>
              <a:rPr lang="en-US" altLang="en-US" sz="1875" dirty="0">
                <a:latin typeface="Arial Narrow" panose="020B0606020202030204" pitchFamily="34" charset="0"/>
              </a:rPr>
              <a:t>control statements</a:t>
            </a:r>
          </a:p>
          <a:p>
            <a:pPr lvl="2">
              <a:lnSpc>
                <a:spcPct val="80000"/>
              </a:lnSpc>
              <a:spcBef>
                <a:spcPct val="20000"/>
              </a:spcBef>
              <a:buFont typeface="Wingdings" panose="05000000000000000000" pitchFamily="2" charset="2"/>
              <a:buChar char="Ø"/>
            </a:pPr>
            <a:r>
              <a:rPr lang="en-US" altLang="en-US" sz="1875" dirty="0">
                <a:latin typeface="Arial Narrow" panose="020B0606020202030204" pitchFamily="34" charset="0"/>
              </a:rPr>
              <a:t>functions &amp; libraries</a:t>
            </a:r>
          </a:p>
          <a:p>
            <a:pPr lvl="2">
              <a:lnSpc>
                <a:spcPct val="80000"/>
              </a:lnSpc>
              <a:spcBef>
                <a:spcPct val="20000"/>
              </a:spcBef>
              <a:buFont typeface="Wingdings" panose="05000000000000000000" pitchFamily="2" charset="2"/>
              <a:buChar char="Ø"/>
            </a:pPr>
            <a:r>
              <a:rPr lang="en-US" altLang="en-US" sz="1875" dirty="0">
                <a:latin typeface="Arial Narrow" panose="020B0606020202030204" pitchFamily="34" charset="0"/>
              </a:rPr>
              <a:t>strings &amp; arrays</a:t>
            </a:r>
          </a:p>
          <a:p>
            <a:pPr lvl="2">
              <a:lnSpc>
                <a:spcPct val="80000"/>
              </a:lnSpc>
              <a:spcBef>
                <a:spcPct val="20000"/>
              </a:spcBef>
              <a:buFont typeface="Wingdings" panose="05000000000000000000" pitchFamily="2" charset="2"/>
              <a:buChar char="Ø"/>
            </a:pPr>
            <a:r>
              <a:rPr lang="en-US" altLang="en-US" sz="1875" dirty="0">
                <a:latin typeface="Arial Narrow" panose="020B0606020202030204" pitchFamily="34" charset="0"/>
              </a:rPr>
              <a:t>Date, document, navigator, user-defined classes</a:t>
            </a:r>
          </a:p>
        </p:txBody>
      </p:sp>
    </p:spTree>
    <p:extLst>
      <p:ext uri="{BB962C8B-B14F-4D97-AF65-F5344CB8AC3E}">
        <p14:creationId xmlns:p14="http://schemas.microsoft.com/office/powerpoint/2010/main" val="29160044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p:txBody>
          <a:bodyPr/>
          <a:lstStyle/>
          <a:p>
            <a:r>
              <a:rPr lang="en-US" altLang="en-US" smtClean="0"/>
              <a:t>Client-Side Programming</a:t>
            </a:r>
          </a:p>
        </p:txBody>
      </p:sp>
      <p:sp>
        <p:nvSpPr>
          <p:cNvPr id="3075" name="Rectangle 1027"/>
          <p:cNvSpPr>
            <a:spLocks noGrp="1" noChangeArrowheads="1"/>
          </p:cNvSpPr>
          <p:nvPr>
            <p:ph type="body" idx="1"/>
          </p:nvPr>
        </p:nvSpPr>
        <p:spPr>
          <a:xfrm>
            <a:off x="467419" y="1143000"/>
            <a:ext cx="8497069" cy="2000250"/>
          </a:xfrm>
        </p:spPr>
        <p:txBody>
          <a:bodyPr>
            <a:normAutofit fontScale="70000" lnSpcReduction="20000"/>
          </a:bodyPr>
          <a:lstStyle/>
          <a:p>
            <a:r>
              <a:rPr lang="en-US" altLang="en-US" dirty="0" smtClean="0"/>
              <a:t>HTML is good for developing </a:t>
            </a:r>
            <a:r>
              <a:rPr lang="en-US" altLang="en-US" i="1" dirty="0" smtClean="0"/>
              <a:t>static</a:t>
            </a:r>
            <a:r>
              <a:rPr lang="en-US" altLang="en-US" dirty="0" smtClean="0"/>
              <a:t> pages</a:t>
            </a:r>
          </a:p>
          <a:p>
            <a:pPr lvl="1">
              <a:spcBef>
                <a:spcPct val="50000"/>
              </a:spcBef>
            </a:pPr>
            <a:r>
              <a:rPr lang="en-US" altLang="en-US" dirty="0" smtClean="0"/>
              <a:t>can specify text/image layout, presentation, links, …</a:t>
            </a:r>
          </a:p>
          <a:p>
            <a:pPr lvl="1">
              <a:spcBef>
                <a:spcPct val="50000"/>
              </a:spcBef>
            </a:pPr>
            <a:r>
              <a:rPr lang="en-US" altLang="en-US" dirty="0" smtClean="0"/>
              <a:t>Web page looks the same each time it is accessed</a:t>
            </a:r>
          </a:p>
          <a:p>
            <a:pPr lvl="1">
              <a:spcBef>
                <a:spcPct val="50000"/>
              </a:spcBef>
            </a:pPr>
            <a:endParaRPr lang="en-US" altLang="en-US" sz="938" dirty="0"/>
          </a:p>
          <a:p>
            <a:pPr lvl="1">
              <a:spcBef>
                <a:spcPct val="50000"/>
              </a:spcBef>
            </a:pPr>
            <a:r>
              <a:rPr lang="en-US" altLang="en-US" dirty="0" smtClean="0"/>
              <a:t>in order to develop interactive/reactive pages, must integrate programming in some form or another</a:t>
            </a:r>
          </a:p>
        </p:txBody>
      </p:sp>
      <p:sp>
        <p:nvSpPr>
          <p:cNvPr id="49157" name="Rectangle 1029"/>
          <p:cNvSpPr>
            <a:spLocks noChangeArrowheads="1"/>
          </p:cNvSpPr>
          <p:nvPr/>
        </p:nvSpPr>
        <p:spPr bwMode="auto">
          <a:xfrm>
            <a:off x="467419" y="3429000"/>
            <a:ext cx="8308807"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FontTx/>
              <a:buChar char="•"/>
            </a:pPr>
            <a:r>
              <a:rPr lang="en-US" altLang="en-US" sz="2250" dirty="0">
                <a:latin typeface="Arial Narrow" panose="020B0606020202030204" pitchFamily="34" charset="0"/>
              </a:rPr>
              <a:t>client-side programming</a:t>
            </a:r>
          </a:p>
          <a:p>
            <a:pPr lvl="1">
              <a:lnSpc>
                <a:spcPct val="80000"/>
              </a:lnSpc>
              <a:spcBef>
                <a:spcPct val="50000"/>
              </a:spcBef>
              <a:buFont typeface="Wingdings" panose="05000000000000000000" pitchFamily="2" charset="2"/>
              <a:buChar char="§"/>
            </a:pPr>
            <a:r>
              <a:rPr lang="en-US" altLang="en-US" sz="1875" dirty="0">
                <a:latin typeface="Arial Narrow" panose="020B0606020202030204" pitchFamily="34" charset="0"/>
              </a:rPr>
              <a:t>programs are written in a separate programming (or scripting) language</a:t>
            </a:r>
          </a:p>
          <a:p>
            <a:pPr lvl="2">
              <a:lnSpc>
                <a:spcPct val="80000"/>
              </a:lnSpc>
              <a:spcBef>
                <a:spcPct val="50000"/>
              </a:spcBef>
              <a:buFont typeface="Wingdings" panose="05000000000000000000" pitchFamily="2" charset="2"/>
              <a:buNone/>
            </a:pPr>
            <a:r>
              <a:rPr lang="en-US" altLang="en-US" sz="1875" dirty="0">
                <a:latin typeface="Arial Narrow" panose="020B0606020202030204" pitchFamily="34" charset="0"/>
              </a:rPr>
              <a:t>e.g., JavaScript, JScript, VBScript</a:t>
            </a:r>
          </a:p>
          <a:p>
            <a:pPr lvl="1">
              <a:lnSpc>
                <a:spcPct val="80000"/>
              </a:lnSpc>
              <a:spcBef>
                <a:spcPct val="50000"/>
              </a:spcBef>
              <a:buFont typeface="Wingdings" panose="05000000000000000000" pitchFamily="2" charset="2"/>
              <a:buChar char="§"/>
            </a:pPr>
            <a:r>
              <a:rPr lang="en-US" altLang="en-US" sz="1875" dirty="0">
                <a:latin typeface="Arial Narrow" panose="020B0606020202030204" pitchFamily="34" charset="0"/>
              </a:rPr>
              <a:t>programs are embedded in the HTML of a Web page, with (HTML) tags to identify the program component</a:t>
            </a:r>
          </a:p>
          <a:p>
            <a:pPr lvl="2">
              <a:lnSpc>
                <a:spcPct val="80000"/>
              </a:lnSpc>
              <a:spcBef>
                <a:spcPct val="50000"/>
              </a:spcBef>
              <a:buFont typeface="Wingdings" panose="05000000000000000000" pitchFamily="2" charset="2"/>
              <a:buNone/>
            </a:pPr>
            <a:r>
              <a:rPr lang="en-US" altLang="en-US" sz="1875" dirty="0">
                <a:latin typeface="Arial Narrow" panose="020B0606020202030204" pitchFamily="34" charset="0"/>
              </a:rPr>
              <a:t>e.g.,</a:t>
            </a:r>
            <a:r>
              <a:rPr lang="en-US" altLang="en-US" sz="1875" dirty="0"/>
              <a:t> </a:t>
            </a:r>
            <a:r>
              <a:rPr lang="en-US" altLang="en-US" sz="1500" dirty="0">
                <a:solidFill>
                  <a:srgbClr val="FF0033"/>
                </a:solidFill>
                <a:latin typeface="Courier New" panose="02070309020205020404" pitchFamily="49" charset="0"/>
              </a:rPr>
              <a:t>&lt;script type="text/</a:t>
            </a:r>
            <a:r>
              <a:rPr lang="en-US" altLang="en-US" sz="1500" dirty="0" err="1">
                <a:solidFill>
                  <a:srgbClr val="FF0033"/>
                </a:solidFill>
                <a:latin typeface="Courier New" panose="02070309020205020404" pitchFamily="49" charset="0"/>
              </a:rPr>
              <a:t>javascript</a:t>
            </a:r>
            <a:r>
              <a:rPr lang="en-US" altLang="en-US" sz="1500" dirty="0">
                <a:solidFill>
                  <a:srgbClr val="FF0033"/>
                </a:solidFill>
                <a:latin typeface="Courier New" panose="02070309020205020404" pitchFamily="49" charset="0"/>
              </a:rPr>
              <a:t>"&gt; … &lt;/script&gt;</a:t>
            </a:r>
            <a:endParaRPr lang="en-US" altLang="en-US" sz="1500" dirty="0">
              <a:solidFill>
                <a:srgbClr val="FF0033"/>
              </a:solidFill>
              <a:latin typeface="Arial Narrow" panose="020B0606020202030204" pitchFamily="34" charset="0"/>
            </a:endParaRPr>
          </a:p>
          <a:p>
            <a:pPr lvl="1">
              <a:lnSpc>
                <a:spcPct val="80000"/>
              </a:lnSpc>
              <a:spcBef>
                <a:spcPct val="50000"/>
              </a:spcBef>
              <a:buFont typeface="Wingdings" panose="05000000000000000000" pitchFamily="2" charset="2"/>
              <a:buChar char="§"/>
            </a:pPr>
            <a:r>
              <a:rPr lang="en-US" altLang="en-US" sz="1875" dirty="0">
                <a:latin typeface="Arial Narrow" panose="020B0606020202030204" pitchFamily="34" charset="0"/>
              </a:rPr>
              <a:t>the browser executes the program as it loads the page, integrating the dynamic output of the program with the static content of HTML</a:t>
            </a:r>
          </a:p>
          <a:p>
            <a:pPr lvl="1">
              <a:lnSpc>
                <a:spcPct val="80000"/>
              </a:lnSpc>
              <a:spcBef>
                <a:spcPct val="50000"/>
              </a:spcBef>
              <a:buFont typeface="Wingdings" panose="05000000000000000000" pitchFamily="2" charset="2"/>
              <a:buChar char="§"/>
            </a:pPr>
            <a:r>
              <a:rPr lang="en-US" altLang="en-US" sz="1875" dirty="0">
                <a:latin typeface="Arial Narrow" panose="020B0606020202030204" pitchFamily="34" charset="0"/>
              </a:rPr>
              <a:t>could also allow the user (client) to input information and process it, might be used to validate input </a:t>
            </a:r>
            <a:r>
              <a:rPr lang="en-US" altLang="en-US" sz="1875" u="sng" dirty="0">
                <a:latin typeface="Arial Narrow" panose="020B0606020202030204" pitchFamily="34" charset="0"/>
              </a:rPr>
              <a:t>before</a:t>
            </a:r>
            <a:r>
              <a:rPr lang="en-US" altLang="en-US" sz="1875" dirty="0">
                <a:latin typeface="Arial Narrow" panose="020B0606020202030204" pitchFamily="34" charset="0"/>
              </a:rPr>
              <a:t> it’s submitted to a remote server</a:t>
            </a:r>
          </a:p>
        </p:txBody>
      </p:sp>
    </p:spTree>
    <p:extLst>
      <p:ext uri="{BB962C8B-B14F-4D97-AF65-F5344CB8AC3E}">
        <p14:creationId xmlns:p14="http://schemas.microsoft.com/office/powerpoint/2010/main" val="41393346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5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5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269632"/>
            <a:ext cx="8077200" cy="873369"/>
          </a:xfrm>
        </p:spPr>
        <p:txBody>
          <a:bodyPr/>
          <a:lstStyle/>
          <a:p>
            <a:r>
              <a:rPr lang="en-US" altLang="en-US" dirty="0" smtClean="0"/>
              <a:t>Scripts vs. Programs</a:t>
            </a:r>
          </a:p>
        </p:txBody>
      </p:sp>
      <p:sp>
        <p:nvSpPr>
          <p:cNvPr id="4099" name="Rectangle 3"/>
          <p:cNvSpPr>
            <a:spLocks noGrp="1" noChangeArrowheads="1"/>
          </p:cNvSpPr>
          <p:nvPr>
            <p:ph type="body" idx="1"/>
          </p:nvPr>
        </p:nvSpPr>
        <p:spPr>
          <a:xfrm>
            <a:off x="762000" y="1143001"/>
            <a:ext cx="8310563" cy="1943695"/>
          </a:xfrm>
        </p:spPr>
        <p:txBody>
          <a:bodyPr>
            <a:normAutofit fontScale="70000" lnSpcReduction="20000"/>
          </a:bodyPr>
          <a:lstStyle/>
          <a:p>
            <a:pPr>
              <a:lnSpc>
                <a:spcPct val="90000"/>
              </a:lnSpc>
            </a:pPr>
            <a:r>
              <a:rPr lang="en-US" altLang="en-US" dirty="0" smtClean="0"/>
              <a:t>a scripting language is a simple, </a:t>
            </a:r>
            <a:r>
              <a:rPr lang="en-US" altLang="en-US" u="sng" dirty="0" smtClean="0"/>
              <a:t>interpreted</a:t>
            </a:r>
            <a:r>
              <a:rPr lang="en-US" altLang="en-US" dirty="0" smtClean="0"/>
              <a:t> programming language</a:t>
            </a:r>
          </a:p>
          <a:p>
            <a:pPr lvl="1">
              <a:lnSpc>
                <a:spcPct val="70000"/>
              </a:lnSpc>
            </a:pPr>
            <a:r>
              <a:rPr lang="en-US" altLang="en-US" dirty="0" smtClean="0"/>
              <a:t>scripts are embedded as plain text, interpreted by application</a:t>
            </a:r>
          </a:p>
          <a:p>
            <a:pPr lvl="1">
              <a:lnSpc>
                <a:spcPct val="70000"/>
              </a:lnSpc>
            </a:pPr>
            <a:endParaRPr lang="en-US" altLang="en-US" dirty="0" smtClean="0"/>
          </a:p>
          <a:p>
            <a:pPr lvl="1">
              <a:lnSpc>
                <a:spcPct val="70000"/>
              </a:lnSpc>
            </a:pPr>
            <a:r>
              <a:rPr lang="en-US" altLang="en-US" i="1" dirty="0" smtClean="0"/>
              <a:t>simpler execution model:</a:t>
            </a:r>
            <a:r>
              <a:rPr lang="en-US" altLang="en-US" dirty="0" smtClean="0"/>
              <a:t> don't need compiler or development environment</a:t>
            </a:r>
          </a:p>
          <a:p>
            <a:pPr lvl="1">
              <a:lnSpc>
                <a:spcPct val="70000"/>
              </a:lnSpc>
            </a:pPr>
            <a:r>
              <a:rPr lang="en-US" altLang="en-US" i="1" dirty="0" smtClean="0"/>
              <a:t>saves bandwidth:</a:t>
            </a:r>
            <a:r>
              <a:rPr lang="en-US" altLang="en-US" dirty="0" smtClean="0"/>
              <a:t> source code is downloaded, not compiled executable</a:t>
            </a:r>
          </a:p>
          <a:p>
            <a:pPr lvl="1">
              <a:lnSpc>
                <a:spcPct val="70000"/>
              </a:lnSpc>
            </a:pPr>
            <a:r>
              <a:rPr lang="en-US" altLang="en-US" i="1" dirty="0" smtClean="0"/>
              <a:t>platform-independence:</a:t>
            </a:r>
            <a:r>
              <a:rPr lang="en-US" altLang="en-US" dirty="0" smtClean="0"/>
              <a:t> code interpreted by any script-enabled browser</a:t>
            </a:r>
          </a:p>
          <a:p>
            <a:pPr lvl="1">
              <a:lnSpc>
                <a:spcPct val="70000"/>
              </a:lnSpc>
            </a:pPr>
            <a:r>
              <a:rPr lang="en-US" altLang="en-US" i="1" dirty="0" smtClean="0"/>
              <a:t>but: </a:t>
            </a:r>
            <a:r>
              <a:rPr lang="en-US" altLang="en-US" dirty="0" smtClean="0"/>
              <a:t>slower than compiled code, not as powerful/full-featured</a:t>
            </a:r>
          </a:p>
        </p:txBody>
      </p:sp>
      <p:sp>
        <p:nvSpPr>
          <p:cNvPr id="107524" name="Rectangle 4"/>
          <p:cNvSpPr>
            <a:spLocks noChangeArrowheads="1"/>
          </p:cNvSpPr>
          <p:nvPr/>
        </p:nvSpPr>
        <p:spPr bwMode="auto">
          <a:xfrm>
            <a:off x="714375" y="3429000"/>
            <a:ext cx="8158758"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70000"/>
              </a:lnSpc>
              <a:spcBef>
                <a:spcPct val="20000"/>
              </a:spcBef>
              <a:buFont typeface="Wingdings" panose="05000000000000000000" pitchFamily="2" charset="2"/>
              <a:buNone/>
            </a:pPr>
            <a:r>
              <a:rPr lang="en-US" altLang="en-US" sz="1875">
                <a:solidFill>
                  <a:srgbClr val="FF0033"/>
                </a:solidFill>
                <a:latin typeface="Arial Narrow" panose="020B0606020202030204" pitchFamily="34" charset="0"/>
              </a:rPr>
              <a:t>JavaScript:</a:t>
            </a:r>
            <a:r>
              <a:rPr lang="en-US" altLang="en-US" sz="1875">
                <a:latin typeface="Arial Narrow" panose="020B0606020202030204" pitchFamily="34" charset="0"/>
              </a:rPr>
              <a:t> the first Web scripting language, developed by Netscape in 1995 </a:t>
            </a:r>
          </a:p>
          <a:p>
            <a:pPr lvl="1">
              <a:lnSpc>
                <a:spcPct val="70000"/>
              </a:lnSpc>
              <a:spcBef>
                <a:spcPct val="20000"/>
              </a:spcBef>
              <a:buFont typeface="Wingdings" panose="05000000000000000000" pitchFamily="2" charset="2"/>
              <a:buNone/>
            </a:pPr>
            <a:r>
              <a:rPr lang="en-US" altLang="en-US" sz="1875">
                <a:latin typeface="Arial Narrow" panose="020B0606020202030204" pitchFamily="34" charset="0"/>
              </a:rPr>
              <a:t>     syntactic similarities to Java/C++, but simpler, more flexible in some respects, </a:t>
            </a:r>
          </a:p>
          <a:p>
            <a:pPr lvl="1">
              <a:lnSpc>
                <a:spcPct val="70000"/>
              </a:lnSpc>
              <a:spcBef>
                <a:spcPct val="20000"/>
              </a:spcBef>
              <a:buFont typeface="Wingdings" panose="05000000000000000000" pitchFamily="2" charset="2"/>
              <a:buNone/>
            </a:pPr>
            <a:r>
              <a:rPr lang="en-US" altLang="en-US" sz="1875">
                <a:latin typeface="Arial Narrow" panose="020B0606020202030204" pitchFamily="34" charset="0"/>
              </a:rPr>
              <a:t>     limited in others</a:t>
            </a:r>
          </a:p>
          <a:p>
            <a:pPr lvl="3">
              <a:lnSpc>
                <a:spcPct val="90000"/>
              </a:lnSpc>
              <a:spcBef>
                <a:spcPct val="20000"/>
              </a:spcBef>
            </a:pPr>
            <a:r>
              <a:rPr lang="en-US" altLang="en-US" sz="1875">
                <a:latin typeface="Arial Narrow" panose="020B0606020202030204" pitchFamily="34" charset="0"/>
              </a:rPr>
              <a:t>(loose typing, dynamic variables, simple objects)</a:t>
            </a:r>
          </a:p>
          <a:p>
            <a:pPr lvl="3">
              <a:lnSpc>
                <a:spcPct val="90000"/>
              </a:lnSpc>
              <a:spcBef>
                <a:spcPct val="20000"/>
              </a:spcBef>
            </a:pPr>
            <a:endParaRPr lang="en-US" altLang="en-US" sz="1875">
              <a:latin typeface="Arial Narrow" panose="020B0606020202030204" pitchFamily="34" charset="0"/>
            </a:endParaRPr>
          </a:p>
          <a:p>
            <a:pPr lvl="1">
              <a:lnSpc>
                <a:spcPct val="70000"/>
              </a:lnSpc>
              <a:spcBef>
                <a:spcPct val="20000"/>
              </a:spcBef>
              <a:buFont typeface="Wingdings" panose="05000000000000000000" pitchFamily="2" charset="2"/>
              <a:buNone/>
            </a:pPr>
            <a:r>
              <a:rPr lang="en-US" altLang="en-US" sz="1875">
                <a:solidFill>
                  <a:srgbClr val="FF0033"/>
                </a:solidFill>
                <a:latin typeface="Arial Narrow" panose="020B0606020202030204" pitchFamily="34" charset="0"/>
              </a:rPr>
              <a:t>JScript:</a:t>
            </a:r>
            <a:r>
              <a:rPr lang="en-US" altLang="en-US" sz="1875">
                <a:latin typeface="Arial Narrow" panose="020B0606020202030204" pitchFamily="34" charset="0"/>
              </a:rPr>
              <a:t> Microsoft version of JavaScript, introduced in 1996</a:t>
            </a:r>
          </a:p>
          <a:p>
            <a:pPr lvl="2">
              <a:lnSpc>
                <a:spcPct val="70000"/>
              </a:lnSpc>
              <a:spcBef>
                <a:spcPct val="20000"/>
              </a:spcBef>
            </a:pPr>
            <a:r>
              <a:rPr lang="en-US" altLang="en-US" sz="1875">
                <a:latin typeface="Arial Narrow" panose="020B0606020202030204" pitchFamily="34" charset="0"/>
              </a:rPr>
              <a:t>same core language, but some browser-specific differences</a:t>
            </a:r>
          </a:p>
          <a:p>
            <a:pPr lvl="2">
              <a:lnSpc>
                <a:spcPct val="70000"/>
              </a:lnSpc>
              <a:spcBef>
                <a:spcPct val="20000"/>
              </a:spcBef>
            </a:pPr>
            <a:r>
              <a:rPr lang="en-US" altLang="en-US" sz="1875">
                <a:latin typeface="Arial Narrow" panose="020B0606020202030204" pitchFamily="34" charset="0"/>
              </a:rPr>
              <a:t>fortunately, IE, Netscape, Firefox, etc. can (mostly) handle both </a:t>
            </a:r>
          </a:p>
          <a:p>
            <a:pPr lvl="2">
              <a:lnSpc>
                <a:spcPct val="70000"/>
              </a:lnSpc>
              <a:spcBef>
                <a:spcPct val="20000"/>
              </a:spcBef>
            </a:pPr>
            <a:r>
              <a:rPr lang="en-US" altLang="en-US" sz="1875">
                <a:latin typeface="Arial Narrow" panose="020B0606020202030204" pitchFamily="34" charset="0"/>
              </a:rPr>
              <a:t>JavaScript &amp; JScript </a:t>
            </a:r>
          </a:p>
          <a:p>
            <a:pPr lvl="2">
              <a:lnSpc>
                <a:spcPct val="70000"/>
              </a:lnSpc>
              <a:spcBef>
                <a:spcPct val="20000"/>
              </a:spcBef>
            </a:pPr>
            <a:endParaRPr lang="en-US" altLang="en-US" sz="1875">
              <a:latin typeface="Arial Narrow" panose="020B0606020202030204" pitchFamily="34" charset="0"/>
            </a:endParaRPr>
          </a:p>
          <a:p>
            <a:pPr lvl="2">
              <a:lnSpc>
                <a:spcPct val="70000"/>
              </a:lnSpc>
              <a:spcBef>
                <a:spcPct val="20000"/>
              </a:spcBef>
            </a:pPr>
            <a:r>
              <a:rPr lang="en-US" altLang="en-US" sz="1875" i="1">
                <a:latin typeface="Arial Narrow" panose="020B0606020202030204" pitchFamily="34" charset="0"/>
              </a:rPr>
              <a:t>JavaScript 1.5 &amp; JScript 5.0 cores both conform to ECMAScript standard</a:t>
            </a:r>
          </a:p>
          <a:p>
            <a:pPr lvl="2">
              <a:lnSpc>
                <a:spcPct val="70000"/>
              </a:lnSpc>
              <a:spcBef>
                <a:spcPct val="20000"/>
              </a:spcBef>
            </a:pPr>
            <a:endParaRPr lang="en-US" altLang="en-US" sz="1875" i="1">
              <a:latin typeface="Arial Narrow" panose="020B0606020202030204" pitchFamily="34" charset="0"/>
            </a:endParaRPr>
          </a:p>
          <a:p>
            <a:pPr lvl="1">
              <a:lnSpc>
                <a:spcPct val="70000"/>
              </a:lnSpc>
              <a:spcBef>
                <a:spcPct val="20000"/>
              </a:spcBef>
              <a:buFont typeface="Wingdings" panose="05000000000000000000" pitchFamily="2" charset="2"/>
              <a:buNone/>
            </a:pPr>
            <a:r>
              <a:rPr lang="en-US" altLang="en-US" sz="1875">
                <a:solidFill>
                  <a:srgbClr val="FF0033"/>
                </a:solidFill>
                <a:latin typeface="Arial Narrow" panose="020B0606020202030204" pitchFamily="34" charset="0"/>
              </a:rPr>
              <a:t>VBScript:</a:t>
            </a:r>
            <a:r>
              <a:rPr lang="en-US" altLang="en-US" sz="1875">
                <a:latin typeface="Arial Narrow" panose="020B0606020202030204" pitchFamily="34" charset="0"/>
              </a:rPr>
              <a:t> client-side scripting version of Microsoft Visual Basic </a:t>
            </a:r>
          </a:p>
        </p:txBody>
      </p:sp>
    </p:spTree>
    <p:extLst>
      <p:ext uri="{BB962C8B-B14F-4D97-AF65-F5344CB8AC3E}">
        <p14:creationId xmlns:p14="http://schemas.microsoft.com/office/powerpoint/2010/main" val="25154625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752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75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752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52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524">
                                            <p:txEl>
                                              <p:pRg st="10" end="1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752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62000" y="269632"/>
            <a:ext cx="8077200" cy="659056"/>
          </a:xfrm>
        </p:spPr>
        <p:txBody>
          <a:bodyPr>
            <a:normAutofit fontScale="90000"/>
          </a:bodyPr>
          <a:lstStyle/>
          <a:p>
            <a:r>
              <a:rPr lang="en-US" altLang="en-US" dirty="0" smtClean="0"/>
              <a:t>Common Scripting Tasks</a:t>
            </a:r>
          </a:p>
        </p:txBody>
      </p:sp>
      <p:sp>
        <p:nvSpPr>
          <p:cNvPr id="5123" name="Rectangle 3"/>
          <p:cNvSpPr>
            <a:spLocks noGrp="1" noChangeArrowheads="1"/>
          </p:cNvSpPr>
          <p:nvPr>
            <p:ph type="body" idx="1"/>
          </p:nvPr>
        </p:nvSpPr>
        <p:spPr>
          <a:xfrm>
            <a:off x="762000" y="1124744"/>
            <a:ext cx="8310563" cy="2372717"/>
          </a:xfrm>
        </p:spPr>
        <p:txBody>
          <a:bodyPr>
            <a:normAutofit fontScale="62500" lnSpcReduction="20000"/>
          </a:bodyPr>
          <a:lstStyle/>
          <a:p>
            <a:r>
              <a:rPr lang="en-US" altLang="en-US" dirty="0" smtClean="0"/>
              <a:t>adding dynamic features to Web pages</a:t>
            </a:r>
          </a:p>
          <a:p>
            <a:pPr lvl="1"/>
            <a:r>
              <a:rPr lang="en-US" altLang="en-US" dirty="0" smtClean="0"/>
              <a:t>validation of form data  </a:t>
            </a:r>
            <a:r>
              <a:rPr lang="en-US" altLang="en-US" dirty="0" smtClean="0">
                <a:solidFill>
                  <a:schemeClr val="accent2"/>
                </a:solidFill>
              </a:rPr>
              <a:t>(probably the most commonly used application)</a:t>
            </a:r>
          </a:p>
          <a:p>
            <a:pPr lvl="1"/>
            <a:r>
              <a:rPr lang="en-US" altLang="en-US" dirty="0" smtClean="0"/>
              <a:t>image rollovers</a:t>
            </a:r>
          </a:p>
          <a:p>
            <a:pPr lvl="1"/>
            <a:r>
              <a:rPr lang="en-US" altLang="en-US" dirty="0" smtClean="0"/>
              <a:t>time-sensitive or random page elements</a:t>
            </a:r>
          </a:p>
          <a:p>
            <a:pPr lvl="1"/>
            <a:r>
              <a:rPr lang="en-US" altLang="en-US" dirty="0" smtClean="0"/>
              <a:t>handling cookies</a:t>
            </a:r>
          </a:p>
          <a:p>
            <a:pPr lvl="1"/>
            <a:endParaRPr lang="en-US" altLang="en-US" dirty="0" smtClean="0"/>
          </a:p>
          <a:p>
            <a:r>
              <a:rPr lang="en-US" altLang="en-US" dirty="0" smtClean="0"/>
              <a:t>defining programs with Web interfaces</a:t>
            </a:r>
          </a:p>
          <a:p>
            <a:pPr lvl="1"/>
            <a:r>
              <a:rPr lang="en-US" altLang="en-US" dirty="0" smtClean="0"/>
              <a:t>utilize buttons, text boxes, clickable images, prompts, </a:t>
            </a:r>
            <a:r>
              <a:rPr lang="en-US" altLang="en-US" dirty="0" err="1" smtClean="0"/>
              <a:t>etc</a:t>
            </a:r>
            <a:endParaRPr lang="en-US" altLang="en-US" dirty="0" smtClean="0"/>
          </a:p>
        </p:txBody>
      </p:sp>
      <p:sp>
        <p:nvSpPr>
          <p:cNvPr id="108548" name="Rectangle 4"/>
          <p:cNvSpPr>
            <a:spLocks noChangeArrowheads="1"/>
          </p:cNvSpPr>
          <p:nvPr/>
        </p:nvSpPr>
        <p:spPr bwMode="auto">
          <a:xfrm>
            <a:off x="611560" y="3929062"/>
            <a:ext cx="8261573"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en-US" altLang="en-US" sz="2250" dirty="0">
                <a:latin typeface="Arial Narrow" panose="020B0606020202030204" pitchFamily="34" charset="0"/>
              </a:rPr>
              <a:t>limitations of client-side scripting</a:t>
            </a:r>
          </a:p>
          <a:p>
            <a:pPr lvl="1">
              <a:lnSpc>
                <a:spcPct val="80000"/>
              </a:lnSpc>
              <a:spcBef>
                <a:spcPct val="20000"/>
              </a:spcBef>
              <a:buFont typeface="Wingdings" panose="05000000000000000000" pitchFamily="2" charset="2"/>
              <a:buChar char="§"/>
            </a:pPr>
            <a:r>
              <a:rPr lang="en-US" altLang="en-US" sz="1875" dirty="0">
                <a:latin typeface="Arial Narrow" panose="020B0606020202030204" pitchFamily="34" charset="0"/>
              </a:rPr>
              <a:t>since script code is embedded in the page, it is viewable to the world</a:t>
            </a:r>
          </a:p>
          <a:p>
            <a:pPr lvl="1">
              <a:lnSpc>
                <a:spcPct val="80000"/>
              </a:lnSpc>
              <a:spcBef>
                <a:spcPct val="20000"/>
              </a:spcBef>
              <a:buFont typeface="Wingdings" panose="05000000000000000000" pitchFamily="2" charset="2"/>
              <a:buChar char="§"/>
            </a:pPr>
            <a:r>
              <a:rPr lang="en-US" altLang="en-US" sz="1875" dirty="0">
                <a:latin typeface="Arial Narrow" panose="020B0606020202030204" pitchFamily="34" charset="0"/>
              </a:rPr>
              <a:t>for security reasons, scripts are limited in what they can do</a:t>
            </a:r>
          </a:p>
          <a:p>
            <a:pPr lvl="2">
              <a:lnSpc>
                <a:spcPct val="80000"/>
              </a:lnSpc>
              <a:spcBef>
                <a:spcPct val="20000"/>
              </a:spcBef>
              <a:buFont typeface="Wingdings" panose="05000000000000000000" pitchFamily="2" charset="2"/>
              <a:buNone/>
            </a:pPr>
            <a:r>
              <a:rPr lang="en-US" altLang="en-US" sz="1875" i="1" dirty="0">
                <a:latin typeface="Arial Narrow" panose="020B0606020202030204" pitchFamily="34" charset="0"/>
              </a:rPr>
              <a:t>e.g., can't access the client's hard drive</a:t>
            </a:r>
          </a:p>
          <a:p>
            <a:pPr lvl="1">
              <a:lnSpc>
                <a:spcPct val="80000"/>
              </a:lnSpc>
              <a:spcBef>
                <a:spcPct val="20000"/>
              </a:spcBef>
              <a:buFont typeface="Wingdings" panose="05000000000000000000" pitchFamily="2" charset="2"/>
              <a:buChar char="§"/>
            </a:pPr>
            <a:r>
              <a:rPr lang="en-US" altLang="en-US" sz="1875" dirty="0">
                <a:latin typeface="Arial Narrow" panose="020B0606020202030204" pitchFamily="34" charset="0"/>
              </a:rPr>
              <a:t>since they are designed to run on any machine platform, scripts do not contain platform specific commands</a:t>
            </a:r>
          </a:p>
          <a:p>
            <a:pPr lvl="1">
              <a:lnSpc>
                <a:spcPct val="80000"/>
              </a:lnSpc>
              <a:spcBef>
                <a:spcPct val="20000"/>
              </a:spcBef>
              <a:buFont typeface="Wingdings" panose="05000000000000000000" pitchFamily="2" charset="2"/>
              <a:buChar char="§"/>
            </a:pPr>
            <a:r>
              <a:rPr lang="en-US" altLang="en-US" sz="1875" dirty="0">
                <a:latin typeface="Arial Narrow" panose="020B0606020202030204" pitchFamily="34" charset="0"/>
              </a:rPr>
              <a:t>script languages are not full-featured</a:t>
            </a:r>
          </a:p>
          <a:p>
            <a:pPr lvl="2">
              <a:lnSpc>
                <a:spcPct val="80000"/>
              </a:lnSpc>
              <a:spcBef>
                <a:spcPct val="20000"/>
              </a:spcBef>
              <a:buFont typeface="Wingdings" panose="05000000000000000000" pitchFamily="2" charset="2"/>
              <a:buNone/>
            </a:pPr>
            <a:r>
              <a:rPr lang="en-US" altLang="en-US" sz="1875" i="1" dirty="0">
                <a:latin typeface="Arial Narrow" panose="020B0606020202030204" pitchFamily="34" charset="0"/>
              </a:rPr>
              <a:t>e.g., JavaScript objects are very crude, not good for large project development</a:t>
            </a:r>
            <a:endParaRPr lang="en-US" altLang="en-US" sz="1875" dirty="0">
              <a:latin typeface="Arial Narrow" panose="020B0606020202030204" pitchFamily="34" charset="0"/>
            </a:endParaRPr>
          </a:p>
        </p:txBody>
      </p:sp>
    </p:spTree>
    <p:extLst>
      <p:ext uri="{BB962C8B-B14F-4D97-AF65-F5344CB8AC3E}">
        <p14:creationId xmlns:p14="http://schemas.microsoft.com/office/powerpoint/2010/main" val="9351032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85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0854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854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854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0854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085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build="allAtOnce"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269632"/>
            <a:ext cx="8077200" cy="590621"/>
          </a:xfrm>
        </p:spPr>
        <p:txBody>
          <a:bodyPr>
            <a:normAutofit fontScale="90000"/>
          </a:bodyPr>
          <a:lstStyle/>
          <a:p>
            <a:r>
              <a:rPr lang="en-US" altLang="en-US" dirty="0" smtClean="0"/>
              <a:t>JavaScript</a:t>
            </a:r>
          </a:p>
        </p:txBody>
      </p:sp>
      <p:sp>
        <p:nvSpPr>
          <p:cNvPr id="6147" name="Rectangle 3"/>
          <p:cNvSpPr>
            <a:spLocks noGrp="1" noChangeArrowheads="1"/>
          </p:cNvSpPr>
          <p:nvPr>
            <p:ph type="body" idx="1"/>
          </p:nvPr>
        </p:nvSpPr>
        <p:spPr>
          <a:xfrm>
            <a:off x="300037" y="1010103"/>
            <a:ext cx="9001125" cy="675715"/>
          </a:xfrm>
        </p:spPr>
        <p:txBody>
          <a:bodyPr>
            <a:normAutofit fontScale="70000" lnSpcReduction="20000"/>
          </a:bodyPr>
          <a:lstStyle/>
          <a:p>
            <a:r>
              <a:rPr lang="en-US" altLang="en-US" dirty="0" smtClean="0"/>
              <a:t>JavaScript code can be embedded in a Web page using </a:t>
            </a:r>
            <a:r>
              <a:rPr lang="en-US" altLang="en-US" dirty="0" smtClean="0">
                <a:solidFill>
                  <a:schemeClr val="tx2"/>
                </a:solidFill>
              </a:rPr>
              <a:t>&lt;script&gt;</a:t>
            </a:r>
            <a:r>
              <a:rPr lang="en-US" altLang="en-US" dirty="0" smtClean="0"/>
              <a:t> tags</a:t>
            </a:r>
          </a:p>
          <a:p>
            <a:pPr lvl="1"/>
            <a:r>
              <a:rPr lang="en-US" altLang="en-US" dirty="0" smtClean="0"/>
              <a:t>the output of JavaScript code is displayed as if directly entered in HTML</a:t>
            </a:r>
          </a:p>
        </p:txBody>
      </p:sp>
      <p:sp>
        <p:nvSpPr>
          <p:cNvPr id="6148" name="Text Box 7"/>
          <p:cNvSpPr txBox="1">
            <a:spLocks noChangeArrowheads="1"/>
          </p:cNvSpPr>
          <p:nvPr/>
        </p:nvSpPr>
        <p:spPr bwMode="auto">
          <a:xfrm>
            <a:off x="683568" y="1958869"/>
            <a:ext cx="4217045" cy="4941353"/>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js01.html  16.08.06 </a:t>
            </a:r>
            <a:r>
              <a:rPr lang="en-US" altLang="en-US" sz="1313" dirty="0">
                <a:latin typeface="Courier New" panose="02070309020205020404" pitchFamily="49" charset="0"/>
                <a:sym typeface="Wingdings" panose="05000000000000000000" pitchFamily="2" charset="2"/>
              </a:rPr>
              <a:t>--&gt;</a:t>
            </a:r>
            <a:endParaRPr lang="en-US" altLang="en-US" sz="1313" dirty="0">
              <a:latin typeface="Courier New" panose="02070309020205020404" pitchFamily="49" charset="0"/>
            </a:endParaRPr>
          </a:p>
          <a:p>
            <a:endParaRPr lang="en-US" altLang="en-US" sz="1313"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&lt;title&gt;JavaScript Page&lt;/title&gt;</a:t>
            </a:r>
          </a:p>
          <a:p>
            <a:r>
              <a:rPr lang="en-US" altLang="en-US" sz="1313" dirty="0">
                <a:latin typeface="Courier New" panose="02070309020205020404" pitchFamily="49" charset="0"/>
              </a:rPr>
              <a:t>&lt;/head&gt;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solidFill>
                  <a:srgbClr val="FF0033"/>
                </a:solidFill>
                <a:latin typeface="Courier New" panose="02070309020205020404" pitchFamily="49" charset="0"/>
              </a:rPr>
              <a:t>  &lt;script type="text/</a:t>
            </a:r>
            <a:r>
              <a:rPr lang="en-US" altLang="en-US" sz="1313" dirty="0" err="1">
                <a:solidFill>
                  <a:srgbClr val="FF0033"/>
                </a:solidFill>
                <a:latin typeface="Courier New" panose="02070309020205020404" pitchFamily="49" charset="0"/>
              </a:rPr>
              <a:t>javascript</a:t>
            </a:r>
            <a:r>
              <a:rPr lang="en-US" altLang="en-US" sz="1313" dirty="0">
                <a:solidFill>
                  <a:srgbClr val="FF0033"/>
                </a:solidFill>
                <a:latin typeface="Courier New" panose="02070309020205020404" pitchFamily="49" charset="0"/>
              </a:rPr>
              <a:t>"&gt;</a:t>
            </a:r>
          </a:p>
          <a:p>
            <a:r>
              <a:rPr lang="en-US" altLang="en-US" sz="1313" dirty="0">
                <a:solidFill>
                  <a:srgbClr val="FF0033"/>
                </a:solidFill>
                <a:latin typeface="Courier New" panose="02070309020205020404" pitchFamily="49" charset="0"/>
              </a:rPr>
              <a:t>    // silly code to demonstrate output</a:t>
            </a:r>
          </a:p>
          <a:p>
            <a:endParaRPr lang="en-US" altLang="en-US" sz="1313" dirty="0">
              <a:solidFill>
                <a:srgbClr val="FF0033"/>
              </a:solidFill>
              <a:latin typeface="Courier New" panose="02070309020205020404" pitchFamily="49" charset="0"/>
            </a:endParaRP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document.write</a:t>
            </a:r>
            <a:r>
              <a:rPr lang="en-US" altLang="en-US" sz="1313" dirty="0">
                <a:solidFill>
                  <a:srgbClr val="FF0033"/>
                </a:solidFill>
                <a:latin typeface="Courier New" panose="02070309020205020404" pitchFamily="49" charset="0"/>
              </a:rPr>
              <a:t>("</a:t>
            </a:r>
            <a:r>
              <a:rPr lang="en-US" altLang="en-US" sz="1313" dirty="0">
                <a:solidFill>
                  <a:srgbClr val="009900"/>
                </a:solidFill>
                <a:latin typeface="Courier New" panose="02070309020205020404" pitchFamily="49" charset="0"/>
              </a:rPr>
              <a:t>&lt;p&gt;Hello world!&lt;/p&gt;</a:t>
            </a:r>
            <a:r>
              <a:rPr lang="en-US" altLang="en-US" sz="1313" dirty="0">
                <a:solidFill>
                  <a:srgbClr val="FF0033"/>
                </a:solidFill>
                <a:latin typeface="Courier New" panose="02070309020205020404" pitchFamily="49" charset="0"/>
              </a:rPr>
              <a:t>");</a:t>
            </a:r>
          </a:p>
          <a:p>
            <a:endParaRPr lang="en-US" altLang="en-US" sz="1313" dirty="0">
              <a:solidFill>
                <a:srgbClr val="FF0033"/>
              </a:solidFill>
              <a:latin typeface="Courier New" panose="02070309020205020404" pitchFamily="49" charset="0"/>
            </a:endParaRP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document.write</a:t>
            </a:r>
            <a:r>
              <a:rPr lang="en-US" altLang="en-US" sz="1313" dirty="0">
                <a:solidFill>
                  <a:srgbClr val="FF0033"/>
                </a:solidFill>
                <a:latin typeface="Courier New" panose="02070309020205020404" pitchFamily="49" charset="0"/>
              </a:rPr>
              <a:t>(" </a:t>
            </a:r>
            <a:r>
              <a:rPr lang="en-US" altLang="en-US" sz="1313" dirty="0">
                <a:solidFill>
                  <a:srgbClr val="009900"/>
                </a:solidFill>
                <a:latin typeface="Courier New" panose="02070309020205020404" pitchFamily="49" charset="0"/>
              </a:rPr>
              <a:t>&lt;p&gt;How are &lt;</a:t>
            </a:r>
            <a:r>
              <a:rPr lang="en-US" altLang="en-US" sz="1313" dirty="0" err="1">
                <a:solidFill>
                  <a:srgbClr val="009900"/>
                </a:solidFill>
                <a:latin typeface="Courier New" panose="02070309020205020404" pitchFamily="49" charset="0"/>
              </a:rPr>
              <a:t>br</a:t>
            </a:r>
            <a:r>
              <a:rPr lang="en-US" altLang="en-US" sz="1313" dirty="0">
                <a:solidFill>
                  <a:srgbClr val="009900"/>
                </a:solidFill>
                <a:latin typeface="Courier New" panose="02070309020205020404" pitchFamily="49" charset="0"/>
              </a:rPr>
              <a:t>/&gt; </a:t>
            </a:r>
            <a:r>
              <a:rPr lang="en-US" altLang="en-US" sz="1313" dirty="0">
                <a:solidFill>
                  <a:srgbClr val="FF0033"/>
                </a:solidFill>
                <a:latin typeface="Courier New" panose="02070309020205020404" pitchFamily="49" charset="0"/>
              </a:rPr>
              <a:t>" +</a:t>
            </a:r>
          </a:p>
          <a:p>
            <a:r>
              <a:rPr lang="en-US" altLang="en-US" sz="1313" dirty="0">
                <a:solidFill>
                  <a:srgbClr val="FF0033"/>
                </a:solidFill>
                <a:latin typeface="Courier New" panose="02070309020205020404" pitchFamily="49" charset="0"/>
              </a:rPr>
              <a:t>                   " </a:t>
            </a:r>
            <a:r>
              <a:rPr lang="en-US" altLang="en-US" sz="1313" dirty="0">
                <a:solidFill>
                  <a:srgbClr val="009900"/>
                </a:solidFill>
                <a:latin typeface="Courier New" panose="02070309020205020404" pitchFamily="49" charset="0"/>
              </a:rPr>
              <a:t>&lt;</a:t>
            </a:r>
            <a:r>
              <a:rPr lang="en-US" altLang="en-US" sz="1313" dirty="0" err="1">
                <a:solidFill>
                  <a:srgbClr val="009900"/>
                </a:solidFill>
                <a:latin typeface="Courier New" panose="02070309020205020404" pitchFamily="49" charset="0"/>
              </a:rPr>
              <a:t>i</a:t>
            </a:r>
            <a:r>
              <a:rPr lang="en-US" altLang="en-US" sz="1313" dirty="0">
                <a:solidFill>
                  <a:srgbClr val="009900"/>
                </a:solidFill>
                <a:latin typeface="Courier New" panose="02070309020205020404" pitchFamily="49" charset="0"/>
              </a:rPr>
              <a:t>&gt;you&lt;/</a:t>
            </a:r>
            <a:r>
              <a:rPr lang="en-US" altLang="en-US" sz="1313" dirty="0" err="1">
                <a:solidFill>
                  <a:srgbClr val="009900"/>
                </a:solidFill>
                <a:latin typeface="Courier New" panose="02070309020205020404" pitchFamily="49" charset="0"/>
              </a:rPr>
              <a:t>i</a:t>
            </a:r>
            <a:r>
              <a:rPr lang="en-US" altLang="en-US" sz="1313" dirty="0">
                <a:solidFill>
                  <a:srgbClr val="009900"/>
                </a:solidFill>
                <a:latin typeface="Courier New" panose="02070309020205020404" pitchFamily="49" charset="0"/>
              </a:rPr>
              <a:t>&gt;?&lt;/p&gt; </a:t>
            </a:r>
            <a:r>
              <a:rPr lang="en-US" altLang="en-US" sz="1313" dirty="0">
                <a:solidFill>
                  <a:srgbClr val="FF0033"/>
                </a:solidFill>
                <a:latin typeface="Courier New" panose="02070309020205020404" pitchFamily="49" charset="0"/>
              </a:rPr>
              <a:t>");</a:t>
            </a:r>
          </a:p>
          <a:p>
            <a:r>
              <a:rPr lang="en-US" altLang="en-US" sz="1313" dirty="0">
                <a:solidFill>
                  <a:srgbClr val="FF0033"/>
                </a:solidFill>
                <a:latin typeface="Courier New" panose="02070309020205020404" pitchFamily="49" charset="0"/>
              </a:rPr>
              <a:t>  &lt;/script&gt;</a:t>
            </a:r>
          </a:p>
          <a:p>
            <a:endParaRPr lang="en-US" altLang="en-US" sz="1313" dirty="0">
              <a:solidFill>
                <a:srgbClr val="FF0033"/>
              </a:solidFill>
              <a:latin typeface="Courier New" panose="02070309020205020404" pitchFamily="49" charset="0"/>
            </a:endParaRPr>
          </a:p>
          <a:p>
            <a:r>
              <a:rPr lang="en-US" altLang="en-US" sz="1313" dirty="0">
                <a:solidFill>
                  <a:srgbClr val="FF0033"/>
                </a:solidFill>
                <a:latin typeface="Courier New" panose="02070309020205020404" pitchFamily="49" charset="0"/>
              </a:rPr>
              <a:t>  </a:t>
            </a:r>
            <a:r>
              <a:rPr lang="en-US" altLang="en-US" sz="1313" dirty="0">
                <a:latin typeface="Courier New" panose="02070309020205020404" pitchFamily="49" charset="0"/>
              </a:rPr>
              <a:t>&lt;p&gt;Here is some static text as well.&lt;/p&gt;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6149" name="Text Box 8"/>
          <p:cNvSpPr txBox="1">
            <a:spLocks noChangeArrowheads="1"/>
          </p:cNvSpPr>
          <p:nvPr/>
        </p:nvSpPr>
        <p:spPr bwMode="auto">
          <a:xfrm>
            <a:off x="5000625" y="1785937"/>
            <a:ext cx="3786188" cy="4681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dirty="0" err="1">
                <a:solidFill>
                  <a:schemeClr val="tx2"/>
                </a:solidFill>
                <a:latin typeface="Courier New" panose="02070309020205020404" pitchFamily="49" charset="0"/>
              </a:rPr>
              <a:t>document.write</a:t>
            </a:r>
            <a:r>
              <a:rPr lang="en-US" altLang="en-US" sz="1688" dirty="0"/>
              <a:t> </a:t>
            </a:r>
            <a:r>
              <a:rPr lang="en-US" altLang="en-US" sz="1688" dirty="0">
                <a:latin typeface="Arial Narrow" panose="020B0606020202030204" pitchFamily="34" charset="0"/>
              </a:rPr>
              <a:t>displays text in the page</a:t>
            </a:r>
          </a:p>
          <a:p>
            <a:endParaRPr lang="en-US" altLang="en-US" sz="1125" dirty="0">
              <a:latin typeface="Arial Narrow" panose="020B0606020202030204" pitchFamily="34" charset="0"/>
            </a:endParaRPr>
          </a:p>
          <a:p>
            <a:pPr lvl="1"/>
            <a:r>
              <a:rPr lang="en-US" altLang="en-US" sz="1688" dirty="0">
                <a:latin typeface="Arial Narrow" panose="020B0606020202030204" pitchFamily="34" charset="0"/>
              </a:rPr>
              <a:t>text to be displayed can include HTML tags</a:t>
            </a:r>
          </a:p>
          <a:p>
            <a:endParaRPr lang="en-US" altLang="en-US" sz="1125" dirty="0">
              <a:latin typeface="Arial Narrow" panose="020B0606020202030204" pitchFamily="34" charset="0"/>
            </a:endParaRPr>
          </a:p>
          <a:p>
            <a:pPr lvl="1"/>
            <a:r>
              <a:rPr lang="en-US" altLang="en-US" sz="1688" dirty="0">
                <a:latin typeface="Arial Narrow" panose="020B0606020202030204" pitchFamily="34" charset="0"/>
              </a:rPr>
              <a:t>the tags are interpreted by the browser when the text is displayed</a:t>
            </a:r>
          </a:p>
          <a:p>
            <a:endParaRPr lang="en-US" altLang="en-US" sz="1688" dirty="0">
              <a:latin typeface="Arial Narrow" panose="020B0606020202030204" pitchFamily="34" charset="0"/>
            </a:endParaRPr>
          </a:p>
          <a:p>
            <a:endParaRPr lang="en-US" altLang="en-US" sz="1688" dirty="0">
              <a:latin typeface="Arial Narrow" panose="020B0606020202030204" pitchFamily="34" charset="0"/>
            </a:endParaRPr>
          </a:p>
          <a:p>
            <a:r>
              <a:rPr lang="en-US" altLang="en-US" sz="1688" dirty="0">
                <a:latin typeface="Arial Narrow" panose="020B0606020202030204" pitchFamily="34" charset="0"/>
              </a:rPr>
              <a:t>as in C++/Java, statements end with</a:t>
            </a:r>
            <a:r>
              <a:rPr lang="en-US" altLang="en-US" sz="1688" dirty="0"/>
              <a:t> </a:t>
            </a:r>
            <a:r>
              <a:rPr lang="en-US" altLang="en-US" sz="1688" dirty="0">
                <a:solidFill>
                  <a:schemeClr val="tx2"/>
                </a:solidFill>
                <a:latin typeface="Courier New" panose="02070309020205020404" pitchFamily="49" charset="0"/>
              </a:rPr>
              <a:t>;</a:t>
            </a:r>
          </a:p>
          <a:p>
            <a:r>
              <a:rPr lang="en-US" altLang="en-US" sz="1688" dirty="0">
                <a:latin typeface="Arial Narrow" panose="020B0606020202030204" pitchFamily="34" charset="0"/>
              </a:rPr>
              <a:t>but a line break </a:t>
            </a:r>
            <a:r>
              <a:rPr lang="en-US" altLang="en-US" sz="1688" u="sng" dirty="0">
                <a:latin typeface="Arial Narrow" panose="020B0606020202030204" pitchFamily="34" charset="0"/>
              </a:rPr>
              <a:t>might</a:t>
            </a:r>
            <a:r>
              <a:rPr lang="en-US" altLang="en-US" sz="1688" dirty="0">
                <a:latin typeface="Arial Narrow" panose="020B0606020202030204" pitchFamily="34" charset="0"/>
              </a:rPr>
              <a:t> </a:t>
            </a:r>
            <a:r>
              <a:rPr lang="en-US" altLang="en-US" sz="1688" u="sng" dirty="0">
                <a:latin typeface="Arial Narrow" panose="020B0606020202030204" pitchFamily="34" charset="0"/>
              </a:rPr>
              <a:t>also</a:t>
            </a:r>
            <a:r>
              <a:rPr lang="en-US" altLang="en-US" sz="1688" dirty="0">
                <a:latin typeface="Arial Narrow" panose="020B0606020202030204" pitchFamily="34" charset="0"/>
              </a:rPr>
              <a:t> be interpreted as the end of a statement (depends upon browser)</a:t>
            </a:r>
          </a:p>
          <a:p>
            <a:endParaRPr lang="en-US" altLang="en-US" sz="1688" dirty="0">
              <a:latin typeface="Arial Narrow" panose="020B0606020202030204" pitchFamily="34" charset="0"/>
            </a:endParaRPr>
          </a:p>
          <a:p>
            <a:r>
              <a:rPr lang="en-US" altLang="en-US" sz="1688" dirty="0">
                <a:latin typeface="Arial Narrow" panose="020B0606020202030204" pitchFamily="34" charset="0"/>
              </a:rPr>
              <a:t>JavaScript comments similar to C++/Java</a:t>
            </a:r>
          </a:p>
          <a:p>
            <a:endParaRPr lang="en-US" altLang="en-US" sz="1125" dirty="0">
              <a:latin typeface="Arial Narrow" panose="020B0606020202030204" pitchFamily="34" charset="0"/>
            </a:endParaRPr>
          </a:p>
          <a:p>
            <a:pPr lvl="1"/>
            <a:r>
              <a:rPr lang="en-US" altLang="en-US" sz="1500" dirty="0">
                <a:solidFill>
                  <a:schemeClr val="tx2"/>
                </a:solidFill>
                <a:latin typeface="Courier New" panose="02070309020205020404" pitchFamily="49" charset="0"/>
              </a:rPr>
              <a:t>//</a:t>
            </a:r>
            <a:r>
              <a:rPr lang="en-US" altLang="en-US" sz="1688" dirty="0"/>
              <a:t>       </a:t>
            </a:r>
            <a:r>
              <a:rPr lang="en-US" altLang="en-US" sz="1688" dirty="0">
                <a:latin typeface="Arial Narrow" panose="020B0606020202030204" pitchFamily="34" charset="0"/>
              </a:rPr>
              <a:t>starts a single line comment</a:t>
            </a:r>
          </a:p>
          <a:p>
            <a:pPr lvl="1"/>
            <a:endParaRPr lang="en-US" altLang="en-US" sz="1125" dirty="0">
              <a:latin typeface="Arial Narrow" panose="020B0606020202030204" pitchFamily="34" charset="0"/>
            </a:endParaRPr>
          </a:p>
          <a:p>
            <a:pPr lvl="1"/>
            <a:r>
              <a:rPr lang="en-US" altLang="en-US" sz="1500" dirty="0">
                <a:solidFill>
                  <a:schemeClr val="tx2"/>
                </a:solidFill>
                <a:latin typeface="Courier New" panose="02070309020205020404" pitchFamily="49" charset="0"/>
              </a:rPr>
              <a:t>/*…*/</a:t>
            </a:r>
            <a:r>
              <a:rPr lang="en-US" altLang="en-US" sz="1688" dirty="0"/>
              <a:t> </a:t>
            </a:r>
            <a:r>
              <a:rPr lang="en-US" altLang="en-US" sz="1688" dirty="0">
                <a:latin typeface="Arial Narrow" panose="020B0606020202030204" pitchFamily="34" charset="0"/>
              </a:rPr>
              <a:t>enclose multi-line comments</a:t>
            </a:r>
          </a:p>
        </p:txBody>
      </p:sp>
    </p:spTree>
    <p:extLst>
      <p:ext uri="{BB962C8B-B14F-4D97-AF65-F5344CB8AC3E}">
        <p14:creationId xmlns:p14="http://schemas.microsoft.com/office/powerpoint/2010/main" val="3197996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0142" y="188640"/>
            <a:ext cx="8077200" cy="639088"/>
          </a:xfrm>
        </p:spPr>
        <p:txBody>
          <a:bodyPr>
            <a:normAutofit fontScale="90000"/>
          </a:bodyPr>
          <a:lstStyle/>
          <a:p>
            <a:r>
              <a:rPr lang="en-US" altLang="en-US" dirty="0" smtClean="0"/>
              <a:t>JavaScript Data Types &amp; Variables</a:t>
            </a:r>
          </a:p>
        </p:txBody>
      </p:sp>
      <p:sp>
        <p:nvSpPr>
          <p:cNvPr id="7171" name="Rectangle 3"/>
          <p:cNvSpPr>
            <a:spLocks noGrp="1" noChangeArrowheads="1"/>
          </p:cNvSpPr>
          <p:nvPr>
            <p:ph type="body" idx="1"/>
          </p:nvPr>
        </p:nvSpPr>
        <p:spPr>
          <a:xfrm>
            <a:off x="368179" y="878208"/>
            <a:ext cx="8956349" cy="1046140"/>
          </a:xfrm>
        </p:spPr>
        <p:txBody>
          <a:bodyPr>
            <a:normAutofit fontScale="92500" lnSpcReduction="20000"/>
          </a:bodyPr>
          <a:lstStyle/>
          <a:p>
            <a:r>
              <a:rPr lang="en-US" altLang="en-US" sz="1875" dirty="0"/>
              <a:t>JavaScript has only three primitive data types</a:t>
            </a:r>
          </a:p>
          <a:p>
            <a:pPr lvl="1">
              <a:buFont typeface="Wingdings" panose="05000000000000000000" pitchFamily="2" charset="2"/>
              <a:buNone/>
            </a:pPr>
            <a:r>
              <a:rPr lang="en-US" altLang="en-US" sz="1688" i="1" dirty="0"/>
              <a:t>String    </a:t>
            </a:r>
            <a:r>
              <a:rPr lang="en-US" altLang="en-US" sz="1688" dirty="0"/>
              <a:t>:  </a:t>
            </a:r>
            <a:r>
              <a:rPr lang="en-US" altLang="en-US" sz="1500" dirty="0">
                <a:latin typeface="Courier New" panose="02070309020205020404" pitchFamily="49" charset="0"/>
              </a:rPr>
              <a:t>"foo"  'how do you do?'    "I said 'hi'."      ""</a:t>
            </a:r>
          </a:p>
          <a:p>
            <a:pPr lvl="1">
              <a:buFont typeface="Wingdings" panose="05000000000000000000" pitchFamily="2" charset="2"/>
              <a:buNone/>
            </a:pPr>
            <a:r>
              <a:rPr lang="en-US" altLang="en-US" sz="1688" i="1" dirty="0"/>
              <a:t>Number</a:t>
            </a:r>
            <a:r>
              <a:rPr lang="en-US" altLang="en-US" sz="1688" dirty="0"/>
              <a:t>:  </a:t>
            </a:r>
            <a:r>
              <a:rPr lang="en-US" altLang="en-US" sz="1500" dirty="0">
                <a:latin typeface="Courier New" panose="02070309020205020404" pitchFamily="49" charset="0"/>
              </a:rPr>
              <a:t>12     3.14159       1.5E6</a:t>
            </a:r>
          </a:p>
          <a:p>
            <a:pPr lvl="1">
              <a:buFont typeface="Wingdings" panose="05000000000000000000" pitchFamily="2" charset="2"/>
              <a:buNone/>
            </a:pPr>
            <a:r>
              <a:rPr lang="en-US" altLang="en-US" sz="1688" i="1" dirty="0"/>
              <a:t>Boolean </a:t>
            </a:r>
            <a:r>
              <a:rPr lang="en-US" altLang="en-US" sz="1688" dirty="0"/>
              <a:t>:  </a:t>
            </a:r>
            <a:r>
              <a:rPr lang="en-US" altLang="en-US" sz="1500" dirty="0">
                <a:latin typeface="Courier New" panose="02070309020205020404" pitchFamily="49" charset="0"/>
              </a:rPr>
              <a:t>true   false    </a:t>
            </a:r>
            <a:r>
              <a:rPr lang="en-US" altLang="en-US" sz="1500" dirty="0">
                <a:solidFill>
                  <a:srgbClr val="FF0033"/>
                </a:solidFill>
                <a:latin typeface="Courier New" panose="02070309020205020404" pitchFamily="49" charset="0"/>
              </a:rPr>
              <a:t>*Find info on </a:t>
            </a:r>
            <a:r>
              <a:rPr lang="en-GB" altLang="en-US" sz="1500" dirty="0">
                <a:solidFill>
                  <a:srgbClr val="FF0033"/>
                </a:solidFill>
                <a:latin typeface="Courier New" panose="02070309020205020404" pitchFamily="49" charset="0"/>
              </a:rPr>
              <a:t>Null, Undefined</a:t>
            </a:r>
            <a:endParaRPr lang="en-US" altLang="en-US" sz="1500" dirty="0">
              <a:solidFill>
                <a:srgbClr val="FF0033"/>
              </a:solidFill>
              <a:latin typeface="Courier New" panose="02070309020205020404" pitchFamily="49" charset="0"/>
            </a:endParaRPr>
          </a:p>
        </p:txBody>
      </p:sp>
      <p:sp>
        <p:nvSpPr>
          <p:cNvPr id="7172" name="Text Box 4"/>
          <p:cNvSpPr txBox="1">
            <a:spLocks noChangeArrowheads="1"/>
          </p:cNvSpPr>
          <p:nvPr/>
        </p:nvSpPr>
        <p:spPr bwMode="auto">
          <a:xfrm>
            <a:off x="642938" y="2276872"/>
            <a:ext cx="4572000" cy="3671261"/>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js02.html  16.08.06 </a:t>
            </a:r>
            <a:r>
              <a:rPr lang="en-US" altLang="en-US" sz="1313" dirty="0">
                <a:latin typeface="Courier New" panose="02070309020205020404" pitchFamily="49" charset="0"/>
                <a:sym typeface="Wingdings" panose="05000000000000000000" pitchFamily="2" charset="2"/>
              </a:rPr>
              <a:t>--&gt;</a:t>
            </a:r>
            <a:endParaRPr lang="en-US" altLang="en-US" sz="1313" dirty="0">
              <a:latin typeface="Courier New" panose="02070309020205020404" pitchFamily="49" charset="0"/>
            </a:endParaRPr>
          </a:p>
          <a:p>
            <a:endParaRPr lang="en-US" altLang="en-US" sz="1313"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&lt;title&gt;Data Types and Variables&lt;/title&gt;</a:t>
            </a:r>
          </a:p>
          <a:p>
            <a:r>
              <a:rPr lang="en-US" altLang="en-US" sz="1313" dirty="0">
                <a:latin typeface="Courier New" panose="02070309020205020404" pitchFamily="49" charset="0"/>
              </a:rPr>
              <a:t>&lt;/head&gt;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solidFill>
                  <a:srgbClr val="FF0033"/>
                </a:solidFill>
                <a:latin typeface="Courier New" panose="02070309020205020404" pitchFamily="49" charset="0"/>
              </a:rPr>
              <a:t>  &lt;script type="text/</a:t>
            </a:r>
            <a:r>
              <a:rPr lang="en-US" altLang="en-US" sz="1313" dirty="0" err="1">
                <a:solidFill>
                  <a:srgbClr val="FF0033"/>
                </a:solidFill>
                <a:latin typeface="Courier New" panose="02070309020205020404" pitchFamily="49" charset="0"/>
              </a:rPr>
              <a:t>javascript</a:t>
            </a:r>
            <a:r>
              <a:rPr lang="en-US" altLang="en-US" sz="1313" dirty="0">
                <a:solidFill>
                  <a:srgbClr val="FF0033"/>
                </a:solidFill>
                <a:latin typeface="Courier New" panose="02070309020205020404" pitchFamily="49" charset="0"/>
              </a:rPr>
              <a:t>"&gt;</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var</a:t>
            </a:r>
            <a:r>
              <a:rPr lang="en-US" altLang="en-US" sz="1313" dirty="0">
                <a:solidFill>
                  <a:srgbClr val="FF0033"/>
                </a:solidFill>
                <a:latin typeface="Courier New" panose="02070309020205020404" pitchFamily="49" charset="0"/>
              </a:rPr>
              <a:t> x, y; </a:t>
            </a:r>
          </a:p>
          <a:p>
            <a:r>
              <a:rPr lang="en-US" altLang="en-US" sz="1313" dirty="0">
                <a:solidFill>
                  <a:srgbClr val="FF0033"/>
                </a:solidFill>
                <a:latin typeface="Courier New" panose="02070309020205020404" pitchFamily="49" charset="0"/>
              </a:rPr>
              <a:t>    x= 1024;</a:t>
            </a:r>
          </a:p>
          <a:p>
            <a:r>
              <a:rPr lang="en-US" altLang="en-US" sz="1313" dirty="0">
                <a:solidFill>
                  <a:srgbClr val="FF0033"/>
                </a:solidFill>
                <a:latin typeface="Courier New" panose="02070309020205020404" pitchFamily="49" charset="0"/>
              </a:rPr>
              <a:t>    y=x;</a:t>
            </a:r>
            <a:r>
              <a:rPr lang="en-US" altLang="en-US" sz="2250" dirty="0"/>
              <a:t>  </a:t>
            </a:r>
            <a:r>
              <a:rPr lang="en-US" altLang="en-US" sz="1313" dirty="0">
                <a:solidFill>
                  <a:srgbClr val="FF0033"/>
                </a:solidFill>
                <a:latin typeface="Courier New" panose="02070309020205020404" pitchFamily="49" charset="0"/>
              </a:rPr>
              <a:t>x = "</a:t>
            </a:r>
            <a:r>
              <a:rPr lang="en-US" altLang="en-US" sz="1313" dirty="0" err="1">
                <a:solidFill>
                  <a:srgbClr val="FF0033"/>
                </a:solidFill>
                <a:latin typeface="Courier New" panose="02070309020205020404" pitchFamily="49" charset="0"/>
              </a:rPr>
              <a:t>foobar</a:t>
            </a:r>
            <a:r>
              <a:rPr lang="en-US" altLang="en-US" sz="1313" dirty="0">
                <a:solidFill>
                  <a:srgbClr val="FF0033"/>
                </a:solidFill>
                <a:latin typeface="Courier New" panose="02070309020205020404" pitchFamily="49" charset="0"/>
              </a:rPr>
              <a:t>";</a:t>
            </a:r>
          </a:p>
          <a:p>
            <a:r>
              <a:rPr lang="en-GB"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document.write</a:t>
            </a:r>
            <a:r>
              <a:rPr lang="en-US" altLang="en-US" sz="1313" dirty="0">
                <a:solidFill>
                  <a:srgbClr val="FF0033"/>
                </a:solidFill>
                <a:latin typeface="Courier New" panose="02070309020205020404" pitchFamily="49" charset="0"/>
              </a:rPr>
              <a:t>("&lt;p&gt;x = " + y + "&lt;/p&gt;");</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document.write</a:t>
            </a:r>
            <a:r>
              <a:rPr lang="en-US" altLang="en-US" sz="1313" dirty="0">
                <a:solidFill>
                  <a:srgbClr val="FF0033"/>
                </a:solidFill>
                <a:latin typeface="Courier New" panose="02070309020205020404" pitchFamily="49" charset="0"/>
              </a:rPr>
              <a:t>("&lt;p&gt;x = " + x + "&lt;/p&gt;");</a:t>
            </a:r>
          </a:p>
          <a:p>
            <a:r>
              <a:rPr lang="en-US" altLang="en-US" sz="1313" dirty="0">
                <a:solidFill>
                  <a:srgbClr val="FF0033"/>
                </a:solidFill>
                <a:latin typeface="Courier New" panose="02070309020205020404" pitchFamily="49" charset="0"/>
              </a:rPr>
              <a:t>  &lt;/script&gt;</a:t>
            </a: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7173" name="Text Box 5"/>
          <p:cNvSpPr txBox="1">
            <a:spLocks noChangeArrowheads="1"/>
          </p:cNvSpPr>
          <p:nvPr/>
        </p:nvSpPr>
        <p:spPr bwMode="auto">
          <a:xfrm>
            <a:off x="5214938" y="1924348"/>
            <a:ext cx="3714750" cy="494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75" dirty="0">
                <a:latin typeface="Arial Narrow" panose="020B0606020202030204" pitchFamily="34" charset="0"/>
              </a:rPr>
              <a:t>assignments are as in C++/Java</a:t>
            </a:r>
          </a:p>
          <a:p>
            <a:endParaRPr lang="en-US" altLang="en-US" sz="1500" dirty="0">
              <a:latin typeface="Arial Narrow" panose="020B0606020202030204" pitchFamily="34" charset="0"/>
            </a:endParaRPr>
          </a:p>
          <a:p>
            <a:pPr lvl="1"/>
            <a:r>
              <a:rPr lang="en-US" altLang="en-US" sz="1500" dirty="0">
                <a:latin typeface="Courier New" panose="02070309020205020404" pitchFamily="49" charset="0"/>
              </a:rPr>
              <a:t>message = "howdy";</a:t>
            </a:r>
          </a:p>
          <a:p>
            <a:pPr lvl="1"/>
            <a:r>
              <a:rPr lang="en-US" altLang="en-US" sz="1500" dirty="0">
                <a:latin typeface="Courier New" panose="02070309020205020404" pitchFamily="49" charset="0"/>
              </a:rPr>
              <a:t>pi = 3.14159;</a:t>
            </a:r>
          </a:p>
          <a:p>
            <a:pPr lvl="1"/>
            <a:endParaRPr lang="en-US" altLang="en-US" sz="1688" dirty="0"/>
          </a:p>
          <a:p>
            <a:r>
              <a:rPr lang="en-US" altLang="en-US" sz="1688" dirty="0">
                <a:latin typeface="Arial Narrow" panose="020B0606020202030204" pitchFamily="34" charset="0"/>
              </a:rPr>
              <a:t>variable names are sequences of letters, digits, and underscores that </a:t>
            </a:r>
            <a:r>
              <a:rPr lang="en-US" altLang="en-US" sz="1688" i="1" dirty="0">
                <a:latin typeface="Arial Narrow" panose="020B0606020202030204" pitchFamily="34" charset="0"/>
              </a:rPr>
              <a:t>start with a letter or an underscore</a:t>
            </a:r>
          </a:p>
          <a:p>
            <a:endParaRPr lang="en-US" altLang="en-US" sz="1688" i="1" dirty="0">
              <a:latin typeface="Arial Narrow" panose="020B0606020202030204" pitchFamily="34" charset="0"/>
            </a:endParaRPr>
          </a:p>
          <a:p>
            <a:r>
              <a:rPr lang="en-US" altLang="en-US" sz="1688" dirty="0">
                <a:latin typeface="Arial Narrow" panose="020B0606020202030204" pitchFamily="34" charset="0"/>
              </a:rPr>
              <a:t>variables names are </a:t>
            </a:r>
            <a:r>
              <a:rPr lang="en-US" altLang="en-US" sz="1688" u="sng" dirty="0">
                <a:latin typeface="Arial Narrow" panose="020B0606020202030204" pitchFamily="34" charset="0"/>
              </a:rPr>
              <a:t>case-sensitive</a:t>
            </a:r>
          </a:p>
          <a:p>
            <a:endParaRPr lang="en-US" altLang="en-US" sz="1688" u="sng" dirty="0">
              <a:latin typeface="Arial Narrow" panose="020B0606020202030204" pitchFamily="34" charset="0"/>
            </a:endParaRPr>
          </a:p>
          <a:p>
            <a:r>
              <a:rPr lang="en-US" altLang="en-US" sz="1688" i="1" dirty="0">
                <a:latin typeface="Arial Narrow" panose="020B0606020202030204" pitchFamily="34" charset="0"/>
              </a:rPr>
              <a:t>you don't have to declare variables, will be created the </a:t>
            </a:r>
            <a:r>
              <a:rPr lang="en-US" altLang="en-US" sz="1688" i="1" u="sng" dirty="0">
                <a:latin typeface="Arial Narrow" panose="020B0606020202030204" pitchFamily="34" charset="0"/>
              </a:rPr>
              <a:t>first time</a:t>
            </a:r>
            <a:r>
              <a:rPr lang="en-US" altLang="en-US" sz="1688" i="1" dirty="0">
                <a:latin typeface="Arial Narrow" panose="020B0606020202030204" pitchFamily="34" charset="0"/>
              </a:rPr>
              <a:t> used, but it’s better if you use </a:t>
            </a:r>
            <a:r>
              <a:rPr lang="en-US" altLang="en-US" sz="1688" i="1" dirty="0" err="1">
                <a:solidFill>
                  <a:srgbClr val="FF0033"/>
                </a:solidFill>
                <a:latin typeface="Arial Narrow" panose="020B0606020202030204" pitchFamily="34" charset="0"/>
              </a:rPr>
              <a:t>var</a:t>
            </a:r>
            <a:r>
              <a:rPr lang="en-US" altLang="en-US" sz="1688" i="1" dirty="0">
                <a:latin typeface="Arial Narrow" panose="020B0606020202030204" pitchFamily="34" charset="0"/>
              </a:rPr>
              <a:t> statements</a:t>
            </a:r>
          </a:p>
          <a:p>
            <a:endParaRPr lang="en-GB" altLang="en-US" sz="1688" i="1" dirty="0">
              <a:latin typeface="Arial Narrow" panose="020B0606020202030204" pitchFamily="34" charset="0"/>
            </a:endParaRPr>
          </a:p>
          <a:p>
            <a:r>
              <a:rPr lang="en-GB" altLang="en-US" sz="1688" i="1" dirty="0">
                <a:latin typeface="Arial Narrow" panose="020B0606020202030204" pitchFamily="34" charset="0"/>
              </a:rPr>
              <a:t>   </a:t>
            </a:r>
            <a:r>
              <a:rPr lang="en-GB" altLang="en-US" sz="1500" i="1" dirty="0" err="1">
                <a:solidFill>
                  <a:srgbClr val="FF0033"/>
                </a:solidFill>
                <a:latin typeface="Courier New" panose="02070309020205020404" pitchFamily="49" charset="0"/>
              </a:rPr>
              <a:t>var</a:t>
            </a:r>
            <a:r>
              <a:rPr lang="en-GB" altLang="en-US" sz="1500" i="1" dirty="0">
                <a:latin typeface="Courier New" panose="02070309020205020404" pitchFamily="49" charset="0"/>
              </a:rPr>
              <a:t> message, pi=3.14159;</a:t>
            </a:r>
            <a:endParaRPr lang="en-US" altLang="en-US" sz="1500" i="1" dirty="0">
              <a:latin typeface="Courier New" panose="02070309020205020404" pitchFamily="49" charset="0"/>
            </a:endParaRPr>
          </a:p>
          <a:p>
            <a:endParaRPr lang="en-US" altLang="en-US" sz="1500" i="1" dirty="0">
              <a:latin typeface="Courier New" panose="02070309020205020404" pitchFamily="49" charset="0"/>
            </a:endParaRPr>
          </a:p>
          <a:p>
            <a:r>
              <a:rPr lang="en-US" altLang="en-US" sz="1688" i="1" dirty="0">
                <a:latin typeface="Arial Narrow" panose="020B0606020202030204" pitchFamily="34" charset="0"/>
              </a:rPr>
              <a:t>variables are loosely typed, can be assigned different types of values (Danger!)</a:t>
            </a:r>
          </a:p>
        </p:txBody>
      </p:sp>
    </p:spTree>
    <p:extLst>
      <p:ext uri="{BB962C8B-B14F-4D97-AF65-F5344CB8AC3E}">
        <p14:creationId xmlns:p14="http://schemas.microsoft.com/office/powerpoint/2010/main" val="3310255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17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62000" y="269632"/>
            <a:ext cx="8077200" cy="552886"/>
          </a:xfrm>
        </p:spPr>
        <p:txBody>
          <a:bodyPr>
            <a:normAutofit fontScale="90000"/>
          </a:bodyPr>
          <a:lstStyle/>
          <a:p>
            <a:r>
              <a:rPr lang="en-US" altLang="en-US" dirty="0" smtClean="0"/>
              <a:t>JavaScript Operators &amp; Control Statements</a:t>
            </a:r>
          </a:p>
        </p:txBody>
      </p:sp>
      <p:sp>
        <p:nvSpPr>
          <p:cNvPr id="8195" name="Text Box 4"/>
          <p:cNvSpPr txBox="1">
            <a:spLocks noChangeArrowheads="1"/>
          </p:cNvSpPr>
          <p:nvPr/>
        </p:nvSpPr>
        <p:spPr bwMode="auto">
          <a:xfrm>
            <a:off x="706271" y="1700044"/>
            <a:ext cx="4643438" cy="453726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js03.html  08.10.10 </a:t>
            </a:r>
            <a:r>
              <a:rPr lang="en-US" altLang="en-US" sz="1313" dirty="0">
                <a:latin typeface="Courier New" panose="02070309020205020404" pitchFamily="49" charset="0"/>
                <a:sym typeface="Wingdings" panose="05000000000000000000" pitchFamily="2" charset="2"/>
              </a:rPr>
              <a:t>--&gt;</a:t>
            </a:r>
            <a:endParaRPr lang="en-US" altLang="en-US" sz="1313" dirty="0">
              <a:latin typeface="Courier New" panose="02070309020205020404" pitchFamily="49" charset="0"/>
            </a:endParaRPr>
          </a:p>
          <a:p>
            <a:endParaRPr lang="en-US" altLang="en-US" sz="1313"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&lt;title&gt;Folding Puzzle&lt;/title&gt;</a:t>
            </a:r>
          </a:p>
          <a:p>
            <a:r>
              <a:rPr lang="en-US" altLang="en-US" sz="1313" dirty="0">
                <a:latin typeface="Courier New" panose="02070309020205020404" pitchFamily="49" charset="0"/>
              </a:rPr>
              <a:t>&lt;/head&gt;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solidFill>
                  <a:srgbClr val="FF0033"/>
                </a:solidFill>
                <a:latin typeface="Courier New" panose="02070309020205020404" pitchFamily="49" charset="0"/>
              </a:rPr>
              <a:t> &lt;script type="text/</a:t>
            </a:r>
            <a:r>
              <a:rPr lang="en-US" altLang="en-US" sz="1313" dirty="0" err="1">
                <a:solidFill>
                  <a:srgbClr val="FF0033"/>
                </a:solidFill>
                <a:latin typeface="Courier New" panose="02070309020205020404" pitchFamily="49" charset="0"/>
              </a:rPr>
              <a:t>javascript</a:t>
            </a:r>
            <a:r>
              <a:rPr lang="en-US" altLang="en-US" sz="1313" dirty="0">
                <a:solidFill>
                  <a:srgbClr val="FF0033"/>
                </a:solidFill>
                <a:latin typeface="Courier New" panose="02070309020205020404" pitchFamily="49" charset="0"/>
              </a:rPr>
              <a:t>"&gt;</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var</a:t>
            </a:r>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distanceToSun</a:t>
            </a:r>
            <a:r>
              <a:rPr lang="en-US" altLang="en-US" sz="1313" dirty="0">
                <a:solidFill>
                  <a:srgbClr val="FF0033"/>
                </a:solidFill>
                <a:latin typeface="Courier New" panose="02070309020205020404" pitchFamily="49" charset="0"/>
              </a:rPr>
              <a:t> = 93.3e6*5280*12;</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var</a:t>
            </a:r>
            <a:r>
              <a:rPr lang="en-US" altLang="en-US" sz="1313" dirty="0">
                <a:solidFill>
                  <a:srgbClr val="FF0033"/>
                </a:solidFill>
                <a:latin typeface="Courier New" panose="02070309020205020404" pitchFamily="49" charset="0"/>
              </a:rPr>
              <a:t> thickness = .002;</a:t>
            </a:r>
          </a:p>
          <a:p>
            <a:endParaRPr lang="en-US" altLang="en-US" sz="1313" dirty="0">
              <a:solidFill>
                <a:srgbClr val="FF0033"/>
              </a:solidFill>
              <a:latin typeface="Courier New" panose="02070309020205020404" pitchFamily="49" charset="0"/>
            </a:endParaRP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var</a:t>
            </a:r>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foldCount</a:t>
            </a:r>
            <a:r>
              <a:rPr lang="en-US" altLang="en-US" sz="1313" dirty="0">
                <a:solidFill>
                  <a:srgbClr val="FF0033"/>
                </a:solidFill>
                <a:latin typeface="Courier New" panose="02070309020205020404" pitchFamily="49" charset="0"/>
              </a:rPr>
              <a:t> = 0;    </a:t>
            </a:r>
          </a:p>
          <a:p>
            <a:r>
              <a:rPr lang="en-US" altLang="en-US" sz="1313" dirty="0">
                <a:solidFill>
                  <a:srgbClr val="FF0033"/>
                </a:solidFill>
                <a:latin typeface="Courier New" panose="02070309020205020404" pitchFamily="49" charset="0"/>
              </a:rPr>
              <a:t>    </a:t>
            </a:r>
            <a:r>
              <a:rPr lang="en-US" altLang="en-US" sz="1313" dirty="0">
                <a:solidFill>
                  <a:schemeClr val="accent2"/>
                </a:solidFill>
                <a:latin typeface="Courier New" panose="02070309020205020404" pitchFamily="49" charset="0"/>
              </a:rPr>
              <a:t>while</a:t>
            </a:r>
            <a:r>
              <a:rPr lang="en-US" altLang="en-US" sz="1313" dirty="0">
                <a:solidFill>
                  <a:srgbClr val="FF0033"/>
                </a:solidFill>
                <a:latin typeface="Courier New" panose="02070309020205020404" pitchFamily="49" charset="0"/>
              </a:rPr>
              <a:t> (thickness &lt; </a:t>
            </a:r>
            <a:r>
              <a:rPr lang="en-US" altLang="en-US" sz="1313" dirty="0" err="1">
                <a:solidFill>
                  <a:srgbClr val="FF0033"/>
                </a:solidFill>
                <a:latin typeface="Courier New" panose="02070309020205020404" pitchFamily="49" charset="0"/>
              </a:rPr>
              <a:t>distanceToSun</a:t>
            </a:r>
            <a:r>
              <a:rPr lang="en-US" altLang="en-US" sz="1313" dirty="0">
                <a:solidFill>
                  <a:srgbClr val="FF0033"/>
                </a:solidFill>
                <a:latin typeface="Courier New" panose="02070309020205020404" pitchFamily="49" charset="0"/>
              </a:rPr>
              <a:t>) </a:t>
            </a:r>
            <a:r>
              <a:rPr lang="en-US" altLang="en-US" sz="1313" dirty="0">
                <a:solidFill>
                  <a:schemeClr val="accent2"/>
                </a:solidFill>
                <a:latin typeface="Courier New" panose="02070309020205020404" pitchFamily="49" charset="0"/>
              </a:rPr>
              <a:t>{</a:t>
            </a:r>
          </a:p>
          <a:p>
            <a:r>
              <a:rPr lang="en-US" altLang="en-US" sz="1313" dirty="0">
                <a:solidFill>
                  <a:srgbClr val="FF0033"/>
                </a:solidFill>
                <a:latin typeface="Courier New" panose="02070309020205020404" pitchFamily="49" charset="0"/>
              </a:rPr>
              <a:t>        thickness *= 2;</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foldCount</a:t>
            </a:r>
            <a:r>
              <a:rPr lang="en-US" altLang="en-US" sz="1313" dirty="0">
                <a:solidFill>
                  <a:srgbClr val="FF0033"/>
                </a:solidFill>
                <a:latin typeface="Courier New" panose="02070309020205020404" pitchFamily="49" charset="0"/>
              </a:rPr>
              <a:t>++;</a:t>
            </a:r>
          </a:p>
          <a:p>
            <a:r>
              <a:rPr lang="en-US" altLang="en-US" sz="1313" dirty="0">
                <a:solidFill>
                  <a:srgbClr val="FF0033"/>
                </a:solidFill>
                <a:latin typeface="Courier New" panose="02070309020205020404" pitchFamily="49" charset="0"/>
              </a:rPr>
              <a:t>    </a:t>
            </a:r>
            <a:r>
              <a:rPr lang="en-US" altLang="en-US" sz="1313" dirty="0">
                <a:solidFill>
                  <a:schemeClr val="accent2"/>
                </a:solidFill>
                <a:latin typeface="Courier New" panose="02070309020205020404" pitchFamily="49" charset="0"/>
              </a:rPr>
              <a:t>}</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document.write</a:t>
            </a:r>
            <a:r>
              <a:rPr lang="en-US" altLang="en-US" sz="1313" dirty="0">
                <a:solidFill>
                  <a:srgbClr val="FF0033"/>
                </a:solidFill>
                <a:latin typeface="Courier New" panose="02070309020205020404" pitchFamily="49" charset="0"/>
              </a:rPr>
              <a:t>("Number of folds = " +</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foldCount</a:t>
            </a:r>
            <a:r>
              <a:rPr lang="en-US" altLang="en-US" sz="1313" dirty="0">
                <a:solidFill>
                  <a:srgbClr val="FF0033"/>
                </a:solidFill>
                <a:latin typeface="Courier New" panose="02070309020205020404" pitchFamily="49" charset="0"/>
              </a:rPr>
              <a:t>);</a:t>
            </a:r>
          </a:p>
          <a:p>
            <a:r>
              <a:rPr lang="en-US" altLang="en-US" sz="1313" dirty="0">
                <a:solidFill>
                  <a:srgbClr val="FF0033"/>
                </a:solidFill>
                <a:latin typeface="Courier New" panose="02070309020205020404" pitchFamily="49" charset="0"/>
              </a:rPr>
              <a:t>  &lt;/script&gt;</a:t>
            </a: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8196" name="Text Box 5"/>
          <p:cNvSpPr txBox="1">
            <a:spLocks noChangeArrowheads="1"/>
          </p:cNvSpPr>
          <p:nvPr/>
        </p:nvSpPr>
        <p:spPr bwMode="auto">
          <a:xfrm>
            <a:off x="5616053" y="1052736"/>
            <a:ext cx="3500438"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231775" algn="l"/>
              </a:tabLst>
              <a:defRPr sz="2400">
                <a:solidFill>
                  <a:schemeClr val="tx1"/>
                </a:solidFill>
                <a:latin typeface="Times New Roman" panose="02020603050405020304" pitchFamily="18" charset="0"/>
              </a:defRPr>
            </a:lvl1pPr>
            <a:lvl2pPr marL="354013" indent="-239713">
              <a:tabLst>
                <a:tab pos="231775" algn="l"/>
              </a:tabLst>
              <a:defRPr sz="2400">
                <a:solidFill>
                  <a:schemeClr val="tx1"/>
                </a:solidFill>
                <a:latin typeface="Times New Roman" panose="02020603050405020304" pitchFamily="18" charset="0"/>
              </a:defRPr>
            </a:lvl2pPr>
            <a:lvl3pPr marL="1143000" indent="-228600">
              <a:tabLst>
                <a:tab pos="231775" algn="l"/>
              </a:tabLst>
              <a:defRPr sz="2400">
                <a:solidFill>
                  <a:schemeClr val="tx1"/>
                </a:solidFill>
                <a:latin typeface="Times New Roman" panose="02020603050405020304" pitchFamily="18" charset="0"/>
              </a:defRPr>
            </a:lvl3pPr>
            <a:lvl4pPr marL="1600200" indent="-228600">
              <a:tabLst>
                <a:tab pos="231775" algn="l"/>
              </a:tabLst>
              <a:defRPr sz="2400">
                <a:solidFill>
                  <a:schemeClr val="tx1"/>
                </a:solidFill>
                <a:latin typeface="Times New Roman" panose="02020603050405020304" pitchFamily="18" charset="0"/>
              </a:defRPr>
            </a:lvl4pPr>
            <a:lvl5pPr marL="2057400" indent="-228600">
              <a:tabLst>
                <a:tab pos="231775"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231775" algn="l"/>
              </a:tabLst>
              <a:defRPr sz="2400">
                <a:solidFill>
                  <a:schemeClr val="tx1"/>
                </a:solidFill>
                <a:latin typeface="Times New Roman" panose="02020603050405020304" pitchFamily="18" charset="0"/>
              </a:defRPr>
            </a:lvl9pPr>
          </a:lstStyle>
          <a:p>
            <a:pPr>
              <a:spcBef>
                <a:spcPct val="20000"/>
              </a:spcBef>
            </a:pPr>
            <a:r>
              <a:rPr lang="en-US" altLang="en-US" sz="2250" dirty="0">
                <a:latin typeface="Arial Narrow" panose="020B0606020202030204" pitchFamily="34" charset="0"/>
              </a:rPr>
              <a:t>standard C++/Java operators &amp; control statements are provided in JavaScript</a:t>
            </a:r>
          </a:p>
          <a:p>
            <a:pPr lvl="1">
              <a:spcBef>
                <a:spcPct val="20000"/>
              </a:spcBef>
              <a:buFontTx/>
              <a:buChar char="•"/>
            </a:pPr>
            <a:r>
              <a:rPr lang="en-US" altLang="en-US" sz="1500" dirty="0">
                <a:latin typeface="Courier New" panose="02070309020205020404" pitchFamily="49" charset="0"/>
              </a:rPr>
              <a:t>+, -, *, /, %, ++, --, …</a:t>
            </a:r>
          </a:p>
          <a:p>
            <a:pPr lvl="1">
              <a:spcBef>
                <a:spcPct val="20000"/>
              </a:spcBef>
              <a:buFontTx/>
              <a:buChar char="•"/>
            </a:pPr>
            <a:r>
              <a:rPr lang="en-US" altLang="en-US" sz="1500" dirty="0">
                <a:latin typeface="Courier New" panose="02070309020205020404" pitchFamily="49" charset="0"/>
              </a:rPr>
              <a:t>==, !=, &lt;, &gt;, &lt;=, &gt;=</a:t>
            </a:r>
          </a:p>
          <a:p>
            <a:pPr lvl="1">
              <a:spcBef>
                <a:spcPct val="20000"/>
              </a:spcBef>
              <a:buFontTx/>
              <a:buChar char="•"/>
            </a:pPr>
            <a:r>
              <a:rPr lang="en-US" altLang="en-US" sz="1500" dirty="0">
                <a:latin typeface="Courier New" panose="02070309020205020404" pitchFamily="49" charset="0"/>
              </a:rPr>
              <a:t>&amp;&amp;, ||, !,</a:t>
            </a:r>
          </a:p>
          <a:p>
            <a:pPr lvl="1">
              <a:spcBef>
                <a:spcPct val="20000"/>
              </a:spcBef>
              <a:buFontTx/>
              <a:buChar char="•"/>
            </a:pPr>
            <a:r>
              <a:rPr lang="en-US" altLang="en-US" sz="1875" dirty="0">
                <a:solidFill>
                  <a:schemeClr val="accent2"/>
                </a:solidFill>
                <a:latin typeface="Arial Narrow" panose="020B0606020202030204" pitchFamily="34" charset="0"/>
              </a:rPr>
              <a:t>if , if-else, switch</a:t>
            </a:r>
          </a:p>
          <a:p>
            <a:pPr lvl="1">
              <a:spcBef>
                <a:spcPct val="20000"/>
              </a:spcBef>
              <a:buFontTx/>
              <a:buChar char="•"/>
            </a:pPr>
            <a:r>
              <a:rPr lang="en-US" altLang="en-US" sz="1875" dirty="0">
                <a:solidFill>
                  <a:schemeClr val="accent2"/>
                </a:solidFill>
                <a:latin typeface="Arial Narrow" panose="020B0606020202030204" pitchFamily="34" charset="0"/>
              </a:rPr>
              <a:t>while, for, do-while, …</a:t>
            </a:r>
          </a:p>
          <a:p>
            <a:pPr>
              <a:spcBef>
                <a:spcPct val="20000"/>
              </a:spcBef>
            </a:pPr>
            <a:endParaRPr lang="en-US" altLang="en-US" sz="1875" dirty="0">
              <a:solidFill>
                <a:schemeClr val="accent2"/>
              </a:solidFill>
              <a:latin typeface="Arial Narrow" panose="020B0606020202030204" pitchFamily="34" charset="0"/>
            </a:endParaRPr>
          </a:p>
        </p:txBody>
      </p:sp>
    </p:spTree>
    <p:extLst>
      <p:ext uri="{BB962C8B-B14F-4D97-AF65-F5344CB8AC3E}">
        <p14:creationId xmlns:p14="http://schemas.microsoft.com/office/powerpoint/2010/main" val="4082582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81050" y="130385"/>
            <a:ext cx="8077200" cy="730493"/>
          </a:xfrm>
        </p:spPr>
        <p:txBody>
          <a:bodyPr>
            <a:normAutofit fontScale="90000"/>
          </a:bodyPr>
          <a:lstStyle/>
          <a:p>
            <a:r>
              <a:rPr lang="en-US" altLang="en-US" dirty="0" smtClean="0"/>
              <a:t>JavaScript Math Routines</a:t>
            </a:r>
          </a:p>
        </p:txBody>
      </p:sp>
      <p:sp>
        <p:nvSpPr>
          <p:cNvPr id="9219" name="Text Box 3"/>
          <p:cNvSpPr txBox="1">
            <a:spLocks noChangeArrowheads="1"/>
          </p:cNvSpPr>
          <p:nvPr/>
        </p:nvSpPr>
        <p:spPr bwMode="auto">
          <a:xfrm>
            <a:off x="683568" y="1071563"/>
            <a:ext cx="5888682" cy="5749523"/>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js04.html  08.10.10 --&gt;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&lt;title&gt;Random Dice Rolls&lt;/title&gt;</a:t>
            </a:r>
          </a:p>
          <a:p>
            <a:r>
              <a:rPr lang="en-US" altLang="en-US" sz="1313" dirty="0">
                <a:latin typeface="Courier New" panose="02070309020205020404" pitchFamily="49" charset="0"/>
              </a:rPr>
              <a:t>&lt;/head&gt;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  &lt;div style="</a:t>
            </a:r>
            <a:r>
              <a:rPr lang="en-US" altLang="en-US" sz="1313" dirty="0" err="1">
                <a:latin typeface="Courier New" panose="02070309020205020404" pitchFamily="49" charset="0"/>
              </a:rPr>
              <a:t>text-align:center</a:t>
            </a:r>
            <a:r>
              <a:rPr lang="en-US" altLang="en-US" sz="1313" dirty="0">
                <a:latin typeface="Courier New" panose="02070309020205020404" pitchFamily="49" charset="0"/>
              </a:rPr>
              <a:t>"&gt;</a:t>
            </a:r>
          </a:p>
          <a:p>
            <a:r>
              <a:rPr lang="en-US" altLang="en-US" sz="1313" dirty="0">
                <a:latin typeface="Courier New" panose="02070309020205020404" pitchFamily="49" charset="0"/>
              </a:rPr>
              <a:t>    &lt;script type="text/</a:t>
            </a:r>
            <a:r>
              <a:rPr lang="en-US" altLang="en-US" sz="1313" dirty="0" err="1">
                <a:latin typeface="Courier New" panose="02070309020205020404" pitchFamily="49" charset="0"/>
              </a:rPr>
              <a:t>javascript</a:t>
            </a:r>
            <a:r>
              <a:rPr lang="en-US" altLang="en-US" sz="1313" dirty="0">
                <a:latin typeface="Courier New" panose="02070309020205020404" pitchFamily="49" charset="0"/>
              </a:rPr>
              <a:t>"&gt;</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var</a:t>
            </a:r>
            <a:r>
              <a:rPr lang="en-US" altLang="en-US" sz="1313" dirty="0">
                <a:solidFill>
                  <a:srgbClr val="FF0033"/>
                </a:solidFill>
                <a:latin typeface="Courier New" panose="02070309020205020404" pitchFamily="49" charset="0"/>
              </a:rPr>
              <a:t> </a:t>
            </a:r>
            <a:r>
              <a:rPr lang="en-US" altLang="en-US" sz="1313" dirty="0">
                <a:latin typeface="Courier New" panose="02070309020205020404" pitchFamily="49" charset="0"/>
              </a:rPr>
              <a:t>roll1 =</a:t>
            </a:r>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Math.floor</a:t>
            </a:r>
            <a:r>
              <a:rPr lang="en-US" altLang="en-US" sz="1313" dirty="0">
                <a:solidFill>
                  <a:srgbClr val="FF0033"/>
                </a:solidFill>
                <a:latin typeface="Courier New" panose="02070309020205020404" pitchFamily="49" charset="0"/>
              </a:rPr>
              <a:t>(</a:t>
            </a:r>
            <a:r>
              <a:rPr lang="en-US" altLang="en-US" sz="1313" dirty="0" err="1">
                <a:solidFill>
                  <a:srgbClr val="FF0033"/>
                </a:solidFill>
                <a:latin typeface="Courier New" panose="02070309020205020404" pitchFamily="49" charset="0"/>
              </a:rPr>
              <a:t>Math.random</a:t>
            </a:r>
            <a:r>
              <a:rPr lang="en-US" altLang="en-US" sz="1313" dirty="0">
                <a:solidFill>
                  <a:srgbClr val="FF0033"/>
                </a:solidFill>
                <a:latin typeface="Courier New" panose="02070309020205020404" pitchFamily="49" charset="0"/>
              </a:rPr>
              <a:t>()*6) + 1;</a:t>
            </a:r>
          </a:p>
          <a:p>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var</a:t>
            </a:r>
            <a:r>
              <a:rPr lang="en-US" altLang="en-US" sz="1313" dirty="0">
                <a:solidFill>
                  <a:srgbClr val="FF0033"/>
                </a:solidFill>
                <a:latin typeface="Courier New" panose="02070309020205020404" pitchFamily="49" charset="0"/>
              </a:rPr>
              <a:t> </a:t>
            </a:r>
            <a:r>
              <a:rPr lang="en-US" altLang="en-US" sz="1313" dirty="0">
                <a:latin typeface="Courier New" panose="02070309020205020404" pitchFamily="49" charset="0"/>
              </a:rPr>
              <a:t>roll2 =</a:t>
            </a:r>
            <a:r>
              <a:rPr lang="en-US" altLang="en-US" sz="1313" dirty="0">
                <a:solidFill>
                  <a:srgbClr val="FF0033"/>
                </a:solidFill>
                <a:latin typeface="Courier New" panose="02070309020205020404" pitchFamily="49" charset="0"/>
              </a:rPr>
              <a:t> </a:t>
            </a:r>
            <a:r>
              <a:rPr lang="en-US" altLang="en-US" sz="1313" dirty="0" err="1">
                <a:solidFill>
                  <a:srgbClr val="FF0033"/>
                </a:solidFill>
                <a:latin typeface="Courier New" panose="02070309020205020404" pitchFamily="49" charset="0"/>
              </a:rPr>
              <a:t>Math.floor</a:t>
            </a:r>
            <a:r>
              <a:rPr lang="en-US" altLang="en-US" sz="1313" dirty="0">
                <a:solidFill>
                  <a:srgbClr val="FF0033"/>
                </a:solidFill>
                <a:latin typeface="Courier New" panose="02070309020205020404" pitchFamily="49" charset="0"/>
              </a:rPr>
              <a:t>(</a:t>
            </a:r>
            <a:r>
              <a:rPr lang="en-US" altLang="en-US" sz="1313" dirty="0" err="1">
                <a:solidFill>
                  <a:srgbClr val="FF0033"/>
                </a:solidFill>
                <a:latin typeface="Courier New" panose="02070309020205020404" pitchFamily="49" charset="0"/>
              </a:rPr>
              <a:t>Math.random</a:t>
            </a:r>
            <a:r>
              <a:rPr lang="en-US" altLang="en-US" sz="1313" dirty="0">
                <a:solidFill>
                  <a:srgbClr val="FF0033"/>
                </a:solidFill>
                <a:latin typeface="Courier New" panose="02070309020205020404" pitchFamily="49" charset="0"/>
              </a:rPr>
              <a:t>()*6) + 1;</a:t>
            </a:r>
          </a:p>
          <a:p>
            <a:endParaRPr lang="en-US" altLang="en-US" sz="1313" dirty="0">
              <a:solidFill>
                <a:srgbClr val="FF0033"/>
              </a:solidFill>
              <a:latin typeface="Courier New" panose="02070309020205020404" pitchFamily="49" charset="0"/>
            </a:endParaRPr>
          </a:p>
          <a:p>
            <a:r>
              <a:rPr lang="en-US" altLang="en-US" sz="1313" dirty="0">
                <a:solidFill>
                  <a:srgbClr val="FF0033"/>
                </a:solidFill>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("&lt;</a:t>
            </a:r>
            <a:r>
              <a:rPr lang="en-US" altLang="en-US" sz="1313" dirty="0" err="1">
                <a:latin typeface="Courier New" panose="02070309020205020404" pitchFamily="49" charset="0"/>
              </a:rPr>
              <a:t>img</a:t>
            </a:r>
            <a:r>
              <a:rPr lang="en-US" altLang="en-US" sz="1313" dirty="0">
                <a:latin typeface="Courier New" panose="02070309020205020404" pitchFamily="49" charset="0"/>
              </a:rPr>
              <a:t> </a:t>
            </a:r>
            <a:r>
              <a:rPr lang="en-US" altLang="en-US" sz="1313" dirty="0" err="1">
                <a:latin typeface="Courier New" panose="02070309020205020404" pitchFamily="49" charset="0"/>
              </a:rPr>
              <a:t>src</a:t>
            </a:r>
            <a:r>
              <a:rPr lang="en-US" altLang="en-US" sz="1313" dirty="0">
                <a:latin typeface="Courier New" panose="02070309020205020404" pitchFamily="49" charset="0"/>
              </a:rPr>
              <a:t>='http://www.csc.liv.ac.uk/"+</a:t>
            </a:r>
          </a:p>
          <a:p>
            <a:r>
              <a:rPr lang="en-US" altLang="en-US" sz="1313" dirty="0">
                <a:latin typeface="Courier New" panose="02070309020205020404" pitchFamily="49" charset="0"/>
              </a:rPr>
              <a:t>           "~martin/teaching/comp519/Images/die" + </a:t>
            </a:r>
          </a:p>
          <a:p>
            <a:r>
              <a:rPr lang="en-US" altLang="en-US" sz="1313" dirty="0">
                <a:latin typeface="Courier New" panose="02070309020205020404" pitchFamily="49" charset="0"/>
              </a:rPr>
              <a:t>           roll1 + ".gif‘ alt=‘dice showing ‘ + roll1 /&gt;");</a:t>
            </a:r>
          </a:p>
          <a:p>
            <a:r>
              <a:rPr lang="en-US" altLang="en-US" sz="1313" dirty="0">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("&amp;</a:t>
            </a:r>
            <a:r>
              <a:rPr lang="en-US" altLang="en-US" sz="1313" dirty="0" err="1">
                <a:latin typeface="Courier New" panose="02070309020205020404" pitchFamily="49" charset="0"/>
              </a:rPr>
              <a:t>nbsp</a:t>
            </a:r>
            <a:r>
              <a:rPr lang="en-US" altLang="en-US" sz="1313" dirty="0">
                <a:latin typeface="Courier New" panose="02070309020205020404" pitchFamily="49" charset="0"/>
              </a:rPr>
              <a:t>;&amp;</a:t>
            </a:r>
            <a:r>
              <a:rPr lang="en-US" altLang="en-US" sz="1313" dirty="0" err="1">
                <a:latin typeface="Courier New" panose="02070309020205020404" pitchFamily="49" charset="0"/>
              </a:rPr>
              <a:t>nbsp</a:t>
            </a:r>
            <a:r>
              <a:rPr lang="en-US" altLang="en-US" sz="1313" dirty="0">
                <a:latin typeface="Courier New" panose="02070309020205020404" pitchFamily="49" charset="0"/>
              </a:rPr>
              <a:t>;");</a:t>
            </a:r>
          </a:p>
          <a:p>
            <a:r>
              <a:rPr lang="en-US" altLang="en-US" sz="1313" dirty="0">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("&lt;</a:t>
            </a:r>
            <a:r>
              <a:rPr lang="en-US" altLang="en-US" sz="1313" dirty="0" err="1">
                <a:latin typeface="Courier New" panose="02070309020205020404" pitchFamily="49" charset="0"/>
              </a:rPr>
              <a:t>img</a:t>
            </a:r>
            <a:r>
              <a:rPr lang="en-US" altLang="en-US" sz="1313" dirty="0">
                <a:latin typeface="Courier New" panose="02070309020205020404" pitchFamily="49" charset="0"/>
              </a:rPr>
              <a:t> </a:t>
            </a:r>
            <a:r>
              <a:rPr lang="en-US" altLang="en-US" sz="1313" dirty="0" err="1">
                <a:latin typeface="Courier New" panose="02070309020205020404" pitchFamily="49" charset="0"/>
              </a:rPr>
              <a:t>src</a:t>
            </a:r>
            <a:r>
              <a:rPr lang="en-US" altLang="en-US" sz="1313" dirty="0">
                <a:latin typeface="Courier New" panose="02070309020205020404" pitchFamily="49" charset="0"/>
              </a:rPr>
              <a:t>='http://www.csc.liv.ac.uk/"+</a:t>
            </a:r>
          </a:p>
          <a:p>
            <a:r>
              <a:rPr lang="en-US" altLang="en-US" sz="1313" dirty="0">
                <a:latin typeface="Courier New" panose="02070309020205020404" pitchFamily="49" charset="0"/>
              </a:rPr>
              <a:t>           "~martin/teaching/comp519/Images/die" + </a:t>
            </a:r>
          </a:p>
          <a:p>
            <a:r>
              <a:rPr lang="en-US" altLang="en-US" sz="1313" dirty="0">
                <a:latin typeface="Courier New" panose="02070309020205020404" pitchFamily="49" charset="0"/>
              </a:rPr>
              <a:t>           roll2 + ".gif‘ alt=‘dice showing ‘ + roll2 /&gt;");</a:t>
            </a:r>
          </a:p>
          <a:p>
            <a:r>
              <a:rPr lang="en-US" altLang="en-US" sz="1313" dirty="0">
                <a:latin typeface="Courier New" panose="02070309020205020404" pitchFamily="49" charset="0"/>
              </a:rPr>
              <a:t>    &lt;/script&gt;</a:t>
            </a:r>
          </a:p>
          <a:p>
            <a:r>
              <a:rPr lang="en-US" altLang="en-US" sz="1313" dirty="0">
                <a:latin typeface="Courier New" panose="02070309020205020404" pitchFamily="49" charset="0"/>
              </a:rPr>
              <a:t>  &lt;/div&gt;</a:t>
            </a: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9220" name="Text Box 4"/>
          <p:cNvSpPr txBox="1">
            <a:spLocks noChangeArrowheads="1"/>
          </p:cNvSpPr>
          <p:nvPr/>
        </p:nvSpPr>
        <p:spPr bwMode="auto">
          <a:xfrm>
            <a:off x="6786562" y="1000125"/>
            <a:ext cx="2071688"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2254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75">
                <a:latin typeface="Arial Narrow" panose="020B0606020202030204" pitchFamily="34" charset="0"/>
              </a:rPr>
              <a:t>the built-in Math object contains functions and constants</a:t>
            </a:r>
          </a:p>
          <a:p>
            <a:endParaRPr lang="en-US" altLang="en-US" sz="1875">
              <a:solidFill>
                <a:schemeClr val="accent2"/>
              </a:solidFill>
              <a:latin typeface="Arial Narrow" panose="020B0606020202030204" pitchFamily="34" charset="0"/>
            </a:endParaRPr>
          </a:p>
          <a:p>
            <a:pPr lvl="1"/>
            <a:r>
              <a:rPr lang="en-US" altLang="en-US" sz="1500">
                <a:solidFill>
                  <a:schemeClr val="accent2"/>
                </a:solidFill>
                <a:latin typeface="Courier New" panose="02070309020205020404" pitchFamily="49" charset="0"/>
              </a:rPr>
              <a:t>Math.sqrt</a:t>
            </a:r>
          </a:p>
          <a:p>
            <a:pPr lvl="1"/>
            <a:r>
              <a:rPr lang="en-US" altLang="en-US" sz="1500">
                <a:solidFill>
                  <a:schemeClr val="accent2"/>
                </a:solidFill>
                <a:latin typeface="Courier New" panose="02070309020205020404" pitchFamily="49" charset="0"/>
              </a:rPr>
              <a:t>Math.pow</a:t>
            </a:r>
          </a:p>
          <a:p>
            <a:pPr lvl="1"/>
            <a:r>
              <a:rPr lang="en-US" altLang="en-US" sz="1500">
                <a:solidFill>
                  <a:schemeClr val="accent2"/>
                </a:solidFill>
                <a:latin typeface="Courier New" panose="02070309020205020404" pitchFamily="49" charset="0"/>
              </a:rPr>
              <a:t>Math.abs</a:t>
            </a:r>
          </a:p>
          <a:p>
            <a:pPr lvl="1"/>
            <a:r>
              <a:rPr lang="en-US" altLang="en-US" sz="1500">
                <a:solidFill>
                  <a:schemeClr val="accent2"/>
                </a:solidFill>
                <a:latin typeface="Courier New" panose="02070309020205020404" pitchFamily="49" charset="0"/>
              </a:rPr>
              <a:t>Math.max</a:t>
            </a:r>
          </a:p>
          <a:p>
            <a:pPr lvl="1"/>
            <a:r>
              <a:rPr lang="en-US" altLang="en-US" sz="1500">
                <a:solidFill>
                  <a:schemeClr val="accent2"/>
                </a:solidFill>
                <a:latin typeface="Courier New" panose="02070309020205020404" pitchFamily="49" charset="0"/>
              </a:rPr>
              <a:t>Math.min</a:t>
            </a:r>
          </a:p>
          <a:p>
            <a:pPr lvl="1"/>
            <a:r>
              <a:rPr lang="en-US" altLang="en-US" sz="1500">
                <a:solidFill>
                  <a:schemeClr val="accent2"/>
                </a:solidFill>
                <a:latin typeface="Courier New" panose="02070309020205020404" pitchFamily="49" charset="0"/>
              </a:rPr>
              <a:t>Math.floor</a:t>
            </a:r>
          </a:p>
          <a:p>
            <a:pPr lvl="1"/>
            <a:r>
              <a:rPr lang="en-US" altLang="en-US" sz="1500">
                <a:solidFill>
                  <a:schemeClr val="accent2"/>
                </a:solidFill>
                <a:latin typeface="Courier New" panose="02070309020205020404" pitchFamily="49" charset="0"/>
              </a:rPr>
              <a:t>Math.ceil</a:t>
            </a:r>
          </a:p>
          <a:p>
            <a:pPr lvl="1"/>
            <a:r>
              <a:rPr lang="en-US" altLang="en-US" sz="1500">
                <a:solidFill>
                  <a:schemeClr val="accent2"/>
                </a:solidFill>
                <a:latin typeface="Courier New" panose="02070309020205020404" pitchFamily="49" charset="0"/>
              </a:rPr>
              <a:t>Math.round</a:t>
            </a:r>
          </a:p>
          <a:p>
            <a:pPr lvl="1"/>
            <a:endParaRPr lang="en-US" altLang="en-US" sz="1500">
              <a:solidFill>
                <a:schemeClr val="accent2"/>
              </a:solidFill>
              <a:latin typeface="Courier New" panose="02070309020205020404" pitchFamily="49" charset="0"/>
            </a:endParaRPr>
          </a:p>
          <a:p>
            <a:pPr lvl="1"/>
            <a:r>
              <a:rPr lang="en-US" altLang="en-US" sz="1500">
                <a:solidFill>
                  <a:schemeClr val="accent2"/>
                </a:solidFill>
                <a:latin typeface="Courier New" panose="02070309020205020404" pitchFamily="49" charset="0"/>
              </a:rPr>
              <a:t>Math.PI</a:t>
            </a:r>
          </a:p>
          <a:p>
            <a:pPr lvl="1"/>
            <a:r>
              <a:rPr lang="en-US" altLang="en-US" sz="1500">
                <a:solidFill>
                  <a:schemeClr val="accent2"/>
                </a:solidFill>
                <a:latin typeface="Courier New" panose="02070309020205020404" pitchFamily="49" charset="0"/>
              </a:rPr>
              <a:t>Math.E</a:t>
            </a:r>
          </a:p>
          <a:p>
            <a:pPr lvl="1"/>
            <a:endParaRPr lang="en-US" altLang="en-US" sz="1500">
              <a:solidFill>
                <a:schemeClr val="accent2"/>
              </a:solidFill>
              <a:latin typeface="Courier New" panose="02070309020205020404" pitchFamily="49" charset="0"/>
            </a:endParaRPr>
          </a:p>
          <a:p>
            <a:r>
              <a:rPr lang="en-US" altLang="en-US" sz="1500">
                <a:solidFill>
                  <a:schemeClr val="accent2"/>
                </a:solidFill>
                <a:latin typeface="Courier New" panose="02070309020205020404" pitchFamily="49" charset="0"/>
              </a:rPr>
              <a:t>Math.random</a:t>
            </a:r>
            <a:r>
              <a:rPr lang="en-US" altLang="en-US" sz="1500">
                <a:solidFill>
                  <a:schemeClr val="accent2"/>
                </a:solidFill>
              </a:rPr>
              <a:t> </a:t>
            </a:r>
            <a:r>
              <a:rPr lang="en-US" altLang="en-US" sz="1875">
                <a:latin typeface="Arial Narrow" panose="020B0606020202030204" pitchFamily="34" charset="0"/>
              </a:rPr>
              <a:t>function returns a real number in [0..1)</a:t>
            </a:r>
          </a:p>
          <a:p>
            <a:endParaRPr lang="en-US" altLang="en-US" sz="1875">
              <a:latin typeface="Arial Narrow" panose="020B0606020202030204" pitchFamily="34" charset="0"/>
            </a:endParaRPr>
          </a:p>
        </p:txBody>
      </p:sp>
    </p:spTree>
    <p:extLst>
      <p:ext uri="{BB962C8B-B14F-4D97-AF65-F5344CB8AC3E}">
        <p14:creationId xmlns:p14="http://schemas.microsoft.com/office/powerpoint/2010/main" val="20701242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55576" y="84496"/>
            <a:ext cx="8077200" cy="519748"/>
          </a:xfrm>
        </p:spPr>
        <p:txBody>
          <a:bodyPr>
            <a:normAutofit fontScale="90000"/>
          </a:bodyPr>
          <a:lstStyle/>
          <a:p>
            <a:r>
              <a:rPr lang="en-US" altLang="en-US" dirty="0" smtClean="0"/>
              <a:t>User-Defined Functions</a:t>
            </a:r>
          </a:p>
        </p:txBody>
      </p:sp>
      <p:sp>
        <p:nvSpPr>
          <p:cNvPr id="11267" name="Rectangle 3"/>
          <p:cNvSpPr>
            <a:spLocks noGrp="1" noChangeArrowheads="1"/>
          </p:cNvSpPr>
          <p:nvPr>
            <p:ph type="body" idx="1"/>
          </p:nvPr>
        </p:nvSpPr>
        <p:spPr>
          <a:xfrm>
            <a:off x="755576" y="857251"/>
            <a:ext cx="8316987" cy="1318617"/>
          </a:xfrm>
        </p:spPr>
        <p:txBody>
          <a:bodyPr>
            <a:normAutofit fontScale="70000" lnSpcReduction="20000"/>
          </a:bodyPr>
          <a:lstStyle/>
          <a:p>
            <a:r>
              <a:rPr lang="en-US" altLang="en-US" dirty="0" smtClean="0"/>
              <a:t>function definitions are similar to C++/Java, except:</a:t>
            </a:r>
          </a:p>
          <a:p>
            <a:pPr lvl="1"/>
            <a:r>
              <a:rPr lang="en-US" altLang="en-US" dirty="0" smtClean="0"/>
              <a:t>no return type for the function (since variables are loosely typed)</a:t>
            </a:r>
          </a:p>
          <a:p>
            <a:pPr lvl="1"/>
            <a:r>
              <a:rPr lang="en-US" altLang="en-US" dirty="0" smtClean="0"/>
              <a:t>no variable typing for parameters (since variables are loosely typed)</a:t>
            </a:r>
          </a:p>
          <a:p>
            <a:pPr lvl="1"/>
            <a:r>
              <a:rPr lang="en-US" altLang="en-US" dirty="0" smtClean="0"/>
              <a:t>by-value parameter passing </a:t>
            </a:r>
            <a:r>
              <a:rPr lang="en-US" altLang="en-US" u="sng" dirty="0" smtClean="0"/>
              <a:t>only</a:t>
            </a:r>
            <a:r>
              <a:rPr lang="en-US" altLang="en-US" dirty="0" smtClean="0"/>
              <a:t> (parameter gets copy of argument)</a:t>
            </a:r>
          </a:p>
        </p:txBody>
      </p:sp>
      <p:sp>
        <p:nvSpPr>
          <p:cNvPr id="11268" name="Text Box 4"/>
          <p:cNvSpPr txBox="1">
            <a:spLocks noChangeArrowheads="1"/>
          </p:cNvSpPr>
          <p:nvPr/>
        </p:nvSpPr>
        <p:spPr bwMode="auto">
          <a:xfrm>
            <a:off x="755576" y="2428875"/>
            <a:ext cx="4931158" cy="3931141"/>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function </a:t>
            </a:r>
            <a:r>
              <a:rPr lang="en-US" altLang="en-US" sz="1313" dirty="0" err="1">
                <a:latin typeface="Courier New" panose="02070309020205020404" pitchFamily="49" charset="0"/>
              </a:rPr>
              <a:t>isPrime</a:t>
            </a:r>
            <a:r>
              <a:rPr lang="en-US" altLang="en-US" sz="1313" dirty="0">
                <a:latin typeface="Courier New" panose="02070309020205020404" pitchFamily="49" charset="0"/>
              </a:rPr>
              <a:t>(n)</a:t>
            </a:r>
          </a:p>
          <a:p>
            <a:r>
              <a:rPr lang="en-US" altLang="en-US" sz="1313" dirty="0">
                <a:latin typeface="Courier New" panose="02070309020205020404" pitchFamily="49" charset="0"/>
              </a:rPr>
              <a:t>// Assumes: n &gt; 0</a:t>
            </a:r>
          </a:p>
          <a:p>
            <a:r>
              <a:rPr lang="en-US" altLang="en-US" sz="1313" dirty="0">
                <a:latin typeface="Courier New" panose="02070309020205020404" pitchFamily="49" charset="0"/>
              </a:rPr>
              <a:t>// Returns: true if n is prime, else false</a:t>
            </a:r>
          </a:p>
          <a:p>
            <a:r>
              <a:rPr lang="en-US" altLang="en-US" sz="1313" dirty="0">
                <a:latin typeface="Courier New" panose="02070309020205020404" pitchFamily="49" charset="0"/>
              </a:rPr>
              <a:t>{</a:t>
            </a:r>
          </a:p>
          <a:p>
            <a:r>
              <a:rPr lang="en-US" altLang="en-US" sz="1313" dirty="0">
                <a:latin typeface="Courier New" panose="02070309020205020404" pitchFamily="49" charset="0"/>
              </a:rPr>
              <a:t>  if (n &lt; 2) {</a:t>
            </a:r>
          </a:p>
          <a:p>
            <a:r>
              <a:rPr lang="en-US" altLang="en-US" sz="1313" dirty="0">
                <a:latin typeface="Courier New" panose="02070309020205020404" pitchFamily="49" charset="0"/>
              </a:rPr>
              <a:t>    return false;</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else if (n == 2) {</a:t>
            </a:r>
          </a:p>
          <a:p>
            <a:r>
              <a:rPr lang="en-US" altLang="en-US" sz="1313" dirty="0">
                <a:latin typeface="Courier New" panose="02070309020205020404" pitchFamily="49" charset="0"/>
              </a:rPr>
              <a:t>    return true;</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else {</a:t>
            </a:r>
          </a:p>
          <a:p>
            <a:r>
              <a:rPr lang="en-US" altLang="en-US" sz="1313" dirty="0">
                <a:latin typeface="Courier New" panose="02070309020205020404" pitchFamily="49" charset="0"/>
              </a:rPr>
              <a:t>      for (</a:t>
            </a:r>
            <a:r>
              <a:rPr lang="en-US" altLang="en-US" sz="1313" dirty="0" err="1">
                <a:solidFill>
                  <a:srgbClr val="FF0033"/>
                </a:solidFill>
                <a:latin typeface="Courier New" panose="02070309020205020404" pitchFamily="49" charset="0"/>
              </a:rPr>
              <a:t>var</a:t>
            </a:r>
            <a:r>
              <a:rPr lang="en-US" altLang="en-US" sz="1313" dirty="0">
                <a:latin typeface="Courier New" panose="02070309020205020404" pitchFamily="49" charset="0"/>
              </a:rPr>
              <a:t> </a:t>
            </a:r>
            <a:r>
              <a:rPr lang="en-US" altLang="en-US" sz="1313" dirty="0" err="1">
                <a:latin typeface="Courier New" panose="02070309020205020404" pitchFamily="49" charset="0"/>
              </a:rPr>
              <a:t>i</a:t>
            </a:r>
            <a:r>
              <a:rPr lang="en-US" altLang="en-US" sz="1313" dirty="0">
                <a:latin typeface="Courier New" panose="02070309020205020404" pitchFamily="49" charset="0"/>
              </a:rPr>
              <a:t> = 2; </a:t>
            </a:r>
            <a:r>
              <a:rPr lang="en-US" altLang="en-US" sz="1313" dirty="0" err="1">
                <a:latin typeface="Courier New" panose="02070309020205020404" pitchFamily="49" charset="0"/>
              </a:rPr>
              <a:t>i</a:t>
            </a:r>
            <a:r>
              <a:rPr lang="en-US" altLang="en-US" sz="1313" dirty="0">
                <a:latin typeface="Courier New" panose="02070309020205020404" pitchFamily="49" charset="0"/>
              </a:rPr>
              <a:t> &lt;= </a:t>
            </a:r>
            <a:r>
              <a:rPr lang="en-US" altLang="en-US" sz="1313" dirty="0" err="1">
                <a:latin typeface="Courier New" panose="02070309020205020404" pitchFamily="49" charset="0"/>
              </a:rPr>
              <a:t>Math.sqrt</a:t>
            </a:r>
            <a:r>
              <a:rPr lang="en-US" altLang="en-US" sz="1313" dirty="0">
                <a:latin typeface="Courier New" panose="02070309020205020404" pitchFamily="49" charset="0"/>
              </a:rPr>
              <a:t>(n); </a:t>
            </a:r>
            <a:r>
              <a:rPr lang="en-US" altLang="en-US" sz="1313" dirty="0" err="1">
                <a:latin typeface="Courier New" panose="02070309020205020404" pitchFamily="49" charset="0"/>
              </a:rPr>
              <a:t>i</a:t>
            </a:r>
            <a:r>
              <a:rPr lang="en-US" altLang="en-US" sz="1313" dirty="0">
                <a:latin typeface="Courier New" panose="02070309020205020404" pitchFamily="49" charset="0"/>
              </a:rPr>
              <a:t>++) {</a:t>
            </a:r>
          </a:p>
          <a:p>
            <a:r>
              <a:rPr lang="en-US" altLang="en-US" sz="1313" dirty="0">
                <a:latin typeface="Courier New" panose="02070309020205020404" pitchFamily="49" charset="0"/>
              </a:rPr>
              <a:t>        if (n % </a:t>
            </a:r>
            <a:r>
              <a:rPr lang="en-US" altLang="en-US" sz="1313" dirty="0" err="1">
                <a:latin typeface="Courier New" panose="02070309020205020404" pitchFamily="49" charset="0"/>
              </a:rPr>
              <a:t>i</a:t>
            </a:r>
            <a:r>
              <a:rPr lang="en-US" altLang="en-US" sz="1313" dirty="0">
                <a:latin typeface="Courier New" panose="02070309020205020404" pitchFamily="49" charset="0"/>
              </a:rPr>
              <a:t> == 0) {</a:t>
            </a:r>
          </a:p>
          <a:p>
            <a:r>
              <a:rPr lang="en-US" altLang="en-US" sz="1313" dirty="0">
                <a:latin typeface="Courier New" panose="02070309020205020404" pitchFamily="49" charset="0"/>
              </a:rPr>
              <a:t>          return false;</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return true;</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a:t>
            </a:r>
          </a:p>
        </p:txBody>
      </p:sp>
      <p:sp>
        <p:nvSpPr>
          <p:cNvPr id="11269" name="Text Box 7"/>
          <p:cNvSpPr txBox="1">
            <a:spLocks noChangeArrowheads="1"/>
          </p:cNvSpPr>
          <p:nvPr/>
        </p:nvSpPr>
        <p:spPr bwMode="auto">
          <a:xfrm>
            <a:off x="5868144" y="2636912"/>
            <a:ext cx="3204419" cy="236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70000"/>
              </a:lnSpc>
              <a:spcBef>
                <a:spcPct val="20000"/>
              </a:spcBef>
              <a:buFont typeface="Wingdings" panose="05000000000000000000" pitchFamily="2" charset="2"/>
              <a:buNone/>
            </a:pPr>
            <a:r>
              <a:rPr lang="en-US" altLang="en-US" sz="2250" dirty="0">
                <a:solidFill>
                  <a:schemeClr val="accent2"/>
                </a:solidFill>
                <a:latin typeface="Arial Narrow" panose="020B0606020202030204" pitchFamily="34" charset="0"/>
              </a:rPr>
              <a:t>Can limit variable scope to the function.</a:t>
            </a:r>
          </a:p>
          <a:p>
            <a:pPr>
              <a:lnSpc>
                <a:spcPct val="70000"/>
              </a:lnSpc>
              <a:spcBef>
                <a:spcPct val="20000"/>
              </a:spcBef>
              <a:buFont typeface="Wingdings" panose="05000000000000000000" pitchFamily="2" charset="2"/>
              <a:buNone/>
            </a:pPr>
            <a:endParaRPr lang="en-US" altLang="en-US" sz="1313" dirty="0">
              <a:solidFill>
                <a:schemeClr val="accent2"/>
              </a:solidFill>
              <a:latin typeface="Arial Narrow" panose="020B0606020202030204" pitchFamily="34" charset="0"/>
            </a:endParaRPr>
          </a:p>
          <a:p>
            <a:pPr>
              <a:lnSpc>
                <a:spcPct val="90000"/>
              </a:lnSpc>
              <a:spcBef>
                <a:spcPct val="20000"/>
              </a:spcBef>
              <a:buFont typeface="Wingdings" panose="05000000000000000000" pitchFamily="2" charset="2"/>
              <a:buNone/>
            </a:pPr>
            <a:r>
              <a:rPr lang="en-US" altLang="en-US" sz="1875" dirty="0">
                <a:latin typeface="Arial Narrow" panose="020B0606020202030204" pitchFamily="34" charset="0"/>
              </a:rPr>
              <a:t>if the first use of a variable is preceded with </a:t>
            </a:r>
            <a:r>
              <a:rPr lang="en-US" altLang="en-US" sz="1688" dirty="0" err="1">
                <a:solidFill>
                  <a:srgbClr val="FF0033"/>
                </a:solidFill>
                <a:latin typeface="Courier New" panose="02070309020205020404" pitchFamily="49" charset="0"/>
              </a:rPr>
              <a:t>var</a:t>
            </a:r>
            <a:r>
              <a:rPr lang="en-US" altLang="en-US" sz="1875" dirty="0">
                <a:latin typeface="Arial Narrow" panose="020B0606020202030204" pitchFamily="34" charset="0"/>
              </a:rPr>
              <a:t>, then that variable is </a:t>
            </a:r>
            <a:r>
              <a:rPr lang="en-US" altLang="en-US" sz="1875" u="sng" dirty="0">
                <a:latin typeface="Arial Narrow" panose="020B0606020202030204" pitchFamily="34" charset="0"/>
              </a:rPr>
              <a:t>local</a:t>
            </a:r>
            <a:r>
              <a:rPr lang="en-US" altLang="en-US" sz="1875" dirty="0">
                <a:latin typeface="Arial Narrow" panose="020B0606020202030204" pitchFamily="34" charset="0"/>
              </a:rPr>
              <a:t> to the function</a:t>
            </a:r>
          </a:p>
          <a:p>
            <a:pPr>
              <a:lnSpc>
                <a:spcPct val="90000"/>
              </a:lnSpc>
              <a:spcBef>
                <a:spcPct val="20000"/>
              </a:spcBef>
              <a:buFont typeface="Wingdings" panose="05000000000000000000" pitchFamily="2" charset="2"/>
              <a:buNone/>
            </a:pPr>
            <a:endParaRPr lang="en-US" altLang="en-US" sz="1125" dirty="0">
              <a:latin typeface="Arial Narrow" panose="020B0606020202030204" pitchFamily="34" charset="0"/>
            </a:endParaRPr>
          </a:p>
          <a:p>
            <a:pPr>
              <a:lnSpc>
                <a:spcPct val="90000"/>
              </a:lnSpc>
              <a:spcBef>
                <a:spcPct val="20000"/>
              </a:spcBef>
              <a:buFont typeface="Wingdings" panose="05000000000000000000" pitchFamily="2" charset="2"/>
              <a:buNone/>
            </a:pPr>
            <a:r>
              <a:rPr lang="en-US" altLang="en-US" sz="1875" i="1" u="sng" dirty="0">
                <a:latin typeface="Arial Narrow" panose="020B0606020202030204" pitchFamily="34" charset="0"/>
              </a:rPr>
              <a:t>for modularity, should make all variables in a function local</a:t>
            </a:r>
            <a:endParaRPr lang="en-US" altLang="en-US" sz="2625" i="1" u="sng" dirty="0">
              <a:latin typeface="Arial Narrow" panose="020B0606020202030204" pitchFamily="34" charset="0"/>
            </a:endParaRPr>
          </a:p>
        </p:txBody>
      </p:sp>
    </p:spTree>
    <p:extLst>
      <p:ext uri="{BB962C8B-B14F-4D97-AF65-F5344CB8AC3E}">
        <p14:creationId xmlns:p14="http://schemas.microsoft.com/office/powerpoint/2010/main" val="3681479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65D1D5BD-6EBB-46F0-BE72-49DA4FCDBF4D}" type="slidenum">
              <a:rPr lang="ar-SA"/>
              <a:pPr/>
              <a:t>11</a:t>
            </a:fld>
            <a:endParaRPr lang="en-US"/>
          </a:p>
        </p:txBody>
      </p:sp>
      <p:sp>
        <p:nvSpPr>
          <p:cNvPr id="30722" name="Rectangle 2"/>
          <p:cNvSpPr>
            <a:spLocks noGrp="1" noChangeArrowheads="1"/>
          </p:cNvSpPr>
          <p:nvPr>
            <p:ph type="title"/>
          </p:nvPr>
        </p:nvSpPr>
        <p:spPr>
          <a:xfrm>
            <a:off x="884113" y="274638"/>
            <a:ext cx="7931150" cy="1143000"/>
          </a:xfrm>
          <a:solidFill>
            <a:schemeClr val="bg1"/>
          </a:solidFill>
        </p:spPr>
        <p:txBody>
          <a:bodyPr/>
          <a:lstStyle/>
          <a:p>
            <a:r>
              <a:rPr lang="en-US" dirty="0"/>
              <a:t>Headings, &lt;</a:t>
            </a:r>
            <a:r>
              <a:rPr lang="en-US" dirty="0" err="1"/>
              <a:t>Hx</a:t>
            </a:r>
            <a:r>
              <a:rPr lang="en-US" dirty="0"/>
              <a:t>&gt; &lt;/</a:t>
            </a:r>
            <a:r>
              <a:rPr lang="en-US" dirty="0" err="1"/>
              <a:t>Hx</a:t>
            </a:r>
            <a:r>
              <a:rPr lang="en-US" dirty="0"/>
              <a:t>&gt;</a:t>
            </a:r>
          </a:p>
        </p:txBody>
      </p:sp>
      <p:sp>
        <p:nvSpPr>
          <p:cNvPr id="30723" name="Rectangle 3"/>
          <p:cNvSpPr>
            <a:spLocks noGrp="1" noChangeArrowheads="1"/>
          </p:cNvSpPr>
          <p:nvPr>
            <p:ph type="body" sz="half" idx="1"/>
          </p:nvPr>
        </p:nvSpPr>
        <p:spPr>
          <a:xfrm>
            <a:off x="734888" y="1600200"/>
            <a:ext cx="4033838" cy="4525963"/>
          </a:xfrm>
          <a:solidFill>
            <a:schemeClr val="accent1"/>
          </a:solidFill>
        </p:spPr>
        <p:txBody>
          <a:bodyPr/>
          <a:lstStyle/>
          <a:p>
            <a:pPr>
              <a:lnSpc>
                <a:spcPct val="90000"/>
              </a:lnSpc>
              <a:buFontTx/>
              <a:buNone/>
            </a:pPr>
            <a:r>
              <a:rPr lang="en-US" sz="1800"/>
              <a:t>&lt;HTML&gt;</a:t>
            </a:r>
          </a:p>
          <a:p>
            <a:pPr>
              <a:lnSpc>
                <a:spcPct val="90000"/>
              </a:lnSpc>
              <a:buFontTx/>
              <a:buNone/>
            </a:pPr>
            <a:r>
              <a:rPr lang="en-US" sz="1800"/>
              <a:t>&lt;HEAD&gt;</a:t>
            </a:r>
          </a:p>
          <a:p>
            <a:pPr>
              <a:lnSpc>
                <a:spcPct val="90000"/>
              </a:lnSpc>
              <a:buFontTx/>
              <a:buNone/>
            </a:pPr>
            <a:r>
              <a:rPr lang="en-US" sz="1800"/>
              <a:t>&lt;TITLE&gt; Example Page&lt;/TITLE&gt;</a:t>
            </a:r>
          </a:p>
          <a:p>
            <a:pPr>
              <a:lnSpc>
                <a:spcPct val="90000"/>
              </a:lnSpc>
              <a:buFontTx/>
              <a:buNone/>
            </a:pPr>
            <a:r>
              <a:rPr lang="en-US" sz="1800"/>
              <a:t>&lt;/HEAD&gt;</a:t>
            </a:r>
          </a:p>
          <a:p>
            <a:pPr>
              <a:lnSpc>
                <a:spcPct val="90000"/>
              </a:lnSpc>
              <a:buFontTx/>
              <a:buNone/>
            </a:pPr>
            <a:r>
              <a:rPr lang="en-US" sz="1800"/>
              <a:t>&lt;BODY&gt;</a:t>
            </a:r>
          </a:p>
          <a:p>
            <a:pPr>
              <a:lnSpc>
                <a:spcPct val="90000"/>
              </a:lnSpc>
              <a:buFontTx/>
              <a:buNone/>
            </a:pPr>
            <a:r>
              <a:rPr lang="en-US" sz="1800"/>
              <a:t>&lt;H1&gt; Heading 1 &lt;/H1&gt;</a:t>
            </a:r>
          </a:p>
          <a:p>
            <a:pPr>
              <a:lnSpc>
                <a:spcPct val="90000"/>
              </a:lnSpc>
              <a:buFontTx/>
              <a:buNone/>
            </a:pPr>
            <a:r>
              <a:rPr lang="en-US" sz="1800"/>
              <a:t>&lt;H2&gt; Heading 2 &lt;/H2&gt;</a:t>
            </a:r>
          </a:p>
          <a:p>
            <a:pPr>
              <a:lnSpc>
                <a:spcPct val="90000"/>
              </a:lnSpc>
              <a:buFontTx/>
              <a:buNone/>
            </a:pPr>
            <a:r>
              <a:rPr lang="en-US" sz="1800"/>
              <a:t>&lt;H3&gt; Heading 3 &lt;/H3&gt;</a:t>
            </a:r>
          </a:p>
          <a:p>
            <a:pPr>
              <a:lnSpc>
                <a:spcPct val="90000"/>
              </a:lnSpc>
              <a:buFontTx/>
              <a:buNone/>
            </a:pPr>
            <a:r>
              <a:rPr lang="en-US" sz="1800"/>
              <a:t>&lt;H4&gt; Heading 4 &lt;/H4&gt;</a:t>
            </a:r>
          </a:p>
          <a:p>
            <a:pPr>
              <a:lnSpc>
                <a:spcPct val="90000"/>
              </a:lnSpc>
              <a:buFontTx/>
              <a:buNone/>
            </a:pPr>
            <a:r>
              <a:rPr lang="en-US" sz="1800"/>
              <a:t>&lt;H5&gt; Heading 5 &lt;/H5&gt;</a:t>
            </a:r>
          </a:p>
          <a:p>
            <a:pPr>
              <a:lnSpc>
                <a:spcPct val="90000"/>
              </a:lnSpc>
              <a:buFontTx/>
              <a:buNone/>
            </a:pPr>
            <a:r>
              <a:rPr lang="en-US" sz="1800"/>
              <a:t>&lt;H6&gt; Heading 6 &lt;/H6&gt;</a:t>
            </a:r>
          </a:p>
          <a:p>
            <a:pPr>
              <a:lnSpc>
                <a:spcPct val="90000"/>
              </a:lnSpc>
              <a:buFontTx/>
              <a:buNone/>
            </a:pPr>
            <a:r>
              <a:rPr lang="en-US" sz="1800"/>
              <a:t>&lt;/BODY&gt;</a:t>
            </a:r>
          </a:p>
          <a:p>
            <a:pPr>
              <a:lnSpc>
                <a:spcPct val="90000"/>
              </a:lnSpc>
              <a:buFontTx/>
              <a:buNone/>
            </a:pPr>
            <a:r>
              <a:rPr lang="en-US" sz="1800"/>
              <a:t>&lt;/HTML&gt;</a:t>
            </a:r>
          </a:p>
          <a:p>
            <a:pPr>
              <a:lnSpc>
                <a:spcPct val="90000"/>
              </a:lnSpc>
              <a:buFontTx/>
              <a:buNone/>
            </a:pPr>
            <a:endParaRPr lang="en-US" sz="1800"/>
          </a:p>
        </p:txBody>
      </p:sp>
      <p:sp>
        <p:nvSpPr>
          <p:cNvPr id="30724" name="Rectangle 4"/>
          <p:cNvSpPr>
            <a:spLocks noGrp="1" noChangeArrowheads="1"/>
          </p:cNvSpPr>
          <p:nvPr>
            <p:ph type="body" sz="half" idx="2"/>
          </p:nvPr>
        </p:nvSpPr>
        <p:spPr>
          <a:xfrm>
            <a:off x="4930651" y="1600200"/>
            <a:ext cx="4033837" cy="4525963"/>
          </a:xfrm>
          <a:solidFill>
            <a:schemeClr val="accent1"/>
          </a:solidFill>
        </p:spPr>
        <p:txBody>
          <a:bodyPr/>
          <a:lstStyle/>
          <a:p>
            <a:pPr>
              <a:buFontTx/>
              <a:buNone/>
            </a:pPr>
            <a:endParaRPr lang="en-US" sz="3200" b="1">
              <a:solidFill>
                <a:schemeClr val="tx2"/>
              </a:solidFill>
            </a:endParaRPr>
          </a:p>
          <a:p>
            <a:pPr>
              <a:buFontTx/>
              <a:buNone/>
            </a:pPr>
            <a:endParaRPr lang="en-US" sz="3200" b="1">
              <a:solidFill>
                <a:schemeClr val="tx2"/>
              </a:solidFill>
            </a:endParaRPr>
          </a:p>
          <a:p>
            <a:pPr>
              <a:buFontTx/>
              <a:buNone/>
            </a:pPr>
            <a:r>
              <a:rPr lang="en-US" sz="3200" b="1">
                <a:solidFill>
                  <a:schemeClr val="tx2"/>
                </a:solidFill>
              </a:rPr>
              <a:t>Heading 1</a:t>
            </a:r>
          </a:p>
          <a:p>
            <a:pPr>
              <a:buFontTx/>
              <a:buNone/>
            </a:pPr>
            <a:r>
              <a:rPr lang="en-US" b="1">
                <a:solidFill>
                  <a:schemeClr val="tx2"/>
                </a:solidFill>
              </a:rPr>
              <a:t>Heading 2</a:t>
            </a:r>
          </a:p>
          <a:p>
            <a:pPr>
              <a:buFontTx/>
              <a:buNone/>
            </a:pPr>
            <a:r>
              <a:rPr lang="en-US" sz="2400" b="1">
                <a:solidFill>
                  <a:schemeClr val="tx2"/>
                </a:solidFill>
              </a:rPr>
              <a:t>Heading 3</a:t>
            </a:r>
          </a:p>
          <a:p>
            <a:pPr>
              <a:buFontTx/>
              <a:buNone/>
            </a:pPr>
            <a:r>
              <a:rPr lang="en-US" sz="2000" b="1">
                <a:solidFill>
                  <a:schemeClr val="tx2"/>
                </a:solidFill>
              </a:rPr>
              <a:t>Heading 4</a:t>
            </a:r>
          </a:p>
          <a:p>
            <a:pPr>
              <a:buFontTx/>
              <a:buNone/>
            </a:pPr>
            <a:r>
              <a:rPr lang="en-US" sz="1800" b="1">
                <a:solidFill>
                  <a:schemeClr val="tx2"/>
                </a:solidFill>
              </a:rPr>
              <a:t>Heading 5</a:t>
            </a:r>
          </a:p>
          <a:p>
            <a:pPr>
              <a:buFontTx/>
              <a:buNone/>
            </a:pPr>
            <a:r>
              <a:rPr lang="en-US" sz="1600" b="1">
                <a:solidFill>
                  <a:schemeClr val="tx2"/>
                </a:solidFill>
              </a:rPr>
              <a:t>Heading 6</a:t>
            </a:r>
          </a:p>
        </p:txBody>
      </p:sp>
    </p:spTree>
    <p:extLst>
      <p:ext uri="{BB962C8B-B14F-4D97-AF65-F5344CB8AC3E}">
        <p14:creationId xmlns:p14="http://schemas.microsoft.com/office/powerpoint/2010/main" val="4011356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643063" y="0"/>
            <a:ext cx="4572000" cy="642938"/>
          </a:xfrm>
        </p:spPr>
        <p:txBody>
          <a:bodyPr>
            <a:normAutofit fontScale="90000"/>
          </a:bodyPr>
          <a:lstStyle/>
          <a:p>
            <a:r>
              <a:rPr lang="en-US" altLang="en-US" smtClean="0"/>
              <a:t>Function Example</a:t>
            </a:r>
          </a:p>
        </p:txBody>
      </p:sp>
      <p:sp>
        <p:nvSpPr>
          <p:cNvPr id="12291" name="Text Box 3"/>
          <p:cNvSpPr txBox="1">
            <a:spLocks noChangeArrowheads="1"/>
          </p:cNvSpPr>
          <p:nvPr/>
        </p:nvSpPr>
        <p:spPr bwMode="auto">
          <a:xfrm>
            <a:off x="899592" y="785813"/>
            <a:ext cx="6315596" cy="6182526"/>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js06.html  16.08.2006 --&gt;</a:t>
            </a:r>
          </a:p>
          <a:p>
            <a:endParaRPr lang="en-US" altLang="en-US" sz="938"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&lt;title&gt;Prime Tester&lt;/title&gt;</a:t>
            </a:r>
          </a:p>
          <a:p>
            <a:endParaRPr lang="en-US" altLang="en-US" sz="938" dirty="0">
              <a:latin typeface="Courier New" panose="02070309020205020404" pitchFamily="49" charset="0"/>
            </a:endParaRP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&lt;</a:t>
            </a:r>
            <a:r>
              <a:rPr lang="en-US" altLang="en-US" sz="1313" dirty="0">
                <a:solidFill>
                  <a:srgbClr val="FF0033"/>
                </a:solidFill>
                <a:latin typeface="Courier New" panose="02070309020205020404" pitchFamily="49" charset="0"/>
              </a:rPr>
              <a:t>script type="text/</a:t>
            </a:r>
            <a:r>
              <a:rPr lang="en-US" altLang="en-US" sz="1313" dirty="0" err="1">
                <a:solidFill>
                  <a:srgbClr val="FF0033"/>
                </a:solidFill>
                <a:latin typeface="Courier New" panose="02070309020205020404" pitchFamily="49" charset="0"/>
              </a:rPr>
              <a:t>javascript</a:t>
            </a:r>
            <a:r>
              <a:rPr lang="en-US" altLang="en-US" sz="1313" dirty="0">
                <a:solidFill>
                  <a:srgbClr val="FF0033"/>
                </a:solidFill>
                <a:latin typeface="Courier New" panose="02070309020205020404" pitchFamily="49" charset="0"/>
              </a:rPr>
              <a:t>"&gt;</a:t>
            </a: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 function </a:t>
            </a:r>
            <a:r>
              <a:rPr lang="en-US" altLang="en-US" sz="1313" dirty="0" err="1">
                <a:solidFill>
                  <a:schemeClr val="tx2"/>
                </a:solidFill>
                <a:latin typeface="Courier New" panose="02070309020205020404" pitchFamily="49" charset="0"/>
              </a:rPr>
              <a:t>isPrime</a:t>
            </a:r>
            <a:r>
              <a:rPr lang="en-US" altLang="en-US" sz="1313" dirty="0">
                <a:solidFill>
                  <a:schemeClr val="tx2"/>
                </a:solidFill>
                <a:latin typeface="Courier New" panose="02070309020205020404" pitchFamily="49" charset="0"/>
              </a:rPr>
              <a:t>(n)</a:t>
            </a:r>
          </a:p>
          <a:p>
            <a:r>
              <a:rPr lang="en-US" altLang="en-US" sz="1313" dirty="0">
                <a:solidFill>
                  <a:schemeClr val="tx2"/>
                </a:solidFill>
                <a:latin typeface="Courier New" panose="02070309020205020404" pitchFamily="49" charset="0"/>
              </a:rPr>
              <a:t>    // Assumes: n &gt; 0</a:t>
            </a:r>
          </a:p>
          <a:p>
            <a:r>
              <a:rPr lang="en-US" altLang="en-US" sz="1313" dirty="0">
                <a:solidFill>
                  <a:schemeClr val="tx2"/>
                </a:solidFill>
                <a:latin typeface="Courier New" panose="02070309020205020404" pitchFamily="49" charset="0"/>
              </a:rPr>
              <a:t>    // Returns: true if n is prime</a:t>
            </a:r>
          </a:p>
          <a:p>
            <a:r>
              <a:rPr lang="en-US" altLang="en-US" sz="1313" dirty="0">
                <a:solidFill>
                  <a:schemeClr val="tx2"/>
                </a:solidFill>
                <a:latin typeface="Courier New" panose="02070309020205020404" pitchFamily="49" charset="0"/>
              </a:rPr>
              <a:t>    {</a:t>
            </a:r>
          </a:p>
          <a:p>
            <a:r>
              <a:rPr lang="en-US" altLang="en-US" sz="1313" dirty="0">
                <a:solidFill>
                  <a:schemeClr val="tx2"/>
                </a:solidFill>
                <a:latin typeface="Courier New" panose="02070309020205020404" pitchFamily="49" charset="0"/>
              </a:rPr>
              <a:t>      // CODE AS SHOWN ON PREVIOUS SLIDE</a:t>
            </a:r>
          </a:p>
          <a:p>
            <a:r>
              <a:rPr lang="en-US" altLang="en-US" sz="1313" dirty="0">
                <a:solidFill>
                  <a:schemeClr val="tx2"/>
                </a:solidFill>
                <a:latin typeface="Courier New" panose="02070309020205020404" pitchFamily="49" charset="0"/>
              </a:rPr>
              <a:t>    } </a:t>
            </a:r>
          </a:p>
          <a:p>
            <a:r>
              <a:rPr lang="en-US" altLang="en-US" sz="1313" dirty="0">
                <a:solidFill>
                  <a:schemeClr val="tx2"/>
                </a:solidFill>
                <a:latin typeface="Courier New" panose="02070309020205020404" pitchFamily="49" charset="0"/>
              </a:rPr>
              <a:t>  &lt;/script&gt;</a:t>
            </a:r>
          </a:p>
          <a:p>
            <a:r>
              <a:rPr lang="en-US" altLang="en-US" sz="1313" dirty="0">
                <a:latin typeface="Courier New" panose="02070309020205020404" pitchFamily="49" charset="0"/>
              </a:rPr>
              <a:t>&lt;/head&gt;</a:t>
            </a:r>
          </a:p>
          <a:p>
            <a:endParaRPr lang="en-US" altLang="en-US" sz="938"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 &lt;script type="text/</a:t>
            </a:r>
            <a:r>
              <a:rPr lang="en-US" altLang="en-US" sz="1313" dirty="0" err="1">
                <a:latin typeface="Courier New" panose="02070309020205020404" pitchFamily="49" charset="0"/>
              </a:rPr>
              <a:t>javascript</a:t>
            </a:r>
            <a:r>
              <a:rPr lang="en-US" altLang="en-US" sz="1313" dirty="0">
                <a:latin typeface="Courier New" panose="02070309020205020404" pitchFamily="49" charset="0"/>
              </a:rPr>
              <a:t>"&gt;</a:t>
            </a:r>
          </a:p>
          <a:p>
            <a:r>
              <a:rPr lang="en-US" altLang="en-US" sz="1313" dirty="0">
                <a:latin typeface="Courier New" panose="02070309020205020404" pitchFamily="49" charset="0"/>
              </a:rPr>
              <a:t>    </a:t>
            </a:r>
            <a:r>
              <a:rPr lang="en-US" altLang="en-US" sz="1313" dirty="0" err="1">
                <a:latin typeface="Courier New" panose="02070309020205020404" pitchFamily="49" charset="0"/>
              </a:rPr>
              <a:t>testNum</a:t>
            </a:r>
            <a:r>
              <a:rPr lang="en-US" altLang="en-US" sz="1313" dirty="0">
                <a:latin typeface="Courier New" panose="02070309020205020404" pitchFamily="49" charset="0"/>
              </a:rPr>
              <a:t> = </a:t>
            </a:r>
            <a:r>
              <a:rPr lang="en-US" altLang="en-US" sz="1313" dirty="0" err="1">
                <a:latin typeface="Courier New" panose="02070309020205020404" pitchFamily="49" charset="0"/>
              </a:rPr>
              <a:t>parseFloat</a:t>
            </a:r>
            <a:r>
              <a:rPr lang="en-US" altLang="en-US" sz="1313" dirty="0">
                <a:latin typeface="Courier New" panose="02070309020205020404" pitchFamily="49" charset="0"/>
              </a:rPr>
              <a:t>(prompt("Enter a positive integer", "7"));</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if (</a:t>
            </a:r>
            <a:r>
              <a:rPr lang="en-US" altLang="en-US" sz="1313" dirty="0" err="1">
                <a:solidFill>
                  <a:schemeClr val="tx2"/>
                </a:solidFill>
                <a:latin typeface="Courier New" panose="02070309020205020404" pitchFamily="49" charset="0"/>
              </a:rPr>
              <a:t>isPrime</a:t>
            </a:r>
            <a:r>
              <a:rPr lang="en-US" altLang="en-US" sz="1313" dirty="0">
                <a:solidFill>
                  <a:schemeClr val="tx2"/>
                </a:solidFill>
                <a:latin typeface="Courier New" panose="02070309020205020404" pitchFamily="49" charset="0"/>
              </a:rPr>
              <a:t>(</a:t>
            </a:r>
            <a:r>
              <a:rPr lang="en-US" altLang="en-US" sz="1313" dirty="0" err="1">
                <a:solidFill>
                  <a:schemeClr val="tx2"/>
                </a:solidFill>
                <a:latin typeface="Courier New" panose="02070309020205020404" pitchFamily="49" charset="0"/>
              </a:rPr>
              <a:t>testNum</a:t>
            </a:r>
            <a:r>
              <a:rPr lang="en-US" altLang="en-US" sz="1313" dirty="0">
                <a:solidFill>
                  <a:schemeClr val="tx2"/>
                </a:solidFill>
                <a:latin typeface="Courier New" panose="02070309020205020404" pitchFamily="49" charset="0"/>
              </a:rPr>
              <a:t>)</a:t>
            </a:r>
            <a:r>
              <a:rPr lang="en-US" altLang="en-US" sz="1313" dirty="0">
                <a:latin typeface="Courier New" panose="02070309020205020404" pitchFamily="49" charset="0"/>
              </a:rPr>
              <a:t>) {</a:t>
            </a:r>
          </a:p>
          <a:p>
            <a:r>
              <a:rPr lang="en-US" altLang="en-US" sz="1313" dirty="0">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a:t>
            </a:r>
            <a:r>
              <a:rPr lang="en-US" altLang="en-US" sz="1313" dirty="0" err="1">
                <a:latin typeface="Courier New" panose="02070309020205020404" pitchFamily="49" charset="0"/>
              </a:rPr>
              <a:t>testNum</a:t>
            </a:r>
            <a:r>
              <a:rPr lang="en-US" altLang="en-US" sz="1313" dirty="0">
                <a:latin typeface="Courier New" panose="02070309020205020404" pitchFamily="49" charset="0"/>
              </a:rPr>
              <a:t> + " &lt;b&gt;is&lt;/b&gt; a prime number.");</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else {</a:t>
            </a:r>
          </a:p>
          <a:p>
            <a:r>
              <a:rPr lang="en-US" altLang="en-US" sz="1313" dirty="0">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a:t>
            </a:r>
            <a:r>
              <a:rPr lang="en-US" altLang="en-US" sz="1313" dirty="0" err="1">
                <a:latin typeface="Courier New" panose="02070309020205020404" pitchFamily="49" charset="0"/>
              </a:rPr>
              <a:t>testNum</a:t>
            </a:r>
            <a:r>
              <a:rPr lang="en-US" altLang="en-US" sz="1313" dirty="0">
                <a:latin typeface="Courier New" panose="02070309020205020404" pitchFamily="49" charset="0"/>
              </a:rPr>
              <a:t> + " &lt;b&gt;is not&lt;/b&gt; a prime number.");</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&lt;/script&gt;</a:t>
            </a: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12292" name="Text Box 7"/>
          <p:cNvSpPr txBox="1">
            <a:spLocks noChangeArrowheads="1"/>
          </p:cNvSpPr>
          <p:nvPr/>
        </p:nvSpPr>
        <p:spPr bwMode="auto">
          <a:xfrm>
            <a:off x="7215188" y="1285875"/>
            <a:ext cx="1857375" cy="442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115888" indent="-1143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75">
                <a:latin typeface="Arial Narrow" panose="020B0606020202030204" pitchFamily="34" charset="0"/>
              </a:rPr>
              <a:t>Function definitions (usually) go in the </a:t>
            </a:r>
            <a:r>
              <a:rPr lang="en-US" altLang="en-US" sz="1875">
                <a:solidFill>
                  <a:srgbClr val="FF0033"/>
                </a:solidFill>
                <a:latin typeface="Arial Narrow" panose="020B0606020202030204" pitchFamily="34" charset="0"/>
              </a:rPr>
              <a:t>&lt;head&gt; </a:t>
            </a:r>
            <a:r>
              <a:rPr lang="en-US" altLang="en-US" sz="1875">
                <a:latin typeface="Arial Narrow" panose="020B0606020202030204" pitchFamily="34" charset="0"/>
              </a:rPr>
              <a:t>section</a:t>
            </a:r>
            <a:endParaRPr lang="en-US" altLang="en-US" sz="1875">
              <a:solidFill>
                <a:srgbClr val="FF0033"/>
              </a:solidFill>
              <a:latin typeface="Arial Narrow" panose="020B0606020202030204" pitchFamily="34" charset="0"/>
            </a:endParaRPr>
          </a:p>
          <a:p>
            <a:pPr>
              <a:spcBef>
                <a:spcPct val="50000"/>
              </a:spcBef>
            </a:pPr>
            <a:endParaRPr lang="en-US" altLang="en-US" sz="844">
              <a:latin typeface="Arial Narrow" panose="020B0606020202030204" pitchFamily="34" charset="0"/>
            </a:endParaRPr>
          </a:p>
          <a:p>
            <a:pPr>
              <a:spcBef>
                <a:spcPct val="50000"/>
              </a:spcBef>
              <a:buFont typeface="Wingdings" panose="05000000000000000000" pitchFamily="2" charset="2"/>
              <a:buNone/>
            </a:pPr>
            <a:r>
              <a:rPr lang="en-US" altLang="en-US" sz="1688">
                <a:latin typeface="Arial Narrow" panose="020B0606020202030204" pitchFamily="34" charset="0"/>
              </a:rPr>
              <a:t>	</a:t>
            </a:r>
            <a:r>
              <a:rPr lang="en-US" altLang="en-US" sz="1688">
                <a:solidFill>
                  <a:srgbClr val="FF0033"/>
                </a:solidFill>
                <a:latin typeface="Arial Narrow" panose="020B0606020202030204" pitchFamily="34" charset="0"/>
              </a:rPr>
              <a:t>&lt;head&gt;</a:t>
            </a:r>
            <a:r>
              <a:rPr lang="en-US" altLang="en-US" sz="1688">
                <a:latin typeface="Arial Narrow" panose="020B0606020202030204" pitchFamily="34" charset="0"/>
              </a:rPr>
              <a:t> section is loaded first, so then the  function is defined before code in the </a:t>
            </a:r>
            <a:r>
              <a:rPr lang="en-US" altLang="en-US" sz="1688">
                <a:solidFill>
                  <a:srgbClr val="FF0033"/>
                </a:solidFill>
                <a:latin typeface="Arial Narrow" panose="020B0606020202030204" pitchFamily="34" charset="0"/>
              </a:rPr>
              <a:t>&lt;body&gt;</a:t>
            </a:r>
            <a:r>
              <a:rPr lang="en-US" altLang="en-US" sz="1688">
                <a:latin typeface="Arial Narrow" panose="020B0606020202030204" pitchFamily="34" charset="0"/>
              </a:rPr>
              <a:t> is executed (and, therefore, the function can be used later in the body of the HTML document)</a:t>
            </a:r>
          </a:p>
        </p:txBody>
      </p:sp>
    </p:spTree>
    <p:extLst>
      <p:ext uri="{BB962C8B-B14F-4D97-AF65-F5344CB8AC3E}">
        <p14:creationId xmlns:p14="http://schemas.microsoft.com/office/powerpoint/2010/main" val="1053475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1438" y="0"/>
            <a:ext cx="9001125" cy="571500"/>
          </a:xfrm>
        </p:spPr>
        <p:txBody>
          <a:bodyPr>
            <a:normAutofit fontScale="90000"/>
          </a:bodyPr>
          <a:lstStyle/>
          <a:p>
            <a:r>
              <a:rPr lang="en-US" altLang="en-US" dirty="0" smtClean="0"/>
              <a:t>        Array Example</a:t>
            </a:r>
          </a:p>
        </p:txBody>
      </p:sp>
      <p:sp>
        <p:nvSpPr>
          <p:cNvPr id="17411" name="Text Box 3"/>
          <p:cNvSpPr txBox="1">
            <a:spLocks noChangeArrowheads="1"/>
          </p:cNvSpPr>
          <p:nvPr/>
        </p:nvSpPr>
        <p:spPr bwMode="auto">
          <a:xfrm>
            <a:off x="785812" y="796921"/>
            <a:ext cx="6143625" cy="6072816"/>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js10.html  11.10.2011 --&gt;</a:t>
            </a:r>
            <a:endParaRPr lang="en-US" altLang="en-US" sz="1125"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&lt;title&gt;Die Statistics&lt;/title&gt;</a:t>
            </a:r>
          </a:p>
          <a:p>
            <a:r>
              <a:rPr lang="en-US" altLang="en-US" sz="1313" dirty="0">
                <a:latin typeface="Courier New" panose="02070309020205020404" pitchFamily="49" charset="0"/>
              </a:rPr>
              <a:t> &lt;script type="text/</a:t>
            </a:r>
            <a:r>
              <a:rPr lang="en-US" altLang="en-US" sz="1313" dirty="0" err="1">
                <a:latin typeface="Courier New" panose="02070309020205020404" pitchFamily="49" charset="0"/>
              </a:rPr>
              <a:t>javascript</a:t>
            </a:r>
            <a:r>
              <a:rPr lang="en-US" altLang="en-US" sz="1313" dirty="0">
                <a:latin typeface="Courier New" panose="02070309020205020404" pitchFamily="49" charset="0"/>
              </a:rPr>
              <a:t>"</a:t>
            </a:r>
          </a:p>
          <a:p>
            <a:pPr>
              <a:lnSpc>
                <a:spcPct val="70000"/>
              </a:lnSpc>
              <a:spcBef>
                <a:spcPct val="20000"/>
              </a:spcBef>
              <a:buFont typeface="Wingdings" panose="05000000000000000000" pitchFamily="2" charset="2"/>
              <a:buNone/>
            </a:pPr>
            <a:r>
              <a:rPr lang="en-US" altLang="en-US" sz="1313" dirty="0" err="1">
                <a:latin typeface="Courier New" panose="02070309020205020404" pitchFamily="49" charset="0"/>
              </a:rPr>
              <a:t>src</a:t>
            </a:r>
            <a:r>
              <a:rPr lang="en-US" altLang="en-US" sz="1313" dirty="0">
                <a:latin typeface="Courier New" panose="02070309020205020404" pitchFamily="49" charset="0"/>
              </a:rPr>
              <a:t>="http://www.csc.liv.ac.uk/~martin/teaching/comp519/JS/random.js"&gt;</a:t>
            </a:r>
          </a:p>
          <a:p>
            <a:r>
              <a:rPr lang="en-US" altLang="en-US" sz="1313" dirty="0">
                <a:latin typeface="Courier New" panose="02070309020205020404" pitchFamily="49" charset="0"/>
              </a:rPr>
              <a:t> &lt;/script&gt;</a:t>
            </a:r>
          </a:p>
          <a:p>
            <a:r>
              <a:rPr lang="en-US" altLang="en-US" sz="1313" dirty="0">
                <a:latin typeface="Courier New" panose="02070309020205020404" pitchFamily="49" charset="0"/>
              </a:rPr>
              <a:t>&lt;/head&gt;</a:t>
            </a:r>
            <a:endParaRPr lang="en-US" altLang="en-US" sz="1125"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 &lt;script type="text/</a:t>
            </a:r>
            <a:r>
              <a:rPr lang="en-US" altLang="en-US" sz="1313" dirty="0" err="1">
                <a:latin typeface="Courier New" panose="02070309020205020404" pitchFamily="49" charset="0"/>
              </a:rPr>
              <a:t>javascript</a:t>
            </a:r>
            <a:r>
              <a:rPr lang="en-US" altLang="en-US" sz="1313" dirty="0">
                <a:latin typeface="Courier New" panose="02070309020205020404" pitchFamily="49" charset="0"/>
              </a:rPr>
              <a:t>"&gt;</a:t>
            </a:r>
          </a:p>
          <a:p>
            <a:r>
              <a:rPr lang="en-US" altLang="en-US" sz="1313" dirty="0">
                <a:latin typeface="Courier New" panose="02070309020205020404" pitchFamily="49" charset="0"/>
              </a:rPr>
              <a:t>    </a:t>
            </a:r>
            <a:r>
              <a:rPr lang="en-US" altLang="en-US" sz="1313" dirty="0" err="1">
                <a:latin typeface="Courier New" panose="02070309020205020404" pitchFamily="49" charset="0"/>
              </a:rPr>
              <a:t>numRolls</a:t>
            </a:r>
            <a:r>
              <a:rPr lang="en-US" altLang="en-US" sz="1313" dirty="0">
                <a:latin typeface="Courier New" panose="02070309020205020404" pitchFamily="49" charset="0"/>
              </a:rPr>
              <a:t> = 60000;</a:t>
            </a:r>
          </a:p>
          <a:p>
            <a:r>
              <a:rPr lang="en-US" altLang="en-US" sz="1313" dirty="0">
                <a:latin typeface="Courier New" panose="02070309020205020404" pitchFamily="49" charset="0"/>
              </a:rPr>
              <a:t>    </a:t>
            </a:r>
            <a:r>
              <a:rPr lang="en-US" altLang="en-US" sz="1313" dirty="0" err="1">
                <a:latin typeface="Courier New" panose="02070309020205020404" pitchFamily="49" charset="0"/>
              </a:rPr>
              <a:t>dieSides</a:t>
            </a:r>
            <a:r>
              <a:rPr lang="en-US" altLang="en-US" sz="1313" dirty="0">
                <a:latin typeface="Courier New" panose="02070309020205020404" pitchFamily="49" charset="0"/>
              </a:rPr>
              <a:t> = 6;</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rolls = new Array(dieSides+1);</a:t>
            </a:r>
          </a:p>
          <a:p>
            <a:r>
              <a:rPr lang="en-US" altLang="en-US" sz="1313" dirty="0">
                <a:latin typeface="Courier New" panose="02070309020205020404" pitchFamily="49" charset="0"/>
              </a:rPr>
              <a:t>    for (</a:t>
            </a:r>
            <a:r>
              <a:rPr lang="en-US" altLang="en-US" sz="1313" dirty="0" err="1">
                <a:latin typeface="Courier New" panose="02070309020205020404" pitchFamily="49" charset="0"/>
              </a:rPr>
              <a:t>i</a:t>
            </a:r>
            <a:r>
              <a:rPr lang="en-US" altLang="en-US" sz="1313" dirty="0">
                <a:latin typeface="Courier New" panose="02070309020205020404" pitchFamily="49" charset="0"/>
              </a:rPr>
              <a:t> = 1; </a:t>
            </a:r>
            <a:r>
              <a:rPr lang="en-US" altLang="en-US" sz="1313" dirty="0" err="1">
                <a:latin typeface="Courier New" panose="02070309020205020404" pitchFamily="49" charset="0"/>
              </a:rPr>
              <a:t>i</a:t>
            </a:r>
            <a:r>
              <a:rPr lang="en-US" altLang="en-US" sz="1313" dirty="0">
                <a:latin typeface="Courier New" panose="02070309020205020404" pitchFamily="49" charset="0"/>
              </a:rPr>
              <a:t> &lt; </a:t>
            </a:r>
            <a:r>
              <a:rPr lang="en-US" altLang="en-US" sz="1313" dirty="0" err="1">
                <a:solidFill>
                  <a:schemeClr val="tx2"/>
                </a:solidFill>
                <a:latin typeface="Courier New" panose="02070309020205020404" pitchFamily="49" charset="0"/>
              </a:rPr>
              <a:t>rolls.length</a:t>
            </a:r>
            <a:r>
              <a:rPr lang="en-US" altLang="en-US" sz="1313" dirty="0">
                <a:latin typeface="Courier New" panose="02070309020205020404" pitchFamily="49" charset="0"/>
              </a:rPr>
              <a:t>; </a:t>
            </a:r>
            <a:r>
              <a:rPr lang="en-US" altLang="en-US" sz="1313" dirty="0" err="1">
                <a:latin typeface="Courier New" panose="02070309020205020404" pitchFamily="49" charset="0"/>
              </a:rPr>
              <a:t>i</a:t>
            </a:r>
            <a:r>
              <a:rPr lang="en-US" altLang="en-US" sz="1313" dirty="0">
                <a:latin typeface="Courier New" panose="02070309020205020404" pitchFamily="49" charset="0"/>
              </a:rPr>
              <a:t>++) {</a:t>
            </a: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rolls[</a:t>
            </a:r>
            <a:r>
              <a:rPr lang="en-US" altLang="en-US" sz="1313" dirty="0" err="1">
                <a:solidFill>
                  <a:schemeClr val="tx2"/>
                </a:solidFill>
                <a:latin typeface="Courier New" panose="02070309020205020404" pitchFamily="49" charset="0"/>
              </a:rPr>
              <a:t>i</a:t>
            </a:r>
            <a:r>
              <a:rPr lang="en-US" altLang="en-US" sz="1313" dirty="0">
                <a:solidFill>
                  <a:schemeClr val="tx2"/>
                </a:solidFill>
                <a:latin typeface="Courier New" panose="02070309020205020404" pitchFamily="49" charset="0"/>
              </a:rPr>
              <a:t>]</a:t>
            </a:r>
            <a:r>
              <a:rPr lang="en-US" altLang="en-US" sz="1313" dirty="0">
                <a:latin typeface="Courier New" panose="02070309020205020404" pitchFamily="49" charset="0"/>
              </a:rPr>
              <a:t> = 0;</a:t>
            </a:r>
          </a:p>
          <a:p>
            <a:r>
              <a:rPr lang="en-US" altLang="en-US" sz="1313" dirty="0">
                <a:latin typeface="Courier New" panose="02070309020205020404" pitchFamily="49" charset="0"/>
              </a:rPr>
              <a:t>    }</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    for(</a:t>
            </a:r>
            <a:r>
              <a:rPr lang="en-US" altLang="en-US" sz="1313" dirty="0" err="1">
                <a:latin typeface="Courier New" panose="02070309020205020404" pitchFamily="49" charset="0"/>
              </a:rPr>
              <a:t>i</a:t>
            </a:r>
            <a:r>
              <a:rPr lang="en-US" altLang="en-US" sz="1313" dirty="0">
                <a:latin typeface="Courier New" panose="02070309020205020404" pitchFamily="49" charset="0"/>
              </a:rPr>
              <a:t> = 1; </a:t>
            </a:r>
            <a:r>
              <a:rPr lang="en-US" altLang="en-US" sz="1313" dirty="0" err="1">
                <a:latin typeface="Courier New" panose="02070309020205020404" pitchFamily="49" charset="0"/>
              </a:rPr>
              <a:t>i</a:t>
            </a:r>
            <a:r>
              <a:rPr lang="en-US" altLang="en-US" sz="1313" dirty="0">
                <a:latin typeface="Courier New" panose="02070309020205020404" pitchFamily="49" charset="0"/>
              </a:rPr>
              <a:t> &lt;= </a:t>
            </a:r>
            <a:r>
              <a:rPr lang="en-US" altLang="en-US" sz="1313" dirty="0" err="1">
                <a:latin typeface="Courier New" panose="02070309020205020404" pitchFamily="49" charset="0"/>
              </a:rPr>
              <a:t>numRolls</a:t>
            </a:r>
            <a:r>
              <a:rPr lang="en-US" altLang="en-US" sz="1313" dirty="0">
                <a:latin typeface="Courier New" panose="02070309020205020404" pitchFamily="49" charset="0"/>
              </a:rPr>
              <a:t>; </a:t>
            </a:r>
            <a:r>
              <a:rPr lang="en-US" altLang="en-US" sz="1313" dirty="0" err="1">
                <a:latin typeface="Courier New" panose="02070309020205020404" pitchFamily="49" charset="0"/>
              </a:rPr>
              <a:t>i</a:t>
            </a:r>
            <a:r>
              <a:rPr lang="en-US" altLang="en-US" sz="1313" dirty="0">
                <a:latin typeface="Courier New" panose="02070309020205020404" pitchFamily="49" charset="0"/>
              </a:rPr>
              <a:t>++) {</a:t>
            </a:r>
          </a:p>
          <a:p>
            <a:r>
              <a:rPr lang="en-US" altLang="en-US" sz="1313" dirty="0">
                <a:solidFill>
                  <a:schemeClr val="tx2"/>
                </a:solidFill>
                <a:latin typeface="Courier New" panose="02070309020205020404" pitchFamily="49" charset="0"/>
              </a:rPr>
              <a:t>        rolls[</a:t>
            </a:r>
            <a:r>
              <a:rPr lang="en-US" altLang="en-US" sz="1313" dirty="0" err="1">
                <a:solidFill>
                  <a:schemeClr val="tx2"/>
                </a:solidFill>
                <a:latin typeface="Courier New" panose="02070309020205020404" pitchFamily="49" charset="0"/>
              </a:rPr>
              <a:t>randomInt</a:t>
            </a:r>
            <a:r>
              <a:rPr lang="en-US" altLang="en-US" sz="1313" dirty="0">
                <a:solidFill>
                  <a:schemeClr val="tx2"/>
                </a:solidFill>
                <a:latin typeface="Courier New" panose="02070309020205020404" pitchFamily="49" charset="0"/>
              </a:rPr>
              <a:t>(1, </a:t>
            </a:r>
            <a:r>
              <a:rPr lang="en-US" altLang="en-US" sz="1313" dirty="0" err="1">
                <a:solidFill>
                  <a:schemeClr val="tx2"/>
                </a:solidFill>
                <a:latin typeface="Courier New" panose="02070309020205020404" pitchFamily="49" charset="0"/>
              </a:rPr>
              <a:t>dieSides</a:t>
            </a:r>
            <a:r>
              <a:rPr lang="en-US" altLang="en-US" sz="1313" dirty="0">
                <a:solidFill>
                  <a:schemeClr val="tx2"/>
                </a:solidFill>
                <a:latin typeface="Courier New" panose="02070309020205020404" pitchFamily="49" charset="0"/>
              </a:rPr>
              <a:t>)]++;</a:t>
            </a:r>
          </a:p>
          <a:p>
            <a:r>
              <a:rPr lang="en-US" altLang="en-US" sz="1313" dirty="0">
                <a:latin typeface="Courier New" panose="02070309020205020404" pitchFamily="49" charset="0"/>
              </a:rPr>
              <a:t>    }</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    for (</a:t>
            </a:r>
            <a:r>
              <a:rPr lang="en-US" altLang="en-US" sz="1313" dirty="0" err="1">
                <a:latin typeface="Courier New" panose="02070309020205020404" pitchFamily="49" charset="0"/>
              </a:rPr>
              <a:t>i</a:t>
            </a:r>
            <a:r>
              <a:rPr lang="en-US" altLang="en-US" sz="1313" dirty="0">
                <a:latin typeface="Courier New" panose="02070309020205020404" pitchFamily="49" charset="0"/>
              </a:rPr>
              <a:t> = 1; </a:t>
            </a:r>
            <a:r>
              <a:rPr lang="en-US" altLang="en-US" sz="1313" dirty="0" err="1">
                <a:latin typeface="Courier New" panose="02070309020205020404" pitchFamily="49" charset="0"/>
              </a:rPr>
              <a:t>i</a:t>
            </a:r>
            <a:r>
              <a:rPr lang="en-US" altLang="en-US" sz="1313" dirty="0">
                <a:latin typeface="Courier New" panose="02070309020205020404" pitchFamily="49" charset="0"/>
              </a:rPr>
              <a:t> &lt; </a:t>
            </a:r>
            <a:r>
              <a:rPr lang="en-US" altLang="en-US" sz="1313" dirty="0" err="1">
                <a:solidFill>
                  <a:schemeClr val="tx2"/>
                </a:solidFill>
                <a:latin typeface="Courier New" panose="02070309020205020404" pitchFamily="49" charset="0"/>
              </a:rPr>
              <a:t>rolls.length</a:t>
            </a:r>
            <a:r>
              <a:rPr lang="en-US" altLang="en-US" sz="1313" dirty="0">
                <a:latin typeface="Courier New" panose="02070309020205020404" pitchFamily="49" charset="0"/>
              </a:rPr>
              <a:t>; </a:t>
            </a:r>
            <a:r>
              <a:rPr lang="en-US" altLang="en-US" sz="1313" dirty="0" err="1">
                <a:latin typeface="Courier New" panose="02070309020205020404" pitchFamily="49" charset="0"/>
              </a:rPr>
              <a:t>i</a:t>
            </a:r>
            <a:r>
              <a:rPr lang="en-US" altLang="en-US" sz="1313" dirty="0">
                <a:latin typeface="Courier New" panose="02070309020205020404" pitchFamily="49" charset="0"/>
              </a:rPr>
              <a:t>++) {</a:t>
            </a:r>
          </a:p>
          <a:p>
            <a:r>
              <a:rPr lang="en-US" altLang="en-US" sz="1313" dirty="0">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("Number of " + </a:t>
            </a:r>
            <a:r>
              <a:rPr lang="en-US" altLang="en-US" sz="1313" dirty="0" err="1">
                <a:latin typeface="Courier New" panose="02070309020205020404" pitchFamily="49" charset="0"/>
              </a:rPr>
              <a:t>i</a:t>
            </a:r>
            <a:r>
              <a:rPr lang="en-US" altLang="en-US" sz="1313" dirty="0">
                <a:latin typeface="Courier New" panose="02070309020205020404" pitchFamily="49" charset="0"/>
              </a:rPr>
              <a:t> + "'s = " +</a:t>
            </a: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rolls[</a:t>
            </a:r>
            <a:r>
              <a:rPr lang="en-US" altLang="en-US" sz="1313" dirty="0" err="1">
                <a:solidFill>
                  <a:schemeClr val="tx2"/>
                </a:solidFill>
                <a:latin typeface="Courier New" panose="02070309020205020404" pitchFamily="49" charset="0"/>
              </a:rPr>
              <a:t>i</a:t>
            </a:r>
            <a:r>
              <a:rPr lang="en-US" altLang="en-US" sz="1313" dirty="0">
                <a:solidFill>
                  <a:schemeClr val="tx2"/>
                </a:solidFill>
                <a:latin typeface="Courier New" panose="02070309020205020404" pitchFamily="49" charset="0"/>
              </a:rPr>
              <a:t>]</a:t>
            </a:r>
            <a:r>
              <a:rPr lang="en-US" altLang="en-US" sz="1313" dirty="0">
                <a:latin typeface="Courier New" panose="02070309020205020404" pitchFamily="49" charset="0"/>
              </a:rPr>
              <a:t> + "&lt;</a:t>
            </a:r>
            <a:r>
              <a:rPr lang="en-US" altLang="en-US" sz="1313" dirty="0" err="1">
                <a:latin typeface="Courier New" panose="02070309020205020404" pitchFamily="49" charset="0"/>
              </a:rPr>
              <a:t>br</a:t>
            </a:r>
            <a:r>
              <a:rPr lang="en-US" altLang="en-US" sz="1313" dirty="0">
                <a:latin typeface="Courier New" panose="02070309020205020404" pitchFamily="49" charset="0"/>
              </a:rPr>
              <a:t> /&gt;");</a:t>
            </a:r>
          </a:p>
          <a:p>
            <a:r>
              <a:rPr lang="en-US" altLang="en-US" sz="1313" dirty="0">
                <a:latin typeface="Courier New" panose="02070309020205020404" pitchFamily="49" charset="0"/>
              </a:rPr>
              <a:t>    }</a:t>
            </a:r>
          </a:p>
          <a:p>
            <a:r>
              <a:rPr lang="en-US" altLang="en-US" sz="1313" dirty="0">
                <a:latin typeface="Courier New" panose="02070309020205020404" pitchFamily="49" charset="0"/>
              </a:rPr>
              <a:t>  &lt;/script&gt;</a:t>
            </a: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17412" name="Text Box 4"/>
          <p:cNvSpPr txBox="1">
            <a:spLocks noChangeArrowheads="1"/>
          </p:cNvSpPr>
          <p:nvPr/>
        </p:nvSpPr>
        <p:spPr bwMode="auto">
          <a:xfrm>
            <a:off x="6929437" y="1124744"/>
            <a:ext cx="2214563" cy="306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2254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75" dirty="0">
                <a:solidFill>
                  <a:schemeClr val="accent2"/>
                </a:solidFill>
                <a:latin typeface="Arial Narrow" panose="020B0606020202030204" pitchFamily="34" charset="0"/>
              </a:rPr>
              <a:t>suppose we want to simulate die rolls and verify even distribution</a:t>
            </a:r>
          </a:p>
          <a:p>
            <a:endParaRPr lang="en-US" altLang="en-US" sz="1875" dirty="0">
              <a:solidFill>
                <a:schemeClr val="accent2"/>
              </a:solidFill>
              <a:latin typeface="Arial Narrow" panose="020B0606020202030204" pitchFamily="34" charset="0"/>
            </a:endParaRPr>
          </a:p>
          <a:p>
            <a:r>
              <a:rPr lang="en-US" altLang="en-US" sz="1500" dirty="0">
                <a:latin typeface="Arial Narrow" panose="020B0606020202030204" pitchFamily="34" charset="0"/>
              </a:rPr>
              <a:t>keep an array of counters:</a:t>
            </a:r>
          </a:p>
          <a:p>
            <a:endParaRPr lang="en-US" altLang="en-US" sz="1500" dirty="0">
              <a:latin typeface="Arial Narrow" panose="020B0606020202030204" pitchFamily="34" charset="0"/>
            </a:endParaRPr>
          </a:p>
          <a:p>
            <a:pPr lvl="1"/>
            <a:r>
              <a:rPr lang="en-US" altLang="en-US" sz="1500" dirty="0">
                <a:latin typeface="Arial Narrow" panose="020B0606020202030204" pitchFamily="34" charset="0"/>
              </a:rPr>
              <a:t>initialize each count to 0</a:t>
            </a:r>
          </a:p>
          <a:p>
            <a:pPr lvl="1"/>
            <a:endParaRPr lang="en-US" altLang="en-US" sz="1500" dirty="0">
              <a:latin typeface="Arial Narrow" panose="020B0606020202030204" pitchFamily="34" charset="0"/>
            </a:endParaRPr>
          </a:p>
          <a:p>
            <a:pPr lvl="1"/>
            <a:r>
              <a:rPr lang="en-US" altLang="en-US" sz="1500" dirty="0">
                <a:latin typeface="Arial Narrow" panose="020B0606020202030204" pitchFamily="34" charset="0"/>
              </a:rPr>
              <a:t>each time you roll </a:t>
            </a:r>
            <a:r>
              <a:rPr lang="en-US" altLang="en-US" sz="1313" dirty="0">
                <a:latin typeface="Courier New" panose="02070309020205020404" pitchFamily="49" charset="0"/>
              </a:rPr>
              <a:t>X</a:t>
            </a:r>
            <a:r>
              <a:rPr lang="en-US" altLang="en-US" sz="1500" dirty="0">
                <a:latin typeface="Arial Narrow" panose="020B0606020202030204" pitchFamily="34" charset="0"/>
              </a:rPr>
              <a:t>, increment </a:t>
            </a:r>
            <a:r>
              <a:rPr lang="en-US" altLang="en-US" sz="1313" dirty="0">
                <a:latin typeface="Courier New" panose="02070309020205020404" pitchFamily="49" charset="0"/>
              </a:rPr>
              <a:t>rolls[X]</a:t>
            </a:r>
          </a:p>
          <a:p>
            <a:pPr lvl="1"/>
            <a:endParaRPr lang="en-US" altLang="en-US" sz="1313" dirty="0">
              <a:latin typeface="Arial Narrow" panose="020B0606020202030204" pitchFamily="34" charset="0"/>
            </a:endParaRPr>
          </a:p>
          <a:p>
            <a:pPr lvl="1"/>
            <a:r>
              <a:rPr lang="en-US" altLang="en-US" sz="1500" dirty="0">
                <a:latin typeface="Arial Narrow" panose="020B0606020202030204" pitchFamily="34" charset="0"/>
              </a:rPr>
              <a:t>display each counter</a:t>
            </a:r>
          </a:p>
        </p:txBody>
      </p:sp>
    </p:spTree>
    <p:extLst>
      <p:ext uri="{BB962C8B-B14F-4D97-AF65-F5344CB8AC3E}">
        <p14:creationId xmlns:p14="http://schemas.microsoft.com/office/powerpoint/2010/main" val="1877066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269632"/>
            <a:ext cx="8077200" cy="659055"/>
          </a:xfrm>
        </p:spPr>
        <p:txBody>
          <a:bodyPr>
            <a:normAutofit fontScale="90000"/>
          </a:bodyPr>
          <a:lstStyle/>
          <a:p>
            <a:r>
              <a:rPr lang="en-US" altLang="en-US" dirty="0" smtClean="0"/>
              <a:t>Date Object</a:t>
            </a:r>
          </a:p>
        </p:txBody>
      </p:sp>
      <p:sp>
        <p:nvSpPr>
          <p:cNvPr id="19459" name="Rectangle 3"/>
          <p:cNvSpPr>
            <a:spLocks noGrp="1" noChangeArrowheads="1"/>
          </p:cNvSpPr>
          <p:nvPr>
            <p:ph type="body" idx="1"/>
          </p:nvPr>
        </p:nvSpPr>
        <p:spPr>
          <a:xfrm>
            <a:off x="539552" y="1124744"/>
            <a:ext cx="9001125" cy="5357813"/>
          </a:xfrm>
        </p:spPr>
        <p:txBody>
          <a:bodyPr>
            <a:normAutofit fontScale="77500" lnSpcReduction="20000"/>
          </a:bodyPr>
          <a:lstStyle/>
          <a:p>
            <a:pPr>
              <a:tabLst>
                <a:tab pos="2137172" algn="l"/>
              </a:tabLst>
            </a:pPr>
            <a:r>
              <a:rPr lang="en-US" altLang="en-US" dirty="0" smtClean="0"/>
              <a:t>String &amp; Array are the most commonly used objects in JavaScript</a:t>
            </a:r>
          </a:p>
          <a:p>
            <a:pPr lvl="1">
              <a:tabLst>
                <a:tab pos="2137172" algn="l"/>
              </a:tabLst>
            </a:pPr>
            <a:r>
              <a:rPr lang="en-US" altLang="en-US" dirty="0" smtClean="0"/>
              <a:t>other, special purpose objects also exist</a:t>
            </a:r>
          </a:p>
          <a:p>
            <a:pPr>
              <a:tabLst>
                <a:tab pos="2137172" algn="l"/>
              </a:tabLst>
            </a:pPr>
            <a:endParaRPr lang="en-US" altLang="en-US" dirty="0" smtClean="0"/>
          </a:p>
          <a:p>
            <a:pPr>
              <a:tabLst>
                <a:tab pos="2137172" algn="l"/>
              </a:tabLst>
            </a:pPr>
            <a:r>
              <a:rPr lang="en-US" altLang="en-US" dirty="0" smtClean="0"/>
              <a:t>the Date object can be used to access the date and time</a:t>
            </a:r>
          </a:p>
          <a:p>
            <a:pPr lvl="1">
              <a:tabLst>
                <a:tab pos="2137172" algn="l"/>
              </a:tabLst>
            </a:pPr>
            <a:endParaRPr lang="en-US" altLang="en-US" sz="1500" dirty="0"/>
          </a:p>
          <a:p>
            <a:pPr lvl="1">
              <a:tabLst>
                <a:tab pos="2137172" algn="l"/>
              </a:tabLst>
            </a:pPr>
            <a:r>
              <a:rPr lang="en-US" altLang="en-US" dirty="0" smtClean="0"/>
              <a:t>to create a Date object, use new &amp; supply year/month/day/… as desired</a:t>
            </a:r>
          </a:p>
          <a:p>
            <a:pPr lvl="1">
              <a:tabLst>
                <a:tab pos="2137172" algn="l"/>
              </a:tabLst>
            </a:pPr>
            <a:endParaRPr lang="en-US" altLang="en-US" sz="1688" dirty="0">
              <a:latin typeface="Courier New" panose="02070309020205020404" pitchFamily="49" charset="0"/>
            </a:endParaRPr>
          </a:p>
          <a:p>
            <a:pPr lvl="2">
              <a:buNone/>
              <a:tabLst>
                <a:tab pos="2137172" algn="l"/>
              </a:tabLst>
            </a:pPr>
            <a:r>
              <a:rPr lang="en-US" altLang="en-US" sz="1313" dirty="0">
                <a:latin typeface="Courier New" panose="02070309020205020404" pitchFamily="49" charset="0"/>
              </a:rPr>
              <a:t>today = new Date();           // sets to current date &amp; time</a:t>
            </a:r>
          </a:p>
          <a:p>
            <a:pPr lvl="2">
              <a:buNone/>
              <a:tabLst>
                <a:tab pos="2137172" algn="l"/>
              </a:tabLst>
            </a:pPr>
            <a:endParaRPr lang="en-US" altLang="en-US" sz="1313" dirty="0">
              <a:latin typeface="Courier New" panose="02070309020205020404" pitchFamily="49" charset="0"/>
            </a:endParaRPr>
          </a:p>
          <a:p>
            <a:pPr lvl="2">
              <a:buNone/>
              <a:tabLst>
                <a:tab pos="2137172" algn="l"/>
              </a:tabLst>
            </a:pPr>
            <a:r>
              <a:rPr lang="en-US" altLang="en-US" sz="1313" dirty="0" err="1">
                <a:latin typeface="Courier New" panose="02070309020205020404" pitchFamily="49" charset="0"/>
              </a:rPr>
              <a:t>newYear</a:t>
            </a:r>
            <a:r>
              <a:rPr lang="en-US" altLang="en-US" sz="1313" dirty="0">
                <a:latin typeface="Courier New" panose="02070309020205020404" pitchFamily="49" charset="0"/>
              </a:rPr>
              <a:t> = new Date(2002,0,1); //sets to Jan 1, 2002  12:00AM</a:t>
            </a:r>
          </a:p>
          <a:p>
            <a:pPr lvl="1">
              <a:tabLst>
                <a:tab pos="2137172" algn="l"/>
              </a:tabLst>
            </a:pPr>
            <a:endParaRPr lang="en-US" altLang="en-US" sz="1500" dirty="0">
              <a:latin typeface="Courier New" panose="02070309020205020404" pitchFamily="49" charset="0"/>
            </a:endParaRPr>
          </a:p>
          <a:p>
            <a:pPr lvl="1">
              <a:tabLst>
                <a:tab pos="2137172" algn="l"/>
              </a:tabLst>
            </a:pPr>
            <a:r>
              <a:rPr lang="en-US" altLang="en-US" dirty="0" smtClean="0"/>
              <a:t>methods include:</a:t>
            </a:r>
          </a:p>
          <a:p>
            <a:pPr lvl="2">
              <a:buNone/>
              <a:tabLst>
                <a:tab pos="2137172" algn="l"/>
              </a:tabLst>
            </a:pPr>
            <a:endParaRPr lang="en-US" altLang="en-US" dirty="0" smtClean="0"/>
          </a:p>
          <a:p>
            <a:pPr lvl="2">
              <a:buNone/>
              <a:tabLst>
                <a:tab pos="2137172" algn="l"/>
              </a:tabLst>
            </a:pPr>
            <a:r>
              <a:rPr lang="en-US" altLang="en-US" sz="1313" dirty="0" err="1">
                <a:solidFill>
                  <a:schemeClr val="accent2"/>
                </a:solidFill>
                <a:latin typeface="Courier New" panose="02070309020205020404" pitchFamily="49" charset="0"/>
              </a:rPr>
              <a:t>newYear.getYear</a:t>
            </a:r>
            <a:r>
              <a:rPr lang="en-US" altLang="en-US" sz="1313" dirty="0">
                <a:solidFill>
                  <a:schemeClr val="accent2"/>
                </a:solidFill>
                <a:latin typeface="Courier New" panose="02070309020205020404" pitchFamily="49" charset="0"/>
              </a:rPr>
              <a:t>()</a:t>
            </a:r>
            <a:r>
              <a:rPr lang="en-US" altLang="en-US" sz="1313" dirty="0">
                <a:latin typeface="Courier New" panose="02070309020205020404" pitchFamily="49" charset="0"/>
              </a:rPr>
              <a:t>			</a:t>
            </a:r>
            <a:r>
              <a:rPr lang="en-US" altLang="en-US" sz="1500" dirty="0"/>
              <a:t>can access individual components of a date</a:t>
            </a:r>
          </a:p>
          <a:p>
            <a:pPr lvl="2">
              <a:buNone/>
              <a:tabLst>
                <a:tab pos="2137172" algn="l"/>
              </a:tabLst>
            </a:pPr>
            <a:r>
              <a:rPr lang="en-US" altLang="en-US" sz="1313" dirty="0" err="1">
                <a:solidFill>
                  <a:schemeClr val="accent2"/>
                </a:solidFill>
                <a:latin typeface="Courier New" panose="02070309020205020404" pitchFamily="49" charset="0"/>
              </a:rPr>
              <a:t>newYear.getMonth</a:t>
            </a:r>
            <a:r>
              <a:rPr lang="en-US" altLang="en-US" sz="1313" dirty="0">
                <a:solidFill>
                  <a:schemeClr val="accent2"/>
                </a:solidFill>
                <a:latin typeface="Courier New" panose="02070309020205020404" pitchFamily="49" charset="0"/>
              </a:rPr>
              <a:t>()		</a:t>
            </a:r>
            <a:endParaRPr lang="en-US" altLang="en-US" sz="1500" dirty="0">
              <a:solidFill>
                <a:schemeClr val="accent2"/>
              </a:solidFill>
            </a:endParaRPr>
          </a:p>
          <a:p>
            <a:pPr lvl="2">
              <a:buNone/>
              <a:tabLst>
                <a:tab pos="2137172" algn="l"/>
              </a:tabLst>
            </a:pPr>
            <a:r>
              <a:rPr lang="en-US" altLang="en-US" sz="1313" dirty="0" err="1">
                <a:solidFill>
                  <a:schemeClr val="accent2"/>
                </a:solidFill>
                <a:latin typeface="Courier New" panose="02070309020205020404" pitchFamily="49" charset="0"/>
              </a:rPr>
              <a:t>newYear.getDay</a:t>
            </a:r>
            <a:r>
              <a:rPr lang="en-US" altLang="en-US" sz="1313" dirty="0">
                <a:solidFill>
                  <a:schemeClr val="accent2"/>
                </a:solidFill>
                <a:latin typeface="Courier New" panose="02070309020205020404" pitchFamily="49" charset="0"/>
              </a:rPr>
              <a:t>()		</a:t>
            </a:r>
            <a:endParaRPr lang="en-US" altLang="en-US" sz="1500" dirty="0">
              <a:solidFill>
                <a:schemeClr val="accent2"/>
              </a:solidFill>
            </a:endParaRPr>
          </a:p>
          <a:p>
            <a:pPr lvl="2">
              <a:buNone/>
              <a:tabLst>
                <a:tab pos="2137172" algn="l"/>
              </a:tabLst>
            </a:pPr>
            <a:r>
              <a:rPr lang="en-US" altLang="en-US" sz="1313" dirty="0" err="1">
                <a:solidFill>
                  <a:schemeClr val="accent2"/>
                </a:solidFill>
                <a:latin typeface="Courier New" panose="02070309020205020404" pitchFamily="49" charset="0"/>
              </a:rPr>
              <a:t>newYear.getHours</a:t>
            </a:r>
            <a:r>
              <a:rPr lang="en-US" altLang="en-US" sz="1313" dirty="0">
                <a:solidFill>
                  <a:schemeClr val="accent2"/>
                </a:solidFill>
                <a:latin typeface="Courier New" panose="02070309020205020404" pitchFamily="49" charset="0"/>
              </a:rPr>
              <a:t>()		</a:t>
            </a:r>
            <a:endParaRPr lang="en-US" altLang="en-US" sz="1500" dirty="0">
              <a:solidFill>
                <a:schemeClr val="accent2"/>
              </a:solidFill>
            </a:endParaRPr>
          </a:p>
          <a:p>
            <a:pPr lvl="2">
              <a:buNone/>
              <a:tabLst>
                <a:tab pos="2137172" algn="l"/>
              </a:tabLst>
            </a:pPr>
            <a:r>
              <a:rPr lang="en-US" altLang="en-US" sz="1313" dirty="0" err="1">
                <a:solidFill>
                  <a:schemeClr val="accent2"/>
                </a:solidFill>
                <a:latin typeface="Courier New" panose="02070309020205020404" pitchFamily="49" charset="0"/>
              </a:rPr>
              <a:t>newYear.getMinutes</a:t>
            </a:r>
            <a:r>
              <a:rPr lang="en-US" altLang="en-US" sz="1313" dirty="0">
                <a:solidFill>
                  <a:schemeClr val="accent2"/>
                </a:solidFill>
                <a:latin typeface="Courier New" panose="02070309020205020404" pitchFamily="49" charset="0"/>
              </a:rPr>
              <a:t>()		</a:t>
            </a:r>
          </a:p>
          <a:p>
            <a:pPr lvl="2">
              <a:buNone/>
              <a:tabLst>
                <a:tab pos="2137172" algn="l"/>
              </a:tabLst>
            </a:pPr>
            <a:r>
              <a:rPr lang="en-US" altLang="en-US" sz="1313" dirty="0" err="1">
                <a:solidFill>
                  <a:schemeClr val="accent2"/>
                </a:solidFill>
                <a:latin typeface="Courier New" panose="02070309020205020404" pitchFamily="49" charset="0"/>
              </a:rPr>
              <a:t>newYear.getSeconds</a:t>
            </a:r>
            <a:r>
              <a:rPr lang="en-US" altLang="en-US" sz="1313" dirty="0">
                <a:solidFill>
                  <a:schemeClr val="accent2"/>
                </a:solidFill>
                <a:latin typeface="Courier New" panose="02070309020205020404" pitchFamily="49" charset="0"/>
              </a:rPr>
              <a:t>()		</a:t>
            </a:r>
          </a:p>
          <a:p>
            <a:pPr lvl="2">
              <a:buNone/>
              <a:tabLst>
                <a:tab pos="2137172" algn="l"/>
              </a:tabLst>
            </a:pPr>
            <a:r>
              <a:rPr lang="en-US" altLang="en-US" sz="1313" dirty="0" err="1">
                <a:solidFill>
                  <a:schemeClr val="accent2"/>
                </a:solidFill>
                <a:latin typeface="Courier New" panose="02070309020205020404" pitchFamily="49" charset="0"/>
              </a:rPr>
              <a:t>newYear.getMilliseconds</a:t>
            </a:r>
            <a:r>
              <a:rPr lang="en-US" altLang="en-US" sz="1313" dirty="0">
                <a:solidFill>
                  <a:schemeClr val="accent2"/>
                </a:solidFill>
                <a:latin typeface="Courier New" panose="02070309020205020404" pitchFamily="49" charset="0"/>
              </a:rPr>
              <a:t>()</a:t>
            </a:r>
          </a:p>
          <a:p>
            <a:pPr lvl="2">
              <a:buNone/>
              <a:tabLst>
                <a:tab pos="2137172" algn="l"/>
              </a:tabLst>
            </a:pPr>
            <a:endParaRPr lang="en-US" altLang="en-US" sz="1313" dirty="0">
              <a:solidFill>
                <a:schemeClr val="accent2"/>
              </a:solidFill>
              <a:latin typeface="Courier New" panose="02070309020205020404" pitchFamily="49" charset="0"/>
            </a:endParaRPr>
          </a:p>
        </p:txBody>
      </p:sp>
    </p:spTree>
    <p:extLst>
      <p:ext uri="{BB962C8B-B14F-4D97-AF65-F5344CB8AC3E}">
        <p14:creationId xmlns:p14="http://schemas.microsoft.com/office/powerpoint/2010/main" val="42198054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66743" y="0"/>
            <a:ext cx="3705820" cy="642938"/>
          </a:xfrm>
        </p:spPr>
        <p:txBody>
          <a:bodyPr>
            <a:normAutofit fontScale="90000"/>
          </a:bodyPr>
          <a:lstStyle/>
          <a:p>
            <a:r>
              <a:rPr lang="en-US" altLang="en-US" smtClean="0"/>
              <a:t>Date Example</a:t>
            </a:r>
          </a:p>
        </p:txBody>
      </p:sp>
      <p:sp>
        <p:nvSpPr>
          <p:cNvPr id="20483" name="Text Box 3"/>
          <p:cNvSpPr txBox="1">
            <a:spLocks noChangeArrowheads="1"/>
          </p:cNvSpPr>
          <p:nvPr/>
        </p:nvSpPr>
        <p:spPr bwMode="auto">
          <a:xfrm>
            <a:off x="571500" y="491133"/>
            <a:ext cx="4572000" cy="6153608"/>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a:latin typeface="Courier New" panose="02070309020205020404" pitchFamily="49" charset="0"/>
              </a:rPr>
              <a:t>&lt;html&gt;</a:t>
            </a:r>
          </a:p>
          <a:p>
            <a:r>
              <a:rPr lang="en-US" altLang="en-US" sz="1313">
                <a:latin typeface="Courier New" panose="02070309020205020404" pitchFamily="49" charset="0"/>
              </a:rPr>
              <a:t>&lt;!–- COMP519  js11.html  16.08.2006 --&gt;</a:t>
            </a:r>
          </a:p>
          <a:p>
            <a:endParaRPr lang="en-US" altLang="en-US" sz="1313">
              <a:latin typeface="Courier New" panose="02070309020205020404" pitchFamily="49" charset="0"/>
            </a:endParaRPr>
          </a:p>
          <a:p>
            <a:r>
              <a:rPr lang="en-US" altLang="en-US" sz="1313">
                <a:latin typeface="Courier New" panose="02070309020205020404" pitchFamily="49" charset="0"/>
              </a:rPr>
              <a:t>&lt;head&gt;</a:t>
            </a:r>
          </a:p>
          <a:p>
            <a:r>
              <a:rPr lang="en-US" altLang="en-US" sz="1313">
                <a:latin typeface="Courier New" panose="02070309020205020404" pitchFamily="49" charset="0"/>
              </a:rPr>
              <a:t>  &lt;title&gt;Time page&lt;/title&gt;</a:t>
            </a:r>
          </a:p>
          <a:p>
            <a:r>
              <a:rPr lang="en-US" altLang="en-US" sz="1313">
                <a:latin typeface="Courier New" panose="02070309020205020404" pitchFamily="49" charset="0"/>
              </a:rPr>
              <a:t>&lt;/head&gt;</a:t>
            </a:r>
          </a:p>
          <a:p>
            <a:endParaRPr lang="en-US" altLang="en-US" sz="1313">
              <a:latin typeface="Courier New" panose="02070309020205020404" pitchFamily="49" charset="0"/>
            </a:endParaRPr>
          </a:p>
          <a:p>
            <a:r>
              <a:rPr lang="en-US" altLang="en-US" sz="1313">
                <a:latin typeface="Courier New" panose="02070309020205020404" pitchFamily="49" charset="0"/>
              </a:rPr>
              <a:t>&lt;body&gt;</a:t>
            </a:r>
          </a:p>
          <a:p>
            <a:r>
              <a:rPr lang="en-US" altLang="en-US" sz="1313">
                <a:latin typeface="Courier New" panose="02070309020205020404" pitchFamily="49" charset="0"/>
              </a:rPr>
              <a:t>  Time when page was loaded:</a:t>
            </a:r>
          </a:p>
          <a:p>
            <a:r>
              <a:rPr lang="en-US" altLang="en-US" sz="1313">
                <a:latin typeface="Courier New" panose="02070309020205020404" pitchFamily="49" charset="0"/>
              </a:rPr>
              <a:t>  &lt;script type="text/javascript"&gt;</a:t>
            </a:r>
          </a:p>
          <a:p>
            <a:r>
              <a:rPr lang="en-US" altLang="en-US" sz="1313">
                <a:latin typeface="Courier New" panose="02070309020205020404" pitchFamily="49" charset="0"/>
              </a:rPr>
              <a:t>    </a:t>
            </a:r>
            <a:r>
              <a:rPr lang="en-US" altLang="en-US" sz="1313">
                <a:solidFill>
                  <a:schemeClr val="tx2"/>
                </a:solidFill>
                <a:latin typeface="Courier New" panose="02070309020205020404" pitchFamily="49" charset="0"/>
              </a:rPr>
              <a:t>now = new Date();</a:t>
            </a:r>
          </a:p>
          <a:p>
            <a:endParaRPr lang="en-US" altLang="en-US" sz="1313">
              <a:solidFill>
                <a:schemeClr val="tx2"/>
              </a:solidFill>
              <a:latin typeface="Courier New" panose="02070309020205020404" pitchFamily="49" charset="0"/>
            </a:endParaRPr>
          </a:p>
          <a:p>
            <a:r>
              <a:rPr lang="en-US" altLang="en-US" sz="1313">
                <a:solidFill>
                  <a:schemeClr val="tx2"/>
                </a:solidFill>
                <a:latin typeface="Courier New" panose="02070309020205020404" pitchFamily="49" charset="0"/>
              </a:rPr>
              <a:t>    document.write("&lt;p&gt;" + now + "&lt;/p&gt;");</a:t>
            </a:r>
          </a:p>
          <a:p>
            <a:endParaRPr lang="en-US" altLang="en-US" sz="1313">
              <a:solidFill>
                <a:schemeClr val="tx2"/>
              </a:solidFill>
              <a:latin typeface="Courier New" panose="02070309020205020404" pitchFamily="49" charset="0"/>
            </a:endParaRPr>
          </a:p>
          <a:p>
            <a:r>
              <a:rPr lang="en-US" altLang="en-US" sz="1313">
                <a:solidFill>
                  <a:schemeClr val="tx2"/>
                </a:solidFill>
                <a:latin typeface="Courier New" panose="02070309020205020404" pitchFamily="49" charset="0"/>
              </a:rPr>
              <a:t>    time = "AM";</a:t>
            </a:r>
          </a:p>
          <a:p>
            <a:r>
              <a:rPr lang="en-US" altLang="en-US" sz="1313">
                <a:solidFill>
                  <a:schemeClr val="tx2"/>
                </a:solidFill>
                <a:latin typeface="Courier New" panose="02070309020205020404" pitchFamily="49" charset="0"/>
              </a:rPr>
              <a:t>    hours = now.getHours();</a:t>
            </a:r>
          </a:p>
          <a:p>
            <a:r>
              <a:rPr lang="en-US" altLang="en-US" sz="1313">
                <a:solidFill>
                  <a:schemeClr val="tx2"/>
                </a:solidFill>
                <a:latin typeface="Courier New" panose="02070309020205020404" pitchFamily="49" charset="0"/>
              </a:rPr>
              <a:t>    if (hours &gt; 12) {</a:t>
            </a:r>
          </a:p>
          <a:p>
            <a:r>
              <a:rPr lang="en-US" altLang="en-US" sz="1313">
                <a:solidFill>
                  <a:schemeClr val="tx2"/>
                </a:solidFill>
                <a:latin typeface="Courier New" panose="02070309020205020404" pitchFamily="49" charset="0"/>
              </a:rPr>
              <a:t>        hours -= 12;</a:t>
            </a:r>
          </a:p>
          <a:p>
            <a:r>
              <a:rPr lang="en-US" altLang="en-US" sz="1313">
                <a:solidFill>
                  <a:schemeClr val="tx2"/>
                </a:solidFill>
                <a:latin typeface="Courier New" panose="02070309020205020404" pitchFamily="49" charset="0"/>
              </a:rPr>
              <a:t>        time = "PM"</a:t>
            </a:r>
          </a:p>
          <a:p>
            <a:r>
              <a:rPr lang="en-US" altLang="en-US" sz="1313">
                <a:solidFill>
                  <a:schemeClr val="tx2"/>
                </a:solidFill>
                <a:latin typeface="Courier New" panose="02070309020205020404" pitchFamily="49" charset="0"/>
              </a:rPr>
              <a:t>    }</a:t>
            </a:r>
          </a:p>
          <a:p>
            <a:r>
              <a:rPr lang="en-US" altLang="en-US" sz="1313">
                <a:solidFill>
                  <a:schemeClr val="tx2"/>
                </a:solidFill>
                <a:latin typeface="Courier New" panose="02070309020205020404" pitchFamily="49" charset="0"/>
              </a:rPr>
              <a:t>    else if (hours == 0) {</a:t>
            </a:r>
          </a:p>
          <a:p>
            <a:r>
              <a:rPr lang="en-US" altLang="en-US" sz="1313">
                <a:solidFill>
                  <a:schemeClr val="tx2"/>
                </a:solidFill>
                <a:latin typeface="Courier New" panose="02070309020205020404" pitchFamily="49" charset="0"/>
              </a:rPr>
              <a:t>        hours = 12;</a:t>
            </a:r>
          </a:p>
          <a:p>
            <a:r>
              <a:rPr lang="en-US" altLang="en-US" sz="1313">
                <a:solidFill>
                  <a:schemeClr val="tx2"/>
                </a:solidFill>
                <a:latin typeface="Courier New" panose="02070309020205020404" pitchFamily="49" charset="0"/>
              </a:rPr>
              <a:t>    }</a:t>
            </a:r>
          </a:p>
          <a:p>
            <a:r>
              <a:rPr lang="en-US" altLang="en-US" sz="1313">
                <a:solidFill>
                  <a:schemeClr val="tx2"/>
                </a:solidFill>
                <a:latin typeface="Courier New" panose="02070309020205020404" pitchFamily="49" charset="0"/>
              </a:rPr>
              <a:t>    document.write("&lt;p&gt;" + hours + ":" +</a:t>
            </a:r>
          </a:p>
          <a:p>
            <a:r>
              <a:rPr lang="en-US" altLang="en-US" sz="1313">
                <a:solidFill>
                  <a:schemeClr val="tx2"/>
                </a:solidFill>
                <a:latin typeface="Courier New" panose="02070309020205020404" pitchFamily="49" charset="0"/>
              </a:rPr>
              <a:t>                   now.getMinutes() + ":" +</a:t>
            </a:r>
          </a:p>
          <a:p>
            <a:r>
              <a:rPr lang="en-US" altLang="en-US" sz="1313">
                <a:solidFill>
                  <a:schemeClr val="tx2"/>
                </a:solidFill>
                <a:latin typeface="Courier New" panose="02070309020205020404" pitchFamily="49" charset="0"/>
              </a:rPr>
              <a:t>                   now.getSeconds() + " " +</a:t>
            </a:r>
          </a:p>
          <a:p>
            <a:r>
              <a:rPr lang="en-US" altLang="en-US" sz="1313">
                <a:solidFill>
                  <a:schemeClr val="tx2"/>
                </a:solidFill>
                <a:latin typeface="Courier New" panose="02070309020205020404" pitchFamily="49" charset="0"/>
              </a:rPr>
              <a:t>                   time + "&lt;/p&gt;");</a:t>
            </a:r>
          </a:p>
          <a:p>
            <a:r>
              <a:rPr lang="en-US" altLang="en-US" sz="1313">
                <a:latin typeface="Courier New" panose="02070309020205020404" pitchFamily="49" charset="0"/>
              </a:rPr>
              <a:t>  &lt;/script&gt;</a:t>
            </a:r>
          </a:p>
          <a:p>
            <a:r>
              <a:rPr lang="en-US" altLang="en-US" sz="1313">
                <a:latin typeface="Courier New" panose="02070309020205020404" pitchFamily="49" charset="0"/>
              </a:rPr>
              <a:t>&lt;/body&gt;</a:t>
            </a:r>
          </a:p>
          <a:p>
            <a:r>
              <a:rPr lang="en-US" altLang="en-US" sz="1313">
                <a:latin typeface="Courier New" panose="02070309020205020404" pitchFamily="49" charset="0"/>
              </a:rPr>
              <a:t>&lt;/html&gt;</a:t>
            </a:r>
          </a:p>
        </p:txBody>
      </p:sp>
      <p:sp>
        <p:nvSpPr>
          <p:cNvPr id="20484" name="Text Box 4"/>
          <p:cNvSpPr txBox="1">
            <a:spLocks noChangeArrowheads="1"/>
          </p:cNvSpPr>
          <p:nvPr/>
        </p:nvSpPr>
        <p:spPr bwMode="auto">
          <a:xfrm>
            <a:off x="5286375" y="1571625"/>
            <a:ext cx="3571875" cy="369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2254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75">
                <a:solidFill>
                  <a:schemeClr val="accent2"/>
                </a:solidFill>
                <a:latin typeface="Arial Narrow" panose="020B0606020202030204" pitchFamily="34" charset="0"/>
              </a:rPr>
              <a:t>by default, a date will be displayed in full, e.g., </a:t>
            </a:r>
            <a:endParaRPr lang="en-US" altLang="en-US" sz="1500">
              <a:latin typeface="Arial Narrow" panose="020B0606020202030204" pitchFamily="34" charset="0"/>
            </a:endParaRPr>
          </a:p>
          <a:p>
            <a:pPr lvl="1"/>
            <a:endParaRPr lang="en-US" altLang="en-US" sz="1313">
              <a:latin typeface="Arial Narrow" panose="020B0606020202030204" pitchFamily="34" charset="0"/>
            </a:endParaRPr>
          </a:p>
          <a:p>
            <a:pPr lvl="1"/>
            <a:r>
              <a:rPr lang="en-US" altLang="en-US" sz="1313">
                <a:latin typeface="Courier New" panose="02070309020205020404" pitchFamily="49" charset="0"/>
              </a:rPr>
              <a:t>Sun Feb 03 22:55:20 GMT-0600 (Central Standard Time) 2002</a:t>
            </a:r>
          </a:p>
          <a:p>
            <a:pPr lvl="1"/>
            <a:endParaRPr lang="en-US" altLang="en-US" sz="938">
              <a:latin typeface="Courier New" panose="02070309020205020404" pitchFamily="49" charset="0"/>
            </a:endParaRPr>
          </a:p>
          <a:p>
            <a:pPr lvl="1"/>
            <a:endParaRPr lang="en-US" altLang="en-US" sz="1125">
              <a:latin typeface="Courier New" panose="02070309020205020404" pitchFamily="49" charset="0"/>
            </a:endParaRPr>
          </a:p>
          <a:p>
            <a:pPr lvl="1"/>
            <a:endParaRPr lang="en-US" altLang="en-US" sz="1125">
              <a:latin typeface="Courier New" panose="02070309020205020404" pitchFamily="49" charset="0"/>
            </a:endParaRPr>
          </a:p>
          <a:p>
            <a:r>
              <a:rPr lang="en-US" altLang="en-US" sz="1875">
                <a:solidFill>
                  <a:schemeClr val="accent2"/>
                </a:solidFill>
                <a:latin typeface="Arial Narrow" panose="020B0606020202030204" pitchFamily="34" charset="0"/>
              </a:rPr>
              <a:t>can pull out portions of the date using the methods and display as desired</a:t>
            </a:r>
            <a:endParaRPr lang="en-US" altLang="en-US" sz="2250">
              <a:solidFill>
                <a:schemeClr val="accent2"/>
              </a:solidFill>
              <a:latin typeface="Arial Narrow" panose="020B0606020202030204" pitchFamily="34" charset="0"/>
            </a:endParaRPr>
          </a:p>
          <a:p>
            <a:pPr lvl="1"/>
            <a:endParaRPr lang="en-US" altLang="en-US" sz="1125">
              <a:solidFill>
                <a:schemeClr val="accent2"/>
              </a:solidFill>
              <a:latin typeface="Arial Narrow" panose="020B0606020202030204" pitchFamily="34" charset="0"/>
            </a:endParaRPr>
          </a:p>
          <a:p>
            <a:pPr lvl="1"/>
            <a:r>
              <a:rPr lang="en-US" altLang="en-US" sz="1688">
                <a:latin typeface="Arial Narrow" panose="020B0606020202030204" pitchFamily="34" charset="0"/>
              </a:rPr>
              <a:t>here, determine if "AM" or "PM" and adjust so hour between 1-12</a:t>
            </a:r>
          </a:p>
          <a:p>
            <a:pPr lvl="1"/>
            <a:endParaRPr lang="en-US" altLang="en-US" sz="1688">
              <a:latin typeface="Arial Narrow" panose="020B0606020202030204" pitchFamily="34" charset="0"/>
            </a:endParaRPr>
          </a:p>
          <a:p>
            <a:pPr lvl="1"/>
            <a:r>
              <a:rPr lang="en-US" altLang="en-US" sz="1313">
                <a:latin typeface="Courier New" panose="02070309020205020404" pitchFamily="49" charset="0"/>
              </a:rPr>
              <a:t>10:55:20 PM</a:t>
            </a:r>
          </a:p>
          <a:p>
            <a:pPr lvl="1">
              <a:buFontTx/>
              <a:buChar char="•"/>
            </a:pPr>
            <a:endParaRPr lang="en-US" altLang="en-US" sz="1313">
              <a:latin typeface="Courier New" panose="02070309020205020404" pitchFamily="49" charset="0"/>
            </a:endParaRPr>
          </a:p>
        </p:txBody>
      </p:sp>
    </p:spTree>
    <p:extLst>
      <p:ext uri="{BB962C8B-B14F-4D97-AF65-F5344CB8AC3E}">
        <p14:creationId xmlns:p14="http://schemas.microsoft.com/office/powerpoint/2010/main" val="4167842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715000" y="226218"/>
            <a:ext cx="3403699" cy="642938"/>
          </a:xfrm>
        </p:spPr>
        <p:txBody>
          <a:bodyPr>
            <a:normAutofit fontScale="90000"/>
          </a:bodyPr>
          <a:lstStyle/>
          <a:p>
            <a:r>
              <a:rPr lang="en-US" altLang="en-US" dirty="0" smtClean="0"/>
              <a:t>Another Example</a:t>
            </a:r>
          </a:p>
        </p:txBody>
      </p:sp>
      <p:sp>
        <p:nvSpPr>
          <p:cNvPr id="21507" name="Text Box 3"/>
          <p:cNvSpPr txBox="1">
            <a:spLocks noChangeArrowheads="1"/>
          </p:cNvSpPr>
          <p:nvPr/>
        </p:nvSpPr>
        <p:spPr bwMode="auto">
          <a:xfrm>
            <a:off x="827584" y="548679"/>
            <a:ext cx="4601666" cy="6355651"/>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js12.html  12.10.2012 --&gt;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&lt;title&gt;Time page&lt;/title&gt;</a:t>
            </a:r>
          </a:p>
          <a:p>
            <a:r>
              <a:rPr lang="en-US" altLang="en-US" sz="1313" dirty="0">
                <a:latin typeface="Courier New" panose="02070309020205020404" pitchFamily="49" charset="0"/>
              </a:rPr>
              <a:t>&lt;/head&gt;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  &lt;p&gt;Elapsed time in this year:</a:t>
            </a:r>
          </a:p>
          <a:p>
            <a:r>
              <a:rPr lang="en-US" altLang="en-US" sz="1313" dirty="0">
                <a:latin typeface="Courier New" panose="02070309020205020404" pitchFamily="49" charset="0"/>
              </a:rPr>
              <a:t>  &lt;script type="text/</a:t>
            </a:r>
            <a:r>
              <a:rPr lang="en-US" altLang="en-US" sz="1313" dirty="0" err="1">
                <a:latin typeface="Courier New" panose="02070309020205020404" pitchFamily="49" charset="0"/>
              </a:rPr>
              <a:t>javascript</a:t>
            </a:r>
            <a:r>
              <a:rPr lang="en-US" altLang="en-US" sz="1313" dirty="0">
                <a:latin typeface="Courier New" panose="02070309020205020404" pitchFamily="49" charset="0"/>
              </a:rPr>
              <a:t>"&gt;</a:t>
            </a: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now = new Date();</a:t>
            </a: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newYear</a:t>
            </a:r>
            <a:r>
              <a:rPr lang="en-US" altLang="en-US" sz="1313" dirty="0">
                <a:solidFill>
                  <a:schemeClr val="tx2"/>
                </a:solidFill>
                <a:latin typeface="Courier New" panose="02070309020205020404" pitchFamily="49" charset="0"/>
              </a:rPr>
              <a:t> = new Date(2012,0,1);</a:t>
            </a:r>
          </a:p>
          <a:p>
            <a:endParaRPr lang="en-US" altLang="en-US" sz="1313" dirty="0">
              <a:solidFill>
                <a:schemeClr val="tx2"/>
              </a:solidFill>
              <a:latin typeface="Courier New" panose="02070309020205020404" pitchFamily="49" charset="0"/>
            </a:endParaRP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a:t>
            </a:r>
            <a:r>
              <a:rPr lang="en-US" altLang="en-US" sz="1313" dirty="0" err="1">
                <a:solidFill>
                  <a:schemeClr val="tx2"/>
                </a:solidFill>
                <a:latin typeface="Courier New" panose="02070309020205020404" pitchFamily="49" charset="0"/>
              </a:rPr>
              <a:t>Math.round</a:t>
            </a:r>
            <a:r>
              <a:rPr lang="en-US" altLang="en-US" sz="1313" dirty="0">
                <a:solidFill>
                  <a:schemeClr val="tx2"/>
                </a:solidFill>
                <a:latin typeface="Courier New" panose="02070309020205020404" pitchFamily="49" charset="0"/>
              </a:rPr>
              <a:t>((now-</a:t>
            </a:r>
            <a:r>
              <a:rPr lang="en-US" altLang="en-US" sz="1313" dirty="0" err="1">
                <a:solidFill>
                  <a:schemeClr val="tx2"/>
                </a:solidFill>
                <a:latin typeface="Courier New" panose="02070309020205020404" pitchFamily="49" charset="0"/>
              </a:rPr>
              <a:t>newYear</a:t>
            </a:r>
            <a:r>
              <a:rPr lang="en-US" altLang="en-US" sz="1313" dirty="0">
                <a:solidFill>
                  <a:schemeClr val="tx2"/>
                </a:solidFill>
                <a:latin typeface="Courier New" panose="02070309020205020404" pitchFamily="49" charset="0"/>
              </a:rPr>
              <a:t>)/1000);</a:t>
            </a:r>
          </a:p>
          <a:p>
            <a:endParaRPr lang="en-US" altLang="en-US" sz="1313" dirty="0">
              <a:solidFill>
                <a:schemeClr val="tx2"/>
              </a:solidFill>
              <a:latin typeface="Courier New" panose="02070309020205020404" pitchFamily="49" charset="0"/>
            </a:endParaRPr>
          </a:p>
          <a:p>
            <a:r>
              <a:rPr lang="en-US" altLang="en-US" sz="1313" dirty="0">
                <a:solidFill>
                  <a:schemeClr val="tx2"/>
                </a:solidFill>
                <a:latin typeface="Courier New" panose="02070309020205020404" pitchFamily="49" charset="0"/>
              </a:rPr>
              <a:t>    days = </a:t>
            </a:r>
            <a:r>
              <a:rPr lang="en-US" altLang="en-US" sz="1313" dirty="0" err="1">
                <a:solidFill>
                  <a:schemeClr val="tx2"/>
                </a:solidFill>
                <a:latin typeface="Courier New" panose="02070309020205020404" pitchFamily="49" charset="0"/>
              </a:rPr>
              <a:t>Math.floor</a:t>
            </a:r>
            <a:r>
              <a:rPr lang="en-US" altLang="en-US" sz="1313" dirty="0">
                <a:solidFill>
                  <a:schemeClr val="tx2"/>
                </a:solidFill>
                <a:latin typeface="Courier New" panose="02070309020205020404" pitchFamily="49" charset="0"/>
              </a:rPr>
              <a:t>(</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86400);</a:t>
            </a: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days*86400;</a:t>
            </a:r>
          </a:p>
          <a:p>
            <a:r>
              <a:rPr lang="en-US" altLang="en-US" sz="1313" dirty="0">
                <a:solidFill>
                  <a:schemeClr val="tx2"/>
                </a:solidFill>
                <a:latin typeface="Courier New" panose="02070309020205020404" pitchFamily="49" charset="0"/>
              </a:rPr>
              <a:t>    hours = </a:t>
            </a:r>
            <a:r>
              <a:rPr lang="en-US" altLang="en-US" sz="1313" dirty="0" err="1">
                <a:solidFill>
                  <a:schemeClr val="tx2"/>
                </a:solidFill>
                <a:latin typeface="Courier New" panose="02070309020205020404" pitchFamily="49" charset="0"/>
              </a:rPr>
              <a:t>Math.floor</a:t>
            </a:r>
            <a:r>
              <a:rPr lang="en-US" altLang="en-US" sz="1313" dirty="0">
                <a:solidFill>
                  <a:schemeClr val="tx2"/>
                </a:solidFill>
                <a:latin typeface="Courier New" panose="02070309020205020404" pitchFamily="49" charset="0"/>
              </a:rPr>
              <a:t>(</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3600);</a:t>
            </a: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hours*3600;</a:t>
            </a:r>
          </a:p>
          <a:p>
            <a:r>
              <a:rPr lang="en-US" altLang="en-US" sz="1313" dirty="0">
                <a:solidFill>
                  <a:schemeClr val="tx2"/>
                </a:solidFill>
                <a:latin typeface="Courier New" panose="02070309020205020404" pitchFamily="49" charset="0"/>
              </a:rPr>
              <a:t>    minutes = </a:t>
            </a:r>
            <a:r>
              <a:rPr lang="en-US" altLang="en-US" sz="1313" dirty="0" err="1">
                <a:solidFill>
                  <a:schemeClr val="tx2"/>
                </a:solidFill>
                <a:latin typeface="Courier New" panose="02070309020205020404" pitchFamily="49" charset="0"/>
              </a:rPr>
              <a:t>Math.floor</a:t>
            </a:r>
            <a:r>
              <a:rPr lang="en-US" altLang="en-US" sz="1313" dirty="0">
                <a:solidFill>
                  <a:schemeClr val="tx2"/>
                </a:solidFill>
                <a:latin typeface="Courier New" panose="02070309020205020404" pitchFamily="49" charset="0"/>
              </a:rPr>
              <a:t>(</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60);</a:t>
            </a: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minutes*60</a:t>
            </a:r>
          </a:p>
          <a:p>
            <a:endParaRPr lang="en-US" altLang="en-US" sz="1313" dirty="0">
              <a:solidFill>
                <a:schemeClr val="tx2"/>
              </a:solidFill>
              <a:latin typeface="Courier New" panose="02070309020205020404" pitchFamily="49" charset="0"/>
            </a:endParaRP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document.write</a:t>
            </a:r>
            <a:r>
              <a:rPr lang="en-US" altLang="en-US" sz="1313" dirty="0">
                <a:solidFill>
                  <a:schemeClr val="tx2"/>
                </a:solidFill>
                <a:latin typeface="Courier New" panose="02070309020205020404" pitchFamily="49" charset="0"/>
              </a:rPr>
              <a:t>(days + " days, " +</a:t>
            </a:r>
          </a:p>
          <a:p>
            <a:r>
              <a:rPr lang="en-US" altLang="en-US" sz="1313" dirty="0">
                <a:solidFill>
                  <a:schemeClr val="tx2"/>
                </a:solidFill>
                <a:latin typeface="Courier New" panose="02070309020205020404" pitchFamily="49" charset="0"/>
              </a:rPr>
              <a:t>                   hours + " hours, " +</a:t>
            </a:r>
          </a:p>
          <a:p>
            <a:r>
              <a:rPr lang="en-US" altLang="en-US" sz="1313" dirty="0">
                <a:solidFill>
                  <a:schemeClr val="tx2"/>
                </a:solidFill>
                <a:latin typeface="Courier New" panose="02070309020205020404" pitchFamily="49" charset="0"/>
              </a:rPr>
              <a:t>                   minutes + " minutes, and " +</a:t>
            </a: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secs</a:t>
            </a:r>
            <a:r>
              <a:rPr lang="en-US" altLang="en-US" sz="1313" dirty="0">
                <a:solidFill>
                  <a:schemeClr val="tx2"/>
                </a:solidFill>
                <a:latin typeface="Courier New" panose="02070309020205020404" pitchFamily="49" charset="0"/>
              </a:rPr>
              <a:t> + " seconds.");</a:t>
            </a:r>
          </a:p>
          <a:p>
            <a:r>
              <a:rPr lang="en-US" altLang="en-US" sz="1313" dirty="0">
                <a:latin typeface="Courier New" panose="02070309020205020404" pitchFamily="49" charset="0"/>
              </a:rPr>
              <a:t>  &lt;/script&gt;</a:t>
            </a:r>
          </a:p>
          <a:p>
            <a:r>
              <a:rPr lang="en-GB" altLang="en-US" sz="1313" dirty="0">
                <a:latin typeface="Courier New" panose="02070309020205020404" pitchFamily="49" charset="0"/>
              </a:rPr>
              <a:t>  &lt;/p&gt;</a:t>
            </a:r>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21508" name="Text Box 4"/>
          <p:cNvSpPr txBox="1">
            <a:spLocks noChangeArrowheads="1"/>
          </p:cNvSpPr>
          <p:nvPr/>
        </p:nvSpPr>
        <p:spPr bwMode="auto">
          <a:xfrm>
            <a:off x="5500687" y="1571625"/>
            <a:ext cx="3357563" cy="375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22542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75">
                <a:solidFill>
                  <a:schemeClr val="accent2"/>
                </a:solidFill>
                <a:latin typeface="Arial Narrow" panose="020B0606020202030204" pitchFamily="34" charset="0"/>
              </a:rPr>
              <a:t>you can add and subtract Dates:</a:t>
            </a:r>
          </a:p>
          <a:p>
            <a:r>
              <a:rPr lang="en-US" altLang="en-US" sz="1875">
                <a:solidFill>
                  <a:schemeClr val="accent2"/>
                </a:solidFill>
                <a:latin typeface="Arial Narrow" panose="020B0606020202030204" pitchFamily="34" charset="0"/>
              </a:rPr>
              <a:t>the result is a number of milliseconds</a:t>
            </a:r>
            <a:endParaRPr lang="en-US" altLang="en-US" sz="2250">
              <a:solidFill>
                <a:schemeClr val="accent2"/>
              </a:solidFill>
              <a:latin typeface="Arial Narrow" panose="020B0606020202030204" pitchFamily="34" charset="0"/>
            </a:endParaRPr>
          </a:p>
          <a:p>
            <a:endParaRPr lang="en-US" altLang="en-US" sz="1500">
              <a:latin typeface="Arial Narrow" panose="020B0606020202030204" pitchFamily="34" charset="0"/>
            </a:endParaRPr>
          </a:p>
          <a:p>
            <a:pPr lvl="1"/>
            <a:r>
              <a:rPr lang="en-US" altLang="en-US" sz="1688">
                <a:latin typeface="Arial Narrow" panose="020B0606020202030204" pitchFamily="34" charset="0"/>
              </a:rPr>
              <a:t>here, determine the number of seconds since New Year's day</a:t>
            </a:r>
          </a:p>
          <a:p>
            <a:pPr lvl="1"/>
            <a:r>
              <a:rPr lang="en-US" altLang="en-US" sz="1688">
                <a:latin typeface="Arial Narrow" panose="020B0606020202030204" pitchFamily="34" charset="0"/>
              </a:rPr>
              <a:t>(</a:t>
            </a:r>
            <a:r>
              <a:rPr lang="en-US" altLang="en-US" sz="1688" u="sng">
                <a:latin typeface="Arial Narrow" panose="020B0606020202030204" pitchFamily="34" charset="0"/>
              </a:rPr>
              <a:t>note</a:t>
            </a:r>
            <a:r>
              <a:rPr lang="en-US" altLang="en-US" sz="1688">
                <a:latin typeface="Arial Narrow" panose="020B0606020202030204" pitchFamily="34" charset="0"/>
              </a:rPr>
              <a:t>:  January is month 0)</a:t>
            </a:r>
          </a:p>
          <a:p>
            <a:pPr lvl="1"/>
            <a:endParaRPr lang="en-US" altLang="en-US" sz="1688">
              <a:latin typeface="Arial Narrow" panose="020B0606020202030204" pitchFamily="34" charset="0"/>
            </a:endParaRPr>
          </a:p>
          <a:p>
            <a:pPr lvl="1"/>
            <a:r>
              <a:rPr lang="en-US" altLang="en-US" sz="1688">
                <a:latin typeface="Arial Narrow" panose="020B0606020202030204" pitchFamily="34" charset="0"/>
              </a:rPr>
              <a:t>divide into number of days, hours, minutes and seconds</a:t>
            </a:r>
          </a:p>
          <a:p>
            <a:pPr lvl="1"/>
            <a:endParaRPr lang="en-US" altLang="en-US" sz="1688">
              <a:latin typeface="Arial Narrow" panose="020B0606020202030204" pitchFamily="34" charset="0"/>
            </a:endParaRPr>
          </a:p>
          <a:p>
            <a:pPr lvl="1"/>
            <a:endParaRPr lang="en-US" altLang="en-US" sz="1500">
              <a:latin typeface="Arial Narrow" panose="020B0606020202030204" pitchFamily="34" charset="0"/>
            </a:endParaRPr>
          </a:p>
          <a:p>
            <a:pPr lvl="1"/>
            <a:endParaRPr lang="en-US" altLang="en-US" sz="1500">
              <a:latin typeface="Arial Narrow" panose="020B0606020202030204" pitchFamily="34" charset="0"/>
            </a:endParaRPr>
          </a:p>
          <a:p>
            <a:pPr lvl="1"/>
            <a:endParaRPr lang="en-US" altLang="en-US" sz="1875" i="1">
              <a:latin typeface="Arial Narrow" panose="020B0606020202030204" pitchFamily="34" charset="0"/>
            </a:endParaRPr>
          </a:p>
        </p:txBody>
      </p:sp>
    </p:spTree>
    <p:extLst>
      <p:ext uri="{BB962C8B-B14F-4D97-AF65-F5344CB8AC3E}">
        <p14:creationId xmlns:p14="http://schemas.microsoft.com/office/powerpoint/2010/main" val="205673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a:xfrm>
            <a:off x="892474" y="27659"/>
            <a:ext cx="8011616" cy="881061"/>
          </a:xfrm>
        </p:spPr>
        <p:txBody>
          <a:bodyPr/>
          <a:lstStyle/>
          <a:p>
            <a:r>
              <a:rPr lang="en-US" altLang="en-US" dirty="0" smtClean="0"/>
              <a:t>document Object</a:t>
            </a:r>
          </a:p>
        </p:txBody>
      </p:sp>
      <p:sp>
        <p:nvSpPr>
          <p:cNvPr id="22531" name="Rectangle 1027"/>
          <p:cNvSpPr>
            <a:spLocks noGrp="1" noChangeArrowheads="1"/>
          </p:cNvSpPr>
          <p:nvPr>
            <p:ph type="body" idx="1"/>
          </p:nvPr>
        </p:nvSpPr>
        <p:spPr>
          <a:xfrm>
            <a:off x="683568" y="892968"/>
            <a:ext cx="8460432" cy="785813"/>
          </a:xfrm>
        </p:spPr>
        <p:txBody>
          <a:bodyPr>
            <a:normAutofit fontScale="77500" lnSpcReduction="20000"/>
          </a:bodyPr>
          <a:lstStyle/>
          <a:p>
            <a:pPr marL="0" indent="2977">
              <a:buNone/>
            </a:pPr>
            <a:r>
              <a:rPr lang="en-US" altLang="en-US" dirty="0" smtClean="0"/>
              <a:t>Internet Explorer, Firefox, Opera, etc. allow you to access information about an HTML document using the </a:t>
            </a:r>
            <a:r>
              <a:rPr lang="en-US" altLang="en-US" sz="1875" dirty="0">
                <a:solidFill>
                  <a:srgbClr val="FF0000"/>
                </a:solidFill>
                <a:latin typeface="Courier New" panose="02070309020205020404" pitchFamily="49" charset="0"/>
              </a:rPr>
              <a:t>document</a:t>
            </a:r>
            <a:r>
              <a:rPr lang="en-US" altLang="en-US" dirty="0" smtClean="0"/>
              <a:t> object </a:t>
            </a:r>
            <a:endParaRPr lang="en-US" altLang="en-US" i="1" dirty="0" smtClean="0"/>
          </a:p>
        </p:txBody>
      </p:sp>
      <p:sp>
        <p:nvSpPr>
          <p:cNvPr id="22532" name="Text Box 1028"/>
          <p:cNvSpPr txBox="1">
            <a:spLocks noChangeArrowheads="1"/>
          </p:cNvSpPr>
          <p:nvPr/>
        </p:nvSpPr>
        <p:spPr bwMode="auto">
          <a:xfrm>
            <a:off x="642938" y="1790053"/>
            <a:ext cx="5286375" cy="482593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js13.html  2.10.2012 --&gt;</a:t>
            </a:r>
          </a:p>
          <a:p>
            <a:endParaRPr lang="en-US" altLang="en-US" sz="938"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&lt;title&gt;Documentation page&lt;/title&gt;</a:t>
            </a:r>
          </a:p>
          <a:p>
            <a:r>
              <a:rPr lang="en-US" altLang="en-US" sz="1313" dirty="0">
                <a:latin typeface="Courier New" panose="02070309020205020404" pitchFamily="49" charset="0"/>
              </a:rPr>
              <a:t>&lt;/head&gt;</a:t>
            </a:r>
          </a:p>
          <a:p>
            <a:endParaRPr lang="en-US" altLang="en-US" sz="938"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  &lt;table width="100%"&gt;</a:t>
            </a:r>
          </a:p>
          <a:p>
            <a:r>
              <a:rPr lang="en-US" altLang="en-US" sz="1313" dirty="0">
                <a:latin typeface="Courier New" panose="02070309020205020404" pitchFamily="49" charset="0"/>
              </a:rPr>
              <a:t>    &lt;</a:t>
            </a:r>
            <a:r>
              <a:rPr lang="en-US" altLang="en-US" sz="1313" dirty="0" err="1">
                <a:latin typeface="Courier New" panose="02070309020205020404" pitchFamily="49" charset="0"/>
              </a:rPr>
              <a:t>tr</a:t>
            </a:r>
            <a:r>
              <a:rPr lang="en-US" altLang="en-US" sz="1313" dirty="0">
                <a:latin typeface="Courier New" panose="02070309020205020404" pitchFamily="49" charset="0"/>
              </a:rPr>
              <a:t>&gt;</a:t>
            </a:r>
          </a:p>
          <a:p>
            <a:r>
              <a:rPr lang="en-US" altLang="en-US" sz="1313" dirty="0">
                <a:latin typeface="Courier New" panose="02070309020205020404" pitchFamily="49" charset="0"/>
              </a:rPr>
              <a:t>      &lt;td&gt;&lt;</a:t>
            </a:r>
            <a:r>
              <a:rPr lang="en-US" altLang="en-US" sz="1313" dirty="0" err="1">
                <a:latin typeface="Courier New" panose="02070309020205020404" pitchFamily="49" charset="0"/>
              </a:rPr>
              <a:t>i</a:t>
            </a:r>
            <a:r>
              <a:rPr lang="en-US" altLang="en-US" sz="1313" dirty="0">
                <a:latin typeface="Courier New" panose="02070309020205020404" pitchFamily="49" charset="0"/>
              </a:rPr>
              <a:t>&gt;</a:t>
            </a:r>
          </a:p>
          <a:p>
            <a:r>
              <a:rPr lang="en-US" altLang="en-US" sz="1313" dirty="0">
                <a:solidFill>
                  <a:schemeClr val="tx2"/>
                </a:solidFill>
                <a:latin typeface="Courier New" panose="02070309020205020404" pitchFamily="49" charset="0"/>
              </a:rPr>
              <a:t>        &lt;script type="text/</a:t>
            </a:r>
            <a:r>
              <a:rPr lang="en-US" altLang="en-US" sz="1313" dirty="0" err="1">
                <a:solidFill>
                  <a:schemeClr val="tx2"/>
                </a:solidFill>
                <a:latin typeface="Courier New" panose="02070309020205020404" pitchFamily="49" charset="0"/>
              </a:rPr>
              <a:t>javascript</a:t>
            </a:r>
            <a:r>
              <a:rPr lang="en-US" altLang="en-US" sz="1313" dirty="0">
                <a:solidFill>
                  <a:schemeClr val="tx2"/>
                </a:solidFill>
                <a:latin typeface="Courier New" panose="02070309020205020404" pitchFamily="49" charset="0"/>
              </a:rPr>
              <a:t>"&gt;</a:t>
            </a:r>
          </a:p>
          <a:p>
            <a:r>
              <a:rPr lang="en-US" altLang="en-US" sz="1313" dirty="0">
                <a:solidFill>
                  <a:schemeClr val="tx2"/>
                </a:solidFill>
                <a:latin typeface="Courier New" panose="02070309020205020404" pitchFamily="49" charset="0"/>
              </a:rPr>
              <a:t>            </a:t>
            </a:r>
            <a:r>
              <a:rPr lang="en-US" altLang="en-US" sz="1313" dirty="0" err="1">
                <a:solidFill>
                  <a:schemeClr val="accent2"/>
                </a:solidFill>
                <a:latin typeface="Courier New" panose="02070309020205020404" pitchFamily="49" charset="0"/>
              </a:rPr>
              <a:t>document.write</a:t>
            </a:r>
            <a:r>
              <a:rPr lang="en-US" altLang="en-US" sz="1313" dirty="0">
                <a:solidFill>
                  <a:schemeClr val="accent2"/>
                </a:solidFill>
                <a:latin typeface="Courier New" panose="02070309020205020404" pitchFamily="49" charset="0"/>
              </a:rPr>
              <a:t>(document.URL)</a:t>
            </a:r>
            <a:r>
              <a:rPr lang="en-US" altLang="en-US" sz="1313" dirty="0">
                <a:solidFill>
                  <a:schemeClr val="tx2"/>
                </a:solidFill>
                <a:latin typeface="Courier New" panose="02070309020205020404" pitchFamily="49" charset="0"/>
              </a:rPr>
              <a:t>;</a:t>
            </a:r>
          </a:p>
          <a:p>
            <a:r>
              <a:rPr lang="en-US" altLang="en-US" sz="1313" dirty="0">
                <a:solidFill>
                  <a:schemeClr val="tx2"/>
                </a:solidFill>
                <a:latin typeface="Courier New" panose="02070309020205020404" pitchFamily="49" charset="0"/>
              </a:rPr>
              <a:t>        &lt;/script&gt;</a:t>
            </a:r>
          </a:p>
          <a:p>
            <a:r>
              <a:rPr lang="en-US" altLang="en-US" sz="1313" dirty="0">
                <a:latin typeface="Courier New" panose="02070309020205020404" pitchFamily="49" charset="0"/>
              </a:rPr>
              <a:t>      &lt;/</a:t>
            </a:r>
            <a:r>
              <a:rPr lang="en-US" altLang="en-US" sz="1313" dirty="0" err="1">
                <a:latin typeface="Courier New" panose="02070309020205020404" pitchFamily="49" charset="0"/>
              </a:rPr>
              <a:t>i</a:t>
            </a:r>
            <a:r>
              <a:rPr lang="en-US" altLang="en-US" sz="1313" dirty="0">
                <a:latin typeface="Courier New" panose="02070309020205020404" pitchFamily="49" charset="0"/>
              </a:rPr>
              <a:t>&gt;&lt;/td&gt;</a:t>
            </a:r>
          </a:p>
          <a:p>
            <a:r>
              <a:rPr lang="en-US" altLang="en-US" sz="1313" dirty="0">
                <a:latin typeface="Courier New" panose="02070309020205020404" pitchFamily="49" charset="0"/>
              </a:rPr>
              <a:t>      &lt;td style="text-align: right;"&gt;&lt;</a:t>
            </a:r>
            <a:r>
              <a:rPr lang="en-US" altLang="en-US" sz="1313" dirty="0" err="1">
                <a:latin typeface="Courier New" panose="02070309020205020404" pitchFamily="49" charset="0"/>
              </a:rPr>
              <a:t>i</a:t>
            </a:r>
            <a:r>
              <a:rPr lang="en-US" altLang="en-US" sz="1313" dirty="0">
                <a:latin typeface="Courier New" panose="02070309020205020404" pitchFamily="49" charset="0"/>
              </a:rPr>
              <a:t>&gt;</a:t>
            </a:r>
          </a:p>
          <a:p>
            <a:r>
              <a:rPr lang="en-US" altLang="en-US" sz="1313" dirty="0">
                <a:solidFill>
                  <a:schemeClr val="tx2"/>
                </a:solidFill>
                <a:latin typeface="Courier New" panose="02070309020205020404" pitchFamily="49" charset="0"/>
              </a:rPr>
              <a:t>        &lt;script type="text/</a:t>
            </a:r>
            <a:r>
              <a:rPr lang="en-US" altLang="en-US" sz="1313" dirty="0" err="1">
                <a:solidFill>
                  <a:schemeClr val="tx2"/>
                </a:solidFill>
                <a:latin typeface="Courier New" panose="02070309020205020404" pitchFamily="49" charset="0"/>
              </a:rPr>
              <a:t>javascript</a:t>
            </a:r>
            <a:r>
              <a:rPr lang="en-US" altLang="en-US" sz="1313" dirty="0">
                <a:solidFill>
                  <a:schemeClr val="tx2"/>
                </a:solidFill>
                <a:latin typeface="Courier New" panose="02070309020205020404" pitchFamily="49" charset="0"/>
              </a:rPr>
              <a:t>"&gt;</a:t>
            </a:r>
          </a:p>
          <a:p>
            <a:r>
              <a:rPr lang="en-US" altLang="en-US" sz="1313" dirty="0">
                <a:solidFill>
                  <a:schemeClr val="tx2"/>
                </a:solidFill>
                <a:latin typeface="Courier New" panose="02070309020205020404" pitchFamily="49" charset="0"/>
              </a:rPr>
              <a:t>            </a:t>
            </a:r>
            <a:r>
              <a:rPr lang="en-US" altLang="en-US" sz="1313" dirty="0" err="1">
                <a:solidFill>
                  <a:schemeClr val="accent2"/>
                </a:solidFill>
                <a:latin typeface="Courier New" panose="02070309020205020404" pitchFamily="49" charset="0"/>
              </a:rPr>
              <a:t>document.write</a:t>
            </a:r>
            <a:r>
              <a:rPr lang="en-US" altLang="en-US" sz="1313" dirty="0">
                <a:solidFill>
                  <a:schemeClr val="accent2"/>
                </a:solidFill>
                <a:latin typeface="Courier New" panose="02070309020205020404" pitchFamily="49" charset="0"/>
              </a:rPr>
              <a:t>(</a:t>
            </a:r>
            <a:r>
              <a:rPr lang="en-US" altLang="en-US" sz="1313" dirty="0" err="1">
                <a:solidFill>
                  <a:schemeClr val="accent2"/>
                </a:solidFill>
                <a:latin typeface="Courier New" panose="02070309020205020404" pitchFamily="49" charset="0"/>
              </a:rPr>
              <a:t>document.lastModified</a:t>
            </a:r>
            <a:r>
              <a:rPr lang="en-US" altLang="en-US" sz="1313" dirty="0">
                <a:solidFill>
                  <a:schemeClr val="accent2"/>
                </a:solidFill>
                <a:latin typeface="Courier New" panose="02070309020205020404" pitchFamily="49" charset="0"/>
              </a:rPr>
              <a:t>)</a:t>
            </a:r>
            <a:r>
              <a:rPr lang="en-US" altLang="en-US" sz="1313" dirty="0">
                <a:solidFill>
                  <a:srgbClr val="FF0033"/>
                </a:solidFill>
                <a:latin typeface="Courier New" panose="02070309020205020404" pitchFamily="49" charset="0"/>
              </a:rPr>
              <a:t>;</a:t>
            </a:r>
          </a:p>
          <a:p>
            <a:r>
              <a:rPr lang="en-US" altLang="en-US" sz="1313" dirty="0">
                <a:solidFill>
                  <a:schemeClr val="tx2"/>
                </a:solidFill>
                <a:latin typeface="Courier New" panose="02070309020205020404" pitchFamily="49" charset="0"/>
              </a:rPr>
              <a:t>        &lt;/script&gt;</a:t>
            </a:r>
          </a:p>
          <a:p>
            <a:r>
              <a:rPr lang="en-US" altLang="en-US" sz="1313" dirty="0">
                <a:latin typeface="Courier New" panose="02070309020205020404" pitchFamily="49" charset="0"/>
              </a:rPr>
              <a:t>      &lt;/</a:t>
            </a:r>
            <a:r>
              <a:rPr lang="en-US" altLang="en-US" sz="1313" dirty="0" err="1">
                <a:latin typeface="Courier New" panose="02070309020205020404" pitchFamily="49" charset="0"/>
              </a:rPr>
              <a:t>i</a:t>
            </a:r>
            <a:r>
              <a:rPr lang="en-US" altLang="en-US" sz="1313" dirty="0">
                <a:latin typeface="Courier New" panose="02070309020205020404" pitchFamily="49" charset="0"/>
              </a:rPr>
              <a:t>&gt;&lt;/td&gt;</a:t>
            </a:r>
          </a:p>
          <a:p>
            <a:r>
              <a:rPr lang="en-US" altLang="en-US" sz="1313" dirty="0">
                <a:latin typeface="Courier New" panose="02070309020205020404" pitchFamily="49" charset="0"/>
              </a:rPr>
              <a:t>    &lt;/</a:t>
            </a:r>
            <a:r>
              <a:rPr lang="en-US" altLang="en-US" sz="1313" dirty="0" err="1">
                <a:latin typeface="Courier New" panose="02070309020205020404" pitchFamily="49" charset="0"/>
              </a:rPr>
              <a:t>tr</a:t>
            </a:r>
            <a:r>
              <a:rPr lang="en-US" altLang="en-US" sz="1313" dirty="0">
                <a:latin typeface="Courier New" panose="02070309020205020404" pitchFamily="49" charset="0"/>
              </a:rPr>
              <a:t>&gt;</a:t>
            </a:r>
          </a:p>
          <a:p>
            <a:r>
              <a:rPr lang="en-US" altLang="en-US" sz="1313" dirty="0">
                <a:latin typeface="Courier New" panose="02070309020205020404" pitchFamily="49" charset="0"/>
              </a:rPr>
              <a:t>  &lt;/table&gt;</a:t>
            </a: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22533" name="Rectangle 1029"/>
          <p:cNvSpPr>
            <a:spLocks noChangeArrowheads="1"/>
          </p:cNvSpPr>
          <p:nvPr/>
        </p:nvSpPr>
        <p:spPr bwMode="auto">
          <a:xfrm>
            <a:off x="6057474" y="1986195"/>
            <a:ext cx="300037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320" tIns="43161" rIns="86320" bIns="43161"/>
          <a:lstStyle>
            <a:lvl1pPr indent="3175">
              <a:defRPr sz="2400">
                <a:solidFill>
                  <a:schemeClr val="tx1"/>
                </a:solidFill>
                <a:latin typeface="Times New Roman" panose="02020603050405020304" pitchFamily="18" charset="0"/>
              </a:defRPr>
            </a:lvl1pPr>
            <a:lvl2pPr marL="225425" indent="4763">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pPr>
            <a:r>
              <a:rPr lang="en-US" altLang="en-US" sz="1688" dirty="0" err="1">
                <a:solidFill>
                  <a:schemeClr val="accent2"/>
                </a:solidFill>
                <a:latin typeface="Courier New" panose="02070309020205020404" pitchFamily="49" charset="0"/>
              </a:rPr>
              <a:t>document.write</a:t>
            </a:r>
            <a:r>
              <a:rPr lang="en-US" altLang="en-US" sz="1688" dirty="0">
                <a:solidFill>
                  <a:schemeClr val="accent2"/>
                </a:solidFill>
                <a:latin typeface="Courier New" panose="02070309020205020404" pitchFamily="49" charset="0"/>
              </a:rPr>
              <a:t>(…)</a:t>
            </a:r>
          </a:p>
          <a:p>
            <a:pPr lvl="1">
              <a:lnSpc>
                <a:spcPct val="70000"/>
              </a:lnSpc>
              <a:spcBef>
                <a:spcPct val="20000"/>
              </a:spcBef>
              <a:buFont typeface="Wingdings" panose="05000000000000000000" pitchFamily="2" charset="2"/>
              <a:buNone/>
            </a:pPr>
            <a:r>
              <a:rPr lang="en-US" altLang="en-US" sz="1875" dirty="0">
                <a:latin typeface="Arial Narrow" panose="020B0606020202030204" pitchFamily="34" charset="0"/>
              </a:rPr>
              <a:t>method that displays text in the page</a:t>
            </a:r>
          </a:p>
          <a:p>
            <a:pPr>
              <a:lnSpc>
                <a:spcPct val="70000"/>
              </a:lnSpc>
              <a:spcBef>
                <a:spcPct val="20000"/>
              </a:spcBef>
              <a:buFont typeface="Wingdings" panose="05000000000000000000" pitchFamily="2" charset="2"/>
              <a:buNone/>
            </a:pPr>
            <a:endParaRPr lang="en-US" altLang="en-US" sz="1875" dirty="0">
              <a:latin typeface="Arial Narrow" panose="020B0606020202030204" pitchFamily="34" charset="0"/>
            </a:endParaRPr>
          </a:p>
          <a:p>
            <a:pPr>
              <a:lnSpc>
                <a:spcPct val="70000"/>
              </a:lnSpc>
              <a:spcBef>
                <a:spcPct val="20000"/>
              </a:spcBef>
              <a:buFont typeface="Wingdings" panose="05000000000000000000" pitchFamily="2" charset="2"/>
              <a:buNone/>
            </a:pPr>
            <a:endParaRPr lang="en-US" altLang="en-US" sz="1875" dirty="0"/>
          </a:p>
          <a:p>
            <a:pPr>
              <a:lnSpc>
                <a:spcPct val="70000"/>
              </a:lnSpc>
              <a:spcBef>
                <a:spcPct val="20000"/>
              </a:spcBef>
              <a:buFont typeface="Wingdings" panose="05000000000000000000" pitchFamily="2" charset="2"/>
              <a:buNone/>
            </a:pPr>
            <a:r>
              <a:rPr lang="en-US" altLang="en-US" sz="1688" dirty="0">
                <a:solidFill>
                  <a:schemeClr val="accent2"/>
                </a:solidFill>
                <a:latin typeface="Courier New" panose="02070309020205020404" pitchFamily="49" charset="0"/>
              </a:rPr>
              <a:t>document.URL</a:t>
            </a:r>
          </a:p>
          <a:p>
            <a:pPr lvl="1">
              <a:lnSpc>
                <a:spcPct val="70000"/>
              </a:lnSpc>
              <a:spcBef>
                <a:spcPct val="20000"/>
              </a:spcBef>
              <a:buFont typeface="Wingdings" panose="05000000000000000000" pitchFamily="2" charset="2"/>
              <a:buNone/>
            </a:pPr>
            <a:r>
              <a:rPr lang="en-US" altLang="en-US" sz="1875" dirty="0">
                <a:latin typeface="Arial Narrow" panose="020B0606020202030204" pitchFamily="34" charset="0"/>
              </a:rPr>
              <a:t>property that gives the location of the HTML document</a:t>
            </a:r>
          </a:p>
          <a:p>
            <a:pPr>
              <a:lnSpc>
                <a:spcPct val="70000"/>
              </a:lnSpc>
              <a:spcBef>
                <a:spcPct val="20000"/>
              </a:spcBef>
              <a:buFont typeface="Wingdings" panose="05000000000000000000" pitchFamily="2" charset="2"/>
              <a:buNone/>
            </a:pPr>
            <a:endParaRPr lang="en-US" altLang="en-US" sz="1688" dirty="0">
              <a:latin typeface="Arial Narrow" panose="020B0606020202030204" pitchFamily="34" charset="0"/>
            </a:endParaRPr>
          </a:p>
          <a:p>
            <a:pPr>
              <a:lnSpc>
                <a:spcPct val="70000"/>
              </a:lnSpc>
              <a:spcBef>
                <a:spcPct val="20000"/>
              </a:spcBef>
              <a:buFont typeface="Wingdings" panose="05000000000000000000" pitchFamily="2" charset="2"/>
              <a:buNone/>
            </a:pPr>
            <a:endParaRPr lang="en-US" altLang="en-US" sz="1688" dirty="0">
              <a:latin typeface="Courier New" panose="02070309020205020404" pitchFamily="49" charset="0"/>
            </a:endParaRPr>
          </a:p>
          <a:p>
            <a:pPr>
              <a:lnSpc>
                <a:spcPct val="70000"/>
              </a:lnSpc>
              <a:spcBef>
                <a:spcPct val="20000"/>
              </a:spcBef>
              <a:buFont typeface="Wingdings" panose="05000000000000000000" pitchFamily="2" charset="2"/>
              <a:buNone/>
            </a:pPr>
            <a:r>
              <a:rPr lang="en-US" altLang="en-US" sz="1688" dirty="0" err="1">
                <a:solidFill>
                  <a:schemeClr val="accent2"/>
                </a:solidFill>
                <a:latin typeface="Courier New" panose="02070309020205020404" pitchFamily="49" charset="0"/>
              </a:rPr>
              <a:t>document.lastModified</a:t>
            </a:r>
            <a:endParaRPr lang="en-US" altLang="en-US" sz="1688" dirty="0">
              <a:solidFill>
                <a:schemeClr val="accent2"/>
              </a:solidFill>
              <a:latin typeface="Courier New" panose="02070309020205020404" pitchFamily="49" charset="0"/>
            </a:endParaRPr>
          </a:p>
          <a:p>
            <a:pPr lvl="1">
              <a:lnSpc>
                <a:spcPct val="70000"/>
              </a:lnSpc>
              <a:spcBef>
                <a:spcPct val="20000"/>
              </a:spcBef>
              <a:buFont typeface="Wingdings" panose="05000000000000000000" pitchFamily="2" charset="2"/>
              <a:buNone/>
            </a:pPr>
            <a:r>
              <a:rPr lang="en-US" altLang="en-US" sz="1875" dirty="0">
                <a:latin typeface="Arial Narrow" panose="020B0606020202030204" pitchFamily="34" charset="0"/>
              </a:rPr>
              <a:t>property that gives the date &amp; time the HTML document was last changed</a:t>
            </a:r>
            <a:endParaRPr lang="en-US" altLang="en-US" sz="1688" dirty="0">
              <a:latin typeface="Arial Narrow" panose="020B0606020202030204" pitchFamily="34" charset="0"/>
            </a:endParaRPr>
          </a:p>
        </p:txBody>
      </p:sp>
    </p:spTree>
    <p:extLst>
      <p:ext uri="{BB962C8B-B14F-4D97-AF65-F5344CB8AC3E}">
        <p14:creationId xmlns:p14="http://schemas.microsoft.com/office/powerpoint/2010/main" val="8796053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6270129" y="416718"/>
            <a:ext cx="2873871" cy="642938"/>
          </a:xfrm>
        </p:spPr>
        <p:txBody>
          <a:bodyPr>
            <a:normAutofit fontScale="90000"/>
          </a:bodyPr>
          <a:lstStyle/>
          <a:p>
            <a:r>
              <a:rPr lang="en-US" altLang="en-US" dirty="0" smtClean="0"/>
              <a:t>Object Example</a:t>
            </a:r>
          </a:p>
        </p:txBody>
      </p:sp>
      <p:sp>
        <p:nvSpPr>
          <p:cNvPr id="25603" name="Text Box 3"/>
          <p:cNvSpPr txBox="1">
            <a:spLocks noChangeArrowheads="1"/>
          </p:cNvSpPr>
          <p:nvPr/>
        </p:nvSpPr>
        <p:spPr bwMode="auto">
          <a:xfrm>
            <a:off x="696709" y="300307"/>
            <a:ext cx="5500688" cy="6557693"/>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&lt;html&gt;</a:t>
            </a:r>
          </a:p>
          <a:p>
            <a:r>
              <a:rPr lang="en-US" altLang="en-US" sz="1313" dirty="0">
                <a:latin typeface="Courier New" panose="02070309020205020404" pitchFamily="49" charset="0"/>
              </a:rPr>
              <a:t>&lt;!–- COMP519  js15.html  11.10.2011 --&gt;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&lt;head&gt;</a:t>
            </a:r>
          </a:p>
          <a:p>
            <a:r>
              <a:rPr lang="en-US" altLang="en-US" sz="1313" dirty="0">
                <a:latin typeface="Courier New" panose="02070309020205020404" pitchFamily="49" charset="0"/>
              </a:rPr>
              <a:t>  &lt;title&gt;Dice page&lt;/title&gt;</a:t>
            </a:r>
          </a:p>
          <a:p>
            <a:endParaRPr lang="en-US" altLang="en-US" sz="1313" dirty="0">
              <a:latin typeface="Courier New" panose="02070309020205020404" pitchFamily="49" charset="0"/>
            </a:endParaRPr>
          </a:p>
          <a:p>
            <a:r>
              <a:rPr lang="en-US" altLang="en-US" sz="1313" dirty="0">
                <a:solidFill>
                  <a:schemeClr val="tx2"/>
                </a:solidFill>
                <a:latin typeface="Courier New" panose="02070309020205020404" pitchFamily="49" charset="0"/>
              </a:rPr>
              <a:t>  &lt;script type="text/</a:t>
            </a:r>
            <a:r>
              <a:rPr lang="en-US" altLang="en-US" sz="1313" dirty="0" err="1">
                <a:solidFill>
                  <a:schemeClr val="tx2"/>
                </a:solidFill>
                <a:latin typeface="Courier New" panose="02070309020205020404" pitchFamily="49" charset="0"/>
              </a:rPr>
              <a:t>javascript</a:t>
            </a:r>
            <a:r>
              <a:rPr lang="en-US" altLang="en-US" sz="1313" dirty="0">
                <a:solidFill>
                  <a:schemeClr val="tx2"/>
                </a:solidFill>
                <a:latin typeface="Courier New" panose="02070309020205020404" pitchFamily="49" charset="0"/>
              </a:rPr>
              <a:t>" </a:t>
            </a:r>
          </a:p>
          <a:p>
            <a:r>
              <a:rPr lang="en-US" altLang="en-US" sz="1313" dirty="0">
                <a:solidFill>
                  <a:schemeClr val="tx2"/>
                </a:solidFill>
                <a:latin typeface="Courier New" panose="02070309020205020404" pitchFamily="49" charset="0"/>
              </a:rPr>
              <a:t>         </a:t>
            </a:r>
            <a:r>
              <a:rPr lang="en-US" altLang="en-US" sz="1313" dirty="0" err="1">
                <a:solidFill>
                  <a:schemeClr val="tx2"/>
                </a:solidFill>
                <a:latin typeface="Courier New" panose="02070309020205020404" pitchFamily="49" charset="0"/>
              </a:rPr>
              <a:t>src</a:t>
            </a:r>
            <a:r>
              <a:rPr lang="en-US" altLang="en-US" sz="1313" dirty="0">
                <a:solidFill>
                  <a:schemeClr val="tx2"/>
                </a:solidFill>
                <a:latin typeface="Courier New" panose="02070309020205020404" pitchFamily="49" charset="0"/>
              </a:rPr>
              <a:t>="Die.js"&gt;</a:t>
            </a:r>
          </a:p>
          <a:p>
            <a:r>
              <a:rPr lang="en-US" altLang="en-US" sz="1313" dirty="0">
                <a:solidFill>
                  <a:schemeClr val="tx2"/>
                </a:solidFill>
                <a:latin typeface="Courier New" panose="02070309020205020404" pitchFamily="49" charset="0"/>
              </a:rPr>
              <a:t>  &lt;/script&gt;</a:t>
            </a:r>
          </a:p>
          <a:p>
            <a:r>
              <a:rPr lang="en-US" altLang="en-US" sz="1313" dirty="0">
                <a:latin typeface="Courier New" panose="02070309020205020404" pitchFamily="49" charset="0"/>
              </a:rPr>
              <a:t>&lt;/head&gt;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 &lt;script type="text/</a:t>
            </a:r>
            <a:r>
              <a:rPr lang="en-US" altLang="en-US" sz="1313" dirty="0" err="1">
                <a:latin typeface="Courier New" panose="02070309020205020404" pitchFamily="49" charset="0"/>
              </a:rPr>
              <a:t>javascript</a:t>
            </a:r>
            <a:r>
              <a:rPr lang="en-US" altLang="en-US" sz="1313" dirty="0">
                <a:latin typeface="Courier New" panose="02070309020205020404" pitchFamily="49" charset="0"/>
              </a:rPr>
              <a:t>"&gt;</a:t>
            </a: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die6 = new Die(6);</a:t>
            </a:r>
          </a:p>
          <a:p>
            <a:r>
              <a:rPr lang="en-US" altLang="en-US" sz="1313" dirty="0">
                <a:solidFill>
                  <a:schemeClr val="tx2"/>
                </a:solidFill>
                <a:latin typeface="Courier New" panose="02070309020205020404" pitchFamily="49" charset="0"/>
              </a:rPr>
              <a:t>    die8 = new Die(8);   </a:t>
            </a:r>
          </a:p>
          <a:p>
            <a:endParaRPr lang="en-US" altLang="en-US" sz="1313" dirty="0">
              <a:solidFill>
                <a:schemeClr val="tx2"/>
              </a:solidFill>
              <a:latin typeface="Courier New" panose="02070309020205020404" pitchFamily="49" charset="0"/>
            </a:endParaRPr>
          </a:p>
          <a:p>
            <a:r>
              <a:rPr lang="en-US" altLang="en-US" sz="1313" dirty="0">
                <a:latin typeface="Courier New" panose="02070309020205020404" pitchFamily="49" charset="0"/>
              </a:rPr>
              <a:t>    roll6 = -1;    // dummy value to start loop</a:t>
            </a:r>
          </a:p>
          <a:p>
            <a:r>
              <a:rPr lang="en-US" altLang="en-US" sz="1313" dirty="0">
                <a:latin typeface="Courier New" panose="02070309020205020404" pitchFamily="49" charset="0"/>
              </a:rPr>
              <a:t>    roll8 = -2;    // dummy value to start loop</a:t>
            </a:r>
          </a:p>
          <a:p>
            <a:r>
              <a:rPr lang="en-US" altLang="en-US" sz="1313" dirty="0">
                <a:latin typeface="Courier New" panose="02070309020205020404" pitchFamily="49" charset="0"/>
              </a:rPr>
              <a:t>    while (roll6 != roll8) {</a:t>
            </a:r>
          </a:p>
          <a:p>
            <a:r>
              <a:rPr lang="en-US" altLang="en-US" sz="1313" dirty="0">
                <a:latin typeface="Courier New" panose="02070309020205020404" pitchFamily="49" charset="0"/>
              </a:rPr>
              <a:t>      roll6 =</a:t>
            </a:r>
            <a:r>
              <a:rPr lang="en-US" altLang="en-US" sz="1313" dirty="0">
                <a:solidFill>
                  <a:schemeClr val="tx2"/>
                </a:solidFill>
                <a:latin typeface="Courier New" panose="02070309020205020404" pitchFamily="49" charset="0"/>
              </a:rPr>
              <a:t> die6.roll();</a:t>
            </a:r>
          </a:p>
          <a:p>
            <a:r>
              <a:rPr lang="en-US" altLang="en-US" sz="1313" dirty="0">
                <a:latin typeface="Courier New" panose="02070309020205020404" pitchFamily="49" charset="0"/>
              </a:rPr>
              <a:t>      roll8 =</a:t>
            </a:r>
            <a:r>
              <a:rPr lang="en-US" altLang="en-US" sz="1313" dirty="0">
                <a:solidFill>
                  <a:schemeClr val="tx2"/>
                </a:solidFill>
                <a:latin typeface="Courier New" panose="02070309020205020404" pitchFamily="49" charset="0"/>
              </a:rPr>
              <a:t> die8.roll();</a:t>
            </a:r>
          </a:p>
          <a:p>
            <a:endParaRPr lang="en-US" altLang="en-US" sz="1313" dirty="0">
              <a:solidFill>
                <a:schemeClr val="tx2"/>
              </a:solidFill>
              <a:latin typeface="Courier New" panose="02070309020205020404" pitchFamily="49" charset="0"/>
            </a:endParaRPr>
          </a:p>
          <a:p>
            <a:r>
              <a:rPr lang="en-US" altLang="en-US" sz="1313" dirty="0">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("6-sided: " + roll6 + </a:t>
            </a:r>
          </a:p>
          <a:p>
            <a:r>
              <a:rPr lang="en-US" altLang="en-US" sz="1313" dirty="0">
                <a:latin typeface="Courier New" panose="02070309020205020404" pitchFamily="49" charset="0"/>
              </a:rPr>
              <a:t>                     "&amp;</a:t>
            </a:r>
            <a:r>
              <a:rPr lang="en-US" altLang="en-US" sz="1313" dirty="0" err="1">
                <a:latin typeface="Courier New" panose="02070309020205020404" pitchFamily="49" charset="0"/>
              </a:rPr>
              <a:t>nbsp</a:t>
            </a:r>
            <a:r>
              <a:rPr lang="en-US" altLang="en-US" sz="1313" dirty="0">
                <a:latin typeface="Courier New" panose="02070309020205020404" pitchFamily="49" charset="0"/>
              </a:rPr>
              <a:t>;&amp;</a:t>
            </a:r>
            <a:r>
              <a:rPr lang="en-US" altLang="en-US" sz="1313" dirty="0" err="1">
                <a:latin typeface="Courier New" panose="02070309020205020404" pitchFamily="49" charset="0"/>
              </a:rPr>
              <a:t>nbsp</a:t>
            </a:r>
            <a:r>
              <a:rPr lang="en-US" altLang="en-US" sz="1313" dirty="0">
                <a:latin typeface="Courier New" panose="02070309020205020404" pitchFamily="49" charset="0"/>
              </a:rPr>
              <a:t>;&amp;</a:t>
            </a:r>
            <a:r>
              <a:rPr lang="en-US" altLang="en-US" sz="1313" dirty="0" err="1">
                <a:latin typeface="Courier New" panose="02070309020205020404" pitchFamily="49" charset="0"/>
              </a:rPr>
              <a:t>nbsp</a:t>
            </a:r>
            <a:r>
              <a:rPr lang="en-US" altLang="en-US" sz="1313" dirty="0">
                <a:latin typeface="Courier New" panose="02070309020205020404" pitchFamily="49" charset="0"/>
              </a:rPr>
              <a:t>;&amp;</a:t>
            </a:r>
            <a:r>
              <a:rPr lang="en-US" altLang="en-US" sz="1313" dirty="0" err="1">
                <a:latin typeface="Courier New" panose="02070309020205020404" pitchFamily="49" charset="0"/>
              </a:rPr>
              <a:t>nbsp</a:t>
            </a:r>
            <a:r>
              <a:rPr lang="en-US" altLang="en-US" sz="1313" dirty="0">
                <a:latin typeface="Courier New" panose="02070309020205020404" pitchFamily="49" charset="0"/>
              </a:rPr>
              <a:t>;" +</a:t>
            </a:r>
          </a:p>
          <a:p>
            <a:r>
              <a:rPr lang="en-US" altLang="en-US" sz="1313" dirty="0">
                <a:latin typeface="Courier New" panose="02070309020205020404" pitchFamily="49" charset="0"/>
              </a:rPr>
              <a:t>                     "8-sided: " + roll8 + "&lt;</a:t>
            </a:r>
            <a:r>
              <a:rPr lang="en-US" altLang="en-US" sz="1313" dirty="0" err="1">
                <a:latin typeface="Courier New" panose="02070309020205020404" pitchFamily="49" charset="0"/>
              </a:rPr>
              <a:t>br</a:t>
            </a:r>
            <a:r>
              <a:rPr lang="en-US" altLang="en-US" sz="1313" dirty="0">
                <a:latin typeface="Courier New" panose="02070309020205020404" pitchFamily="49" charset="0"/>
              </a:rPr>
              <a:t> /&gt;");</a:t>
            </a:r>
          </a:p>
          <a:p>
            <a:r>
              <a:rPr lang="en-US" altLang="en-US" sz="1313" dirty="0">
                <a:latin typeface="Courier New" panose="02070309020205020404" pitchFamily="49" charset="0"/>
              </a:rPr>
              <a:t>    }</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    </a:t>
            </a:r>
            <a:r>
              <a:rPr lang="en-US" altLang="en-US" sz="1313" dirty="0" err="1">
                <a:latin typeface="Courier New" panose="02070309020205020404" pitchFamily="49" charset="0"/>
              </a:rPr>
              <a:t>document.write</a:t>
            </a:r>
            <a:r>
              <a:rPr lang="en-US" altLang="en-US" sz="1313" dirty="0">
                <a:latin typeface="Courier New" panose="02070309020205020404" pitchFamily="49" charset="0"/>
              </a:rPr>
              <a:t>("&lt;</a:t>
            </a:r>
            <a:r>
              <a:rPr lang="en-US" altLang="en-US" sz="1313" dirty="0" err="1">
                <a:latin typeface="Courier New" panose="02070309020205020404" pitchFamily="49" charset="0"/>
              </a:rPr>
              <a:t>br</a:t>
            </a:r>
            <a:r>
              <a:rPr lang="en-US" altLang="en-US" sz="1313" dirty="0">
                <a:latin typeface="Courier New" panose="02070309020205020404" pitchFamily="49" charset="0"/>
              </a:rPr>
              <a:t> /&gt;Number of rolls: " + </a:t>
            </a:r>
          </a:p>
          <a:p>
            <a:r>
              <a:rPr lang="en-US" altLang="en-US" sz="1313" dirty="0">
                <a:latin typeface="Courier New" panose="02070309020205020404" pitchFamily="49" charset="0"/>
              </a:rPr>
              <a:t>                   </a:t>
            </a:r>
            <a:r>
              <a:rPr lang="en-US" altLang="en-US" sz="1313" dirty="0">
                <a:solidFill>
                  <a:schemeClr val="tx2"/>
                </a:solidFill>
                <a:latin typeface="Courier New" panose="02070309020205020404" pitchFamily="49" charset="0"/>
              </a:rPr>
              <a:t>die6.numRolls</a:t>
            </a:r>
            <a:r>
              <a:rPr lang="en-US" altLang="en-US" sz="1313" dirty="0">
                <a:latin typeface="Courier New" panose="02070309020205020404" pitchFamily="49" charset="0"/>
              </a:rPr>
              <a:t>);</a:t>
            </a:r>
          </a:p>
          <a:p>
            <a:r>
              <a:rPr lang="en-US" altLang="en-US" sz="1313" dirty="0">
                <a:latin typeface="Courier New" panose="02070309020205020404" pitchFamily="49" charset="0"/>
              </a:rPr>
              <a:t>  &lt;/script&gt;</a:t>
            </a:r>
          </a:p>
          <a:p>
            <a:r>
              <a:rPr lang="en-US" altLang="en-US" sz="1313" dirty="0">
                <a:latin typeface="Courier New" panose="02070309020205020404" pitchFamily="49" charset="0"/>
              </a:rPr>
              <a:t>&lt;/body&gt;</a:t>
            </a:r>
          </a:p>
          <a:p>
            <a:r>
              <a:rPr lang="en-US" altLang="en-US" sz="1313" dirty="0">
                <a:latin typeface="Courier New" panose="02070309020205020404" pitchFamily="49" charset="0"/>
              </a:rPr>
              <a:t>&lt;/html&gt;</a:t>
            </a:r>
          </a:p>
        </p:txBody>
      </p:sp>
      <p:sp>
        <p:nvSpPr>
          <p:cNvPr id="25604" name="Text Box 4"/>
          <p:cNvSpPr txBox="1">
            <a:spLocks noChangeArrowheads="1"/>
          </p:cNvSpPr>
          <p:nvPr/>
        </p:nvSpPr>
        <p:spPr bwMode="auto">
          <a:xfrm>
            <a:off x="6215063" y="1357313"/>
            <a:ext cx="2571750" cy="398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88">
                <a:latin typeface="Arial Narrow" panose="020B0606020202030204" pitchFamily="34" charset="0"/>
              </a:rPr>
              <a:t>create a </a:t>
            </a:r>
            <a:r>
              <a:rPr lang="en-US" altLang="en-US" sz="1688">
                <a:solidFill>
                  <a:srgbClr val="FF0033"/>
                </a:solidFill>
                <a:latin typeface="Arial Narrow" panose="020B0606020202030204" pitchFamily="34" charset="0"/>
              </a:rPr>
              <a:t>Die</a:t>
            </a:r>
            <a:r>
              <a:rPr lang="en-US" altLang="en-US" sz="1688">
                <a:latin typeface="Arial Narrow" panose="020B0606020202030204" pitchFamily="34" charset="0"/>
              </a:rPr>
              <a:t> object using new (similar to String and Array)</a:t>
            </a:r>
          </a:p>
          <a:p>
            <a:endParaRPr lang="en-US" altLang="en-US" sz="1688">
              <a:latin typeface="Arial Narrow" panose="020B0606020202030204" pitchFamily="34" charset="0"/>
            </a:endParaRPr>
          </a:p>
          <a:p>
            <a:r>
              <a:rPr lang="en-US" altLang="en-US" sz="1688">
                <a:latin typeface="Arial Narrow" panose="020B0606020202030204" pitchFamily="34" charset="0"/>
              </a:rPr>
              <a:t>here, the argument to Die initializes numSides for that particular object</a:t>
            </a:r>
          </a:p>
          <a:p>
            <a:endParaRPr lang="en-US" altLang="en-US" sz="1688">
              <a:latin typeface="Arial Narrow" panose="020B0606020202030204" pitchFamily="34" charset="0"/>
            </a:endParaRPr>
          </a:p>
          <a:p>
            <a:r>
              <a:rPr lang="en-US" altLang="en-US" sz="1688">
                <a:latin typeface="Arial Narrow" panose="020B0606020202030204" pitchFamily="34" charset="0"/>
              </a:rPr>
              <a:t>each Die object has its own properties (numSides &amp; numRolls)</a:t>
            </a:r>
          </a:p>
          <a:p>
            <a:endParaRPr lang="en-US" altLang="en-US" sz="1688">
              <a:latin typeface="Arial Narrow" panose="020B0606020202030204" pitchFamily="34" charset="0"/>
            </a:endParaRPr>
          </a:p>
          <a:p>
            <a:r>
              <a:rPr lang="en-US" altLang="en-US" sz="1688">
                <a:latin typeface="Arial Narrow" panose="020B0606020202030204" pitchFamily="34" charset="0"/>
              </a:rPr>
              <a:t>Roll(), when called on a particular Die, accesses its numSides property and updates its NumRolls</a:t>
            </a:r>
            <a:endParaRPr lang="en-US" altLang="en-US" sz="1688" i="1">
              <a:latin typeface="Arial Narrow" panose="020B0606020202030204" pitchFamily="34" charset="0"/>
            </a:endParaRPr>
          </a:p>
        </p:txBody>
      </p:sp>
    </p:spTree>
    <p:extLst>
      <p:ext uri="{BB962C8B-B14F-4D97-AF65-F5344CB8AC3E}">
        <p14:creationId xmlns:p14="http://schemas.microsoft.com/office/powerpoint/2010/main" val="6703069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785999" y="-41672"/>
            <a:ext cx="8077200" cy="734368"/>
          </a:xfrm>
        </p:spPr>
        <p:txBody>
          <a:bodyPr>
            <a:normAutofit fontScale="90000"/>
          </a:bodyPr>
          <a:lstStyle/>
          <a:p>
            <a:r>
              <a:rPr lang="en-US" altLang="en-US" dirty="0" smtClean="0"/>
              <a:t>User-Defined Objects</a:t>
            </a:r>
          </a:p>
        </p:txBody>
      </p:sp>
      <p:sp>
        <p:nvSpPr>
          <p:cNvPr id="24579" name="Rectangle 3"/>
          <p:cNvSpPr>
            <a:spLocks noGrp="1" noChangeArrowheads="1"/>
          </p:cNvSpPr>
          <p:nvPr>
            <p:ph type="body" idx="1"/>
          </p:nvPr>
        </p:nvSpPr>
        <p:spPr>
          <a:xfrm>
            <a:off x="785999" y="857249"/>
            <a:ext cx="8286564" cy="1410515"/>
          </a:xfrm>
        </p:spPr>
        <p:txBody>
          <a:bodyPr>
            <a:normAutofit fontScale="70000" lnSpcReduction="20000"/>
          </a:bodyPr>
          <a:lstStyle/>
          <a:p>
            <a:pPr>
              <a:lnSpc>
                <a:spcPct val="90000"/>
              </a:lnSpc>
            </a:pPr>
            <a:r>
              <a:rPr lang="en-US" altLang="en-US" dirty="0" smtClean="0"/>
              <a:t>can define new objects, but the notation can be somewhat awkward</a:t>
            </a:r>
          </a:p>
          <a:p>
            <a:pPr lvl="1">
              <a:lnSpc>
                <a:spcPct val="70000"/>
              </a:lnSpc>
            </a:pPr>
            <a:r>
              <a:rPr lang="en-US" altLang="en-US" dirty="0" smtClean="0"/>
              <a:t>simply define a function that serves as a constructor</a:t>
            </a:r>
          </a:p>
          <a:p>
            <a:pPr lvl="1">
              <a:lnSpc>
                <a:spcPct val="70000"/>
              </a:lnSpc>
            </a:pPr>
            <a:r>
              <a:rPr lang="en-US" altLang="en-US" dirty="0" smtClean="0"/>
              <a:t>specify data fields &amp; methods using </a:t>
            </a:r>
            <a:r>
              <a:rPr lang="en-US" altLang="en-US" sz="1688" dirty="0">
                <a:solidFill>
                  <a:srgbClr val="FF0033"/>
                </a:solidFill>
                <a:latin typeface="Courier New" panose="02070309020205020404" pitchFamily="49" charset="0"/>
              </a:rPr>
              <a:t>this</a:t>
            </a:r>
          </a:p>
          <a:p>
            <a:pPr lvl="1">
              <a:lnSpc>
                <a:spcPct val="70000"/>
              </a:lnSpc>
            </a:pPr>
            <a:endParaRPr lang="en-US" altLang="en-US" sz="1688" dirty="0">
              <a:latin typeface="Courier New" panose="02070309020205020404" pitchFamily="49" charset="0"/>
            </a:endParaRPr>
          </a:p>
          <a:p>
            <a:pPr lvl="1">
              <a:lnSpc>
                <a:spcPct val="70000"/>
              </a:lnSpc>
            </a:pPr>
            <a:r>
              <a:rPr lang="en-US" altLang="en-US" dirty="0" smtClean="0"/>
              <a:t>no data hiding: can't protect data or methods</a:t>
            </a:r>
          </a:p>
        </p:txBody>
      </p:sp>
      <p:sp>
        <p:nvSpPr>
          <p:cNvPr id="24580" name="Text Box 4"/>
          <p:cNvSpPr txBox="1">
            <a:spLocks noChangeArrowheads="1"/>
          </p:cNvSpPr>
          <p:nvPr/>
        </p:nvSpPr>
        <p:spPr bwMode="auto">
          <a:xfrm>
            <a:off x="787179" y="2455476"/>
            <a:ext cx="5786438" cy="3325013"/>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313" dirty="0">
                <a:latin typeface="Courier New" panose="02070309020205020404" pitchFamily="49" charset="0"/>
              </a:rPr>
              <a:t>// COMP519       Die.js       11.10.2011 //</a:t>
            </a:r>
          </a:p>
          <a:p>
            <a:r>
              <a:rPr lang="en-US" altLang="en-US" sz="1313" dirty="0">
                <a:latin typeface="Courier New" panose="02070309020205020404" pitchFamily="49" charset="0"/>
              </a:rPr>
              <a:t>// Die class definition</a:t>
            </a:r>
          </a:p>
          <a:p>
            <a:r>
              <a:rPr lang="en-US" altLang="en-US" sz="1313" dirty="0">
                <a:latin typeface="Courier New" panose="02070309020205020404" pitchFamily="49" charset="0"/>
              </a:rPr>
              <a: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function </a:t>
            </a:r>
            <a:r>
              <a:rPr lang="en-US" altLang="en-US" sz="1313" dirty="0">
                <a:solidFill>
                  <a:schemeClr val="tx2"/>
                </a:solidFill>
                <a:latin typeface="Courier New" panose="02070309020205020404" pitchFamily="49" charset="0"/>
              </a:rPr>
              <a:t>Die(sides)</a:t>
            </a:r>
          </a:p>
          <a:p>
            <a:r>
              <a:rPr lang="en-US" altLang="en-US" sz="1313" dirty="0">
                <a:latin typeface="Courier New" panose="02070309020205020404" pitchFamily="49" charset="0"/>
              </a:rPr>
              <a:t>{</a:t>
            </a:r>
          </a:p>
          <a:p>
            <a:r>
              <a:rPr lang="en-US" altLang="en-US" sz="1313" dirty="0">
                <a:latin typeface="Courier New" panose="02070309020205020404" pitchFamily="49" charset="0"/>
              </a:rPr>
              <a:t>   </a:t>
            </a:r>
            <a:r>
              <a:rPr lang="en-US" altLang="en-US" sz="1313" dirty="0" err="1">
                <a:solidFill>
                  <a:schemeClr val="tx2"/>
                </a:solidFill>
                <a:latin typeface="Courier New" panose="02070309020205020404" pitchFamily="49" charset="0"/>
              </a:rPr>
              <a:t>this.numSides</a:t>
            </a:r>
            <a:r>
              <a:rPr lang="en-US" altLang="en-US" sz="1313" dirty="0">
                <a:latin typeface="Courier New" panose="02070309020205020404" pitchFamily="49" charset="0"/>
              </a:rPr>
              <a:t> = sides; </a:t>
            </a:r>
          </a:p>
          <a:p>
            <a:r>
              <a:rPr lang="en-US" altLang="en-US" sz="1313" dirty="0">
                <a:latin typeface="Courier New" panose="02070309020205020404" pitchFamily="49" charset="0"/>
              </a:rPr>
              <a:t>   </a:t>
            </a:r>
            <a:r>
              <a:rPr lang="en-US" altLang="en-US" sz="1313" dirty="0" err="1">
                <a:solidFill>
                  <a:schemeClr val="tx2"/>
                </a:solidFill>
                <a:latin typeface="Courier New" panose="02070309020205020404" pitchFamily="49" charset="0"/>
              </a:rPr>
              <a:t>this.numRolls</a:t>
            </a:r>
            <a:r>
              <a:rPr lang="en-US" altLang="en-US" sz="1313" dirty="0">
                <a:latin typeface="Courier New" panose="02070309020205020404" pitchFamily="49" charset="0"/>
              </a:rPr>
              <a:t> = 0;</a:t>
            </a:r>
          </a:p>
          <a:p>
            <a:r>
              <a:rPr lang="en-US" altLang="en-US" sz="1313" dirty="0">
                <a:latin typeface="Courier New" panose="02070309020205020404" pitchFamily="49" charset="0"/>
              </a:rPr>
              <a:t>   </a:t>
            </a:r>
            <a:r>
              <a:rPr lang="en-US" altLang="en-US" sz="1313" dirty="0" err="1">
                <a:solidFill>
                  <a:schemeClr val="tx2"/>
                </a:solidFill>
                <a:latin typeface="Courier New" panose="02070309020205020404" pitchFamily="49" charset="0"/>
              </a:rPr>
              <a:t>this.roll</a:t>
            </a:r>
            <a:r>
              <a:rPr lang="en-US" altLang="en-US" sz="1313" dirty="0">
                <a:latin typeface="Courier New" panose="02070309020205020404" pitchFamily="49" charset="0"/>
              </a:rPr>
              <a:t> = roll;   // define a pointer to a function</a:t>
            </a:r>
          </a:p>
          <a:p>
            <a:r>
              <a:rPr lang="en-US" altLang="en-US" sz="1313" dirty="0">
                <a:latin typeface="Courier New" panose="02070309020205020404" pitchFamily="49" charset="0"/>
              </a:rPr>
              <a:t>}</a:t>
            </a:r>
          </a:p>
          <a:p>
            <a:endParaRPr lang="en-US" altLang="en-US" sz="1313" dirty="0">
              <a:latin typeface="Courier New" panose="02070309020205020404" pitchFamily="49" charset="0"/>
            </a:endParaRPr>
          </a:p>
          <a:p>
            <a:r>
              <a:rPr lang="en-US" altLang="en-US" sz="1313" dirty="0">
                <a:latin typeface="Courier New" panose="02070309020205020404" pitchFamily="49" charset="0"/>
              </a:rPr>
              <a:t>function roll()</a:t>
            </a:r>
          </a:p>
          <a:p>
            <a:r>
              <a:rPr lang="en-US" altLang="en-US" sz="1313" dirty="0">
                <a:latin typeface="Courier New" panose="02070309020205020404" pitchFamily="49" charset="0"/>
              </a:rPr>
              <a:t>{</a:t>
            </a:r>
          </a:p>
          <a:p>
            <a:r>
              <a:rPr lang="en-US" altLang="en-US" sz="1313" dirty="0">
                <a:latin typeface="Courier New" panose="02070309020205020404" pitchFamily="49" charset="0"/>
              </a:rPr>
              <a:t>    </a:t>
            </a:r>
            <a:r>
              <a:rPr lang="en-US" altLang="en-US" sz="1313" dirty="0" err="1">
                <a:solidFill>
                  <a:schemeClr val="tx2"/>
                </a:solidFill>
                <a:latin typeface="Courier New" panose="02070309020205020404" pitchFamily="49" charset="0"/>
              </a:rPr>
              <a:t>this.numRolls</a:t>
            </a:r>
            <a:r>
              <a:rPr lang="en-US" altLang="en-US" sz="1313" dirty="0">
                <a:latin typeface="Courier New" panose="02070309020205020404" pitchFamily="49" charset="0"/>
              </a:rPr>
              <a:t>++;</a:t>
            </a:r>
          </a:p>
          <a:p>
            <a:r>
              <a:rPr lang="en-US" altLang="en-US" sz="1313" dirty="0">
                <a:latin typeface="Courier New" panose="02070309020205020404" pitchFamily="49" charset="0"/>
              </a:rPr>
              <a:t>    return </a:t>
            </a:r>
            <a:r>
              <a:rPr lang="en-US" altLang="en-US" sz="1313" dirty="0" err="1">
                <a:latin typeface="Courier New" panose="02070309020205020404" pitchFamily="49" charset="0"/>
              </a:rPr>
              <a:t>Math.floor</a:t>
            </a:r>
            <a:r>
              <a:rPr lang="en-US" altLang="en-US" sz="1313" dirty="0">
                <a:latin typeface="Courier New" panose="02070309020205020404" pitchFamily="49" charset="0"/>
              </a:rPr>
              <a:t>(</a:t>
            </a:r>
            <a:r>
              <a:rPr lang="en-US" altLang="en-US" sz="1313" dirty="0" err="1">
                <a:latin typeface="Courier New" panose="02070309020205020404" pitchFamily="49" charset="0"/>
              </a:rPr>
              <a:t>Math.random</a:t>
            </a:r>
            <a:r>
              <a:rPr lang="en-US" altLang="en-US" sz="1313" dirty="0">
                <a:latin typeface="Courier New" panose="02070309020205020404" pitchFamily="49" charset="0"/>
              </a:rPr>
              <a:t>()*</a:t>
            </a:r>
            <a:r>
              <a:rPr lang="en-US" altLang="en-US" sz="1313" dirty="0" err="1">
                <a:solidFill>
                  <a:schemeClr val="tx2"/>
                </a:solidFill>
                <a:latin typeface="Courier New" panose="02070309020205020404" pitchFamily="49" charset="0"/>
              </a:rPr>
              <a:t>this.numSides</a:t>
            </a:r>
            <a:r>
              <a:rPr lang="en-US" altLang="en-US" sz="1313" dirty="0">
                <a:latin typeface="Courier New" panose="02070309020205020404" pitchFamily="49" charset="0"/>
              </a:rPr>
              <a:t>) + 1;</a:t>
            </a:r>
          </a:p>
          <a:p>
            <a:r>
              <a:rPr lang="en-US" altLang="en-US" sz="1313" dirty="0">
                <a:latin typeface="Courier New" panose="02070309020205020404" pitchFamily="49" charset="0"/>
              </a:rPr>
              <a:t>}</a:t>
            </a:r>
          </a:p>
        </p:txBody>
      </p:sp>
      <p:sp>
        <p:nvSpPr>
          <p:cNvPr id="24581" name="Text Box 5"/>
          <p:cNvSpPr txBox="1">
            <a:spLocks noChangeArrowheads="1"/>
          </p:cNvSpPr>
          <p:nvPr/>
        </p:nvSpPr>
        <p:spPr bwMode="auto">
          <a:xfrm>
            <a:off x="6572250" y="2643188"/>
            <a:ext cx="2286000" cy="2949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88" dirty="0">
                <a:latin typeface="Arial Narrow" panose="020B0606020202030204" pitchFamily="34" charset="0"/>
              </a:rPr>
              <a:t>define </a:t>
            </a:r>
            <a:r>
              <a:rPr lang="en-US" altLang="en-US" sz="1500" dirty="0">
                <a:solidFill>
                  <a:srgbClr val="FF0033"/>
                </a:solidFill>
                <a:latin typeface="Courier New" panose="02070309020205020404" pitchFamily="49" charset="0"/>
              </a:rPr>
              <a:t>Die</a:t>
            </a:r>
            <a:r>
              <a:rPr lang="en-US" altLang="en-US" sz="1688" dirty="0">
                <a:latin typeface="Arial Narrow" panose="020B0606020202030204" pitchFamily="34" charset="0"/>
              </a:rPr>
              <a:t> function (i.e., the object's constructor)</a:t>
            </a:r>
            <a:endParaRPr lang="en-US" altLang="en-US" sz="1688" i="1" dirty="0">
              <a:latin typeface="Arial Narrow" panose="020B0606020202030204" pitchFamily="34" charset="0"/>
            </a:endParaRPr>
          </a:p>
          <a:p>
            <a:endParaRPr lang="en-US" altLang="en-US" sz="1688" dirty="0">
              <a:latin typeface="Arial Narrow" panose="020B0606020202030204" pitchFamily="34" charset="0"/>
            </a:endParaRPr>
          </a:p>
          <a:p>
            <a:r>
              <a:rPr lang="en-US" altLang="en-US" sz="1688" dirty="0">
                <a:latin typeface="Arial Narrow" panose="020B0606020202030204" pitchFamily="34" charset="0"/>
              </a:rPr>
              <a:t>initialize data fields in the function, preceded with "</a:t>
            </a:r>
            <a:r>
              <a:rPr lang="en-US" altLang="en-US" sz="1500" dirty="0">
                <a:latin typeface="Arial Narrow" panose="020B0606020202030204" pitchFamily="34" charset="0"/>
              </a:rPr>
              <a:t>this"</a:t>
            </a:r>
          </a:p>
          <a:p>
            <a:endParaRPr lang="en-US" altLang="en-US" sz="1688" dirty="0">
              <a:latin typeface="Arial Narrow" panose="020B0606020202030204" pitchFamily="34" charset="0"/>
            </a:endParaRPr>
          </a:p>
          <a:p>
            <a:r>
              <a:rPr lang="en-US" altLang="en-US" sz="1688" dirty="0">
                <a:latin typeface="Arial Narrow" panose="020B0606020202030204" pitchFamily="34" charset="0"/>
              </a:rPr>
              <a:t>similarly, assign method to separately defined function (which uses </a:t>
            </a:r>
            <a:r>
              <a:rPr lang="en-US" altLang="en-US" sz="1500" dirty="0">
                <a:solidFill>
                  <a:srgbClr val="FF0033"/>
                </a:solidFill>
                <a:latin typeface="Arial Narrow" panose="020B0606020202030204" pitchFamily="34" charset="0"/>
              </a:rPr>
              <a:t>this</a:t>
            </a:r>
            <a:r>
              <a:rPr lang="en-US" altLang="en-US" sz="1688" dirty="0">
                <a:latin typeface="Arial Narrow" panose="020B0606020202030204" pitchFamily="34" charset="0"/>
              </a:rPr>
              <a:t> to access data)</a:t>
            </a:r>
          </a:p>
        </p:txBody>
      </p:sp>
    </p:spTree>
    <p:extLst>
      <p:ext uri="{BB962C8B-B14F-4D97-AF65-F5344CB8AC3E}">
        <p14:creationId xmlns:p14="http://schemas.microsoft.com/office/powerpoint/2010/main" val="262986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4" descr="D:\My Collection\My Presentation Template\147 set\147\04.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051" name="Picture 2" descr="D:\My Collection\My Presentation Template\background images\key-background.jpg"/>
          <p:cNvPicPr>
            <a:picLocks noChangeAspect="1" noChangeArrowheads="1"/>
          </p:cNvPicPr>
          <p:nvPr/>
        </p:nvPicPr>
        <p:blipFill>
          <a:blip r:embed="rId3" cstate="print"/>
          <a:srcRect/>
          <a:stretch>
            <a:fillRect/>
          </a:stretch>
        </p:blipFill>
        <p:spPr bwMode="auto">
          <a:xfrm>
            <a:off x="0" y="9525"/>
            <a:ext cx="5105400" cy="3829050"/>
          </a:xfrm>
          <a:prstGeom prst="rect">
            <a:avLst/>
          </a:prstGeom>
          <a:noFill/>
          <a:ln w="9525">
            <a:noFill/>
            <a:miter lim="800000"/>
            <a:headEnd/>
            <a:tailEnd/>
          </a:ln>
        </p:spPr>
      </p:pic>
      <p:sp>
        <p:nvSpPr>
          <p:cNvPr id="2" name="Title 1"/>
          <p:cNvSpPr>
            <a:spLocks noGrp="1"/>
          </p:cNvSpPr>
          <p:nvPr>
            <p:ph type="ctrTitle"/>
          </p:nvPr>
        </p:nvSpPr>
        <p:spPr>
          <a:xfrm>
            <a:off x="685800" y="1371600"/>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HTML 5 Tutorial</a:t>
            </a:r>
          </a:p>
        </p:txBody>
      </p:sp>
      <p:sp>
        <p:nvSpPr>
          <p:cNvPr id="3" name="Subtitle 2"/>
          <p:cNvSpPr>
            <a:spLocks noGrp="1"/>
          </p:cNvSpPr>
          <p:nvPr>
            <p:ph type="subTitle" idx="1"/>
          </p:nvPr>
        </p:nvSpPr>
        <p:spPr>
          <a:xfrm>
            <a:off x="1371600" y="3352800"/>
            <a:ext cx="6400800" cy="1752600"/>
          </a:xfrm>
        </p:spPr>
        <p:txBody>
          <a:bodyPr rtlCol="0">
            <a:normAutofit/>
          </a:bodyPr>
          <a:lstStyle/>
          <a:p>
            <a:pPr eaLnBrk="1" fontAlgn="auto" hangingPunct="1">
              <a:spcAft>
                <a:spcPts val="0"/>
              </a:spcAft>
              <a:defRPr/>
            </a:pPr>
            <a:r>
              <a:rPr lang="en-US" sz="4000" b="1" dirty="0" smtClean="0">
                <a:solidFill>
                  <a:schemeClr val="accent6">
                    <a:lumMod val="75000"/>
                  </a:schemeClr>
                </a:solidFill>
                <a:effectLst>
                  <a:outerShdw blurRad="38100" dist="38100" dir="2700000" algn="tl">
                    <a:srgbClr val="000000">
                      <a:alpha val="43137"/>
                    </a:srgbClr>
                  </a:outerShdw>
                </a:effectLst>
              </a:rPr>
              <a:t>Chapter 1</a:t>
            </a:r>
          </a:p>
          <a:p>
            <a:pPr eaLnBrk="1" fontAlgn="auto" hangingPunct="1">
              <a:spcAft>
                <a:spcPts val="0"/>
              </a:spcAft>
              <a:defRPr/>
            </a:pPr>
            <a:r>
              <a:rPr lang="en-US" sz="4000" b="1" dirty="0" smtClean="0">
                <a:solidFill>
                  <a:schemeClr val="accent6">
                    <a:lumMod val="75000"/>
                  </a:schemeClr>
                </a:solidFill>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2432463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What is HTML5?</a:t>
            </a:r>
          </a:p>
        </p:txBody>
      </p:sp>
      <p:sp>
        <p:nvSpPr>
          <p:cNvPr id="3" name="Subtitle 2"/>
          <p:cNvSpPr>
            <a:spLocks noGrp="1"/>
          </p:cNvSpPr>
          <p:nvPr>
            <p:ph type="subTitle" idx="1"/>
          </p:nvPr>
        </p:nvSpPr>
        <p:spPr>
          <a:xfrm>
            <a:off x="876300" y="2109788"/>
            <a:ext cx="7391400" cy="2667000"/>
          </a:xfrm>
        </p:spPr>
        <p:txBody>
          <a:bodyPr rtlCol="0">
            <a:normAutofit fontScale="70000" lnSpcReduction="20000"/>
          </a:bodyPr>
          <a:lstStyle/>
          <a:p>
            <a:pPr algn="l" eaLnBrk="1" fontAlgn="auto" hangingPunct="1">
              <a:spcAft>
                <a:spcPts val="0"/>
              </a:spcAft>
              <a:defRPr/>
            </a:pPr>
            <a:r>
              <a:rPr lang="en-US" sz="4000" b="1" dirty="0" smtClean="0">
                <a:solidFill>
                  <a:srgbClr val="3A1D00"/>
                </a:solidFill>
              </a:rPr>
              <a:t>HTML5 will be the new standard for HTML, XHTML, and the HTML DOM.</a:t>
            </a:r>
          </a:p>
          <a:p>
            <a:pPr algn="l" eaLnBrk="1" fontAlgn="auto" hangingPunct="1">
              <a:spcAft>
                <a:spcPts val="0"/>
              </a:spcAft>
              <a:defRPr/>
            </a:pPr>
            <a:r>
              <a:rPr lang="en-US" sz="4000" b="1" dirty="0" smtClean="0">
                <a:solidFill>
                  <a:srgbClr val="3A1D00"/>
                </a:solidFill>
              </a:rPr>
              <a:t>The previous version of HTML came in 1999. The web has changed a lot since then.</a:t>
            </a:r>
          </a:p>
          <a:p>
            <a:pPr algn="l" eaLnBrk="1" fontAlgn="auto" hangingPunct="1">
              <a:spcAft>
                <a:spcPts val="0"/>
              </a:spcAft>
              <a:defRPr/>
            </a:pPr>
            <a:r>
              <a:rPr lang="en-US" sz="4000" b="1" dirty="0" smtClean="0">
                <a:solidFill>
                  <a:srgbClr val="3A1D00"/>
                </a:solidFill>
              </a:rPr>
              <a:t>HTML5 is still a work in progress. However, most modern browsers have some HTML5 support.</a:t>
            </a:r>
          </a:p>
        </p:txBody>
      </p:sp>
    </p:spTree>
    <p:extLst>
      <p:ext uri="{BB962C8B-B14F-4D97-AF65-F5344CB8AC3E}">
        <p14:creationId xmlns:p14="http://schemas.microsoft.com/office/powerpoint/2010/main" val="3130202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573D7EE-54E6-473D-A3DA-7834FC1040CF}" type="slidenum">
              <a:rPr lang="ar-SA"/>
              <a:pPr/>
              <a:t>12</a:t>
            </a:fld>
            <a:endParaRPr lang="en-US"/>
          </a:p>
        </p:txBody>
      </p:sp>
      <p:sp>
        <p:nvSpPr>
          <p:cNvPr id="31746" name="Rectangle 2"/>
          <p:cNvSpPr>
            <a:spLocks noGrp="1" noChangeArrowheads="1"/>
          </p:cNvSpPr>
          <p:nvPr>
            <p:ph type="title"/>
          </p:nvPr>
        </p:nvSpPr>
        <p:spPr>
          <a:solidFill>
            <a:schemeClr val="bg1"/>
          </a:solidFill>
        </p:spPr>
        <p:txBody>
          <a:bodyPr/>
          <a:lstStyle/>
          <a:p>
            <a:r>
              <a:rPr lang="en-US" dirty="0"/>
              <a:t>Paragraphs, &lt;P&gt; &lt;/P&gt;</a:t>
            </a:r>
          </a:p>
        </p:txBody>
      </p:sp>
      <p:sp>
        <p:nvSpPr>
          <p:cNvPr id="31747"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a:t>Paragraphs allow you to add text to a document in such a way that it will automatically adjust the end of line to suite the window size of the browser in which it is being displayed. Each line of text will stretch the entire length of the window.</a:t>
            </a:r>
          </a:p>
        </p:txBody>
      </p:sp>
    </p:spTree>
    <p:extLst>
      <p:ext uri="{BB962C8B-B14F-4D97-AF65-F5344CB8AC3E}">
        <p14:creationId xmlns:p14="http://schemas.microsoft.com/office/powerpoint/2010/main" val="29000349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fontScale="90000"/>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How Did HTML5 Get Started?</a:t>
            </a:r>
          </a:p>
        </p:txBody>
      </p:sp>
      <p:sp>
        <p:nvSpPr>
          <p:cNvPr id="3" name="Subtitle 2"/>
          <p:cNvSpPr>
            <a:spLocks noGrp="1"/>
          </p:cNvSpPr>
          <p:nvPr>
            <p:ph type="subTitle" idx="1"/>
          </p:nvPr>
        </p:nvSpPr>
        <p:spPr>
          <a:xfrm>
            <a:off x="876300" y="1447800"/>
            <a:ext cx="7391400" cy="5181600"/>
          </a:xfrm>
        </p:spPr>
        <p:txBody>
          <a:bodyPr rtlCol="0">
            <a:normAutofit fontScale="55000" lnSpcReduction="20000"/>
          </a:bodyPr>
          <a:lstStyle/>
          <a:p>
            <a:pPr algn="l" eaLnBrk="1" fontAlgn="auto" hangingPunct="1">
              <a:spcAft>
                <a:spcPts val="0"/>
              </a:spcAft>
              <a:defRPr/>
            </a:pPr>
            <a:r>
              <a:rPr lang="en-US" sz="4000" b="1" dirty="0" smtClean="0">
                <a:solidFill>
                  <a:srgbClr val="3A1D00"/>
                </a:solidFill>
              </a:rPr>
              <a:t>HTML5 is a cooperation between the World Wide Web Consortium (W3C) and the Web Hypertext Application Technology Working Group (WHATWG).</a:t>
            </a:r>
          </a:p>
          <a:p>
            <a:pPr algn="l" eaLnBrk="1" fontAlgn="auto" hangingPunct="1">
              <a:spcAft>
                <a:spcPts val="0"/>
              </a:spcAft>
              <a:defRPr/>
            </a:pPr>
            <a:endParaRPr lang="en-US" sz="4000" b="1" dirty="0" smtClean="0">
              <a:solidFill>
                <a:srgbClr val="3A1D00"/>
              </a:solidFill>
            </a:endParaRPr>
          </a:p>
          <a:p>
            <a:pPr algn="l" eaLnBrk="1" fontAlgn="auto" hangingPunct="1">
              <a:spcAft>
                <a:spcPts val="0"/>
              </a:spcAft>
              <a:defRPr/>
            </a:pPr>
            <a:r>
              <a:rPr lang="en-US" sz="4000" b="1" dirty="0" smtClean="0">
                <a:solidFill>
                  <a:srgbClr val="3A1D00"/>
                </a:solidFill>
              </a:rPr>
              <a:t>WHATWG was working with web forms and applications, and W3C was working with XHTML 2.0. In 2006, they decided to cooperate and create a new version of HTML.</a:t>
            </a:r>
          </a:p>
          <a:p>
            <a:pPr algn="l" eaLnBrk="1" fontAlgn="auto" hangingPunct="1">
              <a:spcAft>
                <a:spcPts val="0"/>
              </a:spcAft>
              <a:defRPr/>
            </a:pPr>
            <a:endParaRPr lang="en-US" sz="4000" b="1" dirty="0" smtClean="0">
              <a:solidFill>
                <a:srgbClr val="3A1D00"/>
              </a:solidFill>
            </a:endParaRPr>
          </a:p>
          <a:p>
            <a:pPr algn="l" eaLnBrk="1" fontAlgn="auto" hangingPunct="1">
              <a:spcAft>
                <a:spcPts val="0"/>
              </a:spcAft>
              <a:defRPr/>
            </a:pPr>
            <a:r>
              <a:rPr lang="en-US" sz="4000" b="1" dirty="0" smtClean="0">
                <a:solidFill>
                  <a:srgbClr val="3A1D00"/>
                </a:solidFill>
              </a:rPr>
              <a:t>Some rules for HTML5 were established:</a:t>
            </a:r>
          </a:p>
          <a:p>
            <a:pPr marL="571500" indent="-571500" algn="l" eaLnBrk="1" fontAlgn="auto" hangingPunct="1">
              <a:spcAft>
                <a:spcPts val="0"/>
              </a:spcAft>
              <a:buFont typeface="Arial" pitchFamily="34" charset="0"/>
              <a:buChar char="•"/>
              <a:defRPr/>
            </a:pPr>
            <a:r>
              <a:rPr lang="en-US" sz="4000" b="1" dirty="0" smtClean="0">
                <a:solidFill>
                  <a:srgbClr val="3A1D00"/>
                </a:solidFill>
              </a:rPr>
              <a:t>New features should be based on HTML, CSS, DOM, and JavaScript</a:t>
            </a:r>
          </a:p>
          <a:p>
            <a:pPr marL="571500" indent="-571500" algn="l" eaLnBrk="1" fontAlgn="auto" hangingPunct="1">
              <a:spcAft>
                <a:spcPts val="0"/>
              </a:spcAft>
              <a:buFont typeface="Arial" pitchFamily="34" charset="0"/>
              <a:buChar char="•"/>
              <a:defRPr/>
            </a:pPr>
            <a:r>
              <a:rPr lang="en-US" sz="4000" b="1" dirty="0" smtClean="0">
                <a:solidFill>
                  <a:srgbClr val="3A1D00"/>
                </a:solidFill>
              </a:rPr>
              <a:t>Reduce the need for external plugins (like Flash)</a:t>
            </a:r>
          </a:p>
          <a:p>
            <a:pPr marL="571500" indent="-571500" algn="l" eaLnBrk="1" fontAlgn="auto" hangingPunct="1">
              <a:spcAft>
                <a:spcPts val="0"/>
              </a:spcAft>
              <a:buFont typeface="Arial" pitchFamily="34" charset="0"/>
              <a:buChar char="•"/>
              <a:defRPr/>
            </a:pPr>
            <a:r>
              <a:rPr lang="en-US" sz="4000" b="1" dirty="0" smtClean="0">
                <a:solidFill>
                  <a:srgbClr val="3A1D00"/>
                </a:solidFill>
              </a:rPr>
              <a:t>Better error handling</a:t>
            </a:r>
          </a:p>
          <a:p>
            <a:pPr marL="571500" indent="-571500" algn="l" eaLnBrk="1" fontAlgn="auto" hangingPunct="1">
              <a:spcAft>
                <a:spcPts val="0"/>
              </a:spcAft>
              <a:buFont typeface="Arial" pitchFamily="34" charset="0"/>
              <a:buChar char="•"/>
              <a:defRPr/>
            </a:pPr>
            <a:r>
              <a:rPr lang="en-US" sz="4000" b="1" dirty="0" smtClean="0">
                <a:solidFill>
                  <a:srgbClr val="3A1D00"/>
                </a:solidFill>
              </a:rPr>
              <a:t>More markup to replace scripting</a:t>
            </a:r>
          </a:p>
          <a:p>
            <a:pPr marL="571500" indent="-571500" algn="l" eaLnBrk="1" fontAlgn="auto" hangingPunct="1">
              <a:spcAft>
                <a:spcPts val="0"/>
              </a:spcAft>
              <a:buFont typeface="Arial" pitchFamily="34" charset="0"/>
              <a:buChar char="•"/>
              <a:defRPr/>
            </a:pPr>
            <a:r>
              <a:rPr lang="en-US" sz="4000" b="1" dirty="0" smtClean="0">
                <a:solidFill>
                  <a:srgbClr val="3A1D00"/>
                </a:solidFill>
              </a:rPr>
              <a:t>HTML5 should be device independent</a:t>
            </a:r>
          </a:p>
          <a:p>
            <a:pPr marL="571500" indent="-571500" algn="l" eaLnBrk="1" fontAlgn="auto" hangingPunct="1">
              <a:spcAft>
                <a:spcPts val="0"/>
              </a:spcAft>
              <a:buFont typeface="Arial" pitchFamily="34" charset="0"/>
              <a:buChar char="•"/>
              <a:defRPr/>
            </a:pPr>
            <a:r>
              <a:rPr lang="en-US" sz="4000" b="1" dirty="0" smtClean="0">
                <a:solidFill>
                  <a:srgbClr val="3A1D00"/>
                </a:solidFill>
              </a:rPr>
              <a:t>The development process should be visible to the public</a:t>
            </a:r>
          </a:p>
        </p:txBody>
      </p:sp>
    </p:spTree>
    <p:extLst>
      <p:ext uri="{BB962C8B-B14F-4D97-AF65-F5344CB8AC3E}">
        <p14:creationId xmlns:p14="http://schemas.microsoft.com/office/powerpoint/2010/main" val="2884034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New Features</a:t>
            </a:r>
          </a:p>
        </p:txBody>
      </p:sp>
      <p:sp>
        <p:nvSpPr>
          <p:cNvPr id="3" name="Subtitle 2"/>
          <p:cNvSpPr>
            <a:spLocks noGrp="1"/>
          </p:cNvSpPr>
          <p:nvPr>
            <p:ph type="subTitle" idx="1"/>
          </p:nvPr>
        </p:nvSpPr>
        <p:spPr>
          <a:xfrm>
            <a:off x="876300" y="1905000"/>
            <a:ext cx="7391400" cy="3124200"/>
          </a:xfrm>
        </p:spPr>
        <p:txBody>
          <a:bodyPr rtlCol="0">
            <a:normAutofit lnSpcReduction="10000"/>
          </a:bodyPr>
          <a:lstStyle/>
          <a:p>
            <a:pPr algn="l" eaLnBrk="1" fontAlgn="auto" hangingPunct="1">
              <a:spcAft>
                <a:spcPts val="0"/>
              </a:spcAft>
              <a:defRPr/>
            </a:pPr>
            <a:r>
              <a:rPr lang="en-US" sz="2400" b="1" dirty="0" smtClean="0">
                <a:solidFill>
                  <a:srgbClr val="663300"/>
                </a:solidFill>
              </a:rPr>
              <a:t>Some of the most interesting new features in HTML5 :</a:t>
            </a:r>
          </a:p>
          <a:p>
            <a:pPr marL="342900" indent="-342900" algn="l" eaLnBrk="1" fontAlgn="auto" hangingPunct="1">
              <a:spcAft>
                <a:spcPts val="0"/>
              </a:spcAft>
              <a:buFont typeface="Arial" pitchFamily="34" charset="0"/>
              <a:buChar char="•"/>
              <a:defRPr/>
            </a:pPr>
            <a:r>
              <a:rPr lang="en-US" sz="2400" b="1" dirty="0" smtClean="0">
                <a:solidFill>
                  <a:srgbClr val="663300"/>
                </a:solidFill>
              </a:rPr>
              <a:t>The canvas element for drawing</a:t>
            </a:r>
          </a:p>
          <a:p>
            <a:pPr marL="342900" indent="-342900" algn="l" eaLnBrk="1" fontAlgn="auto" hangingPunct="1">
              <a:spcAft>
                <a:spcPts val="0"/>
              </a:spcAft>
              <a:buFont typeface="Arial" pitchFamily="34" charset="0"/>
              <a:buChar char="•"/>
              <a:defRPr/>
            </a:pPr>
            <a:r>
              <a:rPr lang="en-US" sz="2400" b="1" dirty="0" smtClean="0">
                <a:solidFill>
                  <a:srgbClr val="663300"/>
                </a:solidFill>
              </a:rPr>
              <a:t>The video and audio elements for media playback</a:t>
            </a:r>
          </a:p>
          <a:p>
            <a:pPr marL="342900" indent="-342900" algn="l" eaLnBrk="1" fontAlgn="auto" hangingPunct="1">
              <a:spcAft>
                <a:spcPts val="0"/>
              </a:spcAft>
              <a:buFont typeface="Arial" pitchFamily="34" charset="0"/>
              <a:buChar char="•"/>
              <a:defRPr/>
            </a:pPr>
            <a:r>
              <a:rPr lang="en-US" sz="2400" b="1" dirty="0" smtClean="0">
                <a:solidFill>
                  <a:srgbClr val="663300"/>
                </a:solidFill>
              </a:rPr>
              <a:t>Better support for local offline storage</a:t>
            </a:r>
          </a:p>
          <a:p>
            <a:pPr marL="342900" indent="-342900" algn="l" eaLnBrk="1" fontAlgn="auto" hangingPunct="1">
              <a:spcAft>
                <a:spcPts val="0"/>
              </a:spcAft>
              <a:buFont typeface="Arial" pitchFamily="34" charset="0"/>
              <a:buChar char="•"/>
              <a:defRPr/>
            </a:pPr>
            <a:r>
              <a:rPr lang="en-US" sz="2400" b="1" dirty="0" smtClean="0">
                <a:solidFill>
                  <a:srgbClr val="663300"/>
                </a:solidFill>
              </a:rPr>
              <a:t>New content specific elements, like article, footer, header, </a:t>
            </a:r>
            <a:r>
              <a:rPr lang="en-US" sz="2400" b="1" dirty="0" err="1" smtClean="0">
                <a:solidFill>
                  <a:srgbClr val="663300"/>
                </a:solidFill>
              </a:rPr>
              <a:t>nav</a:t>
            </a:r>
            <a:r>
              <a:rPr lang="en-US" sz="2400" b="1" dirty="0" smtClean="0">
                <a:solidFill>
                  <a:srgbClr val="663300"/>
                </a:solidFill>
              </a:rPr>
              <a:t>, section</a:t>
            </a:r>
          </a:p>
          <a:p>
            <a:pPr marL="342900" indent="-342900" algn="l" eaLnBrk="1" fontAlgn="auto" hangingPunct="1">
              <a:spcAft>
                <a:spcPts val="0"/>
              </a:spcAft>
              <a:buFont typeface="Arial" pitchFamily="34" charset="0"/>
              <a:buChar char="•"/>
              <a:defRPr/>
            </a:pPr>
            <a:r>
              <a:rPr lang="en-US" sz="2400" b="1" dirty="0" smtClean="0">
                <a:solidFill>
                  <a:srgbClr val="663300"/>
                </a:solidFill>
              </a:rPr>
              <a:t>New form controls, like calendar, date, time, email, </a:t>
            </a:r>
            <a:r>
              <a:rPr lang="en-US" sz="2400" b="1" dirty="0" err="1" smtClean="0">
                <a:solidFill>
                  <a:srgbClr val="663300"/>
                </a:solidFill>
              </a:rPr>
              <a:t>url</a:t>
            </a:r>
            <a:r>
              <a:rPr lang="en-US" sz="2400" b="1" dirty="0" smtClean="0">
                <a:solidFill>
                  <a:srgbClr val="663300"/>
                </a:solidFill>
              </a:rPr>
              <a:t>, search</a:t>
            </a:r>
          </a:p>
        </p:txBody>
      </p:sp>
    </p:spTree>
    <p:extLst>
      <p:ext uri="{BB962C8B-B14F-4D97-AF65-F5344CB8AC3E}">
        <p14:creationId xmlns:p14="http://schemas.microsoft.com/office/powerpoint/2010/main" val="4045107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Browser Support</a:t>
            </a:r>
          </a:p>
        </p:txBody>
      </p:sp>
      <p:sp>
        <p:nvSpPr>
          <p:cNvPr id="6148" name="Subtitle 2"/>
          <p:cNvSpPr>
            <a:spLocks noGrp="1"/>
          </p:cNvSpPr>
          <p:nvPr>
            <p:ph type="subTitle" idx="1"/>
          </p:nvPr>
        </p:nvSpPr>
        <p:spPr>
          <a:xfrm>
            <a:off x="876300" y="1905000"/>
            <a:ext cx="7391400" cy="3124200"/>
          </a:xfrm>
        </p:spPr>
        <p:txBody>
          <a:bodyPr/>
          <a:lstStyle/>
          <a:p>
            <a:pPr algn="l" eaLnBrk="1" hangingPunct="1"/>
            <a:r>
              <a:rPr lang="en-US" sz="2400" b="1" smtClean="0">
                <a:solidFill>
                  <a:srgbClr val="663300"/>
                </a:solidFill>
              </a:rPr>
              <a:t>HTML5 is not yet an official standard, and no browsers have full HTML5 support.</a:t>
            </a:r>
          </a:p>
          <a:p>
            <a:pPr algn="l" eaLnBrk="1" hangingPunct="1"/>
            <a:endParaRPr lang="en-US" sz="2400" b="1" smtClean="0">
              <a:solidFill>
                <a:srgbClr val="663300"/>
              </a:solidFill>
            </a:endParaRPr>
          </a:p>
          <a:p>
            <a:pPr algn="l" eaLnBrk="1" hangingPunct="1"/>
            <a:r>
              <a:rPr lang="en-US" sz="2400" b="1" smtClean="0">
                <a:solidFill>
                  <a:srgbClr val="663300"/>
                </a:solidFill>
              </a:rPr>
              <a:t>But all major browsers (Safari, Chrome, Firefox, Opera, Internet Explorer) continue to add new HTML5 features to their latest versions.</a:t>
            </a:r>
          </a:p>
        </p:txBody>
      </p:sp>
    </p:spTree>
    <p:extLst>
      <p:ext uri="{BB962C8B-B14F-4D97-AF65-F5344CB8AC3E}">
        <p14:creationId xmlns:p14="http://schemas.microsoft.com/office/powerpoint/2010/main" val="10196725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To start</a:t>
            </a:r>
          </a:p>
        </p:txBody>
      </p:sp>
      <p:sp>
        <p:nvSpPr>
          <p:cNvPr id="6148" name="Subtitle 2"/>
          <p:cNvSpPr>
            <a:spLocks noGrp="1"/>
          </p:cNvSpPr>
          <p:nvPr>
            <p:ph type="subTitle" idx="1"/>
          </p:nvPr>
        </p:nvSpPr>
        <p:spPr>
          <a:xfrm>
            <a:off x="876300" y="1905000"/>
            <a:ext cx="7391400" cy="3124200"/>
          </a:xfrm>
        </p:spPr>
        <p:txBody>
          <a:bodyPr/>
          <a:lstStyle/>
          <a:p>
            <a:pPr algn="l" eaLnBrk="1" hangingPunct="1"/>
            <a:r>
              <a:rPr lang="en-US" sz="2400" dirty="0">
                <a:solidFill>
                  <a:schemeClr val="tx1"/>
                </a:solidFill>
                <a:latin typeface="+mn-lt"/>
                <a:ea typeface="+mn-ea"/>
                <a:cs typeface="+mn-cs"/>
              </a:rPr>
              <a:t>&lt;!</a:t>
            </a:r>
            <a:r>
              <a:rPr lang="en-US" sz="2400" dirty="0" err="1">
                <a:solidFill>
                  <a:schemeClr val="tx1"/>
                </a:solidFill>
                <a:latin typeface="+mn-lt"/>
                <a:ea typeface="+mn-ea"/>
                <a:cs typeface="+mn-cs"/>
              </a:rPr>
              <a:t>doctype</a:t>
            </a:r>
            <a:r>
              <a:rPr lang="en-US" sz="2400" dirty="0">
                <a:solidFill>
                  <a:schemeClr val="tx1"/>
                </a:solidFill>
                <a:latin typeface="+mn-lt"/>
                <a:ea typeface="+mn-ea"/>
                <a:cs typeface="+mn-cs"/>
              </a:rPr>
              <a:t> html</a:t>
            </a:r>
            <a:r>
              <a:rPr lang="en-US" sz="2400" dirty="0" smtClean="0">
                <a:solidFill>
                  <a:schemeClr val="tx1"/>
                </a:solidFill>
                <a:latin typeface="+mn-lt"/>
                <a:ea typeface="+mn-ea"/>
                <a:cs typeface="+mn-cs"/>
              </a:rPr>
              <a:t>&gt;</a:t>
            </a:r>
          </a:p>
          <a:p>
            <a:pPr algn="l" eaLnBrk="1" hangingPunct="1"/>
            <a:r>
              <a:rPr lang="en-US" sz="2400" b="1" dirty="0" smtClean="0"/>
              <a:t>And then</a:t>
            </a:r>
          </a:p>
          <a:p>
            <a:pPr algn="l" eaLnBrk="1" hangingPunct="1"/>
            <a:r>
              <a:rPr lang="en-US" sz="2400" dirty="0">
                <a:solidFill>
                  <a:schemeClr val="tx1"/>
                </a:solidFill>
                <a:latin typeface="+mn-lt"/>
                <a:ea typeface="+mn-ea"/>
                <a:cs typeface="+mn-cs"/>
              </a:rPr>
              <a:t>&lt;meta </a:t>
            </a:r>
            <a:r>
              <a:rPr lang="en-US" sz="2400" dirty="0" err="1">
                <a:solidFill>
                  <a:schemeClr val="tx1"/>
                </a:solidFill>
                <a:latin typeface="+mn-lt"/>
                <a:ea typeface="+mn-ea"/>
                <a:cs typeface="+mn-cs"/>
              </a:rPr>
              <a:t>charset</a:t>
            </a:r>
            <a:r>
              <a:rPr lang="en-US" sz="2400" dirty="0">
                <a:solidFill>
                  <a:schemeClr val="tx1"/>
                </a:solidFill>
                <a:latin typeface="+mn-lt"/>
                <a:ea typeface="+mn-ea"/>
                <a:cs typeface="+mn-cs"/>
              </a:rPr>
              <a:t>=</a:t>
            </a:r>
            <a:r>
              <a:rPr lang="en-US" sz="2400" dirty="0" err="1">
                <a:solidFill>
                  <a:schemeClr val="tx1"/>
                </a:solidFill>
                <a:latin typeface="+mn-lt"/>
                <a:ea typeface="+mn-ea"/>
                <a:cs typeface="+mn-cs"/>
              </a:rPr>
              <a:t>utf</a:t>
            </a:r>
            <a:r>
              <a:rPr lang="en-US" sz="2400" dirty="0">
                <a:solidFill>
                  <a:schemeClr val="tx1"/>
                </a:solidFill>
                <a:latin typeface="+mn-lt"/>
                <a:ea typeface="+mn-ea"/>
                <a:cs typeface="+mn-cs"/>
              </a:rPr>
              <a:t>-8&gt;</a:t>
            </a:r>
            <a:endParaRPr lang="en-US" sz="2400" b="1" dirty="0" smtClean="0">
              <a:solidFill>
                <a:srgbClr val="663300"/>
              </a:solidFill>
            </a:endParaRPr>
          </a:p>
        </p:txBody>
      </p:sp>
    </p:spTree>
    <p:extLst>
      <p:ext uri="{BB962C8B-B14F-4D97-AF65-F5344CB8AC3E}">
        <p14:creationId xmlns:p14="http://schemas.microsoft.com/office/powerpoint/2010/main" val="5629327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&lt;header&gt;,&lt;</a:t>
            </a:r>
            <a:r>
              <a:rPr lang="en-US" sz="5400" b="1" dirty="0" err="1" smtClean="0">
                <a:solidFill>
                  <a:srgbClr val="663300"/>
                </a:solidFill>
                <a:effectLst>
                  <a:outerShdw blurRad="38100" dist="38100" dir="2700000" algn="tl">
                    <a:srgbClr val="000000">
                      <a:alpha val="43137"/>
                    </a:srgbClr>
                  </a:outerShdw>
                </a:effectLst>
              </a:rPr>
              <a:t>nav</a:t>
            </a:r>
            <a:r>
              <a:rPr lang="en-US" sz="5400" b="1" dirty="0" smtClean="0">
                <a:solidFill>
                  <a:srgbClr val="663300"/>
                </a:solidFill>
                <a:effectLst>
                  <a:outerShdw blurRad="38100" dist="38100" dir="2700000" algn="tl">
                    <a:srgbClr val="000000">
                      <a:alpha val="43137"/>
                    </a:srgbClr>
                  </a:outerShdw>
                </a:effectLst>
              </a:rPr>
              <a:t>&gt;</a:t>
            </a:r>
          </a:p>
        </p:txBody>
      </p:sp>
      <p:sp>
        <p:nvSpPr>
          <p:cNvPr id="6148" name="Subtitle 2"/>
          <p:cNvSpPr>
            <a:spLocks noGrp="1"/>
          </p:cNvSpPr>
          <p:nvPr>
            <p:ph type="subTitle" idx="1"/>
          </p:nvPr>
        </p:nvSpPr>
        <p:spPr>
          <a:xfrm>
            <a:off x="876300" y="1905000"/>
            <a:ext cx="7505700" cy="4495800"/>
          </a:xfrm>
        </p:spPr>
        <p:txBody>
          <a:bodyPr/>
          <a:lstStyle/>
          <a:p>
            <a:r>
              <a:rPr lang="en-US" sz="2400" dirty="0">
                <a:solidFill>
                  <a:schemeClr val="tx1"/>
                </a:solidFill>
                <a:latin typeface="+mn-lt"/>
                <a:ea typeface="+mn-ea"/>
                <a:cs typeface="+mn-cs"/>
              </a:rPr>
              <a:t>&lt;header&gt;</a:t>
            </a:r>
          </a:p>
          <a:p>
            <a:r>
              <a:rPr lang="en-US" sz="2400" dirty="0">
                <a:solidFill>
                  <a:schemeClr val="tx1"/>
                </a:solidFill>
                <a:latin typeface="+mn-lt"/>
                <a:ea typeface="+mn-ea"/>
                <a:cs typeface="+mn-cs"/>
              </a:rPr>
              <a:t>&lt;h1&gt;My interesting life&lt;/h1&gt;</a:t>
            </a:r>
          </a:p>
          <a:p>
            <a:r>
              <a:rPr lang="en-US" sz="2400" dirty="0">
                <a:solidFill>
                  <a:schemeClr val="tx1"/>
                </a:solidFill>
                <a:latin typeface="+mn-lt"/>
                <a:ea typeface="+mn-ea"/>
                <a:cs typeface="+mn-cs"/>
              </a:rPr>
              <a:t>&lt;/header&gt;</a:t>
            </a:r>
          </a:p>
          <a:p>
            <a:r>
              <a:rPr lang="en-US" sz="2400" dirty="0">
                <a:solidFill>
                  <a:schemeClr val="tx1"/>
                </a:solidFill>
                <a:latin typeface="+mn-lt"/>
                <a:ea typeface="+mn-ea"/>
                <a:cs typeface="+mn-cs"/>
              </a:rPr>
              <a:t>&lt;</a:t>
            </a:r>
            <a:r>
              <a:rPr lang="en-US" sz="2400" dirty="0" err="1">
                <a:solidFill>
                  <a:schemeClr val="tx1"/>
                </a:solidFill>
                <a:latin typeface="+mn-lt"/>
                <a:ea typeface="+mn-ea"/>
                <a:cs typeface="+mn-cs"/>
              </a:rPr>
              <a:t>nav</a:t>
            </a:r>
            <a:r>
              <a:rPr lang="en-US" sz="2400" dirty="0">
                <a:solidFill>
                  <a:schemeClr val="tx1"/>
                </a:solidFill>
                <a:latin typeface="+mn-lt"/>
                <a:ea typeface="+mn-ea"/>
                <a:cs typeface="+mn-cs"/>
              </a:rPr>
              <a:t>&gt;</a:t>
            </a:r>
          </a:p>
          <a:p>
            <a:r>
              <a:rPr lang="en-US" sz="2400" dirty="0">
                <a:solidFill>
                  <a:schemeClr val="tx1"/>
                </a:solidFill>
                <a:latin typeface="+mn-lt"/>
                <a:ea typeface="+mn-ea"/>
                <a:cs typeface="+mn-cs"/>
              </a:rPr>
              <a:t>&lt;h2&gt;Menu&lt;/h2&gt;</a:t>
            </a:r>
          </a:p>
          <a:p>
            <a:r>
              <a:rPr lang="en-US" sz="2400" dirty="0">
                <a:solidFill>
                  <a:schemeClr val="tx1"/>
                </a:solidFill>
                <a:latin typeface="+mn-lt"/>
                <a:ea typeface="+mn-ea"/>
                <a:cs typeface="+mn-cs"/>
              </a:rPr>
              <a:t>&lt;</a:t>
            </a:r>
            <a:r>
              <a:rPr lang="en-US" sz="2400" dirty="0" err="1">
                <a:solidFill>
                  <a:schemeClr val="tx1"/>
                </a:solidFill>
                <a:latin typeface="+mn-lt"/>
                <a:ea typeface="+mn-ea"/>
                <a:cs typeface="+mn-cs"/>
              </a:rPr>
              <a:t>ul</a:t>
            </a:r>
            <a:r>
              <a:rPr lang="en-US" sz="2400" dirty="0">
                <a:solidFill>
                  <a:schemeClr val="tx1"/>
                </a:solidFill>
                <a:latin typeface="+mn-lt"/>
                <a:ea typeface="+mn-ea"/>
                <a:cs typeface="+mn-cs"/>
              </a:rPr>
              <a:t>&gt;</a:t>
            </a:r>
          </a:p>
          <a:p>
            <a:r>
              <a:rPr lang="en-US" sz="2400" dirty="0">
                <a:solidFill>
                  <a:schemeClr val="tx1"/>
                </a:solidFill>
                <a:latin typeface="+mn-lt"/>
                <a:ea typeface="+mn-ea"/>
                <a:cs typeface="+mn-cs"/>
              </a:rPr>
              <a:t>&lt;</a:t>
            </a:r>
            <a:r>
              <a:rPr lang="en-US" sz="2400" dirty="0" err="1">
                <a:solidFill>
                  <a:schemeClr val="tx1"/>
                </a:solidFill>
                <a:latin typeface="+mn-lt"/>
                <a:ea typeface="+mn-ea"/>
                <a:cs typeface="+mn-cs"/>
              </a:rPr>
              <a:t>li</a:t>
            </a:r>
            <a:r>
              <a:rPr lang="en-US" sz="2400" dirty="0">
                <a:solidFill>
                  <a:schemeClr val="tx1"/>
                </a:solidFill>
                <a:latin typeface="+mn-lt"/>
                <a:ea typeface="+mn-ea"/>
                <a:cs typeface="+mn-cs"/>
              </a:rPr>
              <a:t>&gt;&lt;a </a:t>
            </a:r>
            <a:r>
              <a:rPr lang="en-US" sz="2400" dirty="0" err="1">
                <a:solidFill>
                  <a:schemeClr val="tx1"/>
                </a:solidFill>
                <a:latin typeface="+mn-lt"/>
                <a:ea typeface="+mn-ea"/>
                <a:cs typeface="+mn-cs"/>
              </a:rPr>
              <a:t>href</a:t>
            </a:r>
            <a:r>
              <a:rPr lang="en-US" sz="2400" dirty="0">
                <a:solidFill>
                  <a:schemeClr val="tx1"/>
                </a:solidFill>
                <a:latin typeface="+mn-lt"/>
                <a:ea typeface="+mn-ea"/>
                <a:cs typeface="+mn-cs"/>
              </a:rPr>
              <a:t>=”last-week.html”&gt;Last week&lt;/a&gt;&lt;/</a:t>
            </a:r>
            <a:r>
              <a:rPr lang="en-US" sz="2400" dirty="0" err="1">
                <a:solidFill>
                  <a:schemeClr val="tx1"/>
                </a:solidFill>
                <a:latin typeface="+mn-lt"/>
                <a:ea typeface="+mn-ea"/>
                <a:cs typeface="+mn-cs"/>
              </a:rPr>
              <a:t>li</a:t>
            </a:r>
            <a:r>
              <a:rPr lang="en-US" sz="2400" dirty="0">
                <a:solidFill>
                  <a:schemeClr val="tx1"/>
                </a:solidFill>
                <a:latin typeface="+mn-lt"/>
                <a:ea typeface="+mn-ea"/>
                <a:cs typeface="+mn-cs"/>
              </a:rPr>
              <a:t>&gt;</a:t>
            </a:r>
          </a:p>
          <a:p>
            <a:r>
              <a:rPr lang="it-IT" sz="2400" dirty="0">
                <a:solidFill>
                  <a:schemeClr val="tx1"/>
                </a:solidFill>
                <a:latin typeface="+mn-lt"/>
                <a:ea typeface="+mn-ea"/>
                <a:cs typeface="+mn-cs"/>
              </a:rPr>
              <a:t>&lt;li&gt;&lt;a href=”archive.html”&gt;Archives&lt;/a&gt;&lt;/li&gt;</a:t>
            </a:r>
          </a:p>
          <a:p>
            <a:r>
              <a:rPr lang="en-US" sz="2400" dirty="0">
                <a:solidFill>
                  <a:schemeClr val="tx1"/>
                </a:solidFill>
                <a:latin typeface="+mn-lt"/>
                <a:ea typeface="+mn-ea"/>
                <a:cs typeface="+mn-cs"/>
              </a:rPr>
              <a:t>&lt;/</a:t>
            </a:r>
            <a:r>
              <a:rPr lang="en-US" sz="2400" dirty="0" err="1">
                <a:solidFill>
                  <a:schemeClr val="tx1"/>
                </a:solidFill>
                <a:latin typeface="+mn-lt"/>
                <a:ea typeface="+mn-ea"/>
                <a:cs typeface="+mn-cs"/>
              </a:rPr>
              <a:t>ul</a:t>
            </a:r>
            <a:r>
              <a:rPr lang="en-US" sz="2400" dirty="0">
                <a:solidFill>
                  <a:schemeClr val="tx1"/>
                </a:solidFill>
                <a:latin typeface="+mn-lt"/>
                <a:ea typeface="+mn-ea"/>
                <a:cs typeface="+mn-cs"/>
              </a:rPr>
              <a:t>&gt;</a:t>
            </a:r>
          </a:p>
          <a:p>
            <a:r>
              <a:rPr lang="en-US" sz="2400" dirty="0">
                <a:solidFill>
                  <a:schemeClr val="tx1"/>
                </a:solidFill>
                <a:latin typeface="+mn-lt"/>
                <a:ea typeface="+mn-ea"/>
                <a:cs typeface="+mn-cs"/>
              </a:rPr>
              <a:t>&lt;/</a:t>
            </a:r>
            <a:r>
              <a:rPr lang="en-US" sz="2400" dirty="0" err="1">
                <a:solidFill>
                  <a:schemeClr val="tx1"/>
                </a:solidFill>
                <a:latin typeface="+mn-lt"/>
                <a:ea typeface="+mn-ea"/>
                <a:cs typeface="+mn-cs"/>
              </a:rPr>
              <a:t>nav</a:t>
            </a:r>
            <a:r>
              <a:rPr lang="en-US" sz="2400" dirty="0" smtClean="0">
                <a:solidFill>
                  <a:schemeClr val="tx1"/>
                </a:solidFill>
                <a:latin typeface="+mn-lt"/>
                <a:ea typeface="+mn-ea"/>
                <a:cs typeface="+mn-cs"/>
              </a:rPr>
              <a:t>&gt;</a:t>
            </a:r>
            <a:endParaRPr lang="en-US" sz="2400" dirty="0">
              <a:solidFill>
                <a:schemeClr val="tx1"/>
              </a:solidFill>
              <a:latin typeface="+mn-lt"/>
              <a:ea typeface="+mn-ea"/>
              <a:cs typeface="+mn-cs"/>
            </a:endParaRPr>
          </a:p>
        </p:txBody>
      </p:sp>
    </p:spTree>
    <p:extLst>
      <p:ext uri="{BB962C8B-B14F-4D97-AF65-F5344CB8AC3E}">
        <p14:creationId xmlns:p14="http://schemas.microsoft.com/office/powerpoint/2010/main" val="1023855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&lt;article&gt;</a:t>
            </a:r>
          </a:p>
        </p:txBody>
      </p:sp>
      <p:sp>
        <p:nvSpPr>
          <p:cNvPr id="6148" name="Subtitle 2"/>
          <p:cNvSpPr>
            <a:spLocks noGrp="1"/>
          </p:cNvSpPr>
          <p:nvPr>
            <p:ph type="subTitle" idx="1"/>
          </p:nvPr>
        </p:nvSpPr>
        <p:spPr>
          <a:xfrm>
            <a:off x="876300" y="1905000"/>
            <a:ext cx="7505700" cy="4800600"/>
          </a:xfrm>
        </p:spPr>
        <p:txBody>
          <a:bodyPr/>
          <a:lstStyle/>
          <a:p>
            <a:r>
              <a:rPr lang="en-US" sz="2400" dirty="0">
                <a:solidFill>
                  <a:schemeClr val="tx1"/>
                </a:solidFill>
                <a:latin typeface="+mn-lt"/>
                <a:ea typeface="+mn-ea"/>
                <a:cs typeface="+mn-cs"/>
              </a:rPr>
              <a:t>&lt;article&gt;</a:t>
            </a:r>
          </a:p>
          <a:p>
            <a:r>
              <a:rPr lang="en-US" sz="2400" dirty="0">
                <a:solidFill>
                  <a:schemeClr val="tx1"/>
                </a:solidFill>
                <a:latin typeface="+mn-lt"/>
                <a:ea typeface="+mn-ea"/>
                <a:cs typeface="+mn-cs"/>
              </a:rPr>
              <a:t>&lt;h2&gt;Yesterday&lt;/h2&gt;</a:t>
            </a:r>
          </a:p>
          <a:p>
            <a:r>
              <a:rPr lang="en-US" sz="2400" dirty="0">
                <a:solidFill>
                  <a:schemeClr val="tx1"/>
                </a:solidFill>
                <a:latin typeface="+mn-lt"/>
                <a:ea typeface="+mn-ea"/>
                <a:cs typeface="+mn-cs"/>
              </a:rPr>
              <a:t>&lt;p&gt;Today I drank coffee for breakfast. 14 hours later,</a:t>
            </a:r>
          </a:p>
          <a:p>
            <a:r>
              <a:rPr lang="en-US" sz="2400" dirty="0" smtClean="0">
                <a:solidFill>
                  <a:schemeClr val="tx1"/>
                </a:solidFill>
                <a:latin typeface="+mn-lt"/>
                <a:ea typeface="+mn-ea"/>
                <a:cs typeface="+mn-cs"/>
              </a:rPr>
              <a:t>I </a:t>
            </a:r>
            <a:r>
              <a:rPr lang="en-US" sz="2400" dirty="0">
                <a:solidFill>
                  <a:schemeClr val="tx1"/>
                </a:solidFill>
                <a:latin typeface="+mn-lt"/>
                <a:ea typeface="+mn-ea"/>
                <a:cs typeface="+mn-cs"/>
              </a:rPr>
              <a:t>went to bed.&lt;/p&gt;</a:t>
            </a:r>
          </a:p>
          <a:p>
            <a:r>
              <a:rPr lang="en-US" sz="2400" dirty="0">
                <a:solidFill>
                  <a:schemeClr val="tx1"/>
                </a:solidFill>
                <a:latin typeface="+mn-lt"/>
                <a:ea typeface="+mn-ea"/>
                <a:cs typeface="+mn-cs"/>
              </a:rPr>
              <a:t>&lt;/article&gt;</a:t>
            </a:r>
          </a:p>
          <a:p>
            <a:r>
              <a:rPr lang="en-US" sz="2400" dirty="0" smtClean="0">
                <a:solidFill>
                  <a:schemeClr val="tx1"/>
                </a:solidFill>
                <a:latin typeface="+mn-lt"/>
                <a:ea typeface="+mn-ea"/>
                <a:cs typeface="+mn-cs"/>
              </a:rPr>
              <a:t>&lt;</a:t>
            </a:r>
            <a:r>
              <a:rPr lang="en-US" sz="2400" dirty="0">
                <a:solidFill>
                  <a:schemeClr val="tx1"/>
                </a:solidFill>
                <a:latin typeface="+mn-lt"/>
                <a:ea typeface="+mn-ea"/>
                <a:cs typeface="+mn-cs"/>
              </a:rPr>
              <a:t>article&gt;</a:t>
            </a:r>
          </a:p>
          <a:p>
            <a:r>
              <a:rPr lang="en-US" sz="2400" dirty="0">
                <a:solidFill>
                  <a:schemeClr val="tx1"/>
                </a:solidFill>
                <a:latin typeface="+mn-lt"/>
                <a:ea typeface="+mn-ea"/>
                <a:cs typeface="+mn-cs"/>
              </a:rPr>
              <a:t>&lt;h2&gt;Tuesday&lt;/h2&gt;</a:t>
            </a:r>
          </a:p>
          <a:p>
            <a:r>
              <a:rPr lang="en-US" sz="2400" dirty="0">
                <a:solidFill>
                  <a:schemeClr val="tx1"/>
                </a:solidFill>
                <a:latin typeface="+mn-lt"/>
                <a:ea typeface="+mn-ea"/>
                <a:cs typeface="+mn-cs"/>
              </a:rPr>
              <a:t>&lt;p&gt;Ran out of coffee, so had orange juice for breakfast.</a:t>
            </a:r>
          </a:p>
          <a:p>
            <a:r>
              <a:rPr lang="en-US" sz="2400" dirty="0" smtClean="0">
                <a:solidFill>
                  <a:schemeClr val="tx1"/>
                </a:solidFill>
                <a:latin typeface="+mn-lt"/>
                <a:ea typeface="+mn-ea"/>
                <a:cs typeface="+mn-cs"/>
              </a:rPr>
              <a:t>It </a:t>
            </a:r>
            <a:r>
              <a:rPr lang="en-US" sz="2400" dirty="0">
                <a:solidFill>
                  <a:schemeClr val="tx1"/>
                </a:solidFill>
                <a:latin typeface="+mn-lt"/>
                <a:ea typeface="+mn-ea"/>
                <a:cs typeface="+mn-cs"/>
              </a:rPr>
              <a:t>was from concentrate.&lt;/p&gt;</a:t>
            </a:r>
          </a:p>
          <a:p>
            <a:r>
              <a:rPr lang="en-US" sz="2400" dirty="0">
                <a:solidFill>
                  <a:schemeClr val="tx1"/>
                </a:solidFill>
                <a:latin typeface="+mn-lt"/>
                <a:ea typeface="+mn-ea"/>
                <a:cs typeface="+mn-cs"/>
              </a:rPr>
              <a:t>&lt;/article&gt;</a:t>
            </a:r>
            <a:endParaRPr lang="en-US" sz="2400" b="1" dirty="0" smtClean="0">
              <a:solidFill>
                <a:srgbClr val="663300"/>
              </a:solidFill>
            </a:endParaRPr>
          </a:p>
        </p:txBody>
      </p:sp>
    </p:spTree>
    <p:extLst>
      <p:ext uri="{BB962C8B-B14F-4D97-AF65-F5344CB8AC3E}">
        <p14:creationId xmlns:p14="http://schemas.microsoft.com/office/powerpoint/2010/main" val="20402899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&lt;footer&gt;</a:t>
            </a:r>
          </a:p>
        </p:txBody>
      </p:sp>
      <p:sp>
        <p:nvSpPr>
          <p:cNvPr id="6148" name="Subtitle 2"/>
          <p:cNvSpPr>
            <a:spLocks noGrp="1"/>
          </p:cNvSpPr>
          <p:nvPr>
            <p:ph type="subTitle" idx="1"/>
          </p:nvPr>
        </p:nvSpPr>
        <p:spPr>
          <a:xfrm>
            <a:off x="876300" y="1905000"/>
            <a:ext cx="7391400" cy="3124200"/>
          </a:xfrm>
        </p:spPr>
        <p:txBody>
          <a:bodyPr/>
          <a:lstStyle/>
          <a:p>
            <a:r>
              <a:rPr lang="en-US" sz="2400" dirty="0">
                <a:solidFill>
                  <a:schemeClr val="tx1"/>
                </a:solidFill>
                <a:latin typeface="+mn-lt"/>
                <a:ea typeface="+mn-ea"/>
                <a:cs typeface="+mn-cs"/>
              </a:rPr>
              <a:t>&lt;footer&gt;</a:t>
            </a:r>
          </a:p>
          <a:p>
            <a:r>
              <a:rPr lang="en-US" sz="2400" dirty="0">
                <a:solidFill>
                  <a:schemeClr val="tx1"/>
                </a:solidFill>
                <a:latin typeface="+mn-lt"/>
                <a:ea typeface="+mn-ea"/>
                <a:cs typeface="+mn-cs"/>
              </a:rPr>
              <a:t>&lt;small&gt;&amp;copy;2007 Ross </a:t>
            </a:r>
            <a:r>
              <a:rPr lang="en-US" sz="2400" dirty="0" err="1">
                <a:solidFill>
                  <a:schemeClr val="tx1"/>
                </a:solidFill>
                <a:latin typeface="+mn-lt"/>
                <a:ea typeface="+mn-ea"/>
                <a:cs typeface="+mn-cs"/>
              </a:rPr>
              <a:t>Bruniges</a:t>
            </a:r>
            <a:r>
              <a:rPr lang="en-US" sz="2400" dirty="0">
                <a:solidFill>
                  <a:schemeClr val="tx1"/>
                </a:solidFill>
                <a:latin typeface="+mn-lt"/>
                <a:ea typeface="+mn-ea"/>
                <a:cs typeface="+mn-cs"/>
              </a:rPr>
              <a:t>. Design by Blogging Tips</a:t>
            </a:r>
          </a:p>
          <a:p>
            <a:r>
              <a:rPr lang="en-US" sz="2400" dirty="0">
                <a:solidFill>
                  <a:schemeClr val="tx1"/>
                </a:solidFill>
                <a:latin typeface="+mn-lt"/>
                <a:ea typeface="+mn-ea"/>
                <a:cs typeface="+mn-cs"/>
              </a:rPr>
              <a:t>and </a:t>
            </a:r>
            <a:r>
              <a:rPr lang="en-US" sz="2400" dirty="0" err="1">
                <a:solidFill>
                  <a:schemeClr val="tx1"/>
                </a:solidFill>
                <a:latin typeface="+mn-lt"/>
                <a:ea typeface="+mn-ea"/>
                <a:cs typeface="+mn-cs"/>
              </a:rPr>
              <a:t>Pearsonified</a:t>
            </a:r>
            <a:r>
              <a:rPr lang="en-US" sz="2400" dirty="0">
                <a:solidFill>
                  <a:schemeClr val="tx1"/>
                </a:solidFill>
                <a:latin typeface="+mn-lt"/>
                <a:ea typeface="+mn-ea"/>
                <a:cs typeface="+mn-cs"/>
              </a:rPr>
              <a:t>&lt;/small&gt;</a:t>
            </a:r>
          </a:p>
          <a:p>
            <a:r>
              <a:rPr lang="en-US" sz="2400" dirty="0">
                <a:solidFill>
                  <a:schemeClr val="tx1"/>
                </a:solidFill>
                <a:latin typeface="+mn-lt"/>
                <a:ea typeface="+mn-ea"/>
                <a:cs typeface="+mn-cs"/>
              </a:rPr>
              <a:t>&lt;/footer&gt;</a:t>
            </a:r>
            <a:endParaRPr lang="en-US" sz="2400" b="1" dirty="0" smtClean="0">
              <a:solidFill>
                <a:srgbClr val="663300"/>
              </a:solidFill>
            </a:endParaRPr>
          </a:p>
        </p:txBody>
      </p:sp>
    </p:spTree>
    <p:extLst>
      <p:ext uri="{BB962C8B-B14F-4D97-AF65-F5344CB8AC3E}">
        <p14:creationId xmlns:p14="http://schemas.microsoft.com/office/powerpoint/2010/main" val="38594072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3"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Canvas Element</a:t>
            </a:r>
          </a:p>
        </p:txBody>
      </p:sp>
      <p:sp>
        <p:nvSpPr>
          <p:cNvPr id="6148" name="Subtitle 2"/>
          <p:cNvSpPr>
            <a:spLocks noGrp="1"/>
          </p:cNvSpPr>
          <p:nvPr>
            <p:ph type="subTitle" idx="1"/>
          </p:nvPr>
        </p:nvSpPr>
        <p:spPr>
          <a:xfrm>
            <a:off x="914400" y="1447800"/>
            <a:ext cx="7353300" cy="4724400"/>
          </a:xfrm>
        </p:spPr>
        <p:txBody>
          <a:bodyPr/>
          <a:lstStyle/>
          <a:p>
            <a:pPr algn="l" eaLnBrk="1" hangingPunct="1"/>
            <a:r>
              <a:rPr lang="en-US" sz="2400" b="1" dirty="0" smtClean="0">
                <a:solidFill>
                  <a:srgbClr val="663300"/>
                </a:solidFill>
              </a:rPr>
              <a:t>Create a Canvas</a:t>
            </a:r>
          </a:p>
          <a:p>
            <a:pPr algn="l" eaLnBrk="1" hangingPunct="1"/>
            <a:r>
              <a:rPr lang="en-US" sz="2400" b="1" dirty="0" smtClean="0">
                <a:solidFill>
                  <a:srgbClr val="663300"/>
                </a:solidFill>
              </a:rPr>
              <a:t>&lt;!DOCTYPE html&gt;</a:t>
            </a:r>
          </a:p>
          <a:p>
            <a:pPr algn="l" eaLnBrk="1" hangingPunct="1"/>
            <a:r>
              <a:rPr lang="en-US" sz="2400" b="1" dirty="0" smtClean="0">
                <a:solidFill>
                  <a:srgbClr val="663300"/>
                </a:solidFill>
              </a:rPr>
              <a:t>&lt;html&gt;</a:t>
            </a:r>
          </a:p>
          <a:p>
            <a:pPr algn="l" eaLnBrk="1" hangingPunct="1"/>
            <a:r>
              <a:rPr lang="en-US" sz="2400" b="1" dirty="0" smtClean="0">
                <a:solidFill>
                  <a:srgbClr val="663300"/>
                </a:solidFill>
              </a:rPr>
              <a:t>&lt;body&gt;</a:t>
            </a:r>
          </a:p>
          <a:p>
            <a:pPr algn="l" eaLnBrk="1" hangingPunct="1"/>
            <a:r>
              <a:rPr lang="en-US" sz="2400" b="1" dirty="0" smtClean="0">
                <a:solidFill>
                  <a:srgbClr val="663300"/>
                </a:solidFill>
              </a:rPr>
              <a:t>&lt;canvas id="</a:t>
            </a:r>
            <a:r>
              <a:rPr lang="en-US" sz="2400" b="1" dirty="0" err="1" smtClean="0">
                <a:solidFill>
                  <a:srgbClr val="663300"/>
                </a:solidFill>
              </a:rPr>
              <a:t>myCanvas</a:t>
            </a:r>
            <a:r>
              <a:rPr lang="en-US" sz="2400" b="1" dirty="0" smtClean="0">
                <a:solidFill>
                  <a:srgbClr val="663300"/>
                </a:solidFill>
              </a:rPr>
              <a:t>" width="200" height="100" style="border:1px solid #000000;"&gt;</a:t>
            </a:r>
          </a:p>
          <a:p>
            <a:pPr algn="l" eaLnBrk="1" hangingPunct="1"/>
            <a:r>
              <a:rPr lang="en-US" sz="2400" b="1" dirty="0" smtClean="0">
                <a:solidFill>
                  <a:srgbClr val="663300"/>
                </a:solidFill>
              </a:rPr>
              <a:t>Your browser does not support the HTML5 canvas tag.</a:t>
            </a:r>
          </a:p>
          <a:p>
            <a:pPr algn="l" eaLnBrk="1" hangingPunct="1"/>
            <a:r>
              <a:rPr lang="en-US" sz="2400" b="1" dirty="0" smtClean="0">
                <a:solidFill>
                  <a:srgbClr val="663300"/>
                </a:solidFill>
              </a:rPr>
              <a:t>&lt;/canvas&gt;</a:t>
            </a:r>
          </a:p>
          <a:p>
            <a:pPr algn="l" eaLnBrk="1" hangingPunct="1"/>
            <a:r>
              <a:rPr lang="en-US" sz="2400" b="1" dirty="0" smtClean="0">
                <a:solidFill>
                  <a:srgbClr val="663300"/>
                </a:solidFill>
              </a:rPr>
              <a:t>&lt;/body&gt;</a:t>
            </a:r>
          </a:p>
          <a:p>
            <a:pPr algn="l" eaLnBrk="1" hangingPunct="1"/>
            <a:r>
              <a:rPr lang="en-US" sz="2400" b="1" dirty="0" smtClean="0">
                <a:solidFill>
                  <a:srgbClr val="663300"/>
                </a:solidFill>
              </a:rPr>
              <a:t>&lt;/html&gt;</a:t>
            </a:r>
          </a:p>
          <a:p>
            <a:pPr algn="l" eaLnBrk="1" hangingPunct="1"/>
            <a:endParaRPr lang="en-US" sz="2400" b="1" dirty="0" smtClean="0">
              <a:solidFill>
                <a:srgbClr val="663300"/>
              </a:solidFill>
            </a:endParaRPr>
          </a:p>
        </p:txBody>
      </p:sp>
    </p:spTree>
    <p:extLst>
      <p:ext uri="{BB962C8B-B14F-4D97-AF65-F5344CB8AC3E}">
        <p14:creationId xmlns:p14="http://schemas.microsoft.com/office/powerpoint/2010/main" val="1166220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JavaScript</a:t>
            </a:r>
          </a:p>
        </p:txBody>
      </p:sp>
      <p:sp>
        <p:nvSpPr>
          <p:cNvPr id="6148" name="Subtitle 2"/>
          <p:cNvSpPr>
            <a:spLocks noGrp="1"/>
          </p:cNvSpPr>
          <p:nvPr>
            <p:ph type="subTitle" idx="1"/>
          </p:nvPr>
        </p:nvSpPr>
        <p:spPr>
          <a:xfrm>
            <a:off x="876300" y="1905000"/>
            <a:ext cx="7391400" cy="3124200"/>
          </a:xfrm>
        </p:spPr>
        <p:txBody>
          <a:bodyPr/>
          <a:lstStyle/>
          <a:p>
            <a:pPr algn="l" eaLnBrk="1" hangingPunct="1"/>
            <a:r>
              <a:rPr lang="en-US" sz="2400" dirty="0" smtClean="0"/>
              <a:t>All drawing on the canvas must be done inside a JavaScript:</a:t>
            </a:r>
          </a:p>
          <a:p>
            <a:pPr algn="l" eaLnBrk="1" hangingPunct="1"/>
            <a:r>
              <a:rPr lang="en-US" sz="2400" dirty="0" smtClean="0"/>
              <a:t>&lt;script&gt;</a:t>
            </a:r>
            <a:br>
              <a:rPr lang="en-US" sz="2400" dirty="0" smtClean="0"/>
            </a:br>
            <a:r>
              <a:rPr lang="en-US" sz="2400" dirty="0" err="1" smtClean="0"/>
              <a:t>var</a:t>
            </a:r>
            <a:r>
              <a:rPr lang="en-US" sz="2400" dirty="0" smtClean="0"/>
              <a:t> c = </a:t>
            </a:r>
            <a:r>
              <a:rPr lang="en-US" sz="2400" dirty="0" err="1" smtClean="0"/>
              <a:t>document.getElementById</a:t>
            </a:r>
            <a:r>
              <a:rPr lang="en-US" sz="2400" dirty="0" smtClean="0"/>
              <a:t>("</a:t>
            </a:r>
            <a:r>
              <a:rPr lang="en-US" sz="2400" dirty="0" err="1" smtClean="0"/>
              <a:t>myCanvas</a:t>
            </a:r>
            <a:r>
              <a:rPr lang="en-US" sz="2400" dirty="0" smtClean="0"/>
              <a:t>");</a:t>
            </a:r>
            <a:br>
              <a:rPr lang="en-US" sz="2400" dirty="0" smtClean="0"/>
            </a:br>
            <a:r>
              <a:rPr lang="en-US" sz="2400" dirty="0" err="1" smtClean="0"/>
              <a:t>var</a:t>
            </a:r>
            <a:r>
              <a:rPr lang="en-US" sz="2400" dirty="0" smtClean="0"/>
              <a:t> </a:t>
            </a:r>
            <a:r>
              <a:rPr lang="en-US" sz="2400" dirty="0" err="1" smtClean="0"/>
              <a:t>ctx</a:t>
            </a:r>
            <a:r>
              <a:rPr lang="en-US" sz="2400" dirty="0" smtClean="0"/>
              <a:t> = </a:t>
            </a:r>
            <a:r>
              <a:rPr lang="en-US" sz="2400" dirty="0" err="1" smtClean="0"/>
              <a:t>c.getContext</a:t>
            </a:r>
            <a:r>
              <a:rPr lang="en-US" sz="2400" dirty="0" smtClean="0"/>
              <a:t>("2d");</a:t>
            </a:r>
            <a:br>
              <a:rPr lang="en-US" sz="2400" dirty="0" smtClean="0"/>
            </a:br>
            <a:r>
              <a:rPr lang="en-US" sz="2400" dirty="0" err="1" smtClean="0"/>
              <a:t>ctx.fillStyle</a:t>
            </a:r>
            <a:r>
              <a:rPr lang="en-US" sz="2400" dirty="0" smtClean="0"/>
              <a:t> = "#FF0000";</a:t>
            </a:r>
            <a:br>
              <a:rPr lang="en-US" sz="2400" dirty="0" smtClean="0"/>
            </a:br>
            <a:r>
              <a:rPr lang="en-US" sz="2400" dirty="0" err="1" smtClean="0"/>
              <a:t>ctx.fillRect</a:t>
            </a:r>
            <a:r>
              <a:rPr lang="en-US" sz="2400" dirty="0" smtClean="0"/>
              <a:t>(0,0,150,75);</a:t>
            </a:r>
            <a:br>
              <a:rPr lang="en-US" sz="2400" dirty="0" smtClean="0"/>
            </a:br>
            <a:r>
              <a:rPr lang="en-US" sz="2400" dirty="0" smtClean="0"/>
              <a:t>&lt;/script&gt;</a:t>
            </a:r>
            <a:endParaRPr lang="en-US" sz="2400" b="1" dirty="0" smtClean="0">
              <a:solidFill>
                <a:srgbClr val="663300"/>
              </a:solidFill>
            </a:endParaRPr>
          </a:p>
        </p:txBody>
      </p:sp>
    </p:spTree>
    <p:extLst>
      <p:ext uri="{BB962C8B-B14F-4D97-AF65-F5344CB8AC3E}">
        <p14:creationId xmlns:p14="http://schemas.microsoft.com/office/powerpoint/2010/main" val="1133598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pPr eaLnBrk="1" fontAlgn="auto" hangingPunct="1">
              <a:spcAft>
                <a:spcPts val="0"/>
              </a:spcAft>
              <a:defRPr/>
            </a:pPr>
            <a:r>
              <a:rPr lang="en-US" sz="5400" b="1" dirty="0" smtClean="0">
                <a:solidFill>
                  <a:srgbClr val="663300"/>
                </a:solidFill>
                <a:effectLst>
                  <a:outerShdw blurRad="38100" dist="38100" dir="2700000" algn="tl">
                    <a:srgbClr val="000000">
                      <a:alpha val="43137"/>
                    </a:srgbClr>
                  </a:outerShdw>
                </a:effectLst>
              </a:rPr>
              <a:t>Straight Line</a:t>
            </a:r>
          </a:p>
        </p:txBody>
      </p:sp>
      <p:sp>
        <p:nvSpPr>
          <p:cNvPr id="6148" name="Subtitle 2"/>
          <p:cNvSpPr>
            <a:spLocks noGrp="1"/>
          </p:cNvSpPr>
          <p:nvPr>
            <p:ph type="subTitle" idx="1"/>
          </p:nvPr>
        </p:nvSpPr>
        <p:spPr>
          <a:xfrm>
            <a:off x="876300" y="1905000"/>
            <a:ext cx="7391400" cy="3124200"/>
          </a:xfrm>
        </p:spPr>
        <p:txBody>
          <a:bodyPr/>
          <a:lstStyle/>
          <a:p>
            <a:pPr algn="l" eaLnBrk="1" hangingPunct="1"/>
            <a:r>
              <a:rPr lang="en-US" sz="2400" dirty="0" smtClean="0"/>
              <a:t>&lt;script&gt;</a:t>
            </a:r>
          </a:p>
          <a:p>
            <a:pPr algn="l" eaLnBrk="1" hangingPunct="1"/>
            <a:r>
              <a:rPr lang="en-US" sz="2400" dirty="0" err="1" smtClean="0"/>
              <a:t>var</a:t>
            </a:r>
            <a:r>
              <a:rPr lang="en-US" sz="2400" dirty="0" smtClean="0"/>
              <a:t> c = </a:t>
            </a:r>
            <a:r>
              <a:rPr lang="en-US" sz="2400" dirty="0" err="1" smtClean="0"/>
              <a:t>document.getElementById</a:t>
            </a:r>
            <a:r>
              <a:rPr lang="en-US" sz="2400" dirty="0" smtClean="0"/>
              <a:t>("</a:t>
            </a:r>
            <a:r>
              <a:rPr lang="en-US" sz="2400" dirty="0" err="1" smtClean="0"/>
              <a:t>myCanvas</a:t>
            </a:r>
            <a:r>
              <a:rPr lang="en-US" sz="2400" dirty="0" smtClean="0"/>
              <a:t>");</a:t>
            </a:r>
            <a:br>
              <a:rPr lang="en-US" sz="2400" dirty="0" smtClean="0"/>
            </a:br>
            <a:r>
              <a:rPr lang="en-US" sz="2400" dirty="0" err="1" smtClean="0"/>
              <a:t>var</a:t>
            </a:r>
            <a:r>
              <a:rPr lang="en-US" sz="2400" dirty="0" smtClean="0"/>
              <a:t> </a:t>
            </a:r>
            <a:r>
              <a:rPr lang="en-US" sz="2400" dirty="0" err="1" smtClean="0"/>
              <a:t>ctx</a:t>
            </a:r>
            <a:r>
              <a:rPr lang="en-US" sz="2400" dirty="0" smtClean="0"/>
              <a:t> = </a:t>
            </a:r>
            <a:r>
              <a:rPr lang="en-US" sz="2400" dirty="0" err="1" smtClean="0"/>
              <a:t>c.getContext</a:t>
            </a:r>
            <a:r>
              <a:rPr lang="en-US" sz="2400" dirty="0" smtClean="0"/>
              <a:t>("2d");</a:t>
            </a:r>
            <a:br>
              <a:rPr lang="en-US" sz="2400" dirty="0" smtClean="0"/>
            </a:br>
            <a:r>
              <a:rPr lang="en-US" sz="2400" dirty="0" err="1" smtClean="0"/>
              <a:t>ctx.moveTo</a:t>
            </a:r>
            <a:r>
              <a:rPr lang="en-US" sz="2400" dirty="0" smtClean="0"/>
              <a:t>(0,0);</a:t>
            </a:r>
            <a:br>
              <a:rPr lang="en-US" sz="2400" dirty="0" smtClean="0"/>
            </a:br>
            <a:r>
              <a:rPr lang="en-US" sz="2400" dirty="0" err="1" smtClean="0"/>
              <a:t>ctx.lineTo</a:t>
            </a:r>
            <a:r>
              <a:rPr lang="en-US" sz="2400" dirty="0" smtClean="0"/>
              <a:t>(200,100);</a:t>
            </a:r>
            <a:br>
              <a:rPr lang="en-US" sz="2400" dirty="0" smtClean="0"/>
            </a:br>
            <a:r>
              <a:rPr lang="en-US" sz="2400" dirty="0" err="1" smtClean="0"/>
              <a:t>ctx.stroke</a:t>
            </a:r>
            <a:r>
              <a:rPr lang="en-US" sz="2400" dirty="0" smtClean="0"/>
              <a:t>();</a:t>
            </a:r>
          </a:p>
          <a:p>
            <a:pPr algn="l" eaLnBrk="1" hangingPunct="1"/>
            <a:r>
              <a:rPr lang="en-US" sz="2400" b="1" dirty="0" smtClean="0">
                <a:solidFill>
                  <a:srgbClr val="663300"/>
                </a:solidFill>
              </a:rPr>
              <a:t>&lt;/script&gt;</a:t>
            </a:r>
          </a:p>
        </p:txBody>
      </p:sp>
    </p:spTree>
    <p:extLst>
      <p:ext uri="{BB962C8B-B14F-4D97-AF65-F5344CB8AC3E}">
        <p14:creationId xmlns:p14="http://schemas.microsoft.com/office/powerpoint/2010/main" val="41101027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7DACFC4-3CB5-4A88-9312-6B8871E9905C}" type="slidenum">
              <a:rPr lang="ar-SA"/>
              <a:pPr/>
              <a:t>13</a:t>
            </a:fld>
            <a:endParaRPr lang="en-US"/>
          </a:p>
        </p:txBody>
      </p:sp>
      <p:sp>
        <p:nvSpPr>
          <p:cNvPr id="33794" name="Rectangle 2"/>
          <p:cNvSpPr>
            <a:spLocks noGrp="1" noChangeArrowheads="1"/>
          </p:cNvSpPr>
          <p:nvPr>
            <p:ph type="title"/>
          </p:nvPr>
        </p:nvSpPr>
        <p:spPr>
          <a:solidFill>
            <a:schemeClr val="bg1"/>
          </a:solidFill>
        </p:spPr>
        <p:txBody>
          <a:bodyPr/>
          <a:lstStyle/>
          <a:p>
            <a:r>
              <a:rPr lang="en-US" dirty="0"/>
              <a:t>Break, &lt;BR&gt;</a:t>
            </a:r>
          </a:p>
        </p:txBody>
      </p:sp>
      <p:sp>
        <p:nvSpPr>
          <p:cNvPr id="33795"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sz="2800"/>
              <a:t>Line breaks allow you to decide where the text will break on a line or continue to the end of the window.</a:t>
            </a:r>
          </a:p>
          <a:p>
            <a:pPr>
              <a:buClr>
                <a:schemeClr val="bg1"/>
              </a:buClr>
              <a:buFont typeface="Wingdings" pitchFamily="2" charset="2"/>
              <a:buChar char="§"/>
            </a:pPr>
            <a:r>
              <a:rPr lang="en-US" sz="2800"/>
              <a:t>A &lt;BR&gt; is an empty Element, meaning that it may contain attributes but it does not contain content.</a:t>
            </a:r>
          </a:p>
          <a:p>
            <a:pPr>
              <a:buClr>
                <a:schemeClr val="bg1"/>
              </a:buClr>
              <a:buFont typeface="Wingdings" pitchFamily="2" charset="2"/>
              <a:buChar char="§"/>
            </a:pPr>
            <a:r>
              <a:rPr lang="en-US" sz="2800"/>
              <a:t>The &lt;BR&gt; element does not have a closing tag.</a:t>
            </a:r>
          </a:p>
          <a:p>
            <a:pPr>
              <a:buClr>
                <a:schemeClr val="bg1"/>
              </a:buClr>
              <a:buFont typeface="Wingdings" pitchFamily="2" charset="2"/>
              <a:buNone/>
            </a:pPr>
            <a:endParaRPr lang="en-US" sz="2800"/>
          </a:p>
        </p:txBody>
      </p:sp>
    </p:spTree>
    <p:extLst>
      <p:ext uri="{BB962C8B-B14F-4D97-AF65-F5344CB8AC3E}">
        <p14:creationId xmlns:p14="http://schemas.microsoft.com/office/powerpoint/2010/main" val="3204502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Video</a:t>
            </a:r>
            <a:endParaRPr lang="en-US" sz="5400" b="1" dirty="0"/>
          </a:p>
        </p:txBody>
      </p:sp>
      <p:sp>
        <p:nvSpPr>
          <p:cNvPr id="6148" name="Subtitle 2"/>
          <p:cNvSpPr>
            <a:spLocks noGrp="1"/>
          </p:cNvSpPr>
          <p:nvPr>
            <p:ph type="subTitle" idx="1"/>
          </p:nvPr>
        </p:nvSpPr>
        <p:spPr>
          <a:xfrm>
            <a:off x="876300" y="1905000"/>
            <a:ext cx="7658100" cy="4800600"/>
          </a:xfrm>
        </p:spPr>
        <p:txBody>
          <a:bodyPr/>
          <a:lstStyle/>
          <a:p>
            <a:r>
              <a:rPr lang="en-US" sz="2400" dirty="0" smtClean="0"/>
              <a:t>&lt;!DOCTYPE html&gt;</a:t>
            </a:r>
          </a:p>
          <a:p>
            <a:r>
              <a:rPr lang="en-US" sz="2400" dirty="0" smtClean="0"/>
              <a:t>&lt;html&gt;</a:t>
            </a:r>
          </a:p>
          <a:p>
            <a:r>
              <a:rPr lang="en-US" sz="2400" dirty="0" smtClean="0"/>
              <a:t>&lt;body&gt;</a:t>
            </a:r>
          </a:p>
          <a:p>
            <a:r>
              <a:rPr lang="en-US" sz="2400" dirty="0" smtClean="0"/>
              <a:t>&lt;video width="320" height="240" controls&gt;</a:t>
            </a:r>
          </a:p>
          <a:p>
            <a:r>
              <a:rPr lang="en-US" sz="2400" dirty="0" smtClean="0"/>
              <a:t>  &lt;source </a:t>
            </a:r>
            <a:r>
              <a:rPr lang="en-US" sz="2400" dirty="0" err="1" smtClean="0"/>
              <a:t>src</a:t>
            </a:r>
            <a:r>
              <a:rPr lang="en-US" sz="2400" dirty="0" smtClean="0"/>
              <a:t>="movie.mp4" type="video/mp4"&gt;</a:t>
            </a:r>
          </a:p>
          <a:p>
            <a:r>
              <a:rPr lang="en-US" sz="2400" dirty="0" smtClean="0"/>
              <a:t>  &lt;source </a:t>
            </a:r>
            <a:r>
              <a:rPr lang="en-US" sz="2400" dirty="0" err="1" smtClean="0"/>
              <a:t>src</a:t>
            </a:r>
            <a:r>
              <a:rPr lang="en-US" sz="2400" dirty="0" smtClean="0"/>
              <a:t>="movie.ogg" type="video/</a:t>
            </a:r>
            <a:r>
              <a:rPr lang="en-US" sz="2400" dirty="0" err="1" smtClean="0"/>
              <a:t>ogg</a:t>
            </a:r>
            <a:r>
              <a:rPr lang="en-US" sz="2400" dirty="0" smtClean="0"/>
              <a:t>"&gt;</a:t>
            </a:r>
          </a:p>
          <a:p>
            <a:r>
              <a:rPr lang="en-US" sz="2400" dirty="0" smtClean="0"/>
              <a:t>  Your browser does not support the video tag.</a:t>
            </a:r>
          </a:p>
          <a:p>
            <a:r>
              <a:rPr lang="en-US" sz="2400" dirty="0" smtClean="0"/>
              <a:t>&lt;/video&gt;</a:t>
            </a:r>
          </a:p>
          <a:p>
            <a:r>
              <a:rPr lang="en-US" sz="2400" dirty="0" smtClean="0"/>
              <a:t>&lt;/body&gt;</a:t>
            </a:r>
          </a:p>
          <a:p>
            <a:r>
              <a:rPr lang="en-US" sz="2400" dirty="0" smtClean="0"/>
              <a:t>&lt;/html&gt;</a:t>
            </a:r>
          </a:p>
          <a:p>
            <a:endParaRPr lang="en-US" sz="2400" dirty="0" smtClean="0"/>
          </a:p>
        </p:txBody>
      </p:sp>
    </p:spTree>
    <p:extLst>
      <p:ext uri="{BB962C8B-B14F-4D97-AF65-F5344CB8AC3E}">
        <p14:creationId xmlns:p14="http://schemas.microsoft.com/office/powerpoint/2010/main" val="3268646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MIME Types support for video</a:t>
            </a:r>
            <a:endParaRPr lang="en-US" dirty="0"/>
          </a:p>
        </p:txBody>
      </p:sp>
      <p:sp>
        <p:nvSpPr>
          <p:cNvPr id="3" name="Content Placeholder 2"/>
          <p:cNvSpPr>
            <a:spLocks noGrp="1"/>
          </p:cNvSpPr>
          <p:nvPr>
            <p:ph idx="1"/>
          </p:nvPr>
        </p:nvSpPr>
        <p:spPr/>
        <p:txBody>
          <a:bodyPr/>
          <a:lstStyle/>
          <a:p>
            <a:r>
              <a:rPr lang="en-US" dirty="0" smtClean="0"/>
              <a:t>MP4         video/mp4</a:t>
            </a:r>
          </a:p>
          <a:p>
            <a:r>
              <a:rPr lang="en-US" dirty="0" smtClean="0"/>
              <a:t> </a:t>
            </a:r>
            <a:r>
              <a:rPr lang="en-US" dirty="0" err="1" smtClean="0"/>
              <a:t>WebM</a:t>
            </a:r>
            <a:r>
              <a:rPr lang="en-US" dirty="0" smtClean="0"/>
              <a:t>     video/</a:t>
            </a:r>
            <a:r>
              <a:rPr lang="en-US" dirty="0" err="1" smtClean="0"/>
              <a:t>webm</a:t>
            </a:r>
            <a:endParaRPr lang="en-US" dirty="0" smtClean="0"/>
          </a:p>
          <a:p>
            <a:r>
              <a:rPr lang="en-US" dirty="0" smtClean="0"/>
              <a:t> </a:t>
            </a:r>
            <a:r>
              <a:rPr lang="en-US" dirty="0" err="1" smtClean="0"/>
              <a:t>Ogg</a:t>
            </a:r>
            <a:r>
              <a:rPr lang="en-US" dirty="0" smtClean="0"/>
              <a:t>         video/</a:t>
            </a:r>
            <a:r>
              <a:rPr lang="en-US" dirty="0" err="1" smtClean="0"/>
              <a:t>ogg</a:t>
            </a:r>
            <a:endParaRPr lang="en-US" dirty="0"/>
          </a:p>
        </p:txBody>
      </p:sp>
      <p:sp>
        <p:nvSpPr>
          <p:cNvPr id="4" name="Slide Number Placeholder 3"/>
          <p:cNvSpPr>
            <a:spLocks noGrp="1"/>
          </p:cNvSpPr>
          <p:nvPr>
            <p:ph type="sldNum" sz="quarter" idx="12"/>
          </p:nvPr>
        </p:nvSpPr>
        <p:spPr/>
        <p:txBody>
          <a:bodyPr/>
          <a:lstStyle/>
          <a:p>
            <a:fld id="{800176DF-E466-4368-9E1F-A0FEDC7E1E33}" type="slidenum">
              <a:rPr lang="ar-SA" smtClean="0"/>
              <a:pPr/>
              <a:t>131</a:t>
            </a:fld>
            <a:endParaRPr lang="en-US"/>
          </a:p>
        </p:txBody>
      </p:sp>
    </p:spTree>
    <p:extLst>
      <p:ext uri="{BB962C8B-B14F-4D97-AF65-F5344CB8AC3E}">
        <p14:creationId xmlns:p14="http://schemas.microsoft.com/office/powerpoint/2010/main" val="24974103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Audio</a:t>
            </a:r>
            <a:endParaRPr lang="en-US" sz="5400" b="1" dirty="0"/>
          </a:p>
        </p:txBody>
      </p:sp>
      <p:sp>
        <p:nvSpPr>
          <p:cNvPr id="6148" name="Subtitle 2"/>
          <p:cNvSpPr>
            <a:spLocks noGrp="1"/>
          </p:cNvSpPr>
          <p:nvPr>
            <p:ph type="subTitle" idx="1"/>
          </p:nvPr>
        </p:nvSpPr>
        <p:spPr>
          <a:xfrm>
            <a:off x="876300" y="1905000"/>
            <a:ext cx="7658100" cy="4800600"/>
          </a:xfrm>
        </p:spPr>
        <p:txBody>
          <a:bodyPr/>
          <a:lstStyle/>
          <a:p>
            <a:r>
              <a:rPr lang="en-US" sz="2400" dirty="0" smtClean="0"/>
              <a:t>&lt;!DOCTYPE html&gt;</a:t>
            </a:r>
          </a:p>
          <a:p>
            <a:r>
              <a:rPr lang="en-US" sz="2400" dirty="0" smtClean="0"/>
              <a:t>&lt;html&gt;</a:t>
            </a:r>
          </a:p>
          <a:p>
            <a:r>
              <a:rPr lang="en-US" sz="2400" dirty="0" smtClean="0"/>
              <a:t>&lt;body&gt;</a:t>
            </a:r>
          </a:p>
          <a:p>
            <a:r>
              <a:rPr lang="en-US" sz="2400" dirty="0" smtClean="0"/>
              <a:t>&lt;audio controls&gt;</a:t>
            </a:r>
          </a:p>
          <a:p>
            <a:r>
              <a:rPr lang="en-US" sz="2400" dirty="0" smtClean="0"/>
              <a:t>  &lt;source </a:t>
            </a:r>
            <a:r>
              <a:rPr lang="en-US" sz="2400" dirty="0" err="1" smtClean="0"/>
              <a:t>src</a:t>
            </a:r>
            <a:r>
              <a:rPr lang="en-US" sz="2400" dirty="0" smtClean="0"/>
              <a:t>="horse.ogg" type="audio/</a:t>
            </a:r>
            <a:r>
              <a:rPr lang="en-US" sz="2400" dirty="0" err="1" smtClean="0"/>
              <a:t>ogg</a:t>
            </a:r>
            <a:r>
              <a:rPr lang="en-US" sz="2400" dirty="0" smtClean="0"/>
              <a:t>"&gt;</a:t>
            </a:r>
          </a:p>
          <a:p>
            <a:r>
              <a:rPr lang="en-US" sz="2400" dirty="0" smtClean="0"/>
              <a:t>  &lt;source </a:t>
            </a:r>
            <a:r>
              <a:rPr lang="en-US" sz="2400" dirty="0" err="1" smtClean="0"/>
              <a:t>src</a:t>
            </a:r>
            <a:r>
              <a:rPr lang="en-US" sz="2400" dirty="0" smtClean="0"/>
              <a:t>="horse.mp3" type="audio/mpeg"&gt;</a:t>
            </a:r>
          </a:p>
          <a:p>
            <a:r>
              <a:rPr lang="en-US" sz="2400" dirty="0" smtClean="0"/>
              <a:t>Your browser does not support the audio element.</a:t>
            </a:r>
          </a:p>
          <a:p>
            <a:r>
              <a:rPr lang="en-US" sz="2400" dirty="0" smtClean="0"/>
              <a:t>&lt;/audio&gt;</a:t>
            </a:r>
          </a:p>
          <a:p>
            <a:r>
              <a:rPr lang="en-US" sz="2400" dirty="0" smtClean="0"/>
              <a:t>&lt;/body&gt;</a:t>
            </a:r>
          </a:p>
          <a:p>
            <a:r>
              <a:rPr lang="en-US" sz="2400" dirty="0" smtClean="0"/>
              <a:t>&lt;/html&gt;</a:t>
            </a:r>
          </a:p>
          <a:p>
            <a:endParaRPr lang="en-US" sz="2400" dirty="0" smtClean="0"/>
          </a:p>
        </p:txBody>
      </p:sp>
    </p:spTree>
    <p:extLst>
      <p:ext uri="{BB962C8B-B14F-4D97-AF65-F5344CB8AC3E}">
        <p14:creationId xmlns:p14="http://schemas.microsoft.com/office/powerpoint/2010/main" val="114652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fontScale="90000"/>
          </a:bodyPr>
          <a:lstStyle/>
          <a:p>
            <a:r>
              <a:rPr lang="en-US" sz="5400" b="1" dirty="0" smtClean="0"/>
              <a:t>HTML5 Web Storage Objects</a:t>
            </a:r>
            <a:endParaRPr lang="en-US" sz="5400" b="1" dirty="0"/>
          </a:p>
        </p:txBody>
      </p:sp>
      <p:sp>
        <p:nvSpPr>
          <p:cNvPr id="6148" name="Subtitle 2"/>
          <p:cNvSpPr>
            <a:spLocks noGrp="1"/>
          </p:cNvSpPr>
          <p:nvPr>
            <p:ph type="subTitle" idx="1"/>
          </p:nvPr>
        </p:nvSpPr>
        <p:spPr>
          <a:xfrm>
            <a:off x="876300" y="1905000"/>
            <a:ext cx="7658100" cy="4800600"/>
          </a:xfrm>
        </p:spPr>
        <p:txBody>
          <a:bodyPr/>
          <a:lstStyle/>
          <a:p>
            <a:r>
              <a:rPr lang="en-US" sz="2400" dirty="0" smtClean="0"/>
              <a:t>HTML5 Web Storage provides two new objects for storing data on the client:</a:t>
            </a:r>
          </a:p>
          <a:p>
            <a:r>
              <a:rPr lang="en-US" sz="2400" dirty="0" err="1" smtClean="0"/>
              <a:t>window.localStorage</a:t>
            </a:r>
            <a:r>
              <a:rPr lang="en-US" sz="2400" dirty="0" smtClean="0"/>
              <a:t> - stores data with no expiration date</a:t>
            </a:r>
          </a:p>
          <a:p>
            <a:r>
              <a:rPr lang="en-US" sz="2400" dirty="0" err="1" smtClean="0"/>
              <a:t>code.sessionStorage</a:t>
            </a:r>
            <a:r>
              <a:rPr lang="en-US" sz="2400" dirty="0" smtClean="0"/>
              <a:t> - stores data for one session (data is lost when the tab is closed)</a:t>
            </a:r>
          </a:p>
          <a:p>
            <a:endParaRPr lang="en-US" sz="2400" dirty="0" smtClean="0"/>
          </a:p>
        </p:txBody>
      </p:sp>
    </p:spTree>
    <p:extLst>
      <p:ext uri="{BB962C8B-B14F-4D97-AF65-F5344CB8AC3E}">
        <p14:creationId xmlns:p14="http://schemas.microsoft.com/office/powerpoint/2010/main" val="2279383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Local Storage</a:t>
            </a:r>
            <a:endParaRPr lang="en-US" sz="5400" b="1" dirty="0"/>
          </a:p>
        </p:txBody>
      </p:sp>
      <p:sp>
        <p:nvSpPr>
          <p:cNvPr id="6148" name="Subtitle 2"/>
          <p:cNvSpPr>
            <a:spLocks noGrp="1"/>
          </p:cNvSpPr>
          <p:nvPr>
            <p:ph type="subTitle" idx="1"/>
          </p:nvPr>
        </p:nvSpPr>
        <p:spPr>
          <a:xfrm>
            <a:off x="838200" y="1371600"/>
            <a:ext cx="7658100" cy="4800600"/>
          </a:xfrm>
        </p:spPr>
        <p:txBody>
          <a:bodyPr>
            <a:normAutofit lnSpcReduction="10000"/>
          </a:bodyPr>
          <a:lstStyle/>
          <a:p>
            <a:r>
              <a:rPr lang="en-US" sz="2400" dirty="0" smtClean="0"/>
              <a:t>&lt;!DOCTYPE html&gt;</a:t>
            </a:r>
          </a:p>
          <a:p>
            <a:r>
              <a:rPr lang="en-US" sz="2400" dirty="0" smtClean="0"/>
              <a:t>&lt;html&gt;</a:t>
            </a:r>
          </a:p>
          <a:p>
            <a:r>
              <a:rPr lang="en-US" sz="2400" dirty="0" smtClean="0"/>
              <a:t>&lt;body&gt;</a:t>
            </a:r>
          </a:p>
          <a:p>
            <a:r>
              <a:rPr lang="en-US" sz="2400" dirty="0" smtClean="0"/>
              <a:t>&lt;div id="result"&gt;&lt;/div&gt;</a:t>
            </a:r>
          </a:p>
          <a:p>
            <a:r>
              <a:rPr lang="en-US" sz="2400" dirty="0" smtClean="0"/>
              <a:t>&lt;script&gt;</a:t>
            </a:r>
          </a:p>
          <a:p>
            <a:r>
              <a:rPr lang="en-US" sz="2400" dirty="0" smtClean="0"/>
              <a:t>// Check browser support</a:t>
            </a:r>
          </a:p>
          <a:p>
            <a:r>
              <a:rPr lang="en-US" sz="2400" dirty="0" smtClean="0"/>
              <a:t>if (</a:t>
            </a:r>
            <a:r>
              <a:rPr lang="en-US" sz="2400" dirty="0" err="1" smtClean="0"/>
              <a:t>typeof</a:t>
            </a:r>
            <a:r>
              <a:rPr lang="en-US" sz="2400" dirty="0" smtClean="0"/>
              <a:t>(Storage) != "undefined")</a:t>
            </a:r>
          </a:p>
          <a:p>
            <a:r>
              <a:rPr lang="en-US" sz="2400" dirty="0" smtClean="0"/>
              <a:t>  {</a:t>
            </a:r>
          </a:p>
          <a:p>
            <a:r>
              <a:rPr lang="en-US" sz="2400" dirty="0" smtClean="0"/>
              <a:t>  // Store</a:t>
            </a:r>
          </a:p>
          <a:p>
            <a:r>
              <a:rPr lang="en-US" sz="2400" dirty="0" smtClean="0"/>
              <a:t>  </a:t>
            </a:r>
            <a:r>
              <a:rPr lang="en-US" sz="2400" dirty="0" err="1" smtClean="0"/>
              <a:t>localStorage.setItem</a:t>
            </a:r>
            <a:r>
              <a:rPr lang="en-US" sz="2400" dirty="0" smtClean="0"/>
              <a:t>("</a:t>
            </a:r>
            <a:r>
              <a:rPr lang="en-US" sz="2400" dirty="0" err="1" smtClean="0"/>
              <a:t>lastname</a:t>
            </a:r>
            <a:r>
              <a:rPr lang="en-US" sz="2400" dirty="0" smtClean="0"/>
              <a:t>", "Smith");</a:t>
            </a:r>
          </a:p>
          <a:p>
            <a:r>
              <a:rPr lang="en-US" sz="2400" dirty="0" smtClean="0"/>
              <a:t>  </a:t>
            </a:r>
          </a:p>
        </p:txBody>
      </p:sp>
    </p:spTree>
    <p:extLst>
      <p:ext uri="{BB962C8B-B14F-4D97-AF65-F5344CB8AC3E}">
        <p14:creationId xmlns:p14="http://schemas.microsoft.com/office/powerpoint/2010/main" val="3152381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3"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Local Storage(</a:t>
            </a:r>
            <a:r>
              <a:rPr lang="en-US" sz="5400" b="1" dirty="0" err="1" smtClean="0"/>
              <a:t>Contd</a:t>
            </a:r>
            <a:r>
              <a:rPr lang="en-US" sz="5400" b="1" dirty="0" smtClean="0"/>
              <a:t>)</a:t>
            </a:r>
            <a:endParaRPr lang="en-US" sz="5400" b="1" dirty="0"/>
          </a:p>
        </p:txBody>
      </p:sp>
      <p:sp>
        <p:nvSpPr>
          <p:cNvPr id="6148" name="Subtitle 2"/>
          <p:cNvSpPr>
            <a:spLocks noGrp="1"/>
          </p:cNvSpPr>
          <p:nvPr>
            <p:ph type="subTitle" idx="1"/>
          </p:nvPr>
        </p:nvSpPr>
        <p:spPr>
          <a:xfrm>
            <a:off x="762000" y="1219200"/>
            <a:ext cx="7658100" cy="4800600"/>
          </a:xfrm>
        </p:spPr>
        <p:txBody>
          <a:bodyPr/>
          <a:lstStyle/>
          <a:p>
            <a:r>
              <a:rPr lang="en-US" sz="2400" dirty="0" smtClean="0"/>
              <a:t>// Retrieve</a:t>
            </a:r>
          </a:p>
          <a:p>
            <a:r>
              <a:rPr lang="en-US" sz="2400" dirty="0" smtClean="0"/>
              <a:t>  </a:t>
            </a:r>
            <a:r>
              <a:rPr lang="en-US" sz="2400" dirty="0" err="1" smtClean="0"/>
              <a:t>document.getElementById</a:t>
            </a:r>
            <a:r>
              <a:rPr lang="en-US" sz="2400" dirty="0" smtClean="0"/>
              <a:t>("result").</a:t>
            </a:r>
            <a:r>
              <a:rPr lang="en-US" sz="2400" dirty="0" err="1" smtClean="0"/>
              <a:t>innerHTML</a:t>
            </a:r>
            <a:r>
              <a:rPr lang="en-US" sz="2400" dirty="0" smtClean="0"/>
              <a:t>=</a:t>
            </a:r>
            <a:r>
              <a:rPr lang="en-US" sz="2400" dirty="0" err="1" smtClean="0"/>
              <a:t>localStorage.getItem</a:t>
            </a:r>
            <a:r>
              <a:rPr lang="en-US" sz="2400" dirty="0" smtClean="0"/>
              <a:t>("</a:t>
            </a:r>
            <a:r>
              <a:rPr lang="en-US" sz="2400" dirty="0" err="1" smtClean="0"/>
              <a:t>lastname</a:t>
            </a:r>
            <a:r>
              <a:rPr lang="en-US" sz="2400" dirty="0" smtClean="0"/>
              <a:t>");</a:t>
            </a:r>
          </a:p>
          <a:p>
            <a:r>
              <a:rPr lang="en-US" sz="2400" dirty="0" smtClean="0"/>
              <a:t>  }</a:t>
            </a:r>
          </a:p>
          <a:p>
            <a:r>
              <a:rPr lang="en-US" sz="2400" dirty="0" smtClean="0"/>
              <a:t>else</a:t>
            </a:r>
          </a:p>
          <a:p>
            <a:r>
              <a:rPr lang="en-US" sz="2400" dirty="0" smtClean="0"/>
              <a:t>  {</a:t>
            </a:r>
          </a:p>
          <a:p>
            <a:r>
              <a:rPr lang="en-US" sz="2400" dirty="0" err="1" smtClean="0"/>
              <a:t>document.getElementById</a:t>
            </a:r>
            <a:r>
              <a:rPr lang="en-US" sz="2400" dirty="0" smtClean="0"/>
              <a:t>("result").</a:t>
            </a:r>
            <a:r>
              <a:rPr lang="en-US" sz="2400" dirty="0" err="1" smtClean="0"/>
              <a:t>innerHTML</a:t>
            </a:r>
            <a:r>
              <a:rPr lang="en-US" sz="2400" dirty="0" smtClean="0"/>
              <a:t>="Sorry, your browser does not support Web Storage...";</a:t>
            </a:r>
          </a:p>
          <a:p>
            <a:r>
              <a:rPr lang="en-US" sz="2400" dirty="0" smtClean="0"/>
              <a:t>  }</a:t>
            </a:r>
          </a:p>
          <a:p>
            <a:r>
              <a:rPr lang="en-US" sz="2400" dirty="0" smtClean="0"/>
              <a:t>&lt;/script&gt;</a:t>
            </a:r>
          </a:p>
          <a:p>
            <a:endParaRPr lang="en-US" sz="2400" dirty="0" smtClean="0"/>
          </a:p>
        </p:txBody>
      </p:sp>
    </p:spTree>
    <p:extLst>
      <p:ext uri="{BB962C8B-B14F-4D97-AF65-F5344CB8AC3E}">
        <p14:creationId xmlns:p14="http://schemas.microsoft.com/office/powerpoint/2010/main" val="453736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3"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Session Storage</a:t>
            </a:r>
            <a:endParaRPr lang="en-US" sz="5400" b="1" dirty="0"/>
          </a:p>
        </p:txBody>
      </p:sp>
      <p:sp>
        <p:nvSpPr>
          <p:cNvPr id="6148" name="Subtitle 2"/>
          <p:cNvSpPr>
            <a:spLocks noGrp="1"/>
          </p:cNvSpPr>
          <p:nvPr>
            <p:ph type="subTitle" idx="1"/>
          </p:nvPr>
        </p:nvSpPr>
        <p:spPr>
          <a:xfrm>
            <a:off x="762000" y="1219200"/>
            <a:ext cx="7658100" cy="4800600"/>
          </a:xfrm>
        </p:spPr>
        <p:txBody>
          <a:bodyPr/>
          <a:lstStyle/>
          <a:p>
            <a:r>
              <a:rPr lang="en-US" sz="2400" dirty="0" smtClean="0"/>
              <a:t>Example</a:t>
            </a:r>
          </a:p>
          <a:p>
            <a:r>
              <a:rPr lang="en-US" sz="2400" dirty="0" smtClean="0"/>
              <a:t>  </a:t>
            </a:r>
          </a:p>
        </p:txBody>
      </p:sp>
    </p:spTree>
    <p:extLst>
      <p:ext uri="{BB962C8B-B14F-4D97-AF65-F5344CB8AC3E}">
        <p14:creationId xmlns:p14="http://schemas.microsoft.com/office/powerpoint/2010/main" val="16358492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3" cstate="print"/>
          <a:srcRect/>
          <a:stretch>
            <a:fillRect/>
          </a:stretch>
        </p:blipFill>
        <p:spPr bwMode="auto">
          <a:xfrm>
            <a:off x="0" y="623888"/>
            <a:ext cx="9144000" cy="7453312"/>
          </a:xfrm>
          <a:prstGeom prst="rect">
            <a:avLst/>
          </a:prstGeom>
          <a:noFill/>
          <a:ln w="9525">
            <a:noFill/>
            <a:miter lim="800000"/>
            <a:headEnd/>
            <a:tailEnd/>
          </a:ln>
        </p:spPr>
      </p:pic>
      <p:sp>
        <p:nvSpPr>
          <p:cNvPr id="2" name="Title 1"/>
          <p:cNvSpPr>
            <a:spLocks noGrp="1"/>
          </p:cNvSpPr>
          <p:nvPr>
            <p:ph type="ctrTitle"/>
          </p:nvPr>
        </p:nvSpPr>
        <p:spPr>
          <a:xfrm>
            <a:off x="533400" y="-457200"/>
            <a:ext cx="7772400" cy="1470025"/>
          </a:xfrm>
        </p:spPr>
        <p:txBody>
          <a:bodyPr rtlCol="0">
            <a:normAutofit/>
          </a:bodyPr>
          <a:lstStyle/>
          <a:p>
            <a:r>
              <a:rPr lang="en-US" sz="5400" b="1" dirty="0" smtClean="0"/>
              <a:t>New Input Elements</a:t>
            </a:r>
            <a:endParaRPr lang="en-US" sz="5400" b="1" dirty="0"/>
          </a:p>
        </p:txBody>
      </p:sp>
      <p:sp>
        <p:nvSpPr>
          <p:cNvPr id="6148" name="Subtitle 2"/>
          <p:cNvSpPr>
            <a:spLocks noGrp="1"/>
          </p:cNvSpPr>
          <p:nvPr>
            <p:ph type="subTitle" idx="1"/>
          </p:nvPr>
        </p:nvSpPr>
        <p:spPr>
          <a:xfrm>
            <a:off x="609600" y="762000"/>
            <a:ext cx="7848600" cy="6096000"/>
          </a:xfrm>
        </p:spPr>
        <p:txBody>
          <a:bodyPr>
            <a:normAutofit lnSpcReduction="10000"/>
          </a:bodyPr>
          <a:lstStyle/>
          <a:p>
            <a:r>
              <a:rPr lang="en-US" sz="2400" dirty="0" smtClean="0"/>
              <a:t>The new input types:</a:t>
            </a:r>
          </a:p>
          <a:p>
            <a:r>
              <a:rPr lang="en-US" sz="2400" dirty="0" smtClean="0"/>
              <a:t>color</a:t>
            </a:r>
          </a:p>
          <a:p>
            <a:r>
              <a:rPr lang="en-US" sz="2400" dirty="0" smtClean="0"/>
              <a:t>date</a:t>
            </a:r>
          </a:p>
          <a:p>
            <a:r>
              <a:rPr lang="en-US" sz="2400" dirty="0" err="1" smtClean="0"/>
              <a:t>datetime</a:t>
            </a:r>
            <a:endParaRPr lang="en-US" sz="2400" dirty="0" smtClean="0"/>
          </a:p>
          <a:p>
            <a:r>
              <a:rPr lang="en-US" sz="2400" dirty="0" err="1" smtClean="0"/>
              <a:t>datetime</a:t>
            </a:r>
            <a:r>
              <a:rPr lang="en-US" sz="2400" dirty="0" smtClean="0"/>
              <a:t>-local</a:t>
            </a:r>
          </a:p>
          <a:p>
            <a:r>
              <a:rPr lang="en-US" sz="2400" dirty="0" smtClean="0"/>
              <a:t>email</a:t>
            </a:r>
          </a:p>
          <a:p>
            <a:r>
              <a:rPr lang="en-US" sz="2400" dirty="0" smtClean="0"/>
              <a:t>month</a:t>
            </a:r>
          </a:p>
          <a:p>
            <a:r>
              <a:rPr lang="en-US" sz="2400" dirty="0" smtClean="0"/>
              <a:t>number</a:t>
            </a:r>
          </a:p>
          <a:p>
            <a:r>
              <a:rPr lang="en-US" sz="2400" dirty="0" smtClean="0"/>
              <a:t>range</a:t>
            </a:r>
          </a:p>
          <a:p>
            <a:r>
              <a:rPr lang="en-US" sz="2400" dirty="0" smtClean="0"/>
              <a:t>search</a:t>
            </a:r>
          </a:p>
          <a:p>
            <a:r>
              <a:rPr lang="en-US" sz="2400" dirty="0" err="1" smtClean="0"/>
              <a:t>tel</a:t>
            </a:r>
            <a:endParaRPr lang="en-US" sz="2400" dirty="0" smtClean="0"/>
          </a:p>
          <a:p>
            <a:r>
              <a:rPr lang="en-US" sz="2400" dirty="0" smtClean="0"/>
              <a:t>time</a:t>
            </a:r>
          </a:p>
          <a:p>
            <a:r>
              <a:rPr lang="en-US" sz="2400" dirty="0" err="1" smtClean="0"/>
              <a:t>url</a:t>
            </a:r>
            <a:endParaRPr lang="en-US" sz="2400" dirty="0" smtClean="0"/>
          </a:p>
          <a:p>
            <a:r>
              <a:rPr lang="en-US" sz="2400" dirty="0" smtClean="0"/>
              <a:t>week</a:t>
            </a:r>
          </a:p>
          <a:p>
            <a:r>
              <a:rPr lang="en-US" sz="2400" dirty="0" smtClean="0"/>
              <a:t>  </a:t>
            </a:r>
          </a:p>
        </p:txBody>
      </p:sp>
    </p:spTree>
    <p:extLst>
      <p:ext uri="{BB962C8B-B14F-4D97-AF65-F5344CB8AC3E}">
        <p14:creationId xmlns:p14="http://schemas.microsoft.com/office/powerpoint/2010/main" val="39781116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type-Color</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b="1" dirty="0" smtClean="0"/>
              <a:t>Input Type: color</a:t>
            </a:r>
          </a:p>
          <a:p>
            <a:r>
              <a:rPr lang="en-US" sz="2400" dirty="0" smtClean="0"/>
              <a:t>The color type is used for input fields that should contain a color.</a:t>
            </a:r>
          </a:p>
          <a:p>
            <a:r>
              <a:rPr lang="en-US" sz="2400" b="1" dirty="0" smtClean="0"/>
              <a:t>Example</a:t>
            </a:r>
          </a:p>
          <a:p>
            <a:r>
              <a:rPr lang="en-US" sz="2400" dirty="0" smtClean="0"/>
              <a:t>Select a color from a color picker:</a:t>
            </a:r>
          </a:p>
          <a:p>
            <a:r>
              <a:rPr lang="en-US" sz="2400" dirty="0" smtClean="0"/>
              <a:t>Select your favorite color: &lt;input type="color" name="</a:t>
            </a:r>
            <a:r>
              <a:rPr lang="en-US" sz="2400" dirty="0" err="1" smtClean="0"/>
              <a:t>favcolor</a:t>
            </a:r>
            <a:r>
              <a:rPr lang="en-US" sz="2400" dirty="0" smtClean="0"/>
              <a:t>"&gt;</a:t>
            </a:r>
          </a:p>
          <a:p>
            <a:endParaRPr lang="en-US" sz="2400" dirty="0" smtClean="0"/>
          </a:p>
        </p:txBody>
      </p:sp>
    </p:spTree>
    <p:extLst>
      <p:ext uri="{BB962C8B-B14F-4D97-AF65-F5344CB8AC3E}">
        <p14:creationId xmlns:p14="http://schemas.microsoft.com/office/powerpoint/2010/main" val="28907026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fontScale="90000"/>
          </a:bodyPr>
          <a:lstStyle/>
          <a:p>
            <a:r>
              <a:rPr lang="en-US" sz="5400" b="1" dirty="0" smtClean="0"/>
              <a:t>Input Type: date</a:t>
            </a:r>
            <a:br>
              <a:rPr lang="en-US" sz="5400" b="1" dirty="0" smtClean="0"/>
            </a:b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Define a date control:</a:t>
            </a:r>
          </a:p>
          <a:p>
            <a:r>
              <a:rPr lang="en-US" sz="2400" dirty="0" smtClean="0"/>
              <a:t>Birthday: &lt;input type="date" name="</a:t>
            </a:r>
            <a:r>
              <a:rPr lang="en-US" sz="2400" dirty="0" err="1" smtClean="0"/>
              <a:t>bday</a:t>
            </a:r>
            <a:r>
              <a:rPr lang="en-US" sz="2400" dirty="0" smtClean="0"/>
              <a:t>"&gt;</a:t>
            </a:r>
          </a:p>
          <a:p>
            <a:r>
              <a:rPr lang="en-US" sz="2400" b="1" dirty="0" smtClean="0"/>
              <a:t>Input Type: </a:t>
            </a:r>
            <a:r>
              <a:rPr lang="en-US" sz="2400" b="1" dirty="0" err="1" smtClean="0"/>
              <a:t>datetime</a:t>
            </a:r>
            <a:endParaRPr lang="en-US" sz="2400" b="1" dirty="0" smtClean="0"/>
          </a:p>
          <a:p>
            <a:r>
              <a:rPr lang="en-US" sz="2400" dirty="0" smtClean="0"/>
              <a:t>Define a date and time control (with time zone):</a:t>
            </a:r>
          </a:p>
          <a:p>
            <a:r>
              <a:rPr lang="en-US" sz="2400" dirty="0" smtClean="0"/>
              <a:t>Birthday (date and time): &lt;input type="</a:t>
            </a:r>
            <a:r>
              <a:rPr lang="en-US" sz="2400" dirty="0" err="1" smtClean="0"/>
              <a:t>datetime</a:t>
            </a:r>
            <a:r>
              <a:rPr lang="en-US" sz="2400" dirty="0" smtClean="0"/>
              <a:t>" name="</a:t>
            </a:r>
            <a:r>
              <a:rPr lang="en-US" sz="2400" dirty="0" err="1" smtClean="0"/>
              <a:t>bdaytime</a:t>
            </a:r>
            <a:r>
              <a:rPr lang="en-US" sz="2400" dirty="0" smtClean="0"/>
              <a:t>"&gt;</a:t>
            </a:r>
          </a:p>
          <a:p>
            <a:r>
              <a:rPr lang="en-US" sz="2400" b="1" dirty="0" smtClean="0"/>
              <a:t>Input Type: </a:t>
            </a:r>
            <a:r>
              <a:rPr lang="en-US" sz="2400" b="1" dirty="0" err="1" smtClean="0"/>
              <a:t>datetime</a:t>
            </a:r>
            <a:r>
              <a:rPr lang="en-US" sz="2400" b="1" dirty="0" smtClean="0"/>
              <a:t>-local</a:t>
            </a:r>
          </a:p>
          <a:p>
            <a:r>
              <a:rPr lang="en-US" sz="2400" dirty="0" smtClean="0"/>
              <a:t>Define a date and time control (no time zone):</a:t>
            </a:r>
          </a:p>
          <a:p>
            <a:r>
              <a:rPr lang="en-US" sz="2400" dirty="0" smtClean="0"/>
              <a:t>Birthday (date and time): &lt;input type="</a:t>
            </a:r>
            <a:r>
              <a:rPr lang="en-US" sz="2400" dirty="0" err="1" smtClean="0"/>
              <a:t>datetime</a:t>
            </a:r>
            <a:r>
              <a:rPr lang="en-US" sz="2400" dirty="0" smtClean="0"/>
              <a:t>-local" name="</a:t>
            </a:r>
            <a:r>
              <a:rPr lang="en-US" sz="2400" dirty="0" err="1" smtClean="0"/>
              <a:t>bdaytime</a:t>
            </a:r>
            <a:r>
              <a:rPr lang="en-US" sz="2400" dirty="0" smtClean="0"/>
              <a:t>"&gt;</a:t>
            </a:r>
          </a:p>
          <a:p>
            <a:endParaRPr lang="en-US" sz="2400" dirty="0" smtClean="0"/>
          </a:p>
        </p:txBody>
      </p:sp>
    </p:spTree>
    <p:extLst>
      <p:ext uri="{BB962C8B-B14F-4D97-AF65-F5344CB8AC3E}">
        <p14:creationId xmlns:p14="http://schemas.microsoft.com/office/powerpoint/2010/main" val="256685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67B8190-76F1-46FC-A982-A9B857C2A884}" type="slidenum">
              <a:rPr lang="ar-SA"/>
              <a:pPr/>
              <a:t>14</a:t>
            </a:fld>
            <a:endParaRPr lang="en-US"/>
          </a:p>
        </p:txBody>
      </p:sp>
      <p:sp>
        <p:nvSpPr>
          <p:cNvPr id="35842" name="Rectangle 2"/>
          <p:cNvSpPr>
            <a:spLocks noGrp="1" noChangeArrowheads="1"/>
          </p:cNvSpPr>
          <p:nvPr>
            <p:ph type="title"/>
          </p:nvPr>
        </p:nvSpPr>
        <p:spPr>
          <a:solidFill>
            <a:schemeClr val="bg1"/>
          </a:solidFill>
        </p:spPr>
        <p:txBody>
          <a:bodyPr/>
          <a:lstStyle/>
          <a:p>
            <a:r>
              <a:rPr lang="en-US" dirty="0"/>
              <a:t>Horizontal Rule, &lt;HR&gt;</a:t>
            </a:r>
          </a:p>
        </p:txBody>
      </p:sp>
      <p:sp>
        <p:nvSpPr>
          <p:cNvPr id="35843"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sz="4000"/>
              <a:t>The &lt;HR&gt; element causes the browser to display a horizontal line (rule) in your document.</a:t>
            </a:r>
          </a:p>
          <a:p>
            <a:pPr>
              <a:buClr>
                <a:schemeClr val="bg1"/>
              </a:buClr>
              <a:buFont typeface="Wingdings" pitchFamily="2" charset="2"/>
              <a:buChar char="§"/>
            </a:pPr>
            <a:r>
              <a:rPr lang="en-US" sz="4000"/>
              <a:t>&lt;HR&gt; does not use a closing tag, &lt;/HR&gt;.</a:t>
            </a:r>
          </a:p>
        </p:txBody>
      </p:sp>
    </p:spTree>
    <p:extLst>
      <p:ext uri="{BB962C8B-B14F-4D97-AF65-F5344CB8AC3E}">
        <p14:creationId xmlns:p14="http://schemas.microsoft.com/office/powerpoint/2010/main" val="214602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type-Email</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The email type is used for input fields that should contain an e-mail address.</a:t>
            </a:r>
          </a:p>
          <a:p>
            <a:r>
              <a:rPr lang="en-US" sz="2400" dirty="0" smtClean="0"/>
              <a:t>Define a field for an e-mail address (will be automatically validated when submitted):</a:t>
            </a:r>
          </a:p>
          <a:p>
            <a:r>
              <a:rPr lang="en-US" sz="2400" dirty="0" smtClean="0"/>
              <a:t>E-mail: &lt;input type="email" name="email"&gt;</a:t>
            </a:r>
          </a:p>
          <a:p>
            <a:endParaRPr lang="en-US" sz="2400" dirty="0" smtClean="0"/>
          </a:p>
        </p:txBody>
      </p:sp>
    </p:spTree>
    <p:extLst>
      <p:ext uri="{BB962C8B-B14F-4D97-AF65-F5344CB8AC3E}">
        <p14:creationId xmlns:p14="http://schemas.microsoft.com/office/powerpoint/2010/main" val="41493383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type-Month</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b="1" dirty="0" smtClean="0"/>
              <a:t>Input Type: month</a:t>
            </a:r>
          </a:p>
          <a:p>
            <a:r>
              <a:rPr lang="en-US" sz="2400" dirty="0" smtClean="0"/>
              <a:t>The month type allows the user to select a month and year.</a:t>
            </a:r>
          </a:p>
          <a:p>
            <a:r>
              <a:rPr lang="en-US" sz="2400" b="1" dirty="0" smtClean="0"/>
              <a:t>Example</a:t>
            </a:r>
          </a:p>
          <a:p>
            <a:r>
              <a:rPr lang="en-US" sz="2400" dirty="0" smtClean="0"/>
              <a:t>Define a month and year control (no time zone):</a:t>
            </a:r>
          </a:p>
          <a:p>
            <a:r>
              <a:rPr lang="en-US" sz="2400" dirty="0" smtClean="0"/>
              <a:t>Birthday (month and year): &lt;input type="month" name="</a:t>
            </a:r>
            <a:r>
              <a:rPr lang="en-US" sz="2400" dirty="0" err="1" smtClean="0"/>
              <a:t>bdaymonth</a:t>
            </a:r>
            <a:r>
              <a:rPr lang="en-US" sz="2400" dirty="0" smtClean="0"/>
              <a:t>"&gt;</a:t>
            </a:r>
          </a:p>
          <a:p>
            <a:endParaRPr lang="en-US" sz="2400" dirty="0" smtClean="0"/>
          </a:p>
        </p:txBody>
      </p:sp>
    </p:spTree>
    <p:extLst>
      <p:ext uri="{BB962C8B-B14F-4D97-AF65-F5344CB8AC3E}">
        <p14:creationId xmlns:p14="http://schemas.microsoft.com/office/powerpoint/2010/main" val="41066767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Type-Number</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The number type is used for input fields that should contain a numeric value.</a:t>
            </a:r>
          </a:p>
          <a:p>
            <a:r>
              <a:rPr lang="en-US" sz="2400" dirty="0" smtClean="0"/>
              <a:t>Define a numeric field (with restrictions):</a:t>
            </a:r>
          </a:p>
          <a:p>
            <a:r>
              <a:rPr lang="en-US" sz="2400" dirty="0" smtClean="0"/>
              <a:t>Quantity (between 1 and 5): &lt;input type="number" name="quantity" min="1" max="5"&gt;</a:t>
            </a:r>
          </a:p>
          <a:p>
            <a:endParaRPr lang="en-US" sz="2400" dirty="0" smtClean="0"/>
          </a:p>
        </p:txBody>
      </p:sp>
    </p:spTree>
    <p:extLst>
      <p:ext uri="{BB962C8B-B14F-4D97-AF65-F5344CB8AC3E}">
        <p14:creationId xmlns:p14="http://schemas.microsoft.com/office/powerpoint/2010/main" val="1142390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type-Search</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The search type is used for search fields (a search field behaves like a regular text field).</a:t>
            </a:r>
          </a:p>
          <a:p>
            <a:r>
              <a:rPr lang="en-US" sz="2400" dirty="0" smtClean="0"/>
              <a:t>Define a search field (like a site search, or Google search):</a:t>
            </a:r>
          </a:p>
          <a:p>
            <a:r>
              <a:rPr lang="en-US" sz="2400" dirty="0" smtClean="0"/>
              <a:t>Search Google: &lt;input type="search" name="</a:t>
            </a:r>
            <a:r>
              <a:rPr lang="en-US" sz="2400" dirty="0" err="1" smtClean="0"/>
              <a:t>googlesearch</a:t>
            </a:r>
            <a:r>
              <a:rPr lang="en-US" sz="2400" dirty="0" smtClean="0"/>
              <a:t>"&gt;</a:t>
            </a:r>
          </a:p>
          <a:p>
            <a:endParaRPr lang="en-US" sz="2400" dirty="0" smtClean="0"/>
          </a:p>
        </p:txBody>
      </p:sp>
    </p:spTree>
    <p:extLst>
      <p:ext uri="{BB962C8B-B14F-4D97-AF65-F5344CB8AC3E}">
        <p14:creationId xmlns:p14="http://schemas.microsoft.com/office/powerpoint/2010/main" val="1209207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a:t>
            </a:r>
            <a:r>
              <a:rPr lang="en-US" sz="5400" b="1" dirty="0" err="1" smtClean="0"/>
              <a:t>tel</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The </a:t>
            </a:r>
            <a:r>
              <a:rPr lang="en-US" sz="2400" dirty="0" err="1" smtClean="0"/>
              <a:t>tel</a:t>
            </a:r>
            <a:r>
              <a:rPr lang="en-US" sz="2400" dirty="0" smtClean="0"/>
              <a:t> type is used for input fields that should contain a telephone number. </a:t>
            </a:r>
          </a:p>
          <a:p>
            <a:r>
              <a:rPr lang="en-US" sz="2400" dirty="0" smtClean="0"/>
              <a:t>Define a field for entering a telephone number:</a:t>
            </a:r>
          </a:p>
          <a:p>
            <a:r>
              <a:rPr lang="en-US" sz="2400" dirty="0" smtClean="0"/>
              <a:t>Telephone: &lt;input type="</a:t>
            </a:r>
            <a:r>
              <a:rPr lang="en-US" sz="2400" dirty="0" err="1" smtClean="0"/>
              <a:t>tel</a:t>
            </a:r>
            <a:r>
              <a:rPr lang="en-US" sz="2400" dirty="0" smtClean="0"/>
              <a:t>" name="</a:t>
            </a:r>
            <a:r>
              <a:rPr lang="en-US" sz="2400" dirty="0" err="1" smtClean="0"/>
              <a:t>usrtel</a:t>
            </a:r>
            <a:r>
              <a:rPr lang="en-US" sz="2400" dirty="0" smtClean="0"/>
              <a:t>"&gt;</a:t>
            </a:r>
          </a:p>
          <a:p>
            <a:r>
              <a:rPr lang="en-US" sz="2400" dirty="0" smtClean="0"/>
              <a:t>Not Supported by any browser</a:t>
            </a:r>
          </a:p>
        </p:txBody>
      </p:sp>
    </p:spTree>
    <p:extLst>
      <p:ext uri="{BB962C8B-B14F-4D97-AF65-F5344CB8AC3E}">
        <p14:creationId xmlns:p14="http://schemas.microsoft.com/office/powerpoint/2010/main" val="3290420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type-time</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The time type allows the user to select a time.</a:t>
            </a:r>
          </a:p>
          <a:p>
            <a:r>
              <a:rPr lang="en-US" sz="2400" b="1" dirty="0" smtClean="0"/>
              <a:t>Example</a:t>
            </a:r>
          </a:p>
          <a:p>
            <a:r>
              <a:rPr lang="en-US" sz="2400" dirty="0" smtClean="0"/>
              <a:t>Define a control for entering a time (no time zone):</a:t>
            </a:r>
          </a:p>
          <a:p>
            <a:r>
              <a:rPr lang="en-US" sz="2400" dirty="0" smtClean="0"/>
              <a:t>Select a time: &lt;input type="time" name="</a:t>
            </a:r>
            <a:r>
              <a:rPr lang="en-US" sz="2400" dirty="0" err="1" smtClean="0"/>
              <a:t>usr_time</a:t>
            </a:r>
            <a:r>
              <a:rPr lang="en-US" sz="2400" dirty="0" smtClean="0"/>
              <a:t>"&gt;</a:t>
            </a:r>
            <a:endParaRPr lang="en-US" sz="2400" dirty="0"/>
          </a:p>
        </p:txBody>
      </p:sp>
    </p:spTree>
    <p:extLst>
      <p:ext uri="{BB962C8B-B14F-4D97-AF65-F5344CB8AC3E}">
        <p14:creationId xmlns:p14="http://schemas.microsoft.com/office/powerpoint/2010/main" val="18620104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type-URL</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The </a:t>
            </a:r>
            <a:r>
              <a:rPr lang="en-US" sz="2400" dirty="0" err="1" smtClean="0"/>
              <a:t>url</a:t>
            </a:r>
            <a:r>
              <a:rPr lang="en-US" sz="2400" dirty="0" smtClean="0"/>
              <a:t> type is used for input fields that should contain a URL address.</a:t>
            </a:r>
          </a:p>
          <a:p>
            <a:r>
              <a:rPr lang="en-US" sz="2400" dirty="0" smtClean="0"/>
              <a:t>The value of the </a:t>
            </a:r>
            <a:r>
              <a:rPr lang="en-US" sz="2400" dirty="0" err="1" smtClean="0"/>
              <a:t>url</a:t>
            </a:r>
            <a:r>
              <a:rPr lang="en-US" sz="2400" dirty="0" smtClean="0"/>
              <a:t> field is automatically validated when the form is submitted.</a:t>
            </a:r>
          </a:p>
          <a:p>
            <a:r>
              <a:rPr lang="en-US" sz="2400" b="1" dirty="0" smtClean="0"/>
              <a:t>Example</a:t>
            </a:r>
          </a:p>
          <a:p>
            <a:r>
              <a:rPr lang="en-US" sz="2400" dirty="0" smtClean="0"/>
              <a:t>Define a field for entering a URL:</a:t>
            </a:r>
          </a:p>
          <a:p>
            <a:r>
              <a:rPr lang="en-US" sz="2400" dirty="0" smtClean="0"/>
              <a:t>Add your homepage: &lt;input type="</a:t>
            </a:r>
            <a:r>
              <a:rPr lang="en-US" sz="2400" dirty="0" err="1" smtClean="0"/>
              <a:t>url</a:t>
            </a:r>
            <a:r>
              <a:rPr lang="en-US" sz="2400" dirty="0" smtClean="0"/>
              <a:t>" name="homepage"&gt;</a:t>
            </a:r>
          </a:p>
          <a:p>
            <a:endParaRPr lang="en-US" sz="2400" dirty="0" smtClean="0"/>
          </a:p>
        </p:txBody>
      </p:sp>
    </p:spTree>
    <p:extLst>
      <p:ext uri="{BB962C8B-B14F-4D97-AF65-F5344CB8AC3E}">
        <p14:creationId xmlns:p14="http://schemas.microsoft.com/office/powerpoint/2010/main" val="12219369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My Collection\My Presentation Template\147 set\147\02.jpg"/>
          <p:cNvPicPr>
            <a:picLocks noChangeAspect="1" noChangeArrowheads="1"/>
          </p:cNvPicPr>
          <p:nvPr/>
        </p:nvPicPr>
        <p:blipFill>
          <a:blip r:embed="rId2" cstate="print"/>
          <a:srcRect/>
          <a:stretch>
            <a:fillRect/>
          </a:stretch>
        </p:blipFill>
        <p:spPr bwMode="auto">
          <a:xfrm>
            <a:off x="0" y="14288"/>
            <a:ext cx="9144000" cy="6858000"/>
          </a:xfrm>
          <a:prstGeom prst="rect">
            <a:avLst/>
          </a:prstGeom>
          <a:noFill/>
          <a:ln w="9525">
            <a:noFill/>
            <a:miter lim="800000"/>
            <a:headEnd/>
            <a:tailEnd/>
          </a:ln>
        </p:spPr>
      </p:pic>
      <p:sp>
        <p:nvSpPr>
          <p:cNvPr id="2" name="Title 1"/>
          <p:cNvSpPr>
            <a:spLocks noGrp="1"/>
          </p:cNvSpPr>
          <p:nvPr>
            <p:ph type="ctrTitle"/>
          </p:nvPr>
        </p:nvSpPr>
        <p:spPr>
          <a:xfrm>
            <a:off x="685800" y="14288"/>
            <a:ext cx="7772400" cy="1470025"/>
          </a:xfrm>
        </p:spPr>
        <p:txBody>
          <a:bodyPr rtlCol="0">
            <a:normAutofit/>
          </a:bodyPr>
          <a:lstStyle/>
          <a:p>
            <a:r>
              <a:rPr lang="en-US" sz="5400" b="1" dirty="0" smtClean="0"/>
              <a:t>Input type-Week</a:t>
            </a:r>
            <a:endParaRPr lang="en-US" sz="5400" b="1" dirty="0"/>
          </a:p>
        </p:txBody>
      </p:sp>
      <p:sp>
        <p:nvSpPr>
          <p:cNvPr id="6148" name="Subtitle 2"/>
          <p:cNvSpPr>
            <a:spLocks noGrp="1"/>
          </p:cNvSpPr>
          <p:nvPr>
            <p:ph type="subTitle" idx="1"/>
          </p:nvPr>
        </p:nvSpPr>
        <p:spPr>
          <a:xfrm>
            <a:off x="838200" y="1524000"/>
            <a:ext cx="7658100" cy="4800600"/>
          </a:xfrm>
        </p:spPr>
        <p:txBody>
          <a:bodyPr/>
          <a:lstStyle/>
          <a:p>
            <a:r>
              <a:rPr lang="en-US" sz="2400" dirty="0" smtClean="0"/>
              <a:t>The week type allows the user to select a week and year.</a:t>
            </a:r>
          </a:p>
          <a:p>
            <a:r>
              <a:rPr lang="en-US" sz="2400" dirty="0" smtClean="0"/>
              <a:t>Define a week and year control (no time zone):</a:t>
            </a:r>
          </a:p>
          <a:p>
            <a:r>
              <a:rPr lang="en-US" sz="2400" dirty="0" smtClean="0"/>
              <a:t>Select a week: &lt;input type="week" name="</a:t>
            </a:r>
            <a:r>
              <a:rPr lang="en-US" sz="2400" dirty="0" err="1" smtClean="0"/>
              <a:t>week_year</a:t>
            </a:r>
            <a:r>
              <a:rPr lang="en-US" sz="2400" dirty="0" smtClean="0"/>
              <a:t>"&gt;</a:t>
            </a:r>
          </a:p>
          <a:p>
            <a:endParaRPr lang="en-US" sz="2400" dirty="0" smtClean="0"/>
          </a:p>
        </p:txBody>
      </p:sp>
    </p:spTree>
    <p:extLst>
      <p:ext uri="{BB962C8B-B14F-4D97-AF65-F5344CB8AC3E}">
        <p14:creationId xmlns:p14="http://schemas.microsoft.com/office/powerpoint/2010/main" val="2624386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92E3A136-C3C2-4435-AC56-D5ADA544C692}" type="slidenum">
              <a:rPr lang="ar-SA"/>
              <a:pPr/>
              <a:t>15</a:t>
            </a:fld>
            <a:endParaRPr lang="en-US"/>
          </a:p>
        </p:txBody>
      </p:sp>
      <p:sp>
        <p:nvSpPr>
          <p:cNvPr id="36866" name="Rectangle 2"/>
          <p:cNvSpPr>
            <a:spLocks noGrp="1" noChangeArrowheads="1"/>
          </p:cNvSpPr>
          <p:nvPr>
            <p:ph type="title"/>
          </p:nvPr>
        </p:nvSpPr>
        <p:spPr>
          <a:xfrm>
            <a:off x="662880" y="304800"/>
            <a:ext cx="8229600" cy="838200"/>
          </a:xfrm>
          <a:solidFill>
            <a:schemeClr val="bg1"/>
          </a:solidFill>
        </p:spPr>
        <p:txBody>
          <a:bodyPr/>
          <a:lstStyle/>
          <a:p>
            <a:r>
              <a:rPr lang="en-US" dirty="0"/>
              <a:t>Horizontal Rule, &lt;HR&gt;</a:t>
            </a:r>
          </a:p>
        </p:txBody>
      </p:sp>
      <p:graphicFrame>
        <p:nvGraphicFramePr>
          <p:cNvPr id="36902" name="Group 38"/>
          <p:cNvGraphicFramePr>
            <a:graphicFrameLocks noGrp="1"/>
          </p:cNvGraphicFramePr>
          <p:nvPr>
            <p:ph type="tbl" idx="1"/>
            <p:extLst>
              <p:ext uri="{D42A27DB-BD31-4B8C-83A1-F6EECF244321}">
                <p14:modId xmlns:p14="http://schemas.microsoft.com/office/powerpoint/2010/main" val="1058664269"/>
              </p:ext>
            </p:extLst>
          </p:nvPr>
        </p:nvGraphicFramePr>
        <p:xfrm>
          <a:off x="891480" y="1295400"/>
          <a:ext cx="7772400" cy="4800600"/>
        </p:xfrm>
        <a:graphic>
          <a:graphicData uri="http://schemas.openxmlformats.org/drawingml/2006/table">
            <a:tbl>
              <a:tblPr/>
              <a:tblGrid>
                <a:gridCol w="2590800"/>
                <a:gridCol w="2590800"/>
                <a:gridCol w="2590800"/>
              </a:tblGrid>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Attribute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Description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Default Value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SIZE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Height of the rule in pixels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 pixels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WIDTH</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Width of the rule in pixels or percentage of screen width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NOSHADE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Draw the rule with a flat look instead of a 3D look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Not set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(3D look)</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ALIGN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Aligns the line (Left, Center, Right)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Center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COLOR</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Sets a color for the rule (IE 3.0 or later)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Not set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7811026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70C237-1204-48F5-B7BC-0048692DB280}" type="slidenum">
              <a:rPr lang="ar-SA"/>
              <a:pPr/>
              <a:t>16</a:t>
            </a:fld>
            <a:endParaRPr lang="en-US"/>
          </a:p>
        </p:txBody>
      </p:sp>
      <p:sp>
        <p:nvSpPr>
          <p:cNvPr id="39938" name="Rectangle 2"/>
          <p:cNvSpPr>
            <a:spLocks noGrp="1" noChangeArrowheads="1"/>
          </p:cNvSpPr>
          <p:nvPr>
            <p:ph type="title"/>
          </p:nvPr>
        </p:nvSpPr>
        <p:spPr>
          <a:xfrm>
            <a:off x="1001960" y="0"/>
            <a:ext cx="8229600" cy="1143000"/>
          </a:xfrm>
          <a:solidFill>
            <a:schemeClr val="bg1"/>
          </a:solidFill>
        </p:spPr>
        <p:txBody>
          <a:bodyPr>
            <a:flatTx/>
          </a:bodyPr>
          <a:lstStyle/>
          <a:p>
            <a:r>
              <a:rPr lang="en-US" sz="3200" dirty="0"/>
              <a:t>Bold, Italic and other Character Formatting Elements</a:t>
            </a:r>
          </a:p>
        </p:txBody>
      </p:sp>
      <p:sp>
        <p:nvSpPr>
          <p:cNvPr id="39939" name="Rectangle 3"/>
          <p:cNvSpPr>
            <a:spLocks noGrp="1" noChangeArrowheads="1"/>
          </p:cNvSpPr>
          <p:nvPr>
            <p:ph type="body" idx="1"/>
          </p:nvPr>
        </p:nvSpPr>
        <p:spPr>
          <a:xfrm>
            <a:off x="697160" y="1371600"/>
            <a:ext cx="8915400" cy="5486400"/>
          </a:xfrm>
          <a:solidFill>
            <a:schemeClr val="accent1"/>
          </a:solidFill>
        </p:spPr>
        <p:txBody>
          <a:bodyPr/>
          <a:lstStyle/>
          <a:p>
            <a:pPr>
              <a:buClr>
                <a:schemeClr val="bg1"/>
              </a:buClr>
              <a:buFont typeface="Wingdings" pitchFamily="2" charset="2"/>
              <a:buChar char="§"/>
            </a:pPr>
            <a:r>
              <a:rPr lang="en-US" sz="2400" b="1" dirty="0">
                <a:solidFill>
                  <a:srgbClr val="FF0000"/>
                </a:solidFill>
              </a:rPr>
              <a:t>&lt;FONT SIZE=“+2”&gt;</a:t>
            </a:r>
            <a:r>
              <a:rPr lang="en-US" sz="2400" dirty="0">
                <a:solidFill>
                  <a:srgbClr val="FF0000"/>
                </a:solidFill>
              </a:rPr>
              <a:t> Two sizes bigger</a:t>
            </a:r>
            <a:r>
              <a:rPr lang="en-US" sz="2400" b="1" dirty="0">
                <a:solidFill>
                  <a:srgbClr val="FF0000"/>
                </a:solidFill>
              </a:rPr>
              <a:t>&lt;/FONT&gt;</a:t>
            </a:r>
          </a:p>
          <a:p>
            <a:pPr>
              <a:buClr>
                <a:schemeClr val="bg1"/>
              </a:buClr>
              <a:buFont typeface="Wingdings" pitchFamily="2" charset="2"/>
              <a:buChar char="§"/>
            </a:pPr>
            <a:r>
              <a:rPr lang="en-US" sz="2400" dirty="0"/>
              <a:t>The size attribute can be set as an absolute value from 1 to 7 or as a relative value using the “+” or “-” sign. Normal text size is 3 (from -2 to +4).</a:t>
            </a:r>
          </a:p>
          <a:p>
            <a:pPr>
              <a:buClr>
                <a:schemeClr val="bg1"/>
              </a:buClr>
              <a:buFont typeface="Wingdings" pitchFamily="2" charset="2"/>
              <a:buChar char="§"/>
            </a:pPr>
            <a:r>
              <a:rPr lang="en-US" sz="2400" b="1" dirty="0">
                <a:solidFill>
                  <a:srgbClr val="FF0000"/>
                </a:solidFill>
              </a:rPr>
              <a:t>&lt;B&gt; Bold &lt;/B&gt;         </a:t>
            </a:r>
          </a:p>
          <a:p>
            <a:pPr>
              <a:buClr>
                <a:schemeClr val="bg1"/>
              </a:buClr>
              <a:buFont typeface="Wingdings" pitchFamily="2" charset="2"/>
              <a:buChar char="§"/>
            </a:pPr>
            <a:r>
              <a:rPr lang="en-US" sz="2400" b="1" dirty="0">
                <a:solidFill>
                  <a:srgbClr val="FF0000"/>
                </a:solidFill>
              </a:rPr>
              <a:t> &lt;I&gt; </a:t>
            </a:r>
            <a:r>
              <a:rPr lang="en-US" sz="2400" b="1" i="1" dirty="0">
                <a:solidFill>
                  <a:srgbClr val="FF0000"/>
                </a:solidFill>
              </a:rPr>
              <a:t>Italic</a:t>
            </a:r>
            <a:r>
              <a:rPr lang="en-US" sz="2400" b="1" dirty="0">
                <a:solidFill>
                  <a:srgbClr val="FF0000"/>
                </a:solidFill>
              </a:rPr>
              <a:t> &lt;/I&gt;</a:t>
            </a:r>
          </a:p>
          <a:p>
            <a:pPr>
              <a:buClr>
                <a:schemeClr val="bg1"/>
              </a:buClr>
              <a:buFont typeface="Wingdings" pitchFamily="2" charset="2"/>
              <a:buChar char="§"/>
            </a:pPr>
            <a:r>
              <a:rPr lang="en-US" sz="2400" b="1" dirty="0">
                <a:solidFill>
                  <a:srgbClr val="FF0000"/>
                </a:solidFill>
              </a:rPr>
              <a:t>&lt;U&gt;</a:t>
            </a:r>
            <a:r>
              <a:rPr lang="en-US" sz="2400" b="1" u="sng" dirty="0">
                <a:solidFill>
                  <a:srgbClr val="FF0000"/>
                </a:solidFill>
              </a:rPr>
              <a:t> Underline </a:t>
            </a:r>
            <a:r>
              <a:rPr lang="en-US" sz="2400" b="1" dirty="0">
                <a:solidFill>
                  <a:srgbClr val="FF0000"/>
                </a:solidFill>
              </a:rPr>
              <a:t>&lt;/U&gt;</a:t>
            </a:r>
          </a:p>
          <a:p>
            <a:pPr>
              <a:buClr>
                <a:schemeClr val="bg1"/>
              </a:buClr>
              <a:buFont typeface="Wingdings" pitchFamily="2" charset="2"/>
              <a:buChar char="§"/>
            </a:pPr>
            <a:r>
              <a:rPr lang="en-US" sz="2400" dirty="0"/>
              <a:t>Color = “#RRGGBB” The COLOR attribute of the FONT element. E.g.,</a:t>
            </a:r>
            <a:r>
              <a:rPr lang="en-US" sz="2400" dirty="0">
                <a:solidFill>
                  <a:schemeClr val="hlink"/>
                </a:solidFill>
              </a:rPr>
              <a:t> </a:t>
            </a:r>
            <a:r>
              <a:rPr lang="en-US" sz="2400" b="1" dirty="0">
                <a:solidFill>
                  <a:srgbClr val="FF0000"/>
                </a:solidFill>
              </a:rPr>
              <a:t>&lt;FONT COLOR=“#RRGGBB”&gt;this text has color&lt;/FONT&gt;</a:t>
            </a:r>
          </a:p>
          <a:p>
            <a:pPr>
              <a:buClr>
                <a:schemeClr val="bg1"/>
              </a:buClr>
              <a:buFont typeface="Wingdings" pitchFamily="2" charset="2"/>
              <a:buChar char="§"/>
            </a:pPr>
            <a:r>
              <a:rPr lang="en-US" sz="2400" b="1" dirty="0">
                <a:solidFill>
                  <a:srgbClr val="FF0000"/>
                </a:solidFill>
              </a:rPr>
              <a:t>&lt;PRE&gt; Preformatted &lt;/PRE&gt;</a:t>
            </a:r>
            <a:r>
              <a:rPr lang="en-US" sz="2400" dirty="0">
                <a:solidFill>
                  <a:schemeClr val="hlink"/>
                </a:solidFill>
              </a:rPr>
              <a:t> </a:t>
            </a:r>
            <a:r>
              <a:rPr lang="en-US" sz="2400" dirty="0"/>
              <a:t>Text enclosed by PRE tags is displayed in a mono-spaced font. Spaces and line breaks are supported without additional elements or special characters.</a:t>
            </a:r>
            <a:endParaRPr lang="en-US" sz="2400" dirty="0">
              <a:solidFill>
                <a:schemeClr val="hlink"/>
              </a:solidFill>
            </a:endParaRPr>
          </a:p>
        </p:txBody>
      </p:sp>
    </p:spTree>
    <p:extLst>
      <p:ext uri="{BB962C8B-B14F-4D97-AF65-F5344CB8AC3E}">
        <p14:creationId xmlns:p14="http://schemas.microsoft.com/office/powerpoint/2010/main" val="28100415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BA8E49C-FF35-466C-B900-B05FD5DC7624}" type="slidenum">
              <a:rPr lang="ar-SA"/>
              <a:pPr/>
              <a:t>17</a:t>
            </a:fld>
            <a:endParaRPr lang="en-US"/>
          </a:p>
        </p:txBody>
      </p:sp>
      <p:sp>
        <p:nvSpPr>
          <p:cNvPr id="40962" name="Rectangle 2"/>
          <p:cNvSpPr>
            <a:spLocks noGrp="1" noChangeArrowheads="1"/>
          </p:cNvSpPr>
          <p:nvPr>
            <p:ph type="title"/>
          </p:nvPr>
        </p:nvSpPr>
        <p:spPr>
          <a:xfrm>
            <a:off x="940960" y="269632"/>
            <a:ext cx="8239552" cy="1143000"/>
          </a:xfrm>
          <a:solidFill>
            <a:schemeClr val="bg1"/>
          </a:solidFill>
        </p:spPr>
        <p:txBody>
          <a:bodyPr>
            <a:flatTx/>
          </a:bodyPr>
          <a:lstStyle/>
          <a:p>
            <a:r>
              <a:rPr lang="en-US" sz="3200" dirty="0"/>
              <a:t>Bold, Italic and other Character Formatting Elements</a:t>
            </a:r>
          </a:p>
        </p:txBody>
      </p:sp>
      <p:sp>
        <p:nvSpPr>
          <p:cNvPr id="40963" name="Rectangle 3"/>
          <p:cNvSpPr>
            <a:spLocks noGrp="1" noChangeArrowheads="1"/>
          </p:cNvSpPr>
          <p:nvPr>
            <p:ph type="body" idx="1"/>
          </p:nvPr>
        </p:nvSpPr>
        <p:spPr>
          <a:xfrm>
            <a:off x="634629" y="1752600"/>
            <a:ext cx="8395015" cy="4525963"/>
          </a:xfrm>
          <a:solidFill>
            <a:schemeClr val="accent1"/>
          </a:solidFill>
        </p:spPr>
        <p:txBody>
          <a:bodyPr/>
          <a:lstStyle/>
          <a:p>
            <a:pPr>
              <a:lnSpc>
                <a:spcPct val="80000"/>
              </a:lnSpc>
              <a:buClr>
                <a:schemeClr val="bg1"/>
              </a:buClr>
              <a:buFont typeface="Wingdings" pitchFamily="2" charset="2"/>
              <a:buChar char="§"/>
            </a:pPr>
            <a:r>
              <a:rPr lang="en-US" sz="2800" b="1">
                <a:solidFill>
                  <a:srgbClr val="FF0000"/>
                </a:solidFill>
              </a:rPr>
              <a:t>&lt;EM&gt; </a:t>
            </a:r>
            <a:r>
              <a:rPr lang="en-US" sz="2800" b="1" i="1">
                <a:solidFill>
                  <a:srgbClr val="FF0000"/>
                </a:solidFill>
              </a:rPr>
              <a:t>Emphasis</a:t>
            </a:r>
            <a:r>
              <a:rPr lang="en-US" sz="2800" b="1">
                <a:solidFill>
                  <a:srgbClr val="FF0000"/>
                </a:solidFill>
              </a:rPr>
              <a:t> &lt;/EM&gt;</a:t>
            </a:r>
            <a:r>
              <a:rPr lang="en-US" sz="2800">
                <a:solidFill>
                  <a:schemeClr val="hlink"/>
                </a:solidFill>
              </a:rPr>
              <a:t> </a:t>
            </a:r>
            <a:r>
              <a:rPr lang="en-US" sz="2800"/>
              <a:t>Browsers usually display this as italics.</a:t>
            </a:r>
          </a:p>
          <a:p>
            <a:pPr>
              <a:lnSpc>
                <a:spcPct val="80000"/>
              </a:lnSpc>
              <a:buClr>
                <a:schemeClr val="bg1"/>
              </a:buClr>
              <a:buFont typeface="Wingdings" pitchFamily="2" charset="2"/>
              <a:buChar char="§"/>
            </a:pPr>
            <a:r>
              <a:rPr lang="en-US" sz="2800" b="1">
                <a:solidFill>
                  <a:srgbClr val="FF0000"/>
                </a:solidFill>
              </a:rPr>
              <a:t>&lt;STRONG&gt; STRONG &lt;/STRONG</a:t>
            </a:r>
            <a:r>
              <a:rPr lang="en-US" sz="2800" b="1">
                <a:solidFill>
                  <a:schemeClr val="hlink"/>
                </a:solidFill>
              </a:rPr>
              <a:t>&gt;</a:t>
            </a:r>
            <a:r>
              <a:rPr lang="en-US" sz="2800">
                <a:solidFill>
                  <a:schemeClr val="hlink"/>
                </a:solidFill>
              </a:rPr>
              <a:t> </a:t>
            </a:r>
            <a:r>
              <a:rPr lang="en-US" sz="2800"/>
              <a:t>Browsers display this as bold.</a:t>
            </a:r>
          </a:p>
          <a:p>
            <a:pPr>
              <a:lnSpc>
                <a:spcPct val="80000"/>
              </a:lnSpc>
              <a:buClr>
                <a:schemeClr val="bg1"/>
              </a:buClr>
              <a:buFont typeface="Wingdings" pitchFamily="2" charset="2"/>
              <a:buChar char="§"/>
            </a:pPr>
            <a:r>
              <a:rPr lang="en-US" sz="2800" b="1">
                <a:solidFill>
                  <a:srgbClr val="FF0000"/>
                </a:solidFill>
              </a:rPr>
              <a:t>&lt;TT&gt; TELETYPE &lt;/TT&gt;</a:t>
            </a:r>
            <a:r>
              <a:rPr lang="en-US" sz="2800"/>
              <a:t> Text is displayed in a mono-spaced font. A typewriter text, e.g. fixed-width font. </a:t>
            </a:r>
          </a:p>
          <a:p>
            <a:pPr>
              <a:lnSpc>
                <a:spcPct val="80000"/>
              </a:lnSpc>
              <a:buClr>
                <a:schemeClr val="bg1"/>
              </a:buClr>
              <a:buFont typeface="Wingdings" pitchFamily="2" charset="2"/>
              <a:buChar char="§"/>
            </a:pPr>
            <a:r>
              <a:rPr lang="en-US" sz="2800" b="1">
                <a:solidFill>
                  <a:srgbClr val="FF0000"/>
                </a:solidFill>
              </a:rPr>
              <a:t>&lt;CITE&gt; Citation &lt;/CITE&gt;</a:t>
            </a:r>
            <a:r>
              <a:rPr lang="en-US" sz="2800"/>
              <a:t> represents a document citation (</a:t>
            </a:r>
            <a:r>
              <a:rPr lang="en-US" sz="2800" b="1"/>
              <a:t>italics</a:t>
            </a:r>
            <a:r>
              <a:rPr lang="en-US" sz="2800"/>
              <a:t>). </a:t>
            </a:r>
            <a:r>
              <a:rPr lang="en-US" sz="2800" b="1">
                <a:solidFill>
                  <a:srgbClr val="0000CC"/>
                </a:solidFill>
              </a:rPr>
              <a:t>For titles of books, films, etc. Typically displayed in italics. (</a:t>
            </a:r>
            <a:r>
              <a:rPr lang="en-US" sz="2800" b="1" i="1">
                <a:solidFill>
                  <a:srgbClr val="0000CC"/>
                </a:solidFill>
              </a:rPr>
              <a:t>A Beginner's Guide to HTML</a:t>
            </a:r>
            <a:r>
              <a:rPr lang="en-US" sz="2800" b="1">
                <a:solidFill>
                  <a:srgbClr val="0000CC"/>
                </a:solidFill>
              </a:rPr>
              <a:t>)</a:t>
            </a:r>
            <a:r>
              <a:rPr lang="en-US" sz="2800" b="1"/>
              <a:t> </a:t>
            </a:r>
          </a:p>
          <a:p>
            <a:pPr>
              <a:lnSpc>
                <a:spcPct val="80000"/>
              </a:lnSpc>
              <a:buClr>
                <a:schemeClr val="bg1"/>
              </a:buClr>
              <a:buFont typeface="Wingdings" pitchFamily="2" charset="2"/>
              <a:buNone/>
            </a:pPr>
            <a:r>
              <a:rPr lang="en-US" sz="2800" b="1">
                <a:solidFill>
                  <a:schemeClr val="hlink"/>
                </a:solidFill>
              </a:rPr>
              <a:t>     </a:t>
            </a:r>
          </a:p>
        </p:txBody>
      </p:sp>
    </p:spTree>
    <p:extLst>
      <p:ext uri="{BB962C8B-B14F-4D97-AF65-F5344CB8AC3E}">
        <p14:creationId xmlns:p14="http://schemas.microsoft.com/office/powerpoint/2010/main" val="576270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53AE61B-D1D3-46DC-B030-26A6ADD9884C}" type="slidenum">
              <a:rPr lang="ar-SA"/>
              <a:pPr/>
              <a:t>18</a:t>
            </a:fld>
            <a:endParaRPr lang="en-US"/>
          </a:p>
        </p:txBody>
      </p:sp>
      <p:sp>
        <p:nvSpPr>
          <p:cNvPr id="43010" name="Rectangle 2"/>
          <p:cNvSpPr>
            <a:spLocks noGrp="1" noChangeArrowheads="1"/>
          </p:cNvSpPr>
          <p:nvPr>
            <p:ph type="title"/>
          </p:nvPr>
        </p:nvSpPr>
        <p:spPr>
          <a:xfrm>
            <a:off x="887288" y="269632"/>
            <a:ext cx="8077200" cy="1143000"/>
          </a:xfrm>
          <a:solidFill>
            <a:schemeClr val="bg1"/>
          </a:solidFill>
        </p:spPr>
        <p:txBody>
          <a:bodyPr>
            <a:flatTx/>
          </a:bodyPr>
          <a:lstStyle/>
          <a:p>
            <a:r>
              <a:rPr lang="en-US" dirty="0"/>
              <a:t>Alignment</a:t>
            </a:r>
          </a:p>
        </p:txBody>
      </p:sp>
      <p:sp>
        <p:nvSpPr>
          <p:cNvPr id="43011" name="Rectangle 3"/>
          <p:cNvSpPr>
            <a:spLocks noGrp="1" noChangeArrowheads="1"/>
          </p:cNvSpPr>
          <p:nvPr>
            <p:ph type="body" idx="1"/>
          </p:nvPr>
        </p:nvSpPr>
        <p:spPr>
          <a:solidFill>
            <a:schemeClr val="accent1"/>
          </a:solidFill>
        </p:spPr>
        <p:txBody>
          <a:bodyPr/>
          <a:lstStyle/>
          <a:p>
            <a:pPr>
              <a:buClr>
                <a:schemeClr val="bg1"/>
              </a:buClr>
              <a:buFont typeface="Wingdings" pitchFamily="2" charset="2"/>
              <a:buChar char="§"/>
            </a:pPr>
            <a:r>
              <a:rPr lang="en-US"/>
              <a:t>Some elements have attributes for alignment (ALIGN) e.g. </a:t>
            </a:r>
            <a:r>
              <a:rPr lang="en-US">
                <a:solidFill>
                  <a:srgbClr val="FF0000"/>
                </a:solidFill>
              </a:rPr>
              <a:t>Headings, Paragraphs and Horizontal Rules</a:t>
            </a:r>
            <a:r>
              <a:rPr lang="en-US"/>
              <a:t>. </a:t>
            </a:r>
          </a:p>
          <a:p>
            <a:pPr>
              <a:buClr>
                <a:schemeClr val="bg1"/>
              </a:buClr>
              <a:buFont typeface="Wingdings" pitchFamily="2" charset="2"/>
              <a:buChar char="§"/>
            </a:pPr>
            <a:r>
              <a:rPr lang="en-US"/>
              <a:t>The Three alignment values are : LEFT, RIGHT, CENTER.</a:t>
            </a:r>
          </a:p>
          <a:p>
            <a:pPr>
              <a:buClr>
                <a:schemeClr val="bg1"/>
              </a:buClr>
              <a:buFont typeface="Wingdings" pitchFamily="2" charset="2"/>
              <a:buChar char="§"/>
            </a:pPr>
            <a:r>
              <a:rPr lang="en-US">
                <a:solidFill>
                  <a:srgbClr val="FF0000"/>
                </a:solidFill>
              </a:rPr>
              <a:t>&lt;CENTER&gt;&lt;/CENTER&gt;</a:t>
            </a:r>
            <a:r>
              <a:rPr lang="en-US"/>
              <a:t> Will center elements.</a:t>
            </a:r>
          </a:p>
        </p:txBody>
      </p:sp>
    </p:spTree>
    <p:extLst>
      <p:ext uri="{BB962C8B-B14F-4D97-AF65-F5344CB8AC3E}">
        <p14:creationId xmlns:p14="http://schemas.microsoft.com/office/powerpoint/2010/main" val="17872872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9FF0AF9-7751-4780-9932-6FC2C380F009}" type="slidenum">
              <a:rPr lang="ar-SA"/>
              <a:pPr/>
              <a:t>19</a:t>
            </a:fld>
            <a:endParaRPr lang="en-US"/>
          </a:p>
        </p:txBody>
      </p:sp>
      <p:sp>
        <p:nvSpPr>
          <p:cNvPr id="44034" name="Rectangle 2"/>
          <p:cNvSpPr>
            <a:spLocks noGrp="1" noChangeArrowheads="1"/>
          </p:cNvSpPr>
          <p:nvPr>
            <p:ph type="title"/>
          </p:nvPr>
        </p:nvSpPr>
        <p:spPr>
          <a:xfrm>
            <a:off x="734888" y="457200"/>
            <a:ext cx="8229600" cy="955576"/>
          </a:xfrm>
          <a:solidFill>
            <a:schemeClr val="bg1"/>
          </a:solidFill>
        </p:spPr>
        <p:txBody>
          <a:bodyPr>
            <a:flatTx/>
          </a:bodyPr>
          <a:lstStyle/>
          <a:p>
            <a:r>
              <a:rPr lang="en-US" dirty="0"/>
              <a:t>Alignment</a:t>
            </a:r>
          </a:p>
        </p:txBody>
      </p:sp>
      <p:sp>
        <p:nvSpPr>
          <p:cNvPr id="44035" name="Rectangle 3"/>
          <p:cNvSpPr>
            <a:spLocks noGrp="1" noChangeArrowheads="1"/>
          </p:cNvSpPr>
          <p:nvPr>
            <p:ph type="body" idx="1"/>
          </p:nvPr>
        </p:nvSpPr>
        <p:spPr>
          <a:xfrm>
            <a:off x="624597" y="1830387"/>
            <a:ext cx="8229600" cy="3902869"/>
          </a:xfrm>
          <a:solidFill>
            <a:schemeClr val="accent1"/>
          </a:solidFill>
        </p:spPr>
        <p:txBody>
          <a:bodyPr/>
          <a:lstStyle/>
          <a:p>
            <a:pPr>
              <a:buClr>
                <a:schemeClr val="bg1"/>
              </a:buClr>
              <a:buFont typeface="Wingdings" pitchFamily="2" charset="2"/>
              <a:buChar char="§"/>
            </a:pPr>
            <a:r>
              <a:rPr lang="en-US" b="1" dirty="0">
                <a:solidFill>
                  <a:srgbClr val="FF0000"/>
                </a:solidFill>
              </a:rPr>
              <a:t>&lt;DIV ALIGN=“value”&gt;&lt;/DIV&gt;</a:t>
            </a:r>
            <a:r>
              <a:rPr lang="en-US" dirty="0"/>
              <a:t> Represents a division in the document and can contain most other element type. The alignment attribute of the DIV element is well supported.</a:t>
            </a:r>
          </a:p>
          <a:p>
            <a:pPr>
              <a:buClr>
                <a:schemeClr val="bg1"/>
              </a:buClr>
              <a:buFont typeface="Wingdings" pitchFamily="2" charset="2"/>
              <a:buChar char="§"/>
            </a:pPr>
            <a:r>
              <a:rPr lang="en-US" b="1" dirty="0">
                <a:solidFill>
                  <a:srgbClr val="FF0000"/>
                </a:solidFill>
              </a:rPr>
              <a:t>&lt;TABLE&gt;&lt;/TABLE&gt;</a:t>
            </a:r>
            <a:r>
              <a:rPr lang="en-US" b="1" dirty="0">
                <a:solidFill>
                  <a:schemeClr val="hlink"/>
                </a:solidFill>
              </a:rPr>
              <a:t> </a:t>
            </a:r>
            <a:r>
              <a:rPr lang="en-US" dirty="0"/>
              <a:t>Inside a TABLE, alignment can be set for each individual cell.</a:t>
            </a:r>
            <a:endParaRPr lang="en-US" b="1" dirty="0">
              <a:solidFill>
                <a:schemeClr val="hlink"/>
              </a:solidFill>
            </a:endParaRPr>
          </a:p>
        </p:txBody>
      </p:sp>
    </p:spTree>
    <p:extLst>
      <p:ext uri="{BB962C8B-B14F-4D97-AF65-F5344CB8AC3E}">
        <p14:creationId xmlns:p14="http://schemas.microsoft.com/office/powerpoint/2010/main" val="42175700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12202F9-1C01-479F-AA59-48B596198E68}" type="slidenum">
              <a:rPr lang="ar-SA"/>
              <a:pPr/>
              <a:t>2</a:t>
            </a:fld>
            <a:endParaRPr lang="en-US"/>
          </a:p>
        </p:txBody>
      </p:sp>
      <p:sp>
        <p:nvSpPr>
          <p:cNvPr id="4098" name="Rectangle 2"/>
          <p:cNvSpPr>
            <a:spLocks noGrp="1" noChangeArrowheads="1"/>
          </p:cNvSpPr>
          <p:nvPr>
            <p:ph type="title"/>
          </p:nvPr>
        </p:nvSpPr>
        <p:spPr>
          <a:xfrm>
            <a:off x="1031304" y="269632"/>
            <a:ext cx="8077200" cy="1143000"/>
          </a:xfrm>
          <a:solidFill>
            <a:schemeClr val="bg1"/>
          </a:solidFill>
          <a:ln/>
        </p:spPr>
        <p:txBody>
          <a:bodyPr>
            <a:flatTx/>
          </a:bodyPr>
          <a:lstStyle/>
          <a:p>
            <a:r>
              <a:rPr lang="en-US" sz="5400" dirty="0"/>
              <a:t>Definitions</a:t>
            </a:r>
          </a:p>
        </p:txBody>
      </p:sp>
      <p:sp>
        <p:nvSpPr>
          <p:cNvPr id="4099" name="Rectangle 3"/>
          <p:cNvSpPr>
            <a:spLocks noGrp="1" noChangeArrowheads="1"/>
          </p:cNvSpPr>
          <p:nvPr>
            <p:ph type="body" idx="1"/>
          </p:nvPr>
        </p:nvSpPr>
        <p:spPr>
          <a:xfrm>
            <a:off x="726504" y="1752600"/>
            <a:ext cx="8229600" cy="4525963"/>
          </a:xfrm>
          <a:solidFill>
            <a:schemeClr val="accent1"/>
          </a:solidFill>
          <a:ln>
            <a:solidFill>
              <a:schemeClr val="tx2"/>
            </a:solidFill>
          </a:ln>
        </p:spPr>
        <p:txBody>
          <a:bodyPr/>
          <a:lstStyle/>
          <a:p>
            <a:pPr>
              <a:lnSpc>
                <a:spcPct val="80000"/>
              </a:lnSpc>
              <a:buClr>
                <a:schemeClr val="hlink"/>
              </a:buClr>
              <a:buFont typeface="Wingdings" pitchFamily="2" charset="2"/>
              <a:buChar char="§"/>
            </a:pPr>
            <a:r>
              <a:rPr lang="en-US" dirty="0">
                <a:solidFill>
                  <a:schemeClr val="tx2"/>
                </a:solidFill>
              </a:rPr>
              <a:t>W </a:t>
            </a:r>
            <a:r>
              <a:rPr lang="en-US" dirty="0" err="1">
                <a:solidFill>
                  <a:schemeClr val="tx2"/>
                </a:solidFill>
              </a:rPr>
              <a:t>W</a:t>
            </a:r>
            <a:r>
              <a:rPr lang="en-US" dirty="0">
                <a:solidFill>
                  <a:schemeClr val="tx2"/>
                </a:solidFill>
              </a:rPr>
              <a:t> </a:t>
            </a:r>
            <a:r>
              <a:rPr lang="en-US" dirty="0" err="1">
                <a:solidFill>
                  <a:schemeClr val="tx2"/>
                </a:solidFill>
              </a:rPr>
              <a:t>W</a:t>
            </a:r>
            <a:r>
              <a:rPr lang="en-US" dirty="0">
                <a:solidFill>
                  <a:schemeClr val="tx2"/>
                </a:solidFill>
              </a:rPr>
              <a:t> – World Wide Web.</a:t>
            </a:r>
          </a:p>
          <a:p>
            <a:pPr>
              <a:lnSpc>
                <a:spcPct val="80000"/>
              </a:lnSpc>
              <a:buClr>
                <a:schemeClr val="hlink"/>
              </a:buClr>
              <a:buFont typeface="Wingdings" pitchFamily="2" charset="2"/>
              <a:buChar char="§"/>
            </a:pPr>
            <a:r>
              <a:rPr lang="en-US" dirty="0"/>
              <a:t>HTML – </a:t>
            </a:r>
            <a:r>
              <a:rPr lang="en-US" b="1" dirty="0" err="1">
                <a:solidFill>
                  <a:srgbClr val="FF0000"/>
                </a:solidFill>
              </a:rPr>
              <a:t>HyperText</a:t>
            </a:r>
            <a:r>
              <a:rPr lang="en-US" b="1" dirty="0">
                <a:solidFill>
                  <a:srgbClr val="FF0000"/>
                </a:solidFill>
              </a:rPr>
              <a:t> Markup Language</a:t>
            </a:r>
            <a:r>
              <a:rPr lang="en-US" dirty="0"/>
              <a:t> – The Language of Web Pages on the World Wide Web.</a:t>
            </a:r>
          </a:p>
          <a:p>
            <a:pPr>
              <a:lnSpc>
                <a:spcPct val="80000"/>
              </a:lnSpc>
              <a:buClr>
                <a:schemeClr val="hlink"/>
              </a:buClr>
              <a:buFont typeface="Wingdings" pitchFamily="2" charset="2"/>
              <a:buNone/>
            </a:pPr>
            <a:r>
              <a:rPr lang="en-US" dirty="0"/>
              <a:t>    </a:t>
            </a:r>
            <a:r>
              <a:rPr lang="en-US" dirty="0">
                <a:solidFill>
                  <a:srgbClr val="FF0000"/>
                </a:solidFill>
              </a:rPr>
              <a:t>HTML is a text formatting language.</a:t>
            </a:r>
          </a:p>
          <a:p>
            <a:pPr>
              <a:lnSpc>
                <a:spcPct val="80000"/>
              </a:lnSpc>
              <a:buClr>
                <a:schemeClr val="hlink"/>
              </a:buClr>
              <a:buFont typeface="Wingdings" pitchFamily="2" charset="2"/>
              <a:buChar char="§"/>
            </a:pPr>
            <a:r>
              <a:rPr lang="en-US" dirty="0"/>
              <a:t>URL – Uniform Resource Locator.</a:t>
            </a:r>
          </a:p>
          <a:p>
            <a:pPr>
              <a:lnSpc>
                <a:spcPct val="80000"/>
              </a:lnSpc>
              <a:buClr>
                <a:schemeClr val="hlink"/>
              </a:buClr>
              <a:buFont typeface="Wingdings" pitchFamily="2" charset="2"/>
              <a:buChar char="§"/>
            </a:pPr>
            <a:r>
              <a:rPr lang="en-US" dirty="0"/>
              <a:t>Browser – A software program which is used to show web pages.</a:t>
            </a:r>
          </a:p>
          <a:p>
            <a:pPr>
              <a:lnSpc>
                <a:spcPct val="80000"/>
              </a:lnSpc>
              <a:buClr>
                <a:schemeClr val="hlink"/>
              </a:buClr>
              <a:buFont typeface="Wingdings" pitchFamily="2" charset="2"/>
              <a:buNone/>
            </a:pPr>
            <a:r>
              <a:rPr lang="en-US" dirty="0"/>
              <a:t>								</a:t>
            </a:r>
          </a:p>
          <a:p>
            <a:pPr>
              <a:lnSpc>
                <a:spcPct val="80000"/>
              </a:lnSpc>
              <a:buClr>
                <a:schemeClr val="hlink"/>
              </a:buClr>
              <a:buFont typeface="Wingdings" pitchFamily="2" charset="2"/>
              <a:buNone/>
            </a:pPr>
            <a:endParaRPr lang="en-US" dirty="0"/>
          </a:p>
        </p:txBody>
      </p:sp>
    </p:spTree>
    <p:extLst>
      <p:ext uri="{BB962C8B-B14F-4D97-AF65-F5344CB8AC3E}">
        <p14:creationId xmlns:p14="http://schemas.microsoft.com/office/powerpoint/2010/main" val="2696752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D21587-5C46-4E84-B8AF-4F5DA9264D27}" type="slidenum">
              <a:rPr lang="ar-SA"/>
              <a:pPr/>
              <a:t>20</a:t>
            </a:fld>
            <a:endParaRPr lang="en-US"/>
          </a:p>
        </p:txBody>
      </p:sp>
      <p:sp>
        <p:nvSpPr>
          <p:cNvPr id="45058" name="Rectangle 2"/>
          <p:cNvSpPr>
            <a:spLocks noGrp="1" noChangeArrowheads="1"/>
          </p:cNvSpPr>
          <p:nvPr>
            <p:ph type="title"/>
          </p:nvPr>
        </p:nvSpPr>
        <p:spPr>
          <a:solidFill>
            <a:schemeClr val="bg1"/>
          </a:solidFill>
        </p:spPr>
        <p:txBody>
          <a:bodyPr>
            <a:flatTx/>
          </a:bodyPr>
          <a:lstStyle/>
          <a:p>
            <a:r>
              <a:rPr lang="en-US" sz="4000" dirty="0"/>
              <a:t>Special Characters &amp; Symbols</a:t>
            </a:r>
          </a:p>
        </p:txBody>
      </p:sp>
      <p:sp>
        <p:nvSpPr>
          <p:cNvPr id="45059" name="Rectangle 3"/>
          <p:cNvSpPr>
            <a:spLocks noGrp="1" noChangeArrowheads="1"/>
          </p:cNvSpPr>
          <p:nvPr>
            <p:ph type="body" idx="1"/>
          </p:nvPr>
        </p:nvSpPr>
        <p:spPr>
          <a:xfrm>
            <a:off x="762000" y="1922188"/>
            <a:ext cx="8229600" cy="4315124"/>
          </a:xfrm>
          <a:solidFill>
            <a:schemeClr val="accent1"/>
          </a:solidFill>
        </p:spPr>
        <p:txBody>
          <a:bodyPr>
            <a:normAutofit lnSpcReduction="10000"/>
          </a:bodyPr>
          <a:lstStyle/>
          <a:p>
            <a:pPr>
              <a:buClr>
                <a:schemeClr val="bg1"/>
              </a:buClr>
              <a:buFont typeface="Wingdings" pitchFamily="2" charset="2"/>
              <a:buChar char="§"/>
            </a:pPr>
            <a:r>
              <a:rPr lang="en-US" sz="2800" dirty="0"/>
              <a:t>These Characters are recognized in HTML as they begin with an ampersand and end with </a:t>
            </a:r>
            <a:r>
              <a:rPr lang="en-US" sz="2800" dirty="0" err="1"/>
              <a:t>with</a:t>
            </a:r>
            <a:r>
              <a:rPr lang="en-US" sz="2800" dirty="0"/>
              <a:t> a semi-colon e.g. </a:t>
            </a:r>
            <a:r>
              <a:rPr lang="en-US" sz="2800" b="1" dirty="0">
                <a:solidFill>
                  <a:srgbClr val="FF0000"/>
                </a:solidFill>
              </a:rPr>
              <a:t>&amp;value;</a:t>
            </a:r>
            <a:r>
              <a:rPr lang="en-US" sz="2800" b="1" dirty="0"/>
              <a:t> </a:t>
            </a:r>
            <a:r>
              <a:rPr lang="en-US" sz="2800" dirty="0"/>
              <a:t>The value will either be an entity name or a standard ASCII character number. They are called </a:t>
            </a:r>
            <a:r>
              <a:rPr lang="en-US" sz="2800" b="1" dirty="0">
                <a:solidFill>
                  <a:srgbClr val="FF0000"/>
                </a:solidFill>
              </a:rPr>
              <a:t>escape sequences</a:t>
            </a:r>
            <a:r>
              <a:rPr lang="en-US" sz="2800" dirty="0"/>
              <a:t>. </a:t>
            </a:r>
          </a:p>
          <a:p>
            <a:pPr>
              <a:buClr>
                <a:schemeClr val="bg1"/>
              </a:buClr>
              <a:buFont typeface="Wingdings" pitchFamily="2" charset="2"/>
              <a:buChar char="§"/>
            </a:pPr>
            <a:r>
              <a:rPr lang="en-US" sz="2800" dirty="0"/>
              <a:t>The next table represents some of the more commonly used special characters. For a comprehensive listing, visit the W3C’s section on special characters at:</a:t>
            </a:r>
            <a:r>
              <a:rPr lang="en-US" sz="2400" dirty="0"/>
              <a:t> </a:t>
            </a:r>
            <a:r>
              <a:rPr lang="en-US" sz="2000" dirty="0">
                <a:solidFill>
                  <a:srgbClr val="000099"/>
                </a:solidFill>
              </a:rPr>
              <a:t>http://www.w3.org/MarkUp/HTMLPlus/htmlplus_13.html</a:t>
            </a:r>
          </a:p>
        </p:txBody>
      </p:sp>
    </p:spTree>
    <p:extLst>
      <p:ext uri="{BB962C8B-B14F-4D97-AF65-F5344CB8AC3E}">
        <p14:creationId xmlns:p14="http://schemas.microsoft.com/office/powerpoint/2010/main" val="35272927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330E8BFE-26F9-4EE3-8331-D598ED66F56E}" type="slidenum">
              <a:rPr lang="ar-SA"/>
              <a:pPr/>
              <a:t>21</a:t>
            </a:fld>
            <a:endParaRPr lang="en-US"/>
          </a:p>
        </p:txBody>
      </p:sp>
      <p:sp>
        <p:nvSpPr>
          <p:cNvPr id="46082" name="Rectangle 2"/>
          <p:cNvSpPr>
            <a:spLocks noGrp="1" noChangeArrowheads="1"/>
          </p:cNvSpPr>
          <p:nvPr>
            <p:ph type="title"/>
          </p:nvPr>
        </p:nvSpPr>
        <p:spPr>
          <a:xfrm>
            <a:off x="878904" y="0"/>
            <a:ext cx="8229600" cy="838200"/>
          </a:xfrm>
          <a:solidFill>
            <a:schemeClr val="bg1"/>
          </a:solidFill>
        </p:spPr>
        <p:txBody>
          <a:bodyPr>
            <a:flatTx/>
          </a:bodyPr>
          <a:lstStyle/>
          <a:p>
            <a:r>
              <a:rPr lang="en-US" sz="4000" dirty="0"/>
              <a:t>Special Characters &amp; Symbols</a:t>
            </a:r>
          </a:p>
        </p:txBody>
      </p:sp>
      <p:graphicFrame>
        <p:nvGraphicFramePr>
          <p:cNvPr id="46144" name="Group 64"/>
          <p:cNvGraphicFramePr>
            <a:graphicFrameLocks noGrp="1"/>
          </p:cNvGraphicFramePr>
          <p:nvPr>
            <p:ph type="tbl" idx="1"/>
            <p:extLst>
              <p:ext uri="{D42A27DB-BD31-4B8C-83A1-F6EECF244321}">
                <p14:modId xmlns:p14="http://schemas.microsoft.com/office/powerpoint/2010/main" val="665773392"/>
              </p:ext>
            </p:extLst>
          </p:nvPr>
        </p:nvGraphicFramePr>
        <p:xfrm>
          <a:off x="726504" y="1066800"/>
          <a:ext cx="8229600" cy="5794693"/>
        </p:xfrm>
        <a:graphic>
          <a:graphicData uri="http://schemas.openxmlformats.org/drawingml/2006/table">
            <a:tbl>
              <a:tblPr/>
              <a:tblGrid>
                <a:gridCol w="2420938"/>
                <a:gridCol w="1693862"/>
                <a:gridCol w="2438400"/>
                <a:gridCol w="1676400"/>
              </a:tblGrid>
              <a:tr h="909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Special Character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Special Character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2"/>
                          </a:solidFill>
                          <a:effectLst/>
                          <a:latin typeface="Arial" charset="0"/>
                          <a:cs typeface="Arial" charset="0"/>
                        </a:rPr>
                        <a:t>Entity Name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Ampersand</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&amp;amp; </a:t>
                      </a:r>
                      <a:r>
                        <a:rPr kumimoji="0" lang="en-US" sz="2800" b="1" i="0" u="none" strike="noStrike" cap="none" normalizeH="0" baseline="0" smtClean="0">
                          <a:ln>
                            <a:noFill/>
                          </a:ln>
                          <a:solidFill>
                            <a:schemeClr val="tx1"/>
                          </a:solidFill>
                          <a:effectLst/>
                          <a:latin typeface="Arial" charset="0"/>
                          <a:cs typeface="Arial" charset="0"/>
                        </a:rPr>
                        <a:t>&amp;</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Greater-than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&amp;gt; </a:t>
                      </a:r>
                      <a:r>
                        <a:rPr kumimoji="0" lang="en-US" sz="2800" b="1" i="0" u="none" strike="noStrike" cap="none" normalizeH="0" baseline="0" smtClean="0">
                          <a:ln>
                            <a:noFill/>
                          </a:ln>
                          <a:solidFill>
                            <a:schemeClr val="tx1"/>
                          </a:solidFill>
                          <a:effectLst/>
                          <a:latin typeface="Arial" charset="0"/>
                          <a:cs typeface="Arial" charset="0"/>
                        </a:rPr>
                        <a:t>&gt;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Asterisk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&amp;lowast;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Less-than sign</a:t>
                      </a:r>
                      <a:endParaRPr kumimoji="0" lang="en-US" sz="2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&amp;lt; </a:t>
                      </a:r>
                      <a:r>
                        <a:rPr kumimoji="0" lang="en-US" sz="2800" b="1" i="0" u="none" strike="noStrike" cap="none" normalizeH="0" baseline="0" smtClean="0">
                          <a:ln>
                            <a:noFill/>
                          </a:ln>
                          <a:solidFill>
                            <a:schemeClr val="tx1"/>
                          </a:solidFill>
                          <a:effectLst/>
                          <a:latin typeface="Arial" charset="0"/>
                          <a:cs typeface="Arial" charset="0"/>
                        </a:rPr>
                        <a:t>&lt;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Cent sign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&amp;cent;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Non-breaking space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&amp;nbsp;</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Copyright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&amp;copy;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Quotation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&amp;quot;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qtr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&amp;frac14; </a:t>
                      </a:r>
                      <a:r>
                        <a:rPr kumimoji="0" lang="en-US" sz="2800" b="1" i="0" u="none" strike="noStrike" cap="none" normalizeH="0" baseline="0" smtClean="0">
                          <a:ln>
                            <a:noFill/>
                          </a:ln>
                          <a:solidFill>
                            <a:schemeClr val="tx1"/>
                          </a:solidFill>
                          <a:effectLst/>
                          <a:latin typeface="Arial" charset="0"/>
                          <a:cs typeface="Arial" charset="0"/>
                        </a:rPr>
                        <a:t>¼</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Registration mark</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&amp;reg; </a:t>
                      </a:r>
                      <a:r>
                        <a:rPr kumimoji="0" lang="en-US" sz="28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Fraction one half</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&amp;frac12; </a:t>
                      </a:r>
                      <a:r>
                        <a:rPr kumimoji="0" lang="en-US" sz="2800" b="1" i="0" u="none" strike="noStrike" cap="none" normalizeH="0" baseline="0" smtClean="0">
                          <a:ln>
                            <a:noFill/>
                          </a:ln>
                          <a:solidFill>
                            <a:schemeClr val="tx1"/>
                          </a:solidFill>
                          <a:effectLst/>
                          <a:latin typeface="Arial" charset="0"/>
                          <a:cs typeface="Arial" charset="0"/>
                        </a:rPr>
                        <a:t>½</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Trademark sign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0000CC"/>
                          </a:solidFill>
                          <a:effectLst/>
                          <a:latin typeface="Arial" charset="0"/>
                          <a:cs typeface="Arial" charset="0"/>
                        </a:rPr>
                        <a:t>&amp;trade; </a:t>
                      </a:r>
                      <a:r>
                        <a:rPr kumimoji="0" lang="en-US" sz="2800" b="1" i="0" u="none" strike="noStrike" cap="none" normalizeH="0" baseline="0" smtClean="0">
                          <a:ln>
                            <a:noFill/>
                          </a:ln>
                          <a:solidFill>
                            <a:schemeClr val="tx1"/>
                          </a:solidFill>
                          <a:effectLst/>
                          <a:latin typeface="Arial" charset="0"/>
                          <a:cs typeface="Arial" charset="0"/>
                        </a:rPr>
                        <a:t>™</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592601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777F9FC-9668-4E12-A3B5-09B5E85B1DB6}" type="slidenum">
              <a:rPr lang="ar-SA"/>
              <a:pPr/>
              <a:t>22</a:t>
            </a:fld>
            <a:endParaRPr lang="en-US"/>
          </a:p>
        </p:txBody>
      </p:sp>
      <p:sp>
        <p:nvSpPr>
          <p:cNvPr id="126979" name="Rectangle 3"/>
          <p:cNvSpPr>
            <a:spLocks noGrp="1" noChangeArrowheads="1"/>
          </p:cNvSpPr>
          <p:nvPr>
            <p:ph type="body" idx="1"/>
          </p:nvPr>
        </p:nvSpPr>
        <p:spPr>
          <a:xfrm>
            <a:off x="734888" y="1447800"/>
            <a:ext cx="8229600" cy="4717504"/>
          </a:xfrm>
          <a:solidFill>
            <a:schemeClr val="accent1"/>
          </a:solidFill>
        </p:spPr>
        <p:txBody>
          <a:bodyPr/>
          <a:lstStyle/>
          <a:p>
            <a:pPr>
              <a:lnSpc>
                <a:spcPct val="90000"/>
              </a:lnSpc>
            </a:pPr>
            <a:r>
              <a:rPr lang="en-US" sz="2800" dirty="0"/>
              <a:t>Additional escape sequences support accented characters, such as: </a:t>
            </a:r>
          </a:p>
          <a:p>
            <a:pPr>
              <a:lnSpc>
                <a:spcPct val="90000"/>
              </a:lnSpc>
            </a:pPr>
            <a:r>
              <a:rPr lang="en-US" sz="2800" b="1" dirty="0">
                <a:solidFill>
                  <a:srgbClr val="990000"/>
                </a:solidFill>
              </a:rPr>
              <a:t>&amp;</a:t>
            </a:r>
            <a:r>
              <a:rPr lang="en-US" sz="2800" b="1" dirty="0" err="1">
                <a:solidFill>
                  <a:srgbClr val="990000"/>
                </a:solidFill>
              </a:rPr>
              <a:t>ouml</a:t>
            </a:r>
            <a:r>
              <a:rPr lang="en-US" sz="2800" b="1" dirty="0">
                <a:solidFill>
                  <a:srgbClr val="990000"/>
                </a:solidFill>
              </a:rPr>
              <a:t>;</a:t>
            </a:r>
            <a:r>
              <a:rPr lang="en-US" sz="2800" dirty="0"/>
              <a:t> </a:t>
            </a:r>
          </a:p>
          <a:p>
            <a:pPr lvl="1">
              <a:lnSpc>
                <a:spcPct val="90000"/>
              </a:lnSpc>
            </a:pPr>
            <a:r>
              <a:rPr lang="en-US" sz="2400" dirty="0"/>
              <a:t>a lowercase o with an umlaut: ö </a:t>
            </a:r>
          </a:p>
          <a:p>
            <a:pPr>
              <a:lnSpc>
                <a:spcPct val="90000"/>
              </a:lnSpc>
            </a:pPr>
            <a:r>
              <a:rPr lang="en-US" sz="2800" b="1" dirty="0">
                <a:solidFill>
                  <a:srgbClr val="990000"/>
                </a:solidFill>
              </a:rPr>
              <a:t>&amp;</a:t>
            </a:r>
            <a:r>
              <a:rPr lang="en-US" sz="2800" b="1" dirty="0" err="1">
                <a:solidFill>
                  <a:srgbClr val="990000"/>
                </a:solidFill>
              </a:rPr>
              <a:t>ntilde</a:t>
            </a:r>
            <a:r>
              <a:rPr lang="en-US" sz="2800" b="1" dirty="0">
                <a:solidFill>
                  <a:srgbClr val="990000"/>
                </a:solidFill>
              </a:rPr>
              <a:t>;</a:t>
            </a:r>
            <a:r>
              <a:rPr lang="en-US" sz="2800" dirty="0"/>
              <a:t> </a:t>
            </a:r>
          </a:p>
          <a:p>
            <a:pPr lvl="1">
              <a:lnSpc>
                <a:spcPct val="90000"/>
              </a:lnSpc>
            </a:pPr>
            <a:r>
              <a:rPr lang="en-US" sz="2400" dirty="0"/>
              <a:t>a lowercase n with a tilde: ñ </a:t>
            </a:r>
          </a:p>
          <a:p>
            <a:pPr>
              <a:lnSpc>
                <a:spcPct val="90000"/>
              </a:lnSpc>
            </a:pPr>
            <a:r>
              <a:rPr lang="en-US" sz="2800" b="1" dirty="0">
                <a:solidFill>
                  <a:srgbClr val="990000"/>
                </a:solidFill>
              </a:rPr>
              <a:t>&amp;</a:t>
            </a:r>
            <a:r>
              <a:rPr lang="en-US" sz="2800" b="1" dirty="0" err="1">
                <a:solidFill>
                  <a:srgbClr val="990000"/>
                </a:solidFill>
              </a:rPr>
              <a:t>Egrave</a:t>
            </a:r>
            <a:r>
              <a:rPr lang="en-US" sz="2800" b="1" dirty="0">
                <a:solidFill>
                  <a:srgbClr val="990000"/>
                </a:solidFill>
              </a:rPr>
              <a:t>;</a:t>
            </a:r>
            <a:r>
              <a:rPr lang="en-US" sz="2800" dirty="0"/>
              <a:t> </a:t>
            </a:r>
          </a:p>
          <a:p>
            <a:pPr lvl="1">
              <a:lnSpc>
                <a:spcPct val="90000"/>
              </a:lnSpc>
            </a:pPr>
            <a:r>
              <a:rPr lang="en-US" sz="2400" dirty="0"/>
              <a:t>an uppercase E with a grave accent: È </a:t>
            </a:r>
          </a:p>
          <a:p>
            <a:pPr>
              <a:lnSpc>
                <a:spcPct val="90000"/>
              </a:lnSpc>
              <a:buFontTx/>
              <a:buNone/>
            </a:pPr>
            <a:r>
              <a:rPr lang="en-US" sz="2800" b="1" dirty="0">
                <a:solidFill>
                  <a:srgbClr val="FF0000"/>
                </a:solidFill>
              </a:rPr>
              <a:t>NOTE:</a:t>
            </a:r>
            <a:r>
              <a:rPr lang="en-US" sz="2800" dirty="0"/>
              <a:t> </a:t>
            </a:r>
            <a:r>
              <a:rPr lang="en-US" sz="2800" u="sng" dirty="0"/>
              <a:t>Unlike the rest of HTML, the escape sequences are </a:t>
            </a:r>
            <a:r>
              <a:rPr lang="en-US" sz="2800" b="1" u="sng" dirty="0">
                <a:solidFill>
                  <a:srgbClr val="FF0000"/>
                </a:solidFill>
              </a:rPr>
              <a:t>case sensitive</a:t>
            </a:r>
            <a:r>
              <a:rPr lang="en-US" sz="2800" u="sng" dirty="0"/>
              <a:t>. You cannot, for instance, use &amp;LT; instead of &amp;</a:t>
            </a:r>
            <a:r>
              <a:rPr lang="en-US" sz="2800" u="sng" dirty="0" err="1"/>
              <a:t>lt</a:t>
            </a:r>
            <a:r>
              <a:rPr lang="en-US" sz="2800" u="sng" dirty="0"/>
              <a:t>;.</a:t>
            </a:r>
            <a:r>
              <a:rPr lang="en-US" sz="2800" dirty="0"/>
              <a:t> </a:t>
            </a:r>
          </a:p>
        </p:txBody>
      </p:sp>
      <p:sp>
        <p:nvSpPr>
          <p:cNvPr id="126980" name="Rectangle 4"/>
          <p:cNvSpPr>
            <a:spLocks noGrp="1" noChangeArrowheads="1"/>
          </p:cNvSpPr>
          <p:nvPr>
            <p:ph type="title"/>
          </p:nvPr>
        </p:nvSpPr>
        <p:spPr>
          <a:xfrm>
            <a:off x="734888" y="274638"/>
            <a:ext cx="8229600" cy="944562"/>
          </a:xfrm>
          <a:solidFill>
            <a:schemeClr val="bg1"/>
          </a:solidFill>
          <a:ln/>
        </p:spPr>
        <p:txBody>
          <a:bodyPr>
            <a:flatTx/>
          </a:bodyPr>
          <a:lstStyle/>
          <a:p>
            <a:r>
              <a:rPr lang="en-US" dirty="0"/>
              <a:t>Special Characters &amp; Symbols</a:t>
            </a:r>
          </a:p>
        </p:txBody>
      </p:sp>
    </p:spTree>
    <p:extLst>
      <p:ext uri="{BB962C8B-B14F-4D97-AF65-F5344CB8AC3E}">
        <p14:creationId xmlns:p14="http://schemas.microsoft.com/office/powerpoint/2010/main" val="3193277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9A379C6-F64D-4D9F-840F-78B2E8BB0F59}" type="slidenum">
              <a:rPr lang="ar-SA"/>
              <a:pPr/>
              <a:t>23</a:t>
            </a:fld>
            <a:endParaRPr lang="en-US"/>
          </a:p>
        </p:txBody>
      </p:sp>
      <p:sp>
        <p:nvSpPr>
          <p:cNvPr id="47106" name="Rectangle 2"/>
          <p:cNvSpPr>
            <a:spLocks noGrp="1" noChangeArrowheads="1"/>
          </p:cNvSpPr>
          <p:nvPr>
            <p:ph type="title"/>
          </p:nvPr>
        </p:nvSpPr>
        <p:spPr>
          <a:xfrm>
            <a:off x="654496" y="304800"/>
            <a:ext cx="8229600" cy="762000"/>
          </a:xfrm>
          <a:solidFill>
            <a:schemeClr val="bg1"/>
          </a:solidFill>
        </p:spPr>
        <p:txBody>
          <a:bodyPr>
            <a:flatTx/>
          </a:bodyPr>
          <a:lstStyle/>
          <a:p>
            <a:r>
              <a:rPr lang="en-US" sz="2800" b="1" dirty="0"/>
              <a:t>Additional Character Formatting Elements</a:t>
            </a:r>
          </a:p>
        </p:txBody>
      </p:sp>
      <p:sp>
        <p:nvSpPr>
          <p:cNvPr id="47107" name="Rectangle 3"/>
          <p:cNvSpPr>
            <a:spLocks noGrp="1" noChangeArrowheads="1"/>
          </p:cNvSpPr>
          <p:nvPr>
            <p:ph type="body" idx="1"/>
          </p:nvPr>
        </p:nvSpPr>
        <p:spPr>
          <a:xfrm>
            <a:off x="959296" y="1596413"/>
            <a:ext cx="8077200" cy="4297363"/>
          </a:xfrm>
          <a:solidFill>
            <a:schemeClr val="accent1"/>
          </a:solidFill>
        </p:spPr>
        <p:txBody>
          <a:bodyPr/>
          <a:lstStyle/>
          <a:p>
            <a:pPr>
              <a:lnSpc>
                <a:spcPct val="90000"/>
              </a:lnSpc>
              <a:buClr>
                <a:schemeClr val="bg1"/>
              </a:buClr>
              <a:buFont typeface="Wingdings" pitchFamily="2" charset="2"/>
              <a:buChar char="§"/>
            </a:pPr>
            <a:r>
              <a:rPr lang="en-US" b="1">
                <a:solidFill>
                  <a:schemeClr val="tx2"/>
                </a:solidFill>
              </a:rPr>
              <a:t>&lt;STRIKE&gt; </a:t>
            </a:r>
            <a:r>
              <a:rPr lang="en-US">
                <a:solidFill>
                  <a:schemeClr val="tx2"/>
                </a:solidFill>
              </a:rPr>
              <a:t>strike-through text</a:t>
            </a:r>
            <a:r>
              <a:rPr lang="en-US" b="1">
                <a:solidFill>
                  <a:schemeClr val="tx2"/>
                </a:solidFill>
              </a:rPr>
              <a:t>&lt;/STRIKE&gt;</a:t>
            </a:r>
          </a:p>
          <a:p>
            <a:pPr>
              <a:lnSpc>
                <a:spcPct val="90000"/>
              </a:lnSpc>
              <a:buClr>
                <a:schemeClr val="bg1"/>
              </a:buClr>
              <a:buFont typeface="Wingdings" pitchFamily="2" charset="2"/>
              <a:buNone/>
            </a:pPr>
            <a:r>
              <a:rPr lang="en-US" b="1">
                <a:solidFill>
                  <a:schemeClr val="tx2"/>
                </a:solidFill>
              </a:rPr>
              <a:t> </a:t>
            </a:r>
            <a:r>
              <a:rPr lang="en-US" b="1">
                <a:solidFill>
                  <a:srgbClr val="FF0000"/>
                </a:solidFill>
              </a:rPr>
              <a:t>DEL</a:t>
            </a:r>
            <a:r>
              <a:rPr lang="en-US" b="1">
                <a:solidFill>
                  <a:schemeClr val="tx2"/>
                </a:solidFill>
              </a:rPr>
              <a:t> is used for STRIKE at the latest browsers</a:t>
            </a:r>
          </a:p>
          <a:p>
            <a:pPr>
              <a:lnSpc>
                <a:spcPct val="90000"/>
              </a:lnSpc>
              <a:buClr>
                <a:schemeClr val="bg1"/>
              </a:buClr>
              <a:buFont typeface="Wingdings" pitchFamily="2" charset="2"/>
              <a:buChar char="§"/>
            </a:pPr>
            <a:r>
              <a:rPr lang="en-US" b="1">
                <a:solidFill>
                  <a:schemeClr val="tx2"/>
                </a:solidFill>
              </a:rPr>
              <a:t>&lt;BIG&gt; </a:t>
            </a:r>
            <a:r>
              <a:rPr lang="en-US">
                <a:solidFill>
                  <a:schemeClr val="tx2"/>
                </a:solidFill>
              </a:rPr>
              <a:t>places text in a big font</a:t>
            </a:r>
            <a:r>
              <a:rPr lang="en-US" b="1">
                <a:solidFill>
                  <a:schemeClr val="tx2"/>
                </a:solidFill>
              </a:rPr>
              <a:t>&lt;/BIG&gt;</a:t>
            </a:r>
          </a:p>
          <a:p>
            <a:pPr>
              <a:lnSpc>
                <a:spcPct val="90000"/>
              </a:lnSpc>
              <a:buClr>
                <a:schemeClr val="bg1"/>
              </a:buClr>
              <a:buFont typeface="Wingdings" pitchFamily="2" charset="2"/>
              <a:buChar char="§"/>
            </a:pPr>
            <a:r>
              <a:rPr lang="en-US" b="1">
                <a:solidFill>
                  <a:schemeClr val="tx2"/>
                </a:solidFill>
              </a:rPr>
              <a:t>&lt;SMALL&gt; </a:t>
            </a:r>
            <a:r>
              <a:rPr lang="en-US">
                <a:solidFill>
                  <a:schemeClr val="tx2"/>
                </a:solidFill>
              </a:rPr>
              <a:t>places text in a small font</a:t>
            </a:r>
            <a:r>
              <a:rPr lang="en-US" b="1">
                <a:solidFill>
                  <a:schemeClr val="tx2"/>
                </a:solidFill>
              </a:rPr>
              <a:t>&lt;/SMALL&gt;</a:t>
            </a:r>
          </a:p>
          <a:p>
            <a:pPr>
              <a:lnSpc>
                <a:spcPct val="90000"/>
              </a:lnSpc>
              <a:buClr>
                <a:schemeClr val="bg1"/>
              </a:buClr>
              <a:buFont typeface="Wingdings" pitchFamily="2" charset="2"/>
              <a:buChar char="§"/>
            </a:pPr>
            <a:r>
              <a:rPr lang="en-US" sz="2800" b="1">
                <a:solidFill>
                  <a:schemeClr val="tx2"/>
                </a:solidFill>
              </a:rPr>
              <a:t>&lt;SUB&gt; </a:t>
            </a:r>
            <a:r>
              <a:rPr lang="en-US" sz="2800">
                <a:solidFill>
                  <a:schemeClr val="tx2"/>
                </a:solidFill>
              </a:rPr>
              <a:t>places text in subscript position </a:t>
            </a:r>
            <a:r>
              <a:rPr lang="en-US" sz="2800" b="1">
                <a:solidFill>
                  <a:schemeClr val="tx2"/>
                </a:solidFill>
              </a:rPr>
              <a:t>&lt;/SUB&gt;</a:t>
            </a:r>
          </a:p>
          <a:p>
            <a:pPr>
              <a:lnSpc>
                <a:spcPct val="90000"/>
              </a:lnSpc>
              <a:buClr>
                <a:schemeClr val="bg1"/>
              </a:buClr>
              <a:buFont typeface="Wingdings" pitchFamily="2" charset="2"/>
              <a:buChar char="§"/>
            </a:pPr>
            <a:r>
              <a:rPr lang="en-US" b="1">
                <a:solidFill>
                  <a:schemeClr val="tx2"/>
                </a:solidFill>
              </a:rPr>
              <a:t>&lt;SUP&gt; </a:t>
            </a:r>
            <a:r>
              <a:rPr lang="en-US">
                <a:solidFill>
                  <a:schemeClr val="tx2"/>
                </a:solidFill>
              </a:rPr>
              <a:t>places text in superscript style position </a:t>
            </a:r>
            <a:r>
              <a:rPr lang="en-US" b="1">
                <a:solidFill>
                  <a:schemeClr val="tx2"/>
                </a:solidFill>
              </a:rPr>
              <a:t>&lt;/SUP&gt;</a:t>
            </a:r>
            <a:endParaRPr lang="en-US" sz="2400" b="1">
              <a:solidFill>
                <a:schemeClr val="tx2"/>
              </a:solidFill>
            </a:endParaRPr>
          </a:p>
        </p:txBody>
      </p:sp>
    </p:spTree>
    <p:extLst>
      <p:ext uri="{BB962C8B-B14F-4D97-AF65-F5344CB8AC3E}">
        <p14:creationId xmlns:p14="http://schemas.microsoft.com/office/powerpoint/2010/main" val="39414385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8BA8B13-11FD-43A3-9CD0-E9953D85326C}" type="slidenum">
              <a:rPr lang="ar-SA"/>
              <a:pPr/>
              <a:t>24</a:t>
            </a:fld>
            <a:endParaRPr lang="en-US"/>
          </a:p>
        </p:txBody>
      </p:sp>
      <p:sp>
        <p:nvSpPr>
          <p:cNvPr id="48130" name="Rectangle 2"/>
          <p:cNvSpPr>
            <a:spLocks noGrp="1" noChangeArrowheads="1"/>
          </p:cNvSpPr>
          <p:nvPr>
            <p:ph type="title"/>
          </p:nvPr>
        </p:nvSpPr>
        <p:spPr>
          <a:xfrm>
            <a:off x="1031304" y="269632"/>
            <a:ext cx="8077200" cy="1143000"/>
          </a:xfrm>
          <a:solidFill>
            <a:schemeClr val="bg1"/>
          </a:solidFill>
        </p:spPr>
        <p:txBody>
          <a:bodyPr>
            <a:flatTx/>
          </a:bodyPr>
          <a:lstStyle/>
          <a:p>
            <a:r>
              <a:rPr lang="en-US" dirty="0"/>
              <a:t>Example</a:t>
            </a:r>
          </a:p>
        </p:txBody>
      </p:sp>
      <p:sp>
        <p:nvSpPr>
          <p:cNvPr id="48131" name="Rectangle 3"/>
          <p:cNvSpPr>
            <a:spLocks noGrp="1" noChangeArrowheads="1"/>
          </p:cNvSpPr>
          <p:nvPr>
            <p:ph type="body" idx="1"/>
          </p:nvPr>
        </p:nvSpPr>
        <p:spPr>
          <a:xfrm>
            <a:off x="650304" y="1676400"/>
            <a:ext cx="8229600" cy="4525963"/>
          </a:xfrm>
          <a:solidFill>
            <a:schemeClr val="accent1"/>
          </a:solidFill>
        </p:spPr>
        <p:txBody>
          <a:bodyPr/>
          <a:lstStyle/>
          <a:p>
            <a:pPr>
              <a:buFontTx/>
              <a:buNone/>
            </a:pPr>
            <a:r>
              <a:rPr lang="en-US" sz="2400"/>
              <a:t>&lt;P&gt;&lt;STRIKE&gt; strike-through text &lt;/STRIKE&gt;&lt;/BR&gt;</a:t>
            </a:r>
          </a:p>
          <a:p>
            <a:pPr>
              <a:buFontTx/>
              <a:buNone/>
            </a:pPr>
            <a:endParaRPr lang="en-US" sz="2400"/>
          </a:p>
          <a:p>
            <a:pPr>
              <a:buFontTx/>
              <a:buNone/>
            </a:pPr>
            <a:r>
              <a:rPr lang="en-US" sz="2400"/>
              <a:t>&lt;BIG&gt;places text in a big font &lt;/BIG&gt;&lt;BR&gt;</a:t>
            </a:r>
          </a:p>
          <a:p>
            <a:pPr>
              <a:buFontTx/>
              <a:buNone/>
            </a:pPr>
            <a:endParaRPr lang="en-US" sz="2400"/>
          </a:p>
          <a:p>
            <a:pPr>
              <a:buClr>
                <a:schemeClr val="bg1"/>
              </a:buClr>
              <a:buFont typeface="Wingdings" pitchFamily="2" charset="2"/>
              <a:buNone/>
            </a:pPr>
            <a:r>
              <a:rPr lang="en-US" sz="2400"/>
              <a:t>&lt;SMALL&gt; places text in a small font&lt;/SMALL&gt;&lt;BR&gt;</a:t>
            </a:r>
          </a:p>
          <a:p>
            <a:pPr>
              <a:buClr>
                <a:schemeClr val="bg1"/>
              </a:buClr>
              <a:buFont typeface="Wingdings" pitchFamily="2" charset="2"/>
              <a:buNone/>
            </a:pPr>
            <a:endParaRPr lang="en-US" sz="2400"/>
          </a:p>
          <a:p>
            <a:pPr>
              <a:buClr>
                <a:schemeClr val="bg1"/>
              </a:buClr>
              <a:buFont typeface="Wingdings" pitchFamily="2" charset="2"/>
              <a:buNone/>
            </a:pPr>
            <a:r>
              <a:rPr lang="en-US" sz="2400"/>
              <a:t>&lt;SUB&gt; places text in subscript position &lt;/SUB&gt;</a:t>
            </a:r>
          </a:p>
          <a:p>
            <a:pPr>
              <a:buClr>
                <a:schemeClr val="bg1"/>
              </a:buClr>
              <a:buFont typeface="Wingdings" pitchFamily="2" charset="2"/>
              <a:buNone/>
            </a:pPr>
            <a:r>
              <a:rPr lang="en-US" sz="2400"/>
              <a:t>Normal</a:t>
            </a:r>
          </a:p>
          <a:p>
            <a:pPr>
              <a:buClr>
                <a:schemeClr val="bg1"/>
              </a:buClr>
              <a:buFont typeface="Wingdings" pitchFamily="2" charset="2"/>
              <a:buNone/>
            </a:pPr>
            <a:r>
              <a:rPr lang="en-US" sz="2400"/>
              <a:t>&lt;SUP&gt; places text in superscript style position &lt;/SUP&gt;&lt;BR&gt;   &lt;/P&gt;</a:t>
            </a:r>
          </a:p>
          <a:p>
            <a:pPr>
              <a:buClr>
                <a:schemeClr val="bg1"/>
              </a:buClr>
              <a:buFont typeface="Wingdings" pitchFamily="2" charset="2"/>
              <a:buNone/>
            </a:pPr>
            <a:endParaRPr lang="en-US" sz="2400"/>
          </a:p>
          <a:p>
            <a:pPr>
              <a:buFontTx/>
              <a:buNone/>
            </a:pPr>
            <a:endParaRPr lang="en-US" sz="2400"/>
          </a:p>
        </p:txBody>
      </p:sp>
    </p:spTree>
    <p:extLst>
      <p:ext uri="{BB962C8B-B14F-4D97-AF65-F5344CB8AC3E}">
        <p14:creationId xmlns:p14="http://schemas.microsoft.com/office/powerpoint/2010/main" val="1864135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49B7595-4C8F-4C33-9AD8-0F84E4AB31F4}" type="slidenum">
              <a:rPr lang="ar-SA"/>
              <a:pPr/>
              <a:t>25</a:t>
            </a:fld>
            <a:endParaRPr lang="en-US"/>
          </a:p>
        </p:txBody>
      </p:sp>
      <p:sp>
        <p:nvSpPr>
          <p:cNvPr id="49154" name="Rectangle 2"/>
          <p:cNvSpPr>
            <a:spLocks noGrp="1" noChangeArrowheads="1"/>
          </p:cNvSpPr>
          <p:nvPr>
            <p:ph type="title"/>
          </p:nvPr>
        </p:nvSpPr>
        <p:spPr>
          <a:xfrm>
            <a:off x="960313" y="274638"/>
            <a:ext cx="7931150" cy="1143000"/>
          </a:xfrm>
          <a:solidFill>
            <a:schemeClr val="bg1"/>
          </a:solidFill>
        </p:spPr>
        <p:txBody>
          <a:bodyPr>
            <a:flatTx/>
          </a:bodyPr>
          <a:lstStyle/>
          <a:p>
            <a:r>
              <a:rPr lang="en-US" dirty="0"/>
              <a:t>L</a:t>
            </a:r>
            <a:r>
              <a:rPr lang="en-US" b="1" dirty="0"/>
              <a:t>ists</a:t>
            </a:r>
          </a:p>
        </p:txBody>
      </p:sp>
      <p:sp>
        <p:nvSpPr>
          <p:cNvPr id="49155" name="Rectangle 3"/>
          <p:cNvSpPr>
            <a:spLocks noGrp="1" noChangeArrowheads="1"/>
          </p:cNvSpPr>
          <p:nvPr>
            <p:ph type="body" idx="1"/>
          </p:nvPr>
        </p:nvSpPr>
        <p:spPr>
          <a:xfrm>
            <a:off x="734888" y="1905000"/>
            <a:ext cx="8229600" cy="4525963"/>
          </a:xfrm>
          <a:solidFill>
            <a:schemeClr val="accent1"/>
          </a:solidFill>
        </p:spPr>
        <p:txBody>
          <a:bodyPr/>
          <a:lstStyle/>
          <a:p>
            <a:pPr marL="609600" indent="-609600">
              <a:buFontTx/>
              <a:buNone/>
            </a:pPr>
            <a:r>
              <a:rPr lang="en-US" sz="2400"/>
              <a:t>In this chapter you will learn how to create a variety of lists.</a:t>
            </a:r>
          </a:p>
          <a:p>
            <a:pPr marL="609600" indent="-609600">
              <a:buClr>
                <a:schemeClr val="bg1"/>
              </a:buClr>
              <a:buFont typeface="Wingdings" pitchFamily="2" charset="2"/>
              <a:buNone/>
            </a:pPr>
            <a:r>
              <a:rPr lang="en-US" sz="2400" b="1"/>
              <a:t>Objectives</a:t>
            </a:r>
          </a:p>
          <a:p>
            <a:pPr marL="609600" indent="-609600">
              <a:buClr>
                <a:schemeClr val="bg1"/>
              </a:buClr>
              <a:buFont typeface="Wingdings" pitchFamily="2" charset="2"/>
              <a:buNone/>
            </a:pPr>
            <a:r>
              <a:rPr lang="en-US" sz="2400"/>
              <a:t>Upon completing this section, you should be able to</a:t>
            </a:r>
          </a:p>
          <a:p>
            <a:pPr marL="609600" indent="-609600">
              <a:buClr>
                <a:schemeClr val="bg1"/>
              </a:buClr>
              <a:buFont typeface="Wingdings" pitchFamily="2" charset="2"/>
              <a:buAutoNum type="arabicPeriod"/>
            </a:pPr>
            <a:r>
              <a:rPr lang="en-US" sz="2400"/>
              <a:t>Create an unordered list.</a:t>
            </a:r>
          </a:p>
          <a:p>
            <a:pPr marL="609600" indent="-609600">
              <a:buClr>
                <a:schemeClr val="bg1"/>
              </a:buClr>
              <a:buFont typeface="Wingdings" pitchFamily="2" charset="2"/>
              <a:buAutoNum type="arabicPeriod"/>
            </a:pPr>
            <a:r>
              <a:rPr lang="en-US" sz="2400"/>
              <a:t>Create an ordered list.</a:t>
            </a:r>
          </a:p>
          <a:p>
            <a:pPr marL="609600" indent="-609600">
              <a:buClr>
                <a:schemeClr val="bg1"/>
              </a:buClr>
              <a:buFont typeface="Wingdings" pitchFamily="2" charset="2"/>
              <a:buAutoNum type="arabicPeriod"/>
            </a:pPr>
            <a:r>
              <a:rPr lang="en-US" sz="2400"/>
              <a:t>Create a defined list.</a:t>
            </a:r>
          </a:p>
          <a:p>
            <a:pPr marL="609600" indent="-609600">
              <a:buClr>
                <a:schemeClr val="bg1"/>
              </a:buClr>
              <a:buFont typeface="Wingdings" pitchFamily="2" charset="2"/>
              <a:buAutoNum type="arabicPeriod"/>
            </a:pPr>
            <a:r>
              <a:rPr lang="en-US" sz="2400"/>
              <a:t>Nest Lists.</a:t>
            </a:r>
          </a:p>
          <a:p>
            <a:pPr marL="609600" indent="-609600">
              <a:buFontTx/>
              <a:buNone/>
            </a:pPr>
            <a:endParaRPr lang="en-US"/>
          </a:p>
        </p:txBody>
      </p:sp>
    </p:spTree>
    <p:extLst>
      <p:ext uri="{BB962C8B-B14F-4D97-AF65-F5344CB8AC3E}">
        <p14:creationId xmlns:p14="http://schemas.microsoft.com/office/powerpoint/2010/main" val="22290217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DC72992-AD8A-40D3-BF2C-768C277420DA}" type="slidenum">
              <a:rPr lang="ar-SA"/>
              <a:pPr/>
              <a:t>26</a:t>
            </a:fld>
            <a:endParaRPr lang="en-US"/>
          </a:p>
        </p:txBody>
      </p:sp>
      <p:sp>
        <p:nvSpPr>
          <p:cNvPr id="50178" name="Rectangle 2"/>
          <p:cNvSpPr>
            <a:spLocks noGrp="1" noChangeArrowheads="1"/>
          </p:cNvSpPr>
          <p:nvPr>
            <p:ph type="title"/>
          </p:nvPr>
        </p:nvSpPr>
        <p:spPr>
          <a:xfrm>
            <a:off x="884113" y="274638"/>
            <a:ext cx="7931150" cy="706090"/>
          </a:xfrm>
          <a:solidFill>
            <a:schemeClr val="bg1"/>
          </a:solidFill>
        </p:spPr>
        <p:txBody>
          <a:bodyPr>
            <a:normAutofit fontScale="90000"/>
          </a:bodyPr>
          <a:lstStyle/>
          <a:p>
            <a:r>
              <a:rPr lang="en-US" dirty="0"/>
              <a:t>List Elements</a:t>
            </a:r>
          </a:p>
        </p:txBody>
      </p:sp>
      <p:sp>
        <p:nvSpPr>
          <p:cNvPr id="50179" name="Rectangle 3"/>
          <p:cNvSpPr>
            <a:spLocks noGrp="1" noChangeArrowheads="1"/>
          </p:cNvSpPr>
          <p:nvPr>
            <p:ph type="body" idx="1"/>
          </p:nvPr>
        </p:nvSpPr>
        <p:spPr>
          <a:xfrm>
            <a:off x="734888" y="1281112"/>
            <a:ext cx="8229600" cy="4956200"/>
          </a:xfrm>
          <a:solidFill>
            <a:schemeClr val="accent1"/>
          </a:solidFill>
        </p:spPr>
        <p:txBody>
          <a:bodyPr/>
          <a:lstStyle/>
          <a:p>
            <a:pPr>
              <a:buClr>
                <a:schemeClr val="bg1"/>
              </a:buClr>
              <a:buFont typeface="Wingdings" pitchFamily="2" charset="2"/>
              <a:buChar char="§"/>
            </a:pPr>
            <a:r>
              <a:rPr lang="en-US" sz="2400" dirty="0"/>
              <a:t>HTML supplies several list elements. Most list elements are composed of one or more &lt;LI&gt; (List Item) elements.</a:t>
            </a:r>
          </a:p>
          <a:p>
            <a:pPr>
              <a:buClr>
                <a:schemeClr val="bg1"/>
              </a:buClr>
              <a:buFont typeface="Wingdings" pitchFamily="2" charset="2"/>
              <a:buChar char="§"/>
            </a:pPr>
            <a:r>
              <a:rPr lang="en-US" sz="2400" dirty="0"/>
              <a:t>UL : Unordered List. Items in this list start with a list mark such as a bullet. Browsers will usually change the list mark in nested lists.</a:t>
            </a:r>
          </a:p>
          <a:p>
            <a:pPr>
              <a:buClr>
                <a:schemeClr val="bg1"/>
              </a:buClr>
              <a:buFont typeface="Wingdings" pitchFamily="2" charset="2"/>
              <a:buNone/>
            </a:pPr>
            <a:r>
              <a:rPr lang="en-US" sz="2400" b="1" dirty="0">
                <a:solidFill>
                  <a:srgbClr val="FF0000"/>
                </a:solidFill>
              </a:rPr>
              <a:t>&lt;UL&gt;</a:t>
            </a:r>
          </a:p>
          <a:p>
            <a:pPr>
              <a:buClr>
                <a:schemeClr val="bg1"/>
              </a:buClr>
              <a:buFont typeface="Wingdings" pitchFamily="2" charset="2"/>
              <a:buNone/>
            </a:pPr>
            <a:r>
              <a:rPr lang="en-US" sz="2400" b="1" dirty="0">
                <a:solidFill>
                  <a:srgbClr val="0000CC"/>
                </a:solidFill>
              </a:rPr>
              <a:t>&lt;LI&gt;</a:t>
            </a:r>
            <a:r>
              <a:rPr lang="en-US" sz="2400" dirty="0"/>
              <a:t> List item </a:t>
            </a:r>
            <a:r>
              <a:rPr lang="en-US" sz="2400" b="1" dirty="0">
                <a:solidFill>
                  <a:srgbClr val="0000CC"/>
                </a:solidFill>
              </a:rPr>
              <a:t>…&lt;/LI&gt;</a:t>
            </a:r>
            <a:r>
              <a:rPr lang="en-US" sz="2400" dirty="0"/>
              <a:t>			</a:t>
            </a:r>
          </a:p>
          <a:p>
            <a:pPr>
              <a:buClr>
                <a:schemeClr val="bg1"/>
              </a:buClr>
              <a:buFont typeface="Wingdings" pitchFamily="2" charset="2"/>
              <a:buNone/>
            </a:pPr>
            <a:r>
              <a:rPr lang="en-US" sz="2400" b="1" dirty="0">
                <a:solidFill>
                  <a:srgbClr val="0000CC"/>
                </a:solidFill>
              </a:rPr>
              <a:t>&lt;LI&gt;</a:t>
            </a:r>
            <a:r>
              <a:rPr lang="en-US" sz="2400" dirty="0"/>
              <a:t> List item </a:t>
            </a:r>
            <a:r>
              <a:rPr lang="en-US" sz="2400" b="1" dirty="0">
                <a:solidFill>
                  <a:srgbClr val="0000CC"/>
                </a:solidFill>
              </a:rPr>
              <a:t>…&lt;/LI&gt;</a:t>
            </a:r>
          </a:p>
          <a:p>
            <a:pPr>
              <a:buClr>
                <a:schemeClr val="bg1"/>
              </a:buClr>
              <a:buFont typeface="Wingdings" pitchFamily="2" charset="2"/>
              <a:buNone/>
            </a:pPr>
            <a:r>
              <a:rPr lang="en-US" sz="2400" b="1" dirty="0">
                <a:solidFill>
                  <a:srgbClr val="FF0000"/>
                </a:solidFill>
              </a:rPr>
              <a:t>&lt;/UL&gt;</a:t>
            </a:r>
          </a:p>
          <a:p>
            <a:pPr>
              <a:buClr>
                <a:schemeClr val="bg1"/>
              </a:buClr>
            </a:pPr>
            <a:r>
              <a:rPr lang="en-US" sz="2400" dirty="0"/>
              <a:t>List item …</a:t>
            </a:r>
          </a:p>
          <a:p>
            <a:pPr>
              <a:buClr>
                <a:schemeClr val="bg1"/>
              </a:buClr>
            </a:pPr>
            <a:r>
              <a:rPr lang="en-US" sz="2400" dirty="0"/>
              <a:t>List item …</a:t>
            </a:r>
          </a:p>
        </p:txBody>
      </p:sp>
    </p:spTree>
    <p:extLst>
      <p:ext uri="{BB962C8B-B14F-4D97-AF65-F5344CB8AC3E}">
        <p14:creationId xmlns:p14="http://schemas.microsoft.com/office/powerpoint/2010/main" val="30553049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5B07DD-3D3F-4B51-A11C-ACF4181D3785}" type="slidenum">
              <a:rPr lang="ar-SA"/>
              <a:pPr/>
              <a:t>27</a:t>
            </a:fld>
            <a:endParaRPr lang="en-US"/>
          </a:p>
        </p:txBody>
      </p:sp>
      <p:sp>
        <p:nvSpPr>
          <p:cNvPr id="51202" name="Rectangle 2"/>
          <p:cNvSpPr>
            <a:spLocks noGrp="1" noChangeArrowheads="1"/>
          </p:cNvSpPr>
          <p:nvPr>
            <p:ph type="title"/>
          </p:nvPr>
        </p:nvSpPr>
        <p:spPr>
          <a:xfrm>
            <a:off x="812105" y="274638"/>
            <a:ext cx="7931150" cy="706090"/>
          </a:xfrm>
          <a:solidFill>
            <a:schemeClr val="bg1"/>
          </a:solidFill>
        </p:spPr>
        <p:txBody>
          <a:bodyPr>
            <a:normAutofit fontScale="90000"/>
            <a:flatTx/>
          </a:bodyPr>
          <a:lstStyle/>
          <a:p>
            <a:r>
              <a:rPr lang="en-US" b="1" dirty="0"/>
              <a:t>List Elements</a:t>
            </a:r>
          </a:p>
        </p:txBody>
      </p:sp>
      <p:sp>
        <p:nvSpPr>
          <p:cNvPr id="51203" name="Rectangle 3"/>
          <p:cNvSpPr>
            <a:spLocks noGrp="1" noChangeArrowheads="1"/>
          </p:cNvSpPr>
          <p:nvPr>
            <p:ph type="body" idx="1"/>
          </p:nvPr>
        </p:nvSpPr>
        <p:spPr>
          <a:xfrm>
            <a:off x="662880" y="1415461"/>
            <a:ext cx="8229600" cy="4876800"/>
          </a:xfrm>
          <a:solidFill>
            <a:schemeClr val="accent1"/>
          </a:solidFill>
        </p:spPr>
        <p:txBody>
          <a:bodyPr/>
          <a:lstStyle/>
          <a:p>
            <a:pPr>
              <a:lnSpc>
                <a:spcPct val="90000"/>
              </a:lnSpc>
              <a:buClr>
                <a:schemeClr val="bg1"/>
              </a:buClr>
              <a:buFont typeface="Wingdings" pitchFamily="2" charset="2"/>
              <a:buChar char="§"/>
            </a:pPr>
            <a:r>
              <a:rPr lang="en-US" sz="2400" dirty="0"/>
              <a:t>You have the choice of three bullet types: </a:t>
            </a:r>
            <a:r>
              <a:rPr lang="en-US" sz="2400" b="1" dirty="0">
                <a:solidFill>
                  <a:srgbClr val="FF0000"/>
                </a:solidFill>
              </a:rPr>
              <a:t>disc(default), circle, square.</a:t>
            </a:r>
          </a:p>
          <a:p>
            <a:pPr>
              <a:lnSpc>
                <a:spcPct val="90000"/>
              </a:lnSpc>
              <a:buClr>
                <a:schemeClr val="bg1"/>
              </a:buClr>
              <a:buFont typeface="Wingdings" pitchFamily="2" charset="2"/>
              <a:buChar char="§"/>
            </a:pPr>
            <a:r>
              <a:rPr lang="en-US" sz="2400" dirty="0"/>
              <a:t>These are controlled in Netscape Navigator by the “TYPE” attribute for the &lt;UL&gt; element.</a:t>
            </a:r>
          </a:p>
          <a:p>
            <a:pPr>
              <a:lnSpc>
                <a:spcPct val="90000"/>
              </a:lnSpc>
              <a:buClr>
                <a:schemeClr val="bg1"/>
              </a:buClr>
              <a:buFont typeface="Wingdings" pitchFamily="2" charset="2"/>
              <a:buNone/>
            </a:pPr>
            <a:r>
              <a:rPr lang="en-US" sz="2400" dirty="0"/>
              <a:t>&lt;UL TYPE=“square”&gt;</a:t>
            </a:r>
          </a:p>
          <a:p>
            <a:pPr>
              <a:lnSpc>
                <a:spcPct val="90000"/>
              </a:lnSpc>
              <a:buClr>
                <a:schemeClr val="bg1"/>
              </a:buClr>
              <a:buFont typeface="Wingdings" pitchFamily="2" charset="2"/>
              <a:buNone/>
            </a:pPr>
            <a:r>
              <a:rPr lang="en-US" sz="2400" dirty="0"/>
              <a:t>&lt;LI&gt; List item …&lt;/LI&gt;			</a:t>
            </a:r>
          </a:p>
          <a:p>
            <a:pPr>
              <a:lnSpc>
                <a:spcPct val="90000"/>
              </a:lnSpc>
              <a:buClr>
                <a:schemeClr val="bg1"/>
              </a:buClr>
              <a:buFont typeface="Wingdings" pitchFamily="2" charset="2"/>
              <a:buNone/>
            </a:pPr>
            <a:r>
              <a:rPr lang="en-US" sz="2400" dirty="0"/>
              <a:t>&lt;LI&gt; List item …&lt;/LI&gt;</a:t>
            </a:r>
          </a:p>
          <a:p>
            <a:pPr>
              <a:lnSpc>
                <a:spcPct val="90000"/>
              </a:lnSpc>
              <a:buClr>
                <a:schemeClr val="bg1"/>
              </a:buClr>
              <a:buFont typeface="Wingdings" pitchFamily="2" charset="2"/>
              <a:buNone/>
            </a:pPr>
            <a:r>
              <a:rPr lang="en-US" sz="2400" dirty="0"/>
              <a:t>&lt;LI&gt; List item …&lt;/LI&gt;</a:t>
            </a:r>
          </a:p>
          <a:p>
            <a:pPr>
              <a:lnSpc>
                <a:spcPct val="90000"/>
              </a:lnSpc>
              <a:buClr>
                <a:schemeClr val="bg1"/>
              </a:buClr>
              <a:buFont typeface="Wingdings" pitchFamily="2" charset="2"/>
              <a:buNone/>
            </a:pPr>
            <a:r>
              <a:rPr lang="en-US" sz="2400" dirty="0"/>
              <a:t>&lt;/UL&gt;</a:t>
            </a:r>
          </a:p>
          <a:p>
            <a:pPr>
              <a:lnSpc>
                <a:spcPct val="90000"/>
              </a:lnSpc>
              <a:buClr>
                <a:schemeClr val="bg1"/>
              </a:buClr>
              <a:buFont typeface="Wingdings" pitchFamily="2" charset="2"/>
              <a:buChar char="§"/>
            </a:pPr>
            <a:r>
              <a:rPr lang="en-US" sz="2400" dirty="0"/>
              <a:t>List item …</a:t>
            </a:r>
          </a:p>
          <a:p>
            <a:pPr>
              <a:lnSpc>
                <a:spcPct val="90000"/>
              </a:lnSpc>
              <a:buClr>
                <a:schemeClr val="bg1"/>
              </a:buClr>
              <a:buFont typeface="Wingdings" pitchFamily="2" charset="2"/>
              <a:buChar char="§"/>
            </a:pPr>
            <a:r>
              <a:rPr lang="en-US" sz="2400" dirty="0"/>
              <a:t>List item …</a:t>
            </a:r>
          </a:p>
          <a:p>
            <a:pPr>
              <a:lnSpc>
                <a:spcPct val="90000"/>
              </a:lnSpc>
              <a:buClr>
                <a:schemeClr val="bg1"/>
              </a:buClr>
              <a:buFont typeface="Wingdings" pitchFamily="2" charset="2"/>
              <a:buChar char="§"/>
            </a:pPr>
            <a:r>
              <a:rPr lang="en-US" sz="2400" dirty="0"/>
              <a:t>List item …</a:t>
            </a:r>
          </a:p>
        </p:txBody>
      </p:sp>
    </p:spTree>
    <p:extLst>
      <p:ext uri="{BB962C8B-B14F-4D97-AF65-F5344CB8AC3E}">
        <p14:creationId xmlns:p14="http://schemas.microsoft.com/office/powerpoint/2010/main" val="30909325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fld id="{45721173-1B9D-475D-B4FB-F7105B76B2A6}" type="slidenum">
              <a:rPr lang="ar-SA"/>
              <a:pPr/>
              <a:t>28</a:t>
            </a:fld>
            <a:endParaRPr lang="en-US"/>
          </a:p>
        </p:txBody>
      </p:sp>
      <p:sp>
        <p:nvSpPr>
          <p:cNvPr id="53250" name="Rectangle 2"/>
          <p:cNvSpPr>
            <a:spLocks noGrp="1" noChangeArrowheads="1"/>
          </p:cNvSpPr>
          <p:nvPr>
            <p:ph type="title"/>
          </p:nvPr>
        </p:nvSpPr>
        <p:spPr>
          <a:xfrm>
            <a:off x="827584" y="274638"/>
            <a:ext cx="7783016" cy="914400"/>
          </a:xfrm>
          <a:solidFill>
            <a:schemeClr val="bg1"/>
          </a:solidFill>
        </p:spPr>
        <p:txBody>
          <a:bodyPr>
            <a:flatTx/>
          </a:bodyPr>
          <a:lstStyle/>
          <a:p>
            <a:r>
              <a:rPr lang="en-US" dirty="0"/>
              <a:t>List Elements</a:t>
            </a:r>
          </a:p>
        </p:txBody>
      </p:sp>
      <p:graphicFrame>
        <p:nvGraphicFramePr>
          <p:cNvPr id="53283" name="Group 35"/>
          <p:cNvGraphicFramePr>
            <a:graphicFrameLocks noGrp="1"/>
          </p:cNvGraphicFramePr>
          <p:nvPr>
            <p:ph type="tbl" idx="1"/>
          </p:nvPr>
        </p:nvGraphicFramePr>
        <p:xfrm>
          <a:off x="457200" y="1600200"/>
          <a:ext cx="8229600" cy="4114800"/>
        </p:xfrm>
        <a:graphic>
          <a:graphicData uri="http://schemas.openxmlformats.org/drawingml/2006/table">
            <a:tbl>
              <a:tblPr/>
              <a:tblGrid>
                <a:gridCol w="1855788"/>
                <a:gridCol w="3146425"/>
                <a:gridCol w="3227387"/>
              </a:tblGrid>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TYPE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Numbering</a:t>
                      </a:r>
                    </a:p>
                  </a:txBody>
                  <a:tcPr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Styles</a:t>
                      </a:r>
                    </a:p>
                  </a:txBody>
                  <a:tcPr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Arabic numbers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1,2,3,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Lower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Upper alpha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A, B, 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Lower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cs typeface="Arial" charset="0"/>
                        </a:rPr>
                        <a:t>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accent2"/>
                          </a:solidFill>
                          <a:effectLst/>
                          <a:latin typeface="Arial" charset="0"/>
                          <a:cs typeface="Arial" charset="0"/>
                        </a:rPr>
                        <a:t>Upper roman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FF0000"/>
                          </a:solidFill>
                          <a:effectLst/>
                          <a:latin typeface="Arial" charset="0"/>
                          <a:cs typeface="Arial" charset="0"/>
                        </a:rPr>
                        <a:t>I, II, III,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511580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B5BA74-2E17-4AC5-8423-0DF5FB9AC428}" type="slidenum">
              <a:rPr lang="ar-SA"/>
              <a:pPr/>
              <a:t>29</a:t>
            </a:fld>
            <a:endParaRPr lang="en-US"/>
          </a:p>
        </p:txBody>
      </p:sp>
      <p:sp>
        <p:nvSpPr>
          <p:cNvPr id="60418" name="Rectangle 2"/>
          <p:cNvSpPr>
            <a:spLocks noGrp="1" noChangeArrowheads="1"/>
          </p:cNvSpPr>
          <p:nvPr>
            <p:ph type="title"/>
          </p:nvPr>
        </p:nvSpPr>
        <p:spPr>
          <a:xfrm>
            <a:off x="1331640" y="274638"/>
            <a:ext cx="7355160" cy="944562"/>
          </a:xfrm>
          <a:solidFill>
            <a:schemeClr val="bg1"/>
          </a:solidFill>
        </p:spPr>
        <p:txBody>
          <a:bodyPr>
            <a:flatTx/>
          </a:bodyPr>
          <a:lstStyle/>
          <a:p>
            <a:r>
              <a:rPr lang="en-US" dirty="0"/>
              <a:t>I</a:t>
            </a:r>
            <a:r>
              <a:rPr lang="en-US" b="1" dirty="0"/>
              <a:t>mages</a:t>
            </a:r>
          </a:p>
        </p:txBody>
      </p:sp>
      <p:sp>
        <p:nvSpPr>
          <p:cNvPr id="60419" name="Rectangle 3"/>
          <p:cNvSpPr>
            <a:spLocks noGrp="1" noChangeArrowheads="1"/>
          </p:cNvSpPr>
          <p:nvPr>
            <p:ph type="body" idx="1"/>
          </p:nvPr>
        </p:nvSpPr>
        <p:spPr>
          <a:solidFill>
            <a:schemeClr val="accent1"/>
          </a:solidFill>
        </p:spPr>
        <p:txBody>
          <a:bodyPr/>
          <a:lstStyle/>
          <a:p>
            <a:pPr>
              <a:lnSpc>
                <a:spcPct val="80000"/>
              </a:lnSpc>
              <a:buClr>
                <a:schemeClr val="bg1"/>
              </a:buClr>
              <a:buFont typeface="Wingdings" pitchFamily="2" charset="2"/>
              <a:buChar char="§"/>
            </a:pPr>
            <a:r>
              <a:rPr lang="en-US" sz="2800" b="1">
                <a:solidFill>
                  <a:srgbClr val="FF0000"/>
                </a:solidFill>
              </a:rPr>
              <a:t>&lt;IMG&gt;</a:t>
            </a:r>
            <a:r>
              <a:rPr lang="en-US" sz="2800"/>
              <a:t>This element defines a graphic image on the page. </a:t>
            </a:r>
          </a:p>
          <a:p>
            <a:pPr>
              <a:lnSpc>
                <a:spcPct val="80000"/>
              </a:lnSpc>
              <a:buClr>
                <a:schemeClr val="bg1"/>
              </a:buClr>
              <a:buFont typeface="Wingdings" pitchFamily="2" charset="2"/>
              <a:buChar char="§"/>
            </a:pPr>
            <a:r>
              <a:rPr lang="en-US" sz="2800" b="1">
                <a:solidFill>
                  <a:srgbClr val="FF0000"/>
                </a:solidFill>
              </a:rPr>
              <a:t>Image File</a:t>
            </a:r>
            <a:r>
              <a:rPr lang="en-US" sz="2800" b="1"/>
              <a:t> (SRC:</a:t>
            </a:r>
            <a:r>
              <a:rPr lang="en-US" sz="2800" b="1">
                <a:solidFill>
                  <a:srgbClr val="FF0000"/>
                </a:solidFill>
              </a:rPr>
              <a:t>source</a:t>
            </a:r>
            <a:r>
              <a:rPr lang="en-US" sz="2800" b="1"/>
              <a:t>):</a:t>
            </a:r>
            <a:r>
              <a:rPr lang="en-US" sz="2800"/>
              <a:t> This value will be a URL (location of the image) E.g. </a:t>
            </a:r>
            <a:r>
              <a:rPr lang="en-US" sz="2800">
                <a:hlinkClick r:id="rId2"/>
              </a:rPr>
              <a:t>http://www.domain.com/dir/file.ext</a:t>
            </a:r>
            <a:r>
              <a:rPr lang="en-US" sz="2800"/>
              <a:t> or /dir/file.txt.</a:t>
            </a:r>
          </a:p>
          <a:p>
            <a:pPr>
              <a:lnSpc>
                <a:spcPct val="80000"/>
              </a:lnSpc>
              <a:buClr>
                <a:schemeClr val="bg1"/>
              </a:buClr>
              <a:buFont typeface="Wingdings" pitchFamily="2" charset="2"/>
              <a:buChar char="§"/>
            </a:pPr>
            <a:r>
              <a:rPr lang="en-US" sz="2800" b="1">
                <a:solidFill>
                  <a:srgbClr val="FF0000"/>
                </a:solidFill>
              </a:rPr>
              <a:t>Alternate Text (ALT)</a:t>
            </a:r>
            <a:r>
              <a:rPr lang="en-US" sz="2800" b="1"/>
              <a:t>:</a:t>
            </a:r>
            <a:r>
              <a:rPr lang="en-US" sz="2800"/>
              <a:t> This is a text field that describes an image or acts as a label. It is displayed when they position the cursor over a graphic image.</a:t>
            </a:r>
          </a:p>
          <a:p>
            <a:pPr>
              <a:lnSpc>
                <a:spcPct val="80000"/>
              </a:lnSpc>
              <a:buClr>
                <a:schemeClr val="bg1"/>
              </a:buClr>
              <a:buFont typeface="Wingdings" pitchFamily="2" charset="2"/>
              <a:buChar char="§"/>
            </a:pPr>
            <a:r>
              <a:rPr lang="en-US" sz="2800" b="1">
                <a:solidFill>
                  <a:srgbClr val="FF0000"/>
                </a:solidFill>
              </a:rPr>
              <a:t>Alignment (ALIGN):</a:t>
            </a:r>
            <a:r>
              <a:rPr lang="en-US" sz="2800"/>
              <a:t> This allows you to align the image on your page.</a:t>
            </a:r>
          </a:p>
        </p:txBody>
      </p:sp>
    </p:spTree>
    <p:extLst>
      <p:ext uri="{BB962C8B-B14F-4D97-AF65-F5344CB8AC3E}">
        <p14:creationId xmlns:p14="http://schemas.microsoft.com/office/powerpoint/2010/main" val="1688911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D8E2093-8DFE-4D0A-A47A-8A031A7B0A09}" type="slidenum">
              <a:rPr lang="ar-SA"/>
              <a:pPr/>
              <a:t>3</a:t>
            </a:fld>
            <a:endParaRPr lang="en-US"/>
          </a:p>
        </p:txBody>
      </p:sp>
      <p:sp>
        <p:nvSpPr>
          <p:cNvPr id="5122" name="Rectangle 2"/>
          <p:cNvSpPr>
            <a:spLocks noChangeArrowheads="1"/>
          </p:cNvSpPr>
          <p:nvPr/>
        </p:nvSpPr>
        <p:spPr bwMode="auto">
          <a:xfrm>
            <a:off x="3124200" y="6229350"/>
            <a:ext cx="2895600" cy="457200"/>
          </a:xfrm>
          <a:prstGeom prst="rect">
            <a:avLst/>
          </a:prstGeom>
          <a:noFill/>
          <a:ln w="12700">
            <a:noFill/>
            <a:miter lim="800000"/>
            <a:headEnd/>
            <a:tailEnd/>
          </a:ln>
          <a:effectLst/>
        </p:spPr>
        <p:txBody>
          <a:bodyPr wrap="none" anchor="ctr"/>
          <a:lstStyle/>
          <a:p>
            <a:endParaRPr lang="en-US"/>
          </a:p>
        </p:txBody>
      </p:sp>
      <p:sp>
        <p:nvSpPr>
          <p:cNvPr id="5123" name="Rectangle 3"/>
          <p:cNvSpPr>
            <a:spLocks noGrp="1" noChangeArrowheads="1"/>
          </p:cNvSpPr>
          <p:nvPr>
            <p:ph type="body" idx="1"/>
          </p:nvPr>
        </p:nvSpPr>
        <p:spPr>
          <a:xfrm>
            <a:off x="609600" y="609600"/>
            <a:ext cx="7772400" cy="5257800"/>
          </a:xfrm>
          <a:solidFill>
            <a:schemeClr val="accent1"/>
          </a:solidFill>
        </p:spPr>
        <p:txBody>
          <a:bodyPr/>
          <a:lstStyle/>
          <a:p>
            <a:pPr>
              <a:buClr>
                <a:schemeClr val="hlink"/>
              </a:buClr>
              <a:buFont typeface="Wingdings" pitchFamily="2" charset="2"/>
              <a:buChar char="§"/>
            </a:pPr>
            <a:r>
              <a:rPr lang="en-US" sz="3600"/>
              <a:t>“Normal text” surrounded by bracketed </a:t>
            </a:r>
            <a:r>
              <a:rPr lang="en-US" sz="3600" i="1"/>
              <a:t>tags</a:t>
            </a:r>
            <a:r>
              <a:rPr lang="en-US" sz="3600"/>
              <a:t> that tell browsers how to display web pages</a:t>
            </a:r>
          </a:p>
          <a:p>
            <a:pPr>
              <a:buClr>
                <a:schemeClr val="hlink"/>
              </a:buClr>
              <a:buFont typeface="Wingdings" pitchFamily="2" charset="2"/>
              <a:buChar char="§"/>
            </a:pPr>
            <a:r>
              <a:rPr lang="en-US" sz="3600"/>
              <a:t>Pages end with “.htm” or “.html”</a:t>
            </a:r>
          </a:p>
          <a:p>
            <a:pPr>
              <a:buClr>
                <a:schemeClr val="hlink"/>
              </a:buClr>
              <a:buFont typeface="Wingdings" pitchFamily="2" charset="2"/>
              <a:buChar char="§"/>
            </a:pPr>
            <a:r>
              <a:rPr lang="en-US" sz="3600"/>
              <a:t>HTML Editor – A word processor that has been specialized to make the writing of HTML documents more effortless.</a:t>
            </a:r>
          </a:p>
          <a:p>
            <a:pPr>
              <a:buFontTx/>
              <a:buNone/>
            </a:pPr>
            <a:endParaRPr lang="en-US" sz="3600"/>
          </a:p>
        </p:txBody>
      </p:sp>
    </p:spTree>
    <p:extLst>
      <p:ext uri="{BB962C8B-B14F-4D97-AF65-F5344CB8AC3E}">
        <p14:creationId xmlns:p14="http://schemas.microsoft.com/office/powerpoint/2010/main" val="25593486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70F732B-B356-4369-853A-8DF1CA66DB40}" type="slidenum">
              <a:rPr lang="ar-SA"/>
              <a:pPr/>
              <a:t>30</a:t>
            </a:fld>
            <a:endParaRPr lang="en-US"/>
          </a:p>
        </p:txBody>
      </p:sp>
      <p:sp>
        <p:nvSpPr>
          <p:cNvPr id="62466" name="Rectangle 2"/>
          <p:cNvSpPr>
            <a:spLocks noGrp="1" noChangeArrowheads="1"/>
          </p:cNvSpPr>
          <p:nvPr>
            <p:ph type="title"/>
          </p:nvPr>
        </p:nvSpPr>
        <p:spPr>
          <a:xfrm>
            <a:off x="827584" y="274638"/>
            <a:ext cx="7859216" cy="1020762"/>
          </a:xfrm>
          <a:solidFill>
            <a:schemeClr val="bg1"/>
          </a:solidFill>
        </p:spPr>
        <p:txBody>
          <a:bodyPr>
            <a:flatTx/>
          </a:bodyPr>
          <a:lstStyle/>
          <a:p>
            <a:r>
              <a:rPr lang="en-US" sz="4000" dirty="0"/>
              <a:t>A</a:t>
            </a:r>
            <a:r>
              <a:rPr lang="en-US" sz="4000" b="1" dirty="0"/>
              <a:t>nchors, </a:t>
            </a:r>
            <a:r>
              <a:rPr lang="en-US" sz="4000" dirty="0"/>
              <a:t>URL</a:t>
            </a:r>
            <a:r>
              <a:rPr lang="en-US" sz="4000" b="1" dirty="0"/>
              <a:t>s and </a:t>
            </a:r>
            <a:r>
              <a:rPr lang="en-US" sz="4000" dirty="0"/>
              <a:t>I</a:t>
            </a:r>
            <a:r>
              <a:rPr lang="en-US" sz="4000" b="1" dirty="0"/>
              <a:t>mage </a:t>
            </a:r>
            <a:r>
              <a:rPr lang="en-US" sz="4000" dirty="0"/>
              <a:t>M</a:t>
            </a:r>
            <a:r>
              <a:rPr lang="en-US" sz="4000" b="1" dirty="0"/>
              <a:t>aps</a:t>
            </a:r>
          </a:p>
        </p:txBody>
      </p:sp>
      <p:sp>
        <p:nvSpPr>
          <p:cNvPr id="62467" name="Rectangle 3"/>
          <p:cNvSpPr>
            <a:spLocks noGrp="1" noChangeArrowheads="1"/>
          </p:cNvSpPr>
          <p:nvPr>
            <p:ph type="body" idx="1"/>
          </p:nvPr>
        </p:nvSpPr>
        <p:spPr>
          <a:xfrm>
            <a:off x="1125524" y="1596413"/>
            <a:ext cx="7713675" cy="4297363"/>
          </a:xfrm>
          <a:solidFill>
            <a:schemeClr val="accent1"/>
          </a:solidFill>
          <a:ln/>
        </p:spPr>
        <p:txBody>
          <a:bodyPr>
            <a:normAutofit lnSpcReduction="10000"/>
          </a:bodyPr>
          <a:lstStyle/>
          <a:p>
            <a:pPr marL="609600" indent="-609600">
              <a:buFontTx/>
              <a:buNone/>
            </a:pPr>
            <a:r>
              <a:rPr lang="en-US" sz="2600"/>
              <a:t>In this chapter you will learn about Uniform Resource Locator, and how to add them as Anchor or Links inside your web pages.</a:t>
            </a:r>
          </a:p>
          <a:p>
            <a:pPr marL="609600" indent="-609600">
              <a:buClr>
                <a:schemeClr val="bg1"/>
              </a:buClr>
              <a:buFont typeface="Wingdings" pitchFamily="2" charset="2"/>
              <a:buNone/>
            </a:pPr>
            <a:r>
              <a:rPr lang="en-US" sz="2600" b="1"/>
              <a:t>Objectives</a:t>
            </a:r>
          </a:p>
          <a:p>
            <a:pPr marL="609600" indent="-609600">
              <a:buClr>
                <a:schemeClr val="bg1"/>
              </a:buClr>
              <a:buFont typeface="Wingdings" pitchFamily="2" charset="2"/>
              <a:buNone/>
            </a:pPr>
            <a:r>
              <a:rPr lang="en-US" sz="2600"/>
              <a:t>Upon completing this section, you should be able to</a:t>
            </a:r>
          </a:p>
          <a:p>
            <a:pPr marL="609600" indent="-609600">
              <a:buClr>
                <a:schemeClr val="bg1"/>
              </a:buClr>
              <a:buFont typeface="Wingdings" pitchFamily="2" charset="2"/>
              <a:buAutoNum type="arabicPeriod"/>
            </a:pPr>
            <a:r>
              <a:rPr lang="en-US" sz="2600"/>
              <a:t>Insert links into documents.</a:t>
            </a:r>
          </a:p>
          <a:p>
            <a:pPr marL="609600" indent="-609600">
              <a:buClr>
                <a:schemeClr val="bg1"/>
              </a:buClr>
              <a:buFont typeface="Wingdings" pitchFamily="2" charset="2"/>
              <a:buAutoNum type="arabicPeriod"/>
            </a:pPr>
            <a:r>
              <a:rPr lang="en-US" sz="2600"/>
              <a:t>Define Link Types.</a:t>
            </a:r>
          </a:p>
          <a:p>
            <a:pPr marL="609600" indent="-609600">
              <a:buClr>
                <a:schemeClr val="bg1"/>
              </a:buClr>
              <a:buFont typeface="Wingdings" pitchFamily="2" charset="2"/>
              <a:buAutoNum type="arabicPeriod"/>
            </a:pPr>
            <a:r>
              <a:rPr lang="en-US" sz="2600"/>
              <a:t>Define URL.</a:t>
            </a:r>
          </a:p>
          <a:p>
            <a:pPr marL="609600" indent="-609600">
              <a:buClr>
                <a:schemeClr val="bg1"/>
              </a:buClr>
              <a:buFont typeface="Wingdings" pitchFamily="2" charset="2"/>
              <a:buAutoNum type="arabicPeriod"/>
            </a:pPr>
            <a:r>
              <a:rPr lang="en-US" sz="2600"/>
              <a:t>List some commonly used URLs.</a:t>
            </a:r>
          </a:p>
          <a:p>
            <a:pPr marL="609600" indent="-609600">
              <a:buClr>
                <a:schemeClr val="bg1"/>
              </a:buClr>
              <a:buFont typeface="Wingdings" pitchFamily="2" charset="2"/>
              <a:buAutoNum type="arabicPeriod"/>
            </a:pPr>
            <a:r>
              <a:rPr lang="en-US" sz="2600"/>
              <a:t>Plan an Image Map.</a:t>
            </a:r>
          </a:p>
          <a:p>
            <a:pPr marL="609600" indent="-609600">
              <a:buClr>
                <a:schemeClr val="bg1"/>
              </a:buClr>
              <a:buFont typeface="Wingdings" pitchFamily="2" charset="2"/>
              <a:buAutoNum type="arabicPeriod"/>
            </a:pPr>
            <a:endParaRPr lang="en-US" sz="2600"/>
          </a:p>
          <a:p>
            <a:pPr marL="609600" indent="-609600">
              <a:buFontTx/>
              <a:buNone/>
            </a:pPr>
            <a:endParaRPr lang="en-US" sz="2600"/>
          </a:p>
        </p:txBody>
      </p:sp>
    </p:spTree>
    <p:extLst>
      <p:ext uri="{BB962C8B-B14F-4D97-AF65-F5344CB8AC3E}">
        <p14:creationId xmlns:p14="http://schemas.microsoft.com/office/powerpoint/2010/main" val="3298088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A4A8F1-CFE4-4CEC-B7E0-2D7D5082483B}" type="slidenum">
              <a:rPr lang="ar-SA"/>
              <a:pPr/>
              <a:t>31</a:t>
            </a:fld>
            <a:endParaRPr lang="en-US"/>
          </a:p>
        </p:txBody>
      </p:sp>
      <p:sp>
        <p:nvSpPr>
          <p:cNvPr id="128002" name="Rectangle 2"/>
          <p:cNvSpPr>
            <a:spLocks noGrp="1" noChangeArrowheads="1"/>
          </p:cNvSpPr>
          <p:nvPr>
            <p:ph type="title"/>
          </p:nvPr>
        </p:nvSpPr>
        <p:spPr>
          <a:solidFill>
            <a:schemeClr val="bg1"/>
          </a:solidFill>
        </p:spPr>
        <p:txBody>
          <a:bodyPr/>
          <a:lstStyle/>
          <a:p>
            <a:r>
              <a:rPr lang="en-US" b="1" dirty="0"/>
              <a:t>HOW TO MAKE A LINK</a:t>
            </a:r>
          </a:p>
        </p:txBody>
      </p:sp>
      <p:sp>
        <p:nvSpPr>
          <p:cNvPr id="128003" name="Rectangle 3"/>
          <p:cNvSpPr>
            <a:spLocks noGrp="1" noChangeArrowheads="1"/>
          </p:cNvSpPr>
          <p:nvPr>
            <p:ph type="body" idx="1"/>
          </p:nvPr>
        </p:nvSpPr>
        <p:spPr>
          <a:xfrm>
            <a:off x="762000" y="1403350"/>
            <a:ext cx="8229600" cy="4041874"/>
          </a:xfrm>
          <a:solidFill>
            <a:schemeClr val="accent1"/>
          </a:solidFill>
        </p:spPr>
        <p:txBody>
          <a:bodyPr>
            <a:normAutofit fontScale="92500" lnSpcReduction="10000"/>
          </a:bodyPr>
          <a:lstStyle/>
          <a:p>
            <a:pPr>
              <a:lnSpc>
                <a:spcPct val="80000"/>
              </a:lnSpc>
              <a:buFontTx/>
              <a:buNone/>
            </a:pPr>
            <a:r>
              <a:rPr lang="en-US" sz="2400" b="1" dirty="0">
                <a:latin typeface="Times New Roman" pitchFamily="18" charset="0"/>
                <a:cs typeface="Times New Roman" pitchFamily="18" charset="0"/>
              </a:rPr>
              <a:t>1) The tags used to produce links are the </a:t>
            </a:r>
            <a:r>
              <a:rPr lang="en-US" sz="2400" b="1" dirty="0">
                <a:solidFill>
                  <a:srgbClr val="990000"/>
                </a:solidFill>
                <a:latin typeface="Times New Roman" pitchFamily="18" charset="0"/>
                <a:cs typeface="Times New Roman" pitchFamily="18" charset="0"/>
              </a:rPr>
              <a:t>&lt;A&gt;</a:t>
            </a:r>
          </a:p>
          <a:p>
            <a:pPr>
              <a:lnSpc>
                <a:spcPct val="80000"/>
              </a:lnSpc>
              <a:buFontTx/>
              <a:buNone/>
            </a:pPr>
            <a:r>
              <a:rPr lang="en-US" sz="2400" b="1" dirty="0">
                <a:latin typeface="Times New Roman" pitchFamily="18" charset="0"/>
                <a:cs typeface="Times New Roman" pitchFamily="18" charset="0"/>
              </a:rPr>
              <a:t>and </a:t>
            </a:r>
            <a:r>
              <a:rPr lang="en-US" sz="2400" b="1" dirty="0">
                <a:solidFill>
                  <a:srgbClr val="990000"/>
                </a:solidFill>
                <a:latin typeface="Times New Roman" pitchFamily="18" charset="0"/>
                <a:cs typeface="Times New Roman" pitchFamily="18" charset="0"/>
              </a:rPr>
              <a:t>&lt;/A&gt;.</a:t>
            </a:r>
            <a:r>
              <a:rPr lang="en-US" sz="2400" b="1" dirty="0">
                <a:latin typeface="Times New Roman" pitchFamily="18" charset="0"/>
                <a:cs typeface="Times New Roman" pitchFamily="18" charset="0"/>
              </a:rPr>
              <a:t> The </a:t>
            </a:r>
            <a:r>
              <a:rPr lang="en-US" sz="2400" b="1" dirty="0">
                <a:solidFill>
                  <a:srgbClr val="990000"/>
                </a:solidFill>
                <a:latin typeface="Times New Roman" pitchFamily="18" charset="0"/>
                <a:cs typeface="Times New Roman" pitchFamily="18" charset="0"/>
              </a:rPr>
              <a:t>&lt;A&gt;</a:t>
            </a:r>
            <a:r>
              <a:rPr lang="en-US" sz="2400" b="1" dirty="0">
                <a:latin typeface="Times New Roman" pitchFamily="18" charset="0"/>
                <a:cs typeface="Times New Roman" pitchFamily="18" charset="0"/>
              </a:rPr>
              <a:t> tells where the link should start and</a:t>
            </a:r>
          </a:p>
          <a:p>
            <a:pPr>
              <a:lnSpc>
                <a:spcPct val="80000"/>
              </a:lnSpc>
              <a:buFontTx/>
              <a:buNone/>
            </a:pPr>
            <a:r>
              <a:rPr lang="en-US" sz="2400" b="1" dirty="0">
                <a:latin typeface="Times New Roman" pitchFamily="18" charset="0"/>
                <a:cs typeface="Times New Roman" pitchFamily="18" charset="0"/>
              </a:rPr>
              <a:t>the </a:t>
            </a:r>
            <a:r>
              <a:rPr lang="en-US" sz="2400" b="1" dirty="0">
                <a:solidFill>
                  <a:srgbClr val="990000"/>
                </a:solidFill>
                <a:latin typeface="Times New Roman" pitchFamily="18" charset="0"/>
                <a:cs typeface="Times New Roman" pitchFamily="18" charset="0"/>
              </a:rPr>
              <a:t>&lt;/A&gt;</a:t>
            </a:r>
            <a:r>
              <a:rPr lang="en-US" sz="2400" b="1" dirty="0">
                <a:latin typeface="Times New Roman" pitchFamily="18" charset="0"/>
                <a:cs typeface="Times New Roman" pitchFamily="18" charset="0"/>
              </a:rPr>
              <a:t> indicates where the link ends. Everything between </a:t>
            </a:r>
          </a:p>
          <a:p>
            <a:pPr>
              <a:lnSpc>
                <a:spcPct val="80000"/>
              </a:lnSpc>
              <a:buFontTx/>
              <a:buNone/>
            </a:pPr>
            <a:r>
              <a:rPr lang="en-US" sz="2400" b="1" dirty="0">
                <a:latin typeface="Times New Roman" pitchFamily="18" charset="0"/>
                <a:cs typeface="Times New Roman" pitchFamily="18" charset="0"/>
              </a:rPr>
              <a:t>these two will work as a link.</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a:p>
            <a:pPr>
              <a:lnSpc>
                <a:spcPct val="80000"/>
              </a:lnSpc>
              <a:buFontTx/>
              <a:buNone/>
            </a:pPr>
            <a:r>
              <a:rPr lang="en-US" sz="2400" b="1" dirty="0"/>
              <a:t>2) The example below shows how to make the word</a:t>
            </a:r>
          </a:p>
          <a:p>
            <a:pPr>
              <a:lnSpc>
                <a:spcPct val="80000"/>
              </a:lnSpc>
              <a:buFontTx/>
              <a:buNone/>
            </a:pPr>
            <a:r>
              <a:rPr lang="en-US" sz="2400" b="1" dirty="0">
                <a:solidFill>
                  <a:srgbClr val="FF0000"/>
                </a:solidFill>
              </a:rPr>
              <a:t>Here </a:t>
            </a:r>
            <a:r>
              <a:rPr lang="en-US" sz="2400" b="1" dirty="0"/>
              <a:t>work as a link to yahoo.</a:t>
            </a:r>
            <a:br>
              <a:rPr lang="en-US" sz="2400" b="1" dirty="0"/>
            </a:br>
            <a:endParaRPr lang="en-US" sz="2400" b="1" dirty="0"/>
          </a:p>
          <a:p>
            <a:pPr>
              <a:lnSpc>
                <a:spcPct val="80000"/>
              </a:lnSpc>
              <a:buFontTx/>
              <a:buNone/>
            </a:pPr>
            <a:r>
              <a:rPr lang="en-US" sz="2400" b="1" dirty="0"/>
              <a:t>Click &lt;</a:t>
            </a:r>
            <a:r>
              <a:rPr lang="en-US" sz="2400" b="1" dirty="0">
                <a:solidFill>
                  <a:srgbClr val="990000"/>
                </a:solidFill>
              </a:rPr>
              <a:t>A</a:t>
            </a:r>
            <a:r>
              <a:rPr lang="en-US" sz="2400" b="1" dirty="0"/>
              <a:t> </a:t>
            </a:r>
            <a:r>
              <a:rPr lang="en-US" sz="2400" b="1" dirty="0">
                <a:solidFill>
                  <a:srgbClr val="990000"/>
                </a:solidFill>
              </a:rPr>
              <a:t>HREF</a:t>
            </a:r>
            <a:r>
              <a:rPr lang="en-US" sz="2400" b="1" dirty="0"/>
              <a:t>="</a:t>
            </a:r>
            <a:r>
              <a:rPr lang="en-US" sz="2400" b="1" dirty="0">
                <a:solidFill>
                  <a:srgbClr val="0000CC"/>
                </a:solidFill>
              </a:rPr>
              <a:t>http://www.yahoo.com</a:t>
            </a:r>
            <a:r>
              <a:rPr lang="en-US" sz="2400" b="1" dirty="0"/>
              <a:t>"&gt;</a:t>
            </a:r>
            <a:r>
              <a:rPr lang="en-US" sz="2400" b="1" dirty="0">
                <a:solidFill>
                  <a:srgbClr val="FF0000"/>
                </a:solidFill>
              </a:rPr>
              <a:t>here</a:t>
            </a:r>
            <a:r>
              <a:rPr lang="en-US" sz="2400" b="1" dirty="0"/>
              <a:t>&lt;/A&gt; to</a:t>
            </a:r>
          </a:p>
          <a:p>
            <a:pPr>
              <a:lnSpc>
                <a:spcPct val="80000"/>
              </a:lnSpc>
              <a:buFontTx/>
              <a:buNone/>
            </a:pPr>
            <a:r>
              <a:rPr lang="en-US" sz="2400" b="1" dirty="0"/>
              <a:t>go to yahoo.</a:t>
            </a:r>
            <a:br>
              <a:rPr lang="en-US" sz="2400" b="1" dirty="0"/>
            </a:br>
            <a:endParaRPr lang="en-US" sz="2400" b="1" dirty="0"/>
          </a:p>
          <a:p>
            <a:pPr>
              <a:lnSpc>
                <a:spcPct val="80000"/>
              </a:lnSpc>
              <a:buFontTx/>
              <a:buNone/>
            </a:pPr>
            <a:r>
              <a:rPr lang="en-US" sz="2400" b="1" dirty="0"/>
              <a:t/>
            </a:r>
            <a:br>
              <a:rPr lang="en-US" sz="2400" b="1" dirty="0"/>
            </a:br>
            <a:r>
              <a:rPr lang="en-US" sz="2400" b="1" dirty="0"/>
              <a:t/>
            </a:r>
            <a:br>
              <a:rPr lang="en-US" sz="2400" b="1" dirty="0"/>
            </a:br>
            <a:endParaRPr lang="en-US" sz="2400" b="1" dirty="0"/>
          </a:p>
        </p:txBody>
      </p:sp>
    </p:spTree>
    <p:extLst>
      <p:ext uri="{BB962C8B-B14F-4D97-AF65-F5344CB8AC3E}">
        <p14:creationId xmlns:p14="http://schemas.microsoft.com/office/powerpoint/2010/main" val="868502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7A1D57B-2156-4693-9906-ED87A11A51EF}" type="slidenum">
              <a:rPr lang="ar-SA"/>
              <a:pPr/>
              <a:t>32</a:t>
            </a:fld>
            <a:endParaRPr lang="en-US"/>
          </a:p>
        </p:txBody>
      </p:sp>
      <p:sp>
        <p:nvSpPr>
          <p:cNvPr id="67586" name="Rectangle 2"/>
          <p:cNvSpPr>
            <a:spLocks noGrp="1" noChangeArrowheads="1"/>
          </p:cNvSpPr>
          <p:nvPr>
            <p:ph type="title"/>
          </p:nvPr>
        </p:nvSpPr>
        <p:spPr>
          <a:xfrm>
            <a:off x="834574" y="188640"/>
            <a:ext cx="7929563" cy="1143000"/>
          </a:xfrm>
          <a:solidFill>
            <a:schemeClr val="bg1"/>
          </a:solidFill>
        </p:spPr>
        <p:txBody>
          <a:bodyPr>
            <a:flatTx/>
          </a:bodyPr>
          <a:lstStyle/>
          <a:p>
            <a:r>
              <a:rPr lang="en-US" dirty="0"/>
              <a:t>Image Maps</a:t>
            </a:r>
          </a:p>
        </p:txBody>
      </p:sp>
      <p:sp>
        <p:nvSpPr>
          <p:cNvPr id="67587" name="Rectangle 3"/>
          <p:cNvSpPr>
            <a:spLocks noGrp="1" noChangeArrowheads="1"/>
          </p:cNvSpPr>
          <p:nvPr>
            <p:ph type="body" idx="1"/>
          </p:nvPr>
        </p:nvSpPr>
        <p:spPr>
          <a:xfrm>
            <a:off x="684555" y="1844824"/>
            <a:ext cx="8229600" cy="4176464"/>
          </a:xfrm>
          <a:solidFill>
            <a:schemeClr val="accent1"/>
          </a:solidFill>
        </p:spPr>
        <p:txBody>
          <a:bodyPr/>
          <a:lstStyle/>
          <a:p>
            <a:pPr marL="1009650" lvl="1" indent="-609600">
              <a:lnSpc>
                <a:spcPct val="90000"/>
              </a:lnSpc>
              <a:buClr>
                <a:schemeClr val="bg1"/>
              </a:buClr>
              <a:buFont typeface="Wingdings" pitchFamily="2" charset="2"/>
              <a:buChar char="§"/>
            </a:pPr>
            <a:r>
              <a:rPr lang="en-US" sz="2000" dirty="0"/>
              <a:t>Image maps are images, usually in </a:t>
            </a:r>
            <a:r>
              <a:rPr lang="en-US" sz="2000" dirty="0">
                <a:solidFill>
                  <a:srgbClr val="FF0000"/>
                </a:solidFill>
              </a:rPr>
              <a:t>gif</a:t>
            </a:r>
            <a:r>
              <a:rPr lang="en-US" sz="2000" dirty="0"/>
              <a:t> format that have been divided into regions; clicking in a region of the image cause the web surfer to be connected to a new URL. Image maps are graphical form of creating links between pages.</a:t>
            </a:r>
          </a:p>
          <a:p>
            <a:pPr marL="609600" indent="-609600">
              <a:lnSpc>
                <a:spcPct val="90000"/>
              </a:lnSpc>
              <a:buClr>
                <a:schemeClr val="bg1"/>
              </a:buClr>
              <a:buFont typeface="Wingdings" pitchFamily="2" charset="2"/>
              <a:buChar char="§"/>
            </a:pPr>
            <a:r>
              <a:rPr lang="en-US" sz="2400" dirty="0"/>
              <a:t>There are two type of image maps:</a:t>
            </a:r>
          </a:p>
          <a:p>
            <a:pPr marL="609600" indent="-609600">
              <a:lnSpc>
                <a:spcPct val="90000"/>
              </a:lnSpc>
              <a:buClr>
                <a:schemeClr val="bg1"/>
              </a:buClr>
              <a:buFont typeface="Wingdings" pitchFamily="2" charset="2"/>
              <a:buNone/>
            </a:pPr>
            <a:r>
              <a:rPr lang="en-US" sz="2400" dirty="0"/>
              <a:t>	</a:t>
            </a:r>
            <a:r>
              <a:rPr lang="en-US" sz="2400" dirty="0">
                <a:solidFill>
                  <a:srgbClr val="FF0000"/>
                </a:solidFill>
              </a:rPr>
              <a:t>Client side and server side</a:t>
            </a:r>
          </a:p>
          <a:p>
            <a:pPr marL="609600" indent="-609600">
              <a:lnSpc>
                <a:spcPct val="90000"/>
              </a:lnSpc>
              <a:buClr>
                <a:schemeClr val="bg1"/>
              </a:buClr>
              <a:buFont typeface="Wingdings" pitchFamily="2" charset="2"/>
              <a:buNone/>
            </a:pPr>
            <a:r>
              <a:rPr lang="en-US" sz="2400" dirty="0"/>
              <a:t>Both types of image maps involve a listing of co-ordinates </a:t>
            </a:r>
          </a:p>
          <a:p>
            <a:pPr marL="609600" indent="-609600">
              <a:lnSpc>
                <a:spcPct val="90000"/>
              </a:lnSpc>
              <a:buClr>
                <a:schemeClr val="bg1"/>
              </a:buClr>
              <a:buFont typeface="Wingdings" pitchFamily="2" charset="2"/>
              <a:buNone/>
            </a:pPr>
            <a:r>
              <a:rPr lang="en-US" sz="2400" dirty="0"/>
              <a:t>that define the mapping regions and which URLs those</a:t>
            </a:r>
          </a:p>
          <a:p>
            <a:pPr marL="609600" indent="-609600">
              <a:lnSpc>
                <a:spcPct val="90000"/>
              </a:lnSpc>
              <a:buClr>
                <a:schemeClr val="bg1"/>
              </a:buClr>
              <a:buFont typeface="Wingdings" pitchFamily="2" charset="2"/>
              <a:buNone/>
            </a:pPr>
            <a:r>
              <a:rPr lang="en-US" sz="2400" dirty="0"/>
              <a:t>coordinates are associated with. This is known as the map</a:t>
            </a:r>
          </a:p>
          <a:p>
            <a:pPr marL="609600" indent="-609600">
              <a:lnSpc>
                <a:spcPct val="90000"/>
              </a:lnSpc>
              <a:buClr>
                <a:schemeClr val="bg1"/>
              </a:buClr>
              <a:buFont typeface="Wingdings" pitchFamily="2" charset="2"/>
              <a:buNone/>
            </a:pPr>
            <a:r>
              <a:rPr lang="en-US" sz="2400" dirty="0"/>
              <a:t>file.</a:t>
            </a:r>
          </a:p>
        </p:txBody>
      </p:sp>
    </p:spTree>
    <p:extLst>
      <p:ext uri="{BB962C8B-B14F-4D97-AF65-F5344CB8AC3E}">
        <p14:creationId xmlns:p14="http://schemas.microsoft.com/office/powerpoint/2010/main" val="3712443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F4D4145-78AC-41A9-8AA4-D471A59D2C7F}" type="slidenum">
              <a:rPr lang="ar-SA"/>
              <a:pPr/>
              <a:t>33</a:t>
            </a:fld>
            <a:endParaRPr lang="en-US"/>
          </a:p>
        </p:txBody>
      </p:sp>
      <p:sp>
        <p:nvSpPr>
          <p:cNvPr id="70658" name="Rectangle 2"/>
          <p:cNvSpPr>
            <a:spLocks noGrp="1" noChangeArrowheads="1"/>
          </p:cNvSpPr>
          <p:nvPr>
            <p:ph type="title"/>
          </p:nvPr>
        </p:nvSpPr>
        <p:spPr>
          <a:xfrm>
            <a:off x="890909" y="274638"/>
            <a:ext cx="7929563" cy="1143000"/>
          </a:xfrm>
          <a:solidFill>
            <a:schemeClr val="bg1"/>
          </a:solidFill>
        </p:spPr>
        <p:txBody>
          <a:bodyPr>
            <a:flatTx/>
          </a:bodyPr>
          <a:lstStyle/>
          <a:p>
            <a:r>
              <a:rPr lang="en-US" dirty="0"/>
              <a:t>T</a:t>
            </a:r>
            <a:r>
              <a:rPr lang="en-US" b="1" dirty="0"/>
              <a:t>ables</a:t>
            </a:r>
          </a:p>
        </p:txBody>
      </p:sp>
      <p:sp>
        <p:nvSpPr>
          <p:cNvPr id="70659" name="Rectangle 3"/>
          <p:cNvSpPr>
            <a:spLocks noGrp="1" noChangeArrowheads="1"/>
          </p:cNvSpPr>
          <p:nvPr>
            <p:ph type="body" idx="1"/>
          </p:nvPr>
        </p:nvSpPr>
        <p:spPr>
          <a:solidFill>
            <a:schemeClr val="tx2">
              <a:lumMod val="60000"/>
              <a:lumOff val="40000"/>
            </a:schemeClr>
          </a:solidFill>
        </p:spPr>
        <p:txBody>
          <a:bodyPr/>
          <a:lstStyle/>
          <a:p>
            <a:pPr marL="609600" indent="-609600">
              <a:buFontTx/>
              <a:buNone/>
            </a:pPr>
            <a:r>
              <a:rPr lang="en-US" sz="2400" dirty="0">
                <a:solidFill>
                  <a:srgbClr val="FFFF00"/>
                </a:solidFill>
              </a:rPr>
              <a:t>In this chapter you will learn that tables have many uses in </a:t>
            </a:r>
          </a:p>
          <a:p>
            <a:pPr marL="609600" indent="-609600">
              <a:buFontTx/>
              <a:buNone/>
            </a:pPr>
            <a:r>
              <a:rPr lang="en-US" sz="2400" dirty="0">
                <a:solidFill>
                  <a:srgbClr val="FFFF00"/>
                </a:solidFill>
              </a:rPr>
              <a:t>HTML. </a:t>
            </a:r>
          </a:p>
          <a:p>
            <a:pPr marL="609600" indent="-609600">
              <a:buFontTx/>
              <a:buNone/>
            </a:pPr>
            <a:r>
              <a:rPr lang="en-US" sz="2400" dirty="0">
                <a:solidFill>
                  <a:srgbClr val="FFFF00"/>
                </a:solidFill>
              </a:rPr>
              <a:t>Objectives:</a:t>
            </a:r>
          </a:p>
          <a:p>
            <a:pPr marL="609600" indent="-609600">
              <a:buFontTx/>
              <a:buNone/>
            </a:pPr>
            <a:r>
              <a:rPr lang="en-US" sz="2400" dirty="0">
                <a:solidFill>
                  <a:srgbClr val="FFFF00"/>
                </a:solidFill>
              </a:rPr>
              <a:t>Upon completing this section, you should be able to:</a:t>
            </a:r>
          </a:p>
          <a:p>
            <a:pPr marL="609600" indent="-609600">
              <a:buClr>
                <a:schemeClr val="bg1"/>
              </a:buClr>
              <a:buFont typeface="Monotype Sorts" charset="0"/>
              <a:buAutoNum type="arabicPeriod"/>
            </a:pPr>
            <a:r>
              <a:rPr lang="en-US" sz="2400" dirty="0">
                <a:solidFill>
                  <a:srgbClr val="FFFF00"/>
                </a:solidFill>
              </a:rPr>
              <a:t>Insert a table.</a:t>
            </a:r>
          </a:p>
          <a:p>
            <a:pPr marL="609600" indent="-609600">
              <a:buClr>
                <a:schemeClr val="bg1"/>
              </a:buClr>
              <a:buFont typeface="Monotype Sorts" charset="0"/>
              <a:buAutoNum type="arabicPeriod"/>
            </a:pPr>
            <a:r>
              <a:rPr lang="en-US" sz="2400" dirty="0">
                <a:solidFill>
                  <a:srgbClr val="FFFF00"/>
                </a:solidFill>
              </a:rPr>
              <a:t>Explain a table’s attributes.</a:t>
            </a:r>
          </a:p>
          <a:p>
            <a:pPr marL="609600" indent="-609600">
              <a:buClr>
                <a:schemeClr val="bg1"/>
              </a:buClr>
              <a:buFont typeface="Monotype Sorts" charset="0"/>
              <a:buAutoNum type="arabicPeriod"/>
            </a:pPr>
            <a:r>
              <a:rPr lang="en-US" sz="2400" dirty="0">
                <a:solidFill>
                  <a:srgbClr val="FFFF00"/>
                </a:solidFill>
              </a:rPr>
              <a:t>Edit a table.</a:t>
            </a:r>
          </a:p>
          <a:p>
            <a:pPr marL="609600" indent="-609600">
              <a:buClr>
                <a:schemeClr val="bg1"/>
              </a:buClr>
              <a:buFont typeface="Monotype Sorts" charset="0"/>
              <a:buAutoNum type="arabicPeriod"/>
            </a:pPr>
            <a:r>
              <a:rPr lang="en-US" sz="2400" dirty="0">
                <a:solidFill>
                  <a:srgbClr val="FFFF00"/>
                </a:solidFill>
              </a:rPr>
              <a:t>Add a table header.</a:t>
            </a:r>
          </a:p>
          <a:p>
            <a:pPr marL="609600" indent="-609600">
              <a:buFontTx/>
              <a:buNone/>
            </a:pPr>
            <a:endParaRPr lang="en-US" sz="2400" dirty="0">
              <a:solidFill>
                <a:srgbClr val="FFFF00"/>
              </a:solidFill>
            </a:endParaRPr>
          </a:p>
        </p:txBody>
      </p:sp>
    </p:spTree>
    <p:extLst>
      <p:ext uri="{BB962C8B-B14F-4D97-AF65-F5344CB8AC3E}">
        <p14:creationId xmlns:p14="http://schemas.microsoft.com/office/powerpoint/2010/main" val="33824291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1CF53CD-C662-47B4-95CE-37059DD339C0}" type="slidenum">
              <a:rPr lang="ar-SA"/>
              <a:pPr/>
              <a:t>34</a:t>
            </a:fld>
            <a:endParaRPr lang="en-US"/>
          </a:p>
        </p:txBody>
      </p:sp>
      <p:sp>
        <p:nvSpPr>
          <p:cNvPr id="71682" name="Rectangle 2"/>
          <p:cNvSpPr>
            <a:spLocks noGrp="1" noChangeArrowheads="1"/>
          </p:cNvSpPr>
          <p:nvPr>
            <p:ph type="title"/>
          </p:nvPr>
        </p:nvSpPr>
        <p:spPr>
          <a:xfrm>
            <a:off x="892362" y="220771"/>
            <a:ext cx="7480448" cy="944562"/>
          </a:xfrm>
          <a:solidFill>
            <a:schemeClr val="bg1"/>
          </a:solidFill>
        </p:spPr>
        <p:txBody>
          <a:bodyPr>
            <a:flatTx/>
          </a:bodyPr>
          <a:lstStyle/>
          <a:p>
            <a:r>
              <a:rPr lang="en-US" dirty="0"/>
              <a:t>Tables</a:t>
            </a:r>
          </a:p>
        </p:txBody>
      </p:sp>
      <p:sp>
        <p:nvSpPr>
          <p:cNvPr id="71683" name="Rectangle 3"/>
          <p:cNvSpPr>
            <a:spLocks noGrp="1" noChangeArrowheads="1"/>
          </p:cNvSpPr>
          <p:nvPr>
            <p:ph type="body" idx="1"/>
          </p:nvPr>
        </p:nvSpPr>
        <p:spPr>
          <a:xfrm>
            <a:off x="887288" y="1596413"/>
            <a:ext cx="8077200" cy="4297363"/>
          </a:xfrm>
          <a:solidFill>
            <a:schemeClr val="tx2">
              <a:lumMod val="60000"/>
              <a:lumOff val="40000"/>
            </a:schemeClr>
          </a:solidFill>
        </p:spPr>
        <p:txBody>
          <a:bodyPr/>
          <a:lstStyle/>
          <a:p>
            <a:pPr marL="609600" indent="-609600">
              <a:lnSpc>
                <a:spcPct val="90000"/>
              </a:lnSpc>
              <a:buClr>
                <a:schemeClr val="bg1"/>
              </a:buClr>
              <a:buFont typeface="Wingdings" pitchFamily="2" charset="2"/>
              <a:buChar char="§"/>
            </a:pPr>
            <a:r>
              <a:rPr lang="en-US" sz="2800" dirty="0">
                <a:solidFill>
                  <a:srgbClr val="FFFF00"/>
                </a:solidFill>
              </a:rPr>
              <a:t>The &lt;TABLE&gt;&lt;/TABLE&gt; element has four sub-elements:</a:t>
            </a:r>
          </a:p>
          <a:p>
            <a:pPr marL="609600" indent="-609600">
              <a:lnSpc>
                <a:spcPct val="90000"/>
              </a:lnSpc>
              <a:buClr>
                <a:schemeClr val="bg1"/>
              </a:buClr>
              <a:buFont typeface="Monotype Sorts" charset="0"/>
              <a:buAutoNum type="arabicPeriod"/>
            </a:pPr>
            <a:r>
              <a:rPr lang="en-US" sz="2800" dirty="0">
                <a:solidFill>
                  <a:srgbClr val="FFFF00"/>
                </a:solidFill>
              </a:rPr>
              <a:t>Table Row&lt;TR&gt;&lt;/TR&gt;.</a:t>
            </a:r>
          </a:p>
          <a:p>
            <a:pPr marL="609600" indent="-609600">
              <a:lnSpc>
                <a:spcPct val="90000"/>
              </a:lnSpc>
              <a:buClr>
                <a:schemeClr val="bg1"/>
              </a:buClr>
              <a:buFont typeface="Monotype Sorts" charset="0"/>
              <a:buAutoNum type="arabicPeriod"/>
            </a:pPr>
            <a:r>
              <a:rPr lang="en-US" sz="2800" dirty="0">
                <a:solidFill>
                  <a:srgbClr val="FFFF00"/>
                </a:solidFill>
              </a:rPr>
              <a:t>Table Header &lt;TH&gt;&lt;/TH&gt;.</a:t>
            </a:r>
          </a:p>
          <a:p>
            <a:pPr marL="609600" indent="-609600">
              <a:lnSpc>
                <a:spcPct val="90000"/>
              </a:lnSpc>
              <a:buClr>
                <a:schemeClr val="bg1"/>
              </a:buClr>
              <a:buFont typeface="Monotype Sorts" charset="0"/>
              <a:buAutoNum type="arabicPeriod"/>
            </a:pPr>
            <a:r>
              <a:rPr lang="en-US" sz="2800" dirty="0">
                <a:solidFill>
                  <a:srgbClr val="FFFF00"/>
                </a:solidFill>
              </a:rPr>
              <a:t>Table Data &lt;TD&gt;&lt;/TD&gt;.</a:t>
            </a:r>
          </a:p>
          <a:p>
            <a:pPr marL="609600" indent="-609600">
              <a:lnSpc>
                <a:spcPct val="90000"/>
              </a:lnSpc>
              <a:buClr>
                <a:schemeClr val="bg1"/>
              </a:buClr>
              <a:buFont typeface="Monotype Sorts" charset="0"/>
              <a:buAutoNum type="arabicPeriod"/>
            </a:pPr>
            <a:r>
              <a:rPr lang="en-US" sz="2800" dirty="0">
                <a:solidFill>
                  <a:srgbClr val="FFFF00"/>
                </a:solidFill>
              </a:rPr>
              <a:t>Caption &lt;CAPTION&gt;&lt;/CAPTION&gt;.</a:t>
            </a:r>
          </a:p>
          <a:p>
            <a:pPr marL="609600" indent="-609600">
              <a:lnSpc>
                <a:spcPct val="90000"/>
              </a:lnSpc>
              <a:buClr>
                <a:schemeClr val="bg1"/>
              </a:buClr>
              <a:buFont typeface="Wingdings" pitchFamily="2" charset="2"/>
              <a:buChar char="§"/>
            </a:pPr>
            <a:r>
              <a:rPr lang="en-US" sz="2800" dirty="0">
                <a:solidFill>
                  <a:srgbClr val="FFFF00"/>
                </a:solidFill>
              </a:rPr>
              <a:t>The table row elements usually contain table header elements or table data elements.</a:t>
            </a:r>
          </a:p>
        </p:txBody>
      </p:sp>
    </p:spTree>
    <p:extLst>
      <p:ext uri="{BB962C8B-B14F-4D97-AF65-F5344CB8AC3E}">
        <p14:creationId xmlns:p14="http://schemas.microsoft.com/office/powerpoint/2010/main" val="1500594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73F2881-74CA-4FAE-B143-4AA894EF27F6}" type="slidenum">
              <a:rPr lang="ar-SA"/>
              <a:pPr/>
              <a:t>35</a:t>
            </a:fld>
            <a:endParaRPr lang="en-US"/>
          </a:p>
        </p:txBody>
      </p:sp>
      <p:sp>
        <p:nvSpPr>
          <p:cNvPr id="72706" name="Rectangle 2"/>
          <p:cNvSpPr>
            <a:spLocks noGrp="1" noChangeArrowheads="1"/>
          </p:cNvSpPr>
          <p:nvPr>
            <p:ph type="title"/>
          </p:nvPr>
        </p:nvSpPr>
        <p:spPr>
          <a:xfrm>
            <a:off x="948985" y="332656"/>
            <a:ext cx="7727471" cy="762000"/>
          </a:xfrm>
          <a:solidFill>
            <a:schemeClr val="bg1"/>
          </a:solidFill>
        </p:spPr>
        <p:txBody>
          <a:bodyPr>
            <a:flatTx/>
          </a:bodyPr>
          <a:lstStyle/>
          <a:p>
            <a:r>
              <a:rPr lang="en-US" dirty="0"/>
              <a:t>Tables</a:t>
            </a:r>
          </a:p>
        </p:txBody>
      </p:sp>
      <p:sp>
        <p:nvSpPr>
          <p:cNvPr id="72707" name="Rectangle 3"/>
          <p:cNvSpPr>
            <a:spLocks noGrp="1" noChangeArrowheads="1"/>
          </p:cNvSpPr>
          <p:nvPr>
            <p:ph type="body" idx="1"/>
          </p:nvPr>
        </p:nvSpPr>
        <p:spPr>
          <a:xfrm>
            <a:off x="685800" y="1371600"/>
            <a:ext cx="7772400" cy="4876800"/>
          </a:xfrm>
          <a:solidFill>
            <a:schemeClr val="accent1"/>
          </a:solidFill>
        </p:spPr>
        <p:txBody>
          <a:bodyPr/>
          <a:lstStyle/>
          <a:p>
            <a:pPr>
              <a:lnSpc>
                <a:spcPct val="90000"/>
              </a:lnSpc>
              <a:buClr>
                <a:schemeClr val="bg1"/>
              </a:buClr>
              <a:buFont typeface="Wingdings" pitchFamily="2" charset="2"/>
              <a:buNone/>
            </a:pPr>
            <a:r>
              <a:rPr lang="en-US" sz="2000" b="1"/>
              <a:t>&lt;table border=“1”&gt;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0000CC"/>
                </a:solidFill>
              </a:rPr>
              <a:t>&lt;th&gt; Column 1 header &lt;/th&gt;</a:t>
            </a:r>
          </a:p>
          <a:p>
            <a:pPr>
              <a:lnSpc>
                <a:spcPct val="90000"/>
              </a:lnSpc>
              <a:buClr>
                <a:schemeClr val="bg1"/>
              </a:buClr>
              <a:buFont typeface="Wingdings" pitchFamily="2" charset="2"/>
              <a:buNone/>
            </a:pPr>
            <a:r>
              <a:rPr lang="en-US" sz="2000" b="1">
                <a:solidFill>
                  <a:srgbClr val="0000CC"/>
                </a:solidFill>
              </a:rPr>
              <a:t>&lt;th&gt; Column 2 header &lt;/th&gt;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990000"/>
                </a:solidFill>
              </a:rPr>
              <a:t>&lt;tr&gt;</a:t>
            </a:r>
          </a:p>
          <a:p>
            <a:pPr>
              <a:lnSpc>
                <a:spcPct val="90000"/>
              </a:lnSpc>
              <a:buClr>
                <a:schemeClr val="bg1"/>
              </a:buClr>
              <a:buFont typeface="Wingdings" pitchFamily="2" charset="2"/>
              <a:buNone/>
            </a:pPr>
            <a:r>
              <a:rPr lang="en-US" sz="2000" b="1">
                <a:solidFill>
                  <a:srgbClr val="0000CC"/>
                </a:solidFill>
              </a:rPr>
              <a:t>&lt;td&gt; Row1, Col1 &lt;/td&gt;</a:t>
            </a:r>
          </a:p>
          <a:p>
            <a:pPr>
              <a:lnSpc>
                <a:spcPct val="90000"/>
              </a:lnSpc>
              <a:buClr>
                <a:schemeClr val="bg1"/>
              </a:buClr>
              <a:buFont typeface="Wingdings" pitchFamily="2" charset="2"/>
              <a:buNone/>
            </a:pPr>
            <a:r>
              <a:rPr lang="en-US" sz="2000" b="1">
                <a:solidFill>
                  <a:srgbClr val="0000CC"/>
                </a:solidFill>
              </a:rPr>
              <a:t>&lt;td&gt; Row1, Col2 &lt;/td&gt;</a:t>
            </a:r>
          </a:p>
          <a:p>
            <a:pPr>
              <a:lnSpc>
                <a:spcPct val="90000"/>
              </a:lnSpc>
              <a:buClr>
                <a:schemeClr val="bg1"/>
              </a:buClr>
              <a:buFont typeface="Wingdings" pitchFamily="2" charset="2"/>
              <a:buNone/>
            </a:pPr>
            <a:r>
              <a:rPr lang="en-US" sz="2000" b="1">
                <a:solidFill>
                  <a:srgbClr val="990000"/>
                </a:solidFill>
              </a:rPr>
              <a:t>&lt;/tr&gt;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solidFill>
                  <a:srgbClr val="0000CC"/>
                </a:solidFill>
              </a:rPr>
              <a:t>&lt;td&gt; Row2, Col1 &lt;/td&gt;</a:t>
            </a:r>
          </a:p>
          <a:p>
            <a:pPr>
              <a:lnSpc>
                <a:spcPct val="90000"/>
              </a:lnSpc>
              <a:buClr>
                <a:schemeClr val="bg1"/>
              </a:buClr>
              <a:buFont typeface="Wingdings" pitchFamily="2" charset="2"/>
              <a:buNone/>
            </a:pPr>
            <a:r>
              <a:rPr lang="en-US" sz="2000" b="1">
                <a:solidFill>
                  <a:srgbClr val="0000CC"/>
                </a:solidFill>
              </a:rPr>
              <a:t>&lt;td&gt; Row2, Col2 &lt;/td&gt;</a:t>
            </a:r>
          </a:p>
          <a:p>
            <a:pPr>
              <a:lnSpc>
                <a:spcPct val="90000"/>
              </a:lnSpc>
              <a:buClr>
                <a:schemeClr val="bg1"/>
              </a:buClr>
              <a:buFont typeface="Wingdings" pitchFamily="2" charset="2"/>
              <a:buNone/>
            </a:pPr>
            <a:r>
              <a:rPr lang="en-US" sz="2000" b="1">
                <a:solidFill>
                  <a:srgbClr val="FF0000"/>
                </a:solidFill>
              </a:rPr>
              <a:t>&lt;/tr&gt;</a:t>
            </a:r>
          </a:p>
          <a:p>
            <a:pPr>
              <a:lnSpc>
                <a:spcPct val="90000"/>
              </a:lnSpc>
              <a:buClr>
                <a:schemeClr val="bg1"/>
              </a:buClr>
              <a:buFont typeface="Wingdings" pitchFamily="2" charset="2"/>
              <a:buNone/>
            </a:pPr>
            <a:r>
              <a:rPr lang="en-US" sz="2000" b="1"/>
              <a:t>&lt;/table&gt;</a:t>
            </a:r>
            <a:endParaRPr lang="en-US" b="1"/>
          </a:p>
        </p:txBody>
      </p:sp>
    </p:spTree>
    <p:extLst>
      <p:ext uri="{BB962C8B-B14F-4D97-AF65-F5344CB8AC3E}">
        <p14:creationId xmlns:p14="http://schemas.microsoft.com/office/powerpoint/2010/main" val="4116334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5"/>
          <p:cNvSpPr>
            <a:spLocks noGrp="1"/>
          </p:cNvSpPr>
          <p:nvPr>
            <p:ph type="sldNum" sz="quarter" idx="12"/>
          </p:nvPr>
        </p:nvSpPr>
        <p:spPr/>
        <p:txBody>
          <a:bodyPr/>
          <a:lstStyle/>
          <a:p>
            <a:fld id="{CB2B0DE6-3D47-49EE-A5DD-C177FD47D97B}" type="slidenum">
              <a:rPr lang="ar-SA"/>
              <a:pPr/>
              <a:t>36</a:t>
            </a:fld>
            <a:endParaRPr lang="en-US"/>
          </a:p>
        </p:txBody>
      </p:sp>
      <p:sp>
        <p:nvSpPr>
          <p:cNvPr id="73730" name="Rectangle 2"/>
          <p:cNvSpPr>
            <a:spLocks noGrp="1" noChangeArrowheads="1"/>
          </p:cNvSpPr>
          <p:nvPr>
            <p:ph type="title"/>
          </p:nvPr>
        </p:nvSpPr>
        <p:spPr>
          <a:xfrm>
            <a:off x="1043608" y="198438"/>
            <a:ext cx="7643192" cy="792162"/>
          </a:xfrm>
          <a:solidFill>
            <a:schemeClr val="bg1"/>
          </a:solidFill>
        </p:spPr>
        <p:txBody>
          <a:bodyPr>
            <a:flatTx/>
          </a:bodyPr>
          <a:lstStyle/>
          <a:p>
            <a:r>
              <a:rPr lang="en-US" dirty="0"/>
              <a:t>Tables</a:t>
            </a:r>
          </a:p>
        </p:txBody>
      </p:sp>
      <p:graphicFrame>
        <p:nvGraphicFramePr>
          <p:cNvPr id="73746" name="Group 18"/>
          <p:cNvGraphicFramePr>
            <a:graphicFrameLocks noGrp="1"/>
          </p:cNvGraphicFramePr>
          <p:nvPr>
            <p:ph type="tbl" idx="1"/>
          </p:nvPr>
        </p:nvGraphicFramePr>
        <p:xfrm>
          <a:off x="1182688" y="2438400"/>
          <a:ext cx="6778625" cy="2333626"/>
        </p:xfrm>
        <a:graphic>
          <a:graphicData uri="http://schemas.openxmlformats.org/drawingml/2006/table">
            <a:tbl>
              <a:tblPr/>
              <a:tblGrid>
                <a:gridCol w="3429000"/>
                <a:gridCol w="3349625"/>
              </a:tblGrid>
              <a:tr h="10398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 Column 1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chemeClr val="tx1"/>
                          </a:solidFill>
                          <a:effectLst/>
                          <a:latin typeface="Arial" charset="0"/>
                          <a:cs typeface="Arial" charset="0"/>
                        </a:rPr>
                        <a:t> Column 2 Header</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84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Row1,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Row2, Col1</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Row2, Col2</a:t>
                      </a:r>
                    </a:p>
                  </a:txBody>
                  <a:tcPr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2039583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8FDA4099-CB70-4C9E-BDB2-5C224EFD5138}" type="slidenum">
              <a:rPr lang="ar-SA"/>
              <a:pPr/>
              <a:t>37</a:t>
            </a:fld>
            <a:endParaRPr lang="en-US"/>
          </a:p>
        </p:txBody>
      </p:sp>
      <p:sp>
        <p:nvSpPr>
          <p:cNvPr id="139267" name="Rectangle 3"/>
          <p:cNvSpPr>
            <a:spLocks noGrp="1" noChangeArrowheads="1"/>
          </p:cNvSpPr>
          <p:nvPr>
            <p:ph type="body" idx="1"/>
          </p:nvPr>
        </p:nvSpPr>
        <p:spPr>
          <a:xfrm>
            <a:off x="764976" y="1143000"/>
            <a:ext cx="7911480" cy="3048000"/>
          </a:xfrm>
          <a:solidFill>
            <a:schemeClr val="accent1"/>
          </a:solidFill>
        </p:spPr>
        <p:txBody>
          <a:bodyPr/>
          <a:lstStyle/>
          <a:p>
            <a:pPr>
              <a:lnSpc>
                <a:spcPct val="80000"/>
              </a:lnSpc>
              <a:buFontTx/>
              <a:buNone/>
            </a:pPr>
            <a:r>
              <a:rPr lang="en-US" sz="2000" b="1" dirty="0"/>
              <a:t>&lt;TABLE BORDER=1 width=50%&gt;</a:t>
            </a:r>
          </a:p>
          <a:p>
            <a:pPr>
              <a:lnSpc>
                <a:spcPct val="80000"/>
              </a:lnSpc>
              <a:buFontTx/>
              <a:buNone/>
            </a:pPr>
            <a:r>
              <a:rPr lang="en-US" sz="2000" b="1" dirty="0"/>
              <a:t>&lt;CAPTION&gt;  &lt;h1&gt;Spare Parts &lt;h1&gt; &lt;/Caption&gt;</a:t>
            </a:r>
          </a:p>
          <a:p>
            <a:pPr>
              <a:lnSpc>
                <a:spcPct val="80000"/>
              </a:lnSpc>
              <a:buFontTx/>
              <a:buNone/>
            </a:pPr>
            <a:r>
              <a:rPr lang="en-US" sz="2000" b="1" dirty="0"/>
              <a:t>&lt;TR&gt;&lt;TH&gt;Stock Number&lt;/TH&gt;&lt;TH&gt;Description&lt;/TH&gt;&lt;TH&gt;List Price&lt;/TH&gt;&lt;/TR&gt;</a:t>
            </a:r>
          </a:p>
          <a:p>
            <a:pPr>
              <a:lnSpc>
                <a:spcPct val="80000"/>
              </a:lnSpc>
              <a:buFontTx/>
              <a:buNone/>
            </a:pPr>
            <a:r>
              <a:rPr lang="en-US" sz="2000" b="1" dirty="0"/>
              <a:t>&lt;TR&gt;&lt;TD </a:t>
            </a:r>
            <a:r>
              <a:rPr lang="en-US" sz="2000" b="1" dirty="0" err="1"/>
              <a:t>bgcolor</a:t>
            </a:r>
            <a:r>
              <a:rPr lang="en-US" sz="2000" b="1" dirty="0"/>
              <a:t>=red&gt;3476-AB&lt;/TD&gt;&lt;TD&gt;76mm Socket&lt;/TD&gt;&lt;TD&gt;45.00&lt;/TD&gt;&lt;/TR&gt;</a:t>
            </a:r>
          </a:p>
          <a:p>
            <a:pPr>
              <a:lnSpc>
                <a:spcPct val="80000"/>
              </a:lnSpc>
              <a:buFontTx/>
              <a:buNone/>
            </a:pPr>
            <a:r>
              <a:rPr lang="en-US" sz="2000" b="1" dirty="0"/>
              <a:t>&lt;TR&gt;&lt;TD &gt;3478-AB&lt;/TD&gt;&lt;TD&gt;&lt;font color=blue&gt;78mm Socket&lt;/font&gt; &lt;/TD&gt;&lt;TD&gt;47.50&lt;/TD&gt;&lt;/TR&gt;</a:t>
            </a:r>
          </a:p>
          <a:p>
            <a:pPr>
              <a:lnSpc>
                <a:spcPct val="80000"/>
              </a:lnSpc>
              <a:buFontTx/>
              <a:buNone/>
            </a:pPr>
            <a:r>
              <a:rPr lang="en-US" sz="2000" b="1" dirty="0"/>
              <a:t>&lt;TR&gt;&lt;TD&gt;3480-AB&lt;/TD&gt;&lt;TD&gt;80mm Socket&lt;/TD&gt;&lt;TD&gt;50.00&lt;/TD&gt;&lt;/TR&gt;</a:t>
            </a:r>
          </a:p>
          <a:p>
            <a:pPr>
              <a:lnSpc>
                <a:spcPct val="80000"/>
              </a:lnSpc>
              <a:buFontTx/>
              <a:buNone/>
            </a:pPr>
            <a:r>
              <a:rPr lang="en-US" sz="2000" b="1" dirty="0"/>
              <a:t>&lt;/TABLE&gt;</a:t>
            </a:r>
          </a:p>
          <a:p>
            <a:pPr>
              <a:lnSpc>
                <a:spcPct val="80000"/>
              </a:lnSpc>
              <a:buFontTx/>
              <a:buNone/>
            </a:pPr>
            <a:endParaRPr lang="en-US" sz="2000" b="1" dirty="0"/>
          </a:p>
        </p:txBody>
      </p:sp>
      <p:sp>
        <p:nvSpPr>
          <p:cNvPr id="139268" name="Rectangle 4"/>
          <p:cNvSpPr>
            <a:spLocks noGrp="1" noChangeArrowheads="1"/>
          </p:cNvSpPr>
          <p:nvPr>
            <p:ph type="title"/>
          </p:nvPr>
        </p:nvSpPr>
        <p:spPr>
          <a:xfrm>
            <a:off x="1069776" y="152400"/>
            <a:ext cx="7241016" cy="792163"/>
          </a:xfrm>
          <a:solidFill>
            <a:schemeClr val="bg1"/>
          </a:solidFill>
          <a:ln/>
        </p:spPr>
        <p:txBody>
          <a:bodyPr>
            <a:flatTx/>
          </a:bodyPr>
          <a:lstStyle/>
          <a:p>
            <a:r>
              <a:rPr lang="en-US" dirty="0"/>
              <a:t>Basic Table Code</a:t>
            </a:r>
          </a:p>
        </p:txBody>
      </p:sp>
      <p:pic>
        <p:nvPicPr>
          <p:cNvPr id="139272" name="Picture 8"/>
          <p:cNvPicPr>
            <a:picLocks noChangeAspect="1" noChangeArrowheads="1"/>
          </p:cNvPicPr>
          <p:nvPr/>
        </p:nvPicPr>
        <p:blipFill>
          <a:blip r:embed="rId2" cstate="print"/>
          <a:srcRect/>
          <a:stretch>
            <a:fillRect/>
          </a:stretch>
        </p:blipFill>
        <p:spPr bwMode="auto">
          <a:xfrm>
            <a:off x="993576" y="4570413"/>
            <a:ext cx="5698947" cy="2287587"/>
          </a:xfrm>
          <a:prstGeom prst="rect">
            <a:avLst/>
          </a:prstGeom>
          <a:noFill/>
        </p:spPr>
      </p:pic>
    </p:spTree>
    <p:extLst>
      <p:ext uri="{BB962C8B-B14F-4D97-AF65-F5344CB8AC3E}">
        <p14:creationId xmlns:p14="http://schemas.microsoft.com/office/powerpoint/2010/main" val="2610930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2A40962-C0AD-4366-A696-9BCA6274FF82}" type="slidenum">
              <a:rPr lang="ar-SA"/>
              <a:pPr/>
              <a:t>38</a:t>
            </a:fld>
            <a:endParaRPr lang="en-US"/>
          </a:p>
        </p:txBody>
      </p:sp>
      <p:sp>
        <p:nvSpPr>
          <p:cNvPr id="102402" name="Rectangle 2"/>
          <p:cNvSpPr>
            <a:spLocks noGrp="1" noChangeArrowheads="1"/>
          </p:cNvSpPr>
          <p:nvPr>
            <p:ph type="title"/>
          </p:nvPr>
        </p:nvSpPr>
        <p:spPr>
          <a:xfrm>
            <a:off x="827584" y="0"/>
            <a:ext cx="7859216" cy="838200"/>
          </a:xfrm>
          <a:solidFill>
            <a:schemeClr val="bg1"/>
          </a:solidFill>
        </p:spPr>
        <p:txBody>
          <a:bodyPr>
            <a:normAutofit fontScale="90000"/>
            <a:flatTx/>
          </a:bodyPr>
          <a:lstStyle/>
          <a:p>
            <a:r>
              <a:rPr lang="en-US" sz="6000" b="1" dirty="0">
                <a:latin typeface="Perpetua Titling MT" pitchFamily="18" charset="0"/>
              </a:rPr>
              <a:t>Forms</a:t>
            </a:r>
          </a:p>
        </p:txBody>
      </p:sp>
      <p:sp>
        <p:nvSpPr>
          <p:cNvPr id="102403" name="Rectangle 3"/>
          <p:cNvSpPr>
            <a:spLocks noGrp="1" noChangeArrowheads="1"/>
          </p:cNvSpPr>
          <p:nvPr>
            <p:ph type="body" idx="1"/>
          </p:nvPr>
        </p:nvSpPr>
        <p:spPr>
          <a:xfrm>
            <a:off x="685800" y="1066800"/>
            <a:ext cx="7772400" cy="5638800"/>
          </a:xfrm>
          <a:solidFill>
            <a:schemeClr val="accent1"/>
          </a:solidFill>
        </p:spPr>
        <p:txBody>
          <a:bodyPr/>
          <a:lstStyle/>
          <a:p>
            <a:pPr marL="609600" indent="-609600">
              <a:buClr>
                <a:schemeClr val="accent2"/>
              </a:buClr>
              <a:buFont typeface="Wingdings" pitchFamily="2" charset="2"/>
              <a:buChar char="§"/>
            </a:pPr>
            <a:r>
              <a:rPr lang="en-US" sz="2000"/>
              <a:t>Forms add the ability to web pages to not only provide the person viewing the document with dynamic information but also to obtain information from the person viewing it, and process the information.</a:t>
            </a:r>
          </a:p>
          <a:p>
            <a:pPr marL="609600" indent="-609600">
              <a:buClr>
                <a:schemeClr val="accent2"/>
              </a:buClr>
              <a:buFont typeface="Wingdings" pitchFamily="2" charset="2"/>
              <a:buNone/>
            </a:pPr>
            <a:r>
              <a:rPr lang="en-US" sz="2000" b="1" i="1"/>
              <a:t>Objectives:</a:t>
            </a:r>
          </a:p>
          <a:p>
            <a:pPr marL="609600" indent="-609600">
              <a:buClr>
                <a:schemeClr val="accent2"/>
              </a:buClr>
              <a:buFont typeface="Wingdings" pitchFamily="2" charset="2"/>
              <a:buNone/>
            </a:pPr>
            <a:r>
              <a:rPr lang="en-US" sz="2000"/>
              <a:t>Upon completing this section, you should be able to</a:t>
            </a:r>
          </a:p>
          <a:p>
            <a:pPr marL="609600" indent="-609600">
              <a:buClr>
                <a:schemeClr val="accent2"/>
              </a:buClr>
              <a:buFont typeface="Wingdings" pitchFamily="2" charset="2"/>
              <a:buAutoNum type="arabicPeriod"/>
            </a:pPr>
            <a:r>
              <a:rPr lang="en-US" sz="2000"/>
              <a:t>Create a FORM.</a:t>
            </a:r>
          </a:p>
          <a:p>
            <a:pPr marL="609600" indent="-609600">
              <a:buClr>
                <a:schemeClr val="accent2"/>
              </a:buClr>
              <a:buFont typeface="Wingdings" pitchFamily="2" charset="2"/>
              <a:buAutoNum type="arabicPeriod"/>
            </a:pPr>
            <a:r>
              <a:rPr lang="en-US" sz="2000"/>
              <a:t>Add elements to a FORM.</a:t>
            </a:r>
          </a:p>
          <a:p>
            <a:pPr marL="609600" indent="-609600">
              <a:buClr>
                <a:schemeClr val="accent2"/>
              </a:buClr>
              <a:buFont typeface="Wingdings" pitchFamily="2" charset="2"/>
              <a:buAutoNum type="arabicPeriod"/>
            </a:pPr>
            <a:r>
              <a:rPr lang="en-US" sz="2000"/>
              <a:t>Define CGI </a:t>
            </a:r>
            <a:r>
              <a:rPr lang="en-US"/>
              <a:t>(Common Gateway Interface).</a:t>
            </a:r>
            <a:endParaRPr lang="en-US" sz="2000"/>
          </a:p>
          <a:p>
            <a:pPr marL="609600" indent="-609600">
              <a:buClr>
                <a:schemeClr val="accent2"/>
              </a:buClr>
              <a:buFont typeface="Wingdings" pitchFamily="2" charset="2"/>
              <a:buAutoNum type="arabicPeriod"/>
            </a:pPr>
            <a:r>
              <a:rPr lang="en-US" sz="2000"/>
              <a:t>Describe the purpose of a CGI Application.</a:t>
            </a:r>
          </a:p>
          <a:p>
            <a:pPr marL="609600" indent="-609600">
              <a:buClr>
                <a:schemeClr val="accent2"/>
              </a:buClr>
              <a:buFont typeface="Wingdings" pitchFamily="2" charset="2"/>
              <a:buAutoNum type="arabicPeriod"/>
            </a:pPr>
            <a:r>
              <a:rPr lang="en-US" sz="2000"/>
              <a:t>Specify an action for the FORM.</a:t>
            </a:r>
          </a:p>
          <a:p>
            <a:pPr marL="609600" indent="-609600">
              <a:buClr>
                <a:schemeClr val="accent2"/>
              </a:buClr>
              <a:buFont typeface="Wingdings" pitchFamily="2" charset="2"/>
              <a:buChar char="§"/>
            </a:pPr>
            <a:r>
              <a:rPr lang="en-US" sz="2000"/>
              <a:t>Forms work in all browsers.</a:t>
            </a:r>
          </a:p>
          <a:p>
            <a:pPr marL="609600" indent="-609600">
              <a:buClr>
                <a:schemeClr val="accent2"/>
              </a:buClr>
              <a:buFont typeface="Wingdings" pitchFamily="2" charset="2"/>
              <a:buChar char="§"/>
            </a:pPr>
            <a:r>
              <a:rPr lang="en-US" sz="2000"/>
              <a:t>Forms are Platform Independent.</a:t>
            </a:r>
          </a:p>
        </p:txBody>
      </p:sp>
    </p:spTree>
    <p:extLst>
      <p:ext uri="{BB962C8B-B14F-4D97-AF65-F5344CB8AC3E}">
        <p14:creationId xmlns:p14="http://schemas.microsoft.com/office/powerpoint/2010/main" val="14992870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4A22E7-70A9-4AB3-9D7E-85DF1FD520D6}" type="slidenum">
              <a:rPr lang="ar-SA"/>
              <a:pPr/>
              <a:t>39</a:t>
            </a:fld>
            <a:endParaRPr lang="en-US"/>
          </a:p>
        </p:txBody>
      </p:sp>
      <p:sp>
        <p:nvSpPr>
          <p:cNvPr id="103426" name="Rectangle 2"/>
          <p:cNvSpPr>
            <a:spLocks noGrp="1" noChangeArrowheads="1"/>
          </p:cNvSpPr>
          <p:nvPr>
            <p:ph type="title"/>
          </p:nvPr>
        </p:nvSpPr>
        <p:spPr>
          <a:xfrm>
            <a:off x="1087561" y="274638"/>
            <a:ext cx="7422296" cy="685800"/>
          </a:xfrm>
          <a:solidFill>
            <a:schemeClr val="bg1"/>
          </a:solidFill>
        </p:spPr>
        <p:txBody>
          <a:bodyPr>
            <a:normAutofit fontScale="90000"/>
            <a:flatTx/>
          </a:bodyPr>
          <a:lstStyle/>
          <a:p>
            <a:r>
              <a:rPr lang="en-US" sz="6600" b="1" dirty="0">
                <a:latin typeface="Perpetua Titling MT" pitchFamily="18" charset="0"/>
              </a:rPr>
              <a:t>Forms</a:t>
            </a:r>
          </a:p>
        </p:txBody>
      </p:sp>
      <p:sp>
        <p:nvSpPr>
          <p:cNvPr id="103427" name="Rectangle 3"/>
          <p:cNvSpPr>
            <a:spLocks noGrp="1" noChangeArrowheads="1"/>
          </p:cNvSpPr>
          <p:nvPr>
            <p:ph type="body" idx="1"/>
          </p:nvPr>
        </p:nvSpPr>
        <p:spPr>
          <a:xfrm>
            <a:off x="709736" y="1371600"/>
            <a:ext cx="8129464" cy="5029200"/>
          </a:xfrm>
          <a:solidFill>
            <a:schemeClr val="accent1"/>
          </a:solidFill>
        </p:spPr>
        <p:txBody>
          <a:bodyPr/>
          <a:lstStyle/>
          <a:p>
            <a:pPr>
              <a:buClr>
                <a:schemeClr val="accent2"/>
              </a:buClr>
              <a:buFont typeface="Wingdings" pitchFamily="2" charset="2"/>
              <a:buChar char="§"/>
            </a:pPr>
            <a:r>
              <a:rPr lang="en-US" sz="2000"/>
              <a:t>To insert a form we use the &lt;FORM&gt;&lt;/FORM&gt; tags. The rest of the form elements must be inserted in between the form tags.</a:t>
            </a:r>
          </a:p>
          <a:p>
            <a:pPr>
              <a:buClr>
                <a:schemeClr val="accent2"/>
              </a:buClr>
              <a:buFont typeface="Wingdings" pitchFamily="2" charset="2"/>
              <a:buNone/>
            </a:pPr>
            <a:r>
              <a:rPr lang="en-US" sz="2000"/>
              <a:t>&lt;HTML&gt; &lt;HEAD&gt;</a:t>
            </a:r>
          </a:p>
          <a:p>
            <a:pPr>
              <a:buClr>
                <a:schemeClr val="accent2"/>
              </a:buClr>
              <a:buFont typeface="Wingdings" pitchFamily="2" charset="2"/>
              <a:buNone/>
            </a:pPr>
            <a:r>
              <a:rPr lang="en-US" sz="2000"/>
              <a:t>&lt;TITLE&gt; Sample Form&lt;/TITLE&gt;</a:t>
            </a:r>
          </a:p>
          <a:p>
            <a:pPr>
              <a:buClr>
                <a:schemeClr val="accent2"/>
              </a:buClr>
              <a:buFont typeface="Wingdings" pitchFamily="2" charset="2"/>
              <a:buNone/>
            </a:pPr>
            <a:r>
              <a:rPr lang="en-US" sz="2000"/>
              <a:t>&lt;/HEAD&gt;</a:t>
            </a:r>
          </a:p>
          <a:p>
            <a:pPr>
              <a:buClr>
                <a:schemeClr val="accent2"/>
              </a:buClr>
              <a:buFont typeface="Wingdings" pitchFamily="2" charset="2"/>
              <a:buNone/>
            </a:pPr>
            <a:r>
              <a:rPr lang="en-US" sz="2000"/>
              <a:t>&lt;BODY BGCOLOR=“FFFFFF”&gt;</a:t>
            </a:r>
          </a:p>
          <a:p>
            <a:pPr>
              <a:buClr>
                <a:schemeClr val="accent2"/>
              </a:buClr>
              <a:buFont typeface="Wingdings" pitchFamily="2" charset="2"/>
              <a:buNone/>
            </a:pPr>
            <a:r>
              <a:rPr lang="en-US" sz="2000"/>
              <a:t>&lt;</a:t>
            </a:r>
            <a:r>
              <a:rPr lang="en-US" sz="2000">
                <a:solidFill>
                  <a:srgbClr val="FF0000"/>
                </a:solidFill>
              </a:rPr>
              <a:t>FORM</a:t>
            </a:r>
            <a:r>
              <a:rPr lang="en-US" sz="2000"/>
              <a:t> ACTION = </a:t>
            </a:r>
            <a:r>
              <a:rPr lang="en-US" sz="2000">
                <a:hlinkClick r:id="rId2"/>
              </a:rPr>
              <a:t>http://www.xnu.com/formtest.asp</a:t>
            </a:r>
            <a:r>
              <a:rPr lang="en-US" sz="2000"/>
              <a:t>&gt;</a:t>
            </a:r>
          </a:p>
          <a:p>
            <a:pPr>
              <a:buClr>
                <a:schemeClr val="accent2"/>
              </a:buClr>
              <a:buFont typeface="Wingdings" pitchFamily="2" charset="2"/>
              <a:buNone/>
            </a:pPr>
            <a:r>
              <a:rPr lang="en-US" sz="2000"/>
              <a:t>&lt;P&gt; First Name: </a:t>
            </a:r>
            <a:r>
              <a:rPr lang="en-US" sz="2000">
                <a:solidFill>
                  <a:srgbClr val="FF0000"/>
                </a:solidFill>
              </a:rPr>
              <a:t>&lt;INPUT TYPE=“TEXT” NAME=“fname” MAXLENGTH=“50”&gt;</a:t>
            </a:r>
            <a:r>
              <a:rPr lang="en-US" sz="2000"/>
              <a:t> &lt;/P&gt;</a:t>
            </a:r>
          </a:p>
          <a:p>
            <a:pPr>
              <a:buClr>
                <a:schemeClr val="accent2"/>
              </a:buClr>
              <a:buFont typeface="Wingdings" pitchFamily="2" charset="2"/>
              <a:buNone/>
            </a:pPr>
            <a:r>
              <a:rPr lang="en-US" sz="2000"/>
              <a:t>&lt;P&gt; </a:t>
            </a:r>
            <a:r>
              <a:rPr lang="en-US" sz="2000">
                <a:solidFill>
                  <a:srgbClr val="FF0000"/>
                </a:solidFill>
              </a:rPr>
              <a:t>&lt;INPUT TYPE=“SUBMIT” NAME=“fsubmit1” VALUE=“Send Info”&gt;</a:t>
            </a:r>
            <a:r>
              <a:rPr lang="en-US" sz="2000"/>
              <a:t> &lt;/P&gt;</a:t>
            </a:r>
          </a:p>
          <a:p>
            <a:pPr>
              <a:buClr>
                <a:schemeClr val="accent2"/>
              </a:buClr>
              <a:buFont typeface="Wingdings" pitchFamily="2" charset="2"/>
              <a:buNone/>
            </a:pPr>
            <a:r>
              <a:rPr lang="en-US" sz="2000"/>
              <a:t>&lt;/</a:t>
            </a:r>
            <a:r>
              <a:rPr lang="en-US" sz="2000">
                <a:solidFill>
                  <a:srgbClr val="FF0000"/>
                </a:solidFill>
              </a:rPr>
              <a:t>FORM</a:t>
            </a:r>
            <a:r>
              <a:rPr lang="en-US" sz="2000"/>
              <a:t>&gt;</a:t>
            </a:r>
          </a:p>
          <a:p>
            <a:pPr>
              <a:buClr>
                <a:schemeClr val="accent2"/>
              </a:buClr>
              <a:buFont typeface="Wingdings" pitchFamily="2" charset="2"/>
              <a:buNone/>
            </a:pPr>
            <a:r>
              <a:rPr lang="en-US" sz="2000"/>
              <a:t>&lt;/BODY&gt; &lt;/HTML&gt;</a:t>
            </a:r>
            <a:endParaRPr lang="en-US"/>
          </a:p>
        </p:txBody>
      </p:sp>
    </p:spTree>
    <p:extLst>
      <p:ext uri="{BB962C8B-B14F-4D97-AF65-F5344CB8AC3E}">
        <p14:creationId xmlns:p14="http://schemas.microsoft.com/office/powerpoint/2010/main" val="3662584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4362F14-F365-43CD-AB69-2642508796EF}" type="slidenum">
              <a:rPr lang="ar-SA"/>
              <a:pPr/>
              <a:t>4</a:t>
            </a:fld>
            <a:endParaRPr lang="en-US"/>
          </a:p>
        </p:txBody>
      </p:sp>
      <p:sp>
        <p:nvSpPr>
          <p:cNvPr id="8194" name="Rectangle 2"/>
          <p:cNvSpPr>
            <a:spLocks noGrp="1" noChangeArrowheads="1"/>
          </p:cNvSpPr>
          <p:nvPr>
            <p:ph type="title"/>
          </p:nvPr>
        </p:nvSpPr>
        <p:spPr>
          <a:xfrm>
            <a:off x="654496" y="304800"/>
            <a:ext cx="8229600" cy="1143000"/>
          </a:xfrm>
          <a:solidFill>
            <a:schemeClr val="bg1"/>
          </a:solidFill>
        </p:spPr>
        <p:txBody>
          <a:bodyPr>
            <a:flatTx/>
          </a:bodyPr>
          <a:lstStyle/>
          <a:p>
            <a:r>
              <a:rPr lang="en-US" dirty="0"/>
              <a:t>Tags</a:t>
            </a:r>
          </a:p>
        </p:txBody>
      </p:sp>
      <p:sp>
        <p:nvSpPr>
          <p:cNvPr id="8195" name="Rectangle 3"/>
          <p:cNvSpPr>
            <a:spLocks noGrp="1" noChangeArrowheads="1"/>
          </p:cNvSpPr>
          <p:nvPr>
            <p:ph type="body" idx="1"/>
          </p:nvPr>
        </p:nvSpPr>
        <p:spPr>
          <a:xfrm>
            <a:off x="827584" y="1626982"/>
            <a:ext cx="8229600" cy="4525963"/>
          </a:xfrm>
          <a:solidFill>
            <a:schemeClr val="accent1"/>
          </a:solidFill>
        </p:spPr>
        <p:txBody>
          <a:bodyPr/>
          <a:lstStyle/>
          <a:p>
            <a:pPr>
              <a:buClr>
                <a:schemeClr val="hlink"/>
              </a:buClr>
              <a:buFont typeface="Wingdings" pitchFamily="2" charset="2"/>
              <a:buChar char="§"/>
            </a:pPr>
            <a:r>
              <a:rPr lang="en-US" sz="3600" dirty="0"/>
              <a:t>Codes enclosed in brackets</a:t>
            </a:r>
          </a:p>
          <a:p>
            <a:pPr>
              <a:buClr>
                <a:schemeClr val="hlink"/>
              </a:buClr>
              <a:buFont typeface="Wingdings" pitchFamily="2" charset="2"/>
              <a:buChar char="§"/>
            </a:pPr>
            <a:r>
              <a:rPr lang="en-US" sz="3600" dirty="0"/>
              <a:t>Usually paired</a:t>
            </a:r>
          </a:p>
          <a:p>
            <a:pPr lvl="1">
              <a:buClr>
                <a:schemeClr val="hlink"/>
              </a:buClr>
              <a:buFont typeface="Wingdings" pitchFamily="2" charset="2"/>
              <a:buNone/>
            </a:pPr>
            <a:r>
              <a:rPr lang="en-US" sz="3600" dirty="0">
                <a:solidFill>
                  <a:srgbClr val="FF0000"/>
                </a:solidFill>
              </a:rPr>
              <a:t>&lt;TITLE&gt;</a:t>
            </a:r>
            <a:r>
              <a:rPr lang="en-US" sz="3600" dirty="0"/>
              <a:t>My Web Page</a:t>
            </a:r>
            <a:r>
              <a:rPr lang="en-US" sz="3600" dirty="0">
                <a:solidFill>
                  <a:srgbClr val="FF0000"/>
                </a:solidFill>
              </a:rPr>
              <a:t>&lt;/TITLE&gt;</a:t>
            </a:r>
          </a:p>
          <a:p>
            <a:pPr>
              <a:buClr>
                <a:schemeClr val="hlink"/>
              </a:buClr>
              <a:buFont typeface="Wingdings" pitchFamily="2" charset="2"/>
              <a:buChar char="§"/>
            </a:pPr>
            <a:r>
              <a:rPr lang="en-US" sz="4000" b="1" i="1" dirty="0">
                <a:solidFill>
                  <a:srgbClr val="0000CC"/>
                </a:solidFill>
              </a:rPr>
              <a:t>Not</a:t>
            </a:r>
            <a:r>
              <a:rPr lang="en-US" sz="3600" dirty="0"/>
              <a:t> case sensitive</a:t>
            </a:r>
          </a:p>
          <a:p>
            <a:pPr lvl="1">
              <a:buClr>
                <a:schemeClr val="hlink"/>
              </a:buClr>
              <a:buFont typeface="Wingdings" pitchFamily="2" charset="2"/>
              <a:buNone/>
            </a:pPr>
            <a:r>
              <a:rPr lang="en-US" sz="3600" dirty="0">
                <a:solidFill>
                  <a:srgbClr val="FF0000"/>
                </a:solidFill>
              </a:rPr>
              <a:t>&lt;TITLE&gt; = &lt;title&gt; = &lt;TITLE&gt;</a:t>
            </a:r>
          </a:p>
        </p:txBody>
      </p:sp>
    </p:spTree>
    <p:extLst>
      <p:ext uri="{BB962C8B-B14F-4D97-AF65-F5344CB8AC3E}">
        <p14:creationId xmlns:p14="http://schemas.microsoft.com/office/powerpoint/2010/main" val="2942675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187624" y="152400"/>
            <a:ext cx="7704856" cy="914400"/>
          </a:xfrm>
          <a:solidFill>
            <a:schemeClr val="bg1"/>
          </a:solidFill>
        </p:spPr>
        <p:txBody>
          <a:bodyPr>
            <a:flatTx/>
          </a:bodyPr>
          <a:lstStyle/>
          <a:p>
            <a:r>
              <a:rPr lang="en-US" dirty="0"/>
              <a:t>Form Elements</a:t>
            </a:r>
          </a:p>
        </p:txBody>
      </p:sp>
      <p:sp>
        <p:nvSpPr>
          <p:cNvPr id="105475" name="Rectangle 3"/>
          <p:cNvSpPr>
            <a:spLocks noGrp="1" noChangeArrowheads="1"/>
          </p:cNvSpPr>
          <p:nvPr>
            <p:ph type="body" idx="1"/>
          </p:nvPr>
        </p:nvSpPr>
        <p:spPr>
          <a:xfrm>
            <a:off x="1187624" y="1447800"/>
            <a:ext cx="7704856" cy="4594225"/>
          </a:xfrm>
          <a:solidFill>
            <a:schemeClr val="accent1"/>
          </a:solidFill>
        </p:spPr>
        <p:txBody>
          <a:bodyPr/>
          <a:lstStyle/>
          <a:p>
            <a:pPr>
              <a:buClr>
                <a:schemeClr val="accent2"/>
              </a:buClr>
              <a:buFont typeface="Wingdings" pitchFamily="2" charset="2"/>
              <a:buChar char="§"/>
            </a:pPr>
            <a:r>
              <a:rPr lang="en-US" b="1"/>
              <a:t>Form elements have properties: </a:t>
            </a:r>
            <a:r>
              <a:rPr lang="en-US" b="1">
                <a:solidFill>
                  <a:srgbClr val="FF0000"/>
                </a:solidFill>
              </a:rPr>
              <a:t>Text</a:t>
            </a:r>
            <a:r>
              <a:rPr lang="en-US" b="1"/>
              <a:t> boxes, </a:t>
            </a:r>
            <a:r>
              <a:rPr lang="en-US" b="1">
                <a:solidFill>
                  <a:srgbClr val="FF0000"/>
                </a:solidFill>
              </a:rPr>
              <a:t>Password</a:t>
            </a:r>
            <a:r>
              <a:rPr lang="en-US" b="1"/>
              <a:t> boxes, </a:t>
            </a:r>
            <a:r>
              <a:rPr lang="en-US" b="1">
                <a:solidFill>
                  <a:srgbClr val="FF0000"/>
                </a:solidFill>
              </a:rPr>
              <a:t>Checkboxes</a:t>
            </a:r>
            <a:r>
              <a:rPr lang="en-US" b="1"/>
              <a:t>, Option(</a:t>
            </a:r>
            <a:r>
              <a:rPr lang="en-US" b="1">
                <a:solidFill>
                  <a:srgbClr val="FF0000"/>
                </a:solidFill>
              </a:rPr>
              <a:t>Radio</a:t>
            </a:r>
            <a:r>
              <a:rPr lang="en-US" b="1"/>
              <a:t>) buttons, </a:t>
            </a:r>
            <a:r>
              <a:rPr lang="en-US" b="1">
                <a:solidFill>
                  <a:srgbClr val="FF0000"/>
                </a:solidFill>
              </a:rPr>
              <a:t>Submit</a:t>
            </a:r>
            <a:r>
              <a:rPr lang="en-US" b="1"/>
              <a:t>, </a:t>
            </a:r>
            <a:r>
              <a:rPr lang="en-US" b="1">
                <a:solidFill>
                  <a:srgbClr val="FF0000"/>
                </a:solidFill>
              </a:rPr>
              <a:t>Reset</a:t>
            </a:r>
            <a:r>
              <a:rPr lang="en-US" b="1"/>
              <a:t>, </a:t>
            </a:r>
            <a:r>
              <a:rPr lang="en-US" b="1">
                <a:solidFill>
                  <a:srgbClr val="FF0000"/>
                </a:solidFill>
              </a:rPr>
              <a:t>File</a:t>
            </a:r>
            <a:r>
              <a:rPr lang="en-US" b="1"/>
              <a:t>, </a:t>
            </a:r>
            <a:r>
              <a:rPr lang="en-US" b="1">
                <a:solidFill>
                  <a:srgbClr val="FF0000"/>
                </a:solidFill>
              </a:rPr>
              <a:t>Hidden</a:t>
            </a:r>
            <a:r>
              <a:rPr lang="en-US" b="1"/>
              <a:t> and </a:t>
            </a:r>
            <a:r>
              <a:rPr lang="en-US" b="1">
                <a:solidFill>
                  <a:srgbClr val="FF0000"/>
                </a:solidFill>
              </a:rPr>
              <a:t>Image</a:t>
            </a:r>
            <a:r>
              <a:rPr lang="en-US" b="1"/>
              <a:t>.</a:t>
            </a:r>
          </a:p>
          <a:p>
            <a:pPr>
              <a:buClr>
                <a:schemeClr val="accent2"/>
              </a:buClr>
              <a:buFont typeface="Wingdings" pitchFamily="2" charset="2"/>
              <a:buChar char="§"/>
            </a:pPr>
            <a:r>
              <a:rPr lang="en-US" b="1"/>
              <a:t>The properties are specified in the TYPE Attribute of the HTML element </a:t>
            </a:r>
            <a:r>
              <a:rPr lang="en-US" b="1">
                <a:solidFill>
                  <a:srgbClr val="FF0000"/>
                </a:solidFill>
              </a:rPr>
              <a:t>&lt;INPUT&gt;&lt;/INPUT&gt;.</a:t>
            </a:r>
          </a:p>
        </p:txBody>
      </p:sp>
    </p:spTree>
    <p:extLst>
      <p:ext uri="{BB962C8B-B14F-4D97-AF65-F5344CB8AC3E}">
        <p14:creationId xmlns:p14="http://schemas.microsoft.com/office/powerpoint/2010/main" val="3889801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875729" y="274638"/>
            <a:ext cx="7931150" cy="914400"/>
          </a:xfrm>
          <a:solidFill>
            <a:schemeClr val="bg1"/>
          </a:solidFill>
        </p:spPr>
        <p:txBody>
          <a:bodyPr>
            <a:flatTx/>
          </a:bodyPr>
          <a:lstStyle/>
          <a:p>
            <a:r>
              <a:rPr lang="en-US" dirty="0"/>
              <a:t>Form Elements</a:t>
            </a:r>
          </a:p>
        </p:txBody>
      </p:sp>
      <p:graphicFrame>
        <p:nvGraphicFramePr>
          <p:cNvPr id="106499" name="Group 3"/>
          <p:cNvGraphicFramePr>
            <a:graphicFrameLocks noGrp="1"/>
          </p:cNvGraphicFramePr>
          <p:nvPr>
            <p:ph type="tbl" idx="1"/>
            <p:extLst>
              <p:ext uri="{D42A27DB-BD31-4B8C-83A1-F6EECF244321}">
                <p14:modId xmlns:p14="http://schemas.microsoft.com/office/powerpoint/2010/main" val="2899351601"/>
              </p:ext>
            </p:extLst>
          </p:nvPr>
        </p:nvGraphicFramePr>
        <p:xfrm>
          <a:off x="650304" y="1447800"/>
          <a:ext cx="8458200" cy="4495801"/>
        </p:xfrm>
        <a:graphic>
          <a:graphicData uri="http://schemas.openxmlformats.org/drawingml/2006/table">
            <a:tbl>
              <a:tblPr/>
              <a:tblGrid>
                <a:gridCol w="8458200"/>
              </a:tblGrid>
              <a:tr h="544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FF"/>
                          </a:solidFill>
                          <a:effectLst/>
                          <a:latin typeface="Arial" charset="0"/>
                          <a:cs typeface="Arial" charset="0"/>
                        </a:rPr>
                        <a:t>&lt;INPUT&gt; Element’s Properties</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TYPE=</a:t>
                      </a:r>
                      <a:r>
                        <a:rPr kumimoji="0" lang="en-US" sz="2400" b="0" i="0" u="none" strike="noStrike" cap="none" normalizeH="0" baseline="0" smtClean="0">
                          <a:ln>
                            <a:noFill/>
                          </a:ln>
                          <a:solidFill>
                            <a:schemeClr val="tx1"/>
                          </a:solidFill>
                          <a:effectLst/>
                          <a:latin typeface="Arial" charset="0"/>
                          <a:cs typeface="Arial" charset="0"/>
                        </a:rPr>
                        <a:t> Type of INPUT entry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NAME =</a:t>
                      </a:r>
                      <a:r>
                        <a:rPr kumimoji="0" lang="en-US" sz="2400" b="0" i="0" u="none" strike="noStrike" cap="none" normalizeH="0" baseline="0" smtClean="0">
                          <a:ln>
                            <a:noFill/>
                          </a:ln>
                          <a:solidFill>
                            <a:schemeClr val="tx1"/>
                          </a:solidFill>
                          <a:effectLst/>
                          <a:latin typeface="Arial" charset="0"/>
                          <a:cs typeface="Arial" charset="0"/>
                        </a:rPr>
                        <a:t> Variable name passed to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VALUE=</a:t>
                      </a:r>
                      <a:r>
                        <a:rPr kumimoji="0" lang="en-US" sz="2400" b="0" i="0" u="none" strike="noStrike" cap="none" normalizeH="0" baseline="0" smtClean="0">
                          <a:ln>
                            <a:noFill/>
                          </a:ln>
                          <a:solidFill>
                            <a:schemeClr val="tx1"/>
                          </a:solidFill>
                          <a:effectLst/>
                          <a:latin typeface="Arial" charset="0"/>
                          <a:cs typeface="Arial" charset="0"/>
                        </a:rPr>
                        <a:t> The data associated with the variable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name to be passed to the CGI application</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9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CHECKED=</a:t>
                      </a:r>
                      <a:r>
                        <a:rPr kumimoji="0" lang="en-US" sz="2400" b="0" i="0" u="none" strike="noStrike" cap="none" normalizeH="0" baseline="0" smtClean="0">
                          <a:ln>
                            <a:noFill/>
                          </a:ln>
                          <a:solidFill>
                            <a:schemeClr val="tx1"/>
                          </a:solidFill>
                          <a:effectLst/>
                          <a:latin typeface="Arial" charset="0"/>
                          <a:cs typeface="Arial" charset="0"/>
                        </a:rPr>
                        <a:t> Button/box checked </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517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SIZE=</a:t>
                      </a:r>
                      <a:r>
                        <a:rPr kumimoji="0" lang="en-US" sz="2400" b="0" i="0" u="none" strike="noStrike" cap="none" normalizeH="0" baseline="0" smtClean="0">
                          <a:ln>
                            <a:noFill/>
                          </a:ln>
                          <a:solidFill>
                            <a:schemeClr val="tx1"/>
                          </a:solidFill>
                          <a:effectLst/>
                          <a:latin typeface="Arial" charset="0"/>
                          <a:cs typeface="Arial" charset="0"/>
                        </a:rPr>
                        <a:t> Number of visible characters in text field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0000"/>
                          </a:solidFill>
                          <a:effectLst/>
                          <a:latin typeface="Arial" charset="0"/>
                          <a:cs typeface="Arial" charset="0"/>
                        </a:rPr>
                        <a:t>MAXLENGHT=</a:t>
                      </a:r>
                      <a:r>
                        <a:rPr kumimoji="0" lang="en-US" sz="2400" b="0" i="0" u="none" strike="noStrike" cap="none" normalizeH="0" baseline="0" smtClean="0">
                          <a:ln>
                            <a:noFill/>
                          </a:ln>
                          <a:solidFill>
                            <a:schemeClr val="tx1"/>
                          </a:solidFill>
                          <a:effectLst/>
                          <a:latin typeface="Arial" charset="0"/>
                          <a:cs typeface="Arial" charset="0"/>
                        </a:rPr>
                        <a:t> Maximum number of characters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cs typeface="Arial" charset="0"/>
                        </a:rPr>
                        <a:t>                          accepted.</a:t>
                      </a:r>
                    </a:p>
                  </a:txBody>
                  <a:tcPr horzOverflow="overflow">
                    <a:lnL w="12700" cap="flat" cmpd="sng" algn="ctr">
                      <a:solidFill>
                        <a:schemeClr val="bg2"/>
                      </a:solidFill>
                      <a:prstDash val="solid"/>
                      <a:round/>
                      <a:headEnd type="none" w="sm" len="sm"/>
                      <a:tailEnd type="none" w="sm" len="sm"/>
                    </a:lnL>
                    <a:lnR w="12700" cap="flat" cmpd="sng" algn="ctr">
                      <a:solidFill>
                        <a:schemeClr val="bg2"/>
                      </a:solidFill>
                      <a:prstDash val="solid"/>
                      <a:round/>
                      <a:headEnd type="none" w="sm" len="sm"/>
                      <a:tailEnd type="none" w="sm" len="sm"/>
                    </a:lnR>
                    <a:lnT w="12700" cap="flat" cmpd="sng" algn="ctr">
                      <a:solidFill>
                        <a:schemeClr val="bg2"/>
                      </a:solidFill>
                      <a:prstDash val="solid"/>
                      <a:round/>
                      <a:headEnd type="none" w="sm" len="sm"/>
                      <a:tailEnd type="none" w="sm" len="sm"/>
                    </a:lnT>
                    <a:lnB w="12700" cap="flat" cmpd="sng" algn="ctr">
                      <a:solidFill>
                        <a:schemeClr val="bg2"/>
                      </a:solidFill>
                      <a:prstDash val="solid"/>
                      <a:round/>
                      <a:headEnd type="none" w="sm" len="sm"/>
                      <a:tailEnd type="none" w="sm" len="sm"/>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1558479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CB8B196-CB31-448A-9891-EF6DEBAE766F}" type="slidenum">
              <a:rPr lang="ar-SA"/>
              <a:pPr/>
              <a:t>42</a:t>
            </a:fld>
            <a:endParaRPr lang="en-US"/>
          </a:p>
        </p:txBody>
      </p:sp>
      <p:sp>
        <p:nvSpPr>
          <p:cNvPr id="107522" name="Rectangle 2"/>
          <p:cNvSpPr>
            <a:spLocks noGrp="1" noChangeArrowheads="1"/>
          </p:cNvSpPr>
          <p:nvPr>
            <p:ph type="title"/>
          </p:nvPr>
        </p:nvSpPr>
        <p:spPr>
          <a:xfrm>
            <a:off x="889322" y="274638"/>
            <a:ext cx="7931150" cy="490066"/>
          </a:xfrm>
          <a:solidFill>
            <a:schemeClr val="bg1"/>
          </a:solidFill>
        </p:spPr>
        <p:txBody>
          <a:bodyPr>
            <a:normAutofit fontScale="90000"/>
            <a:flatTx/>
          </a:bodyPr>
          <a:lstStyle/>
          <a:p>
            <a:r>
              <a:rPr lang="en-US" sz="4800" b="1" dirty="0"/>
              <a:t>Text Box</a:t>
            </a:r>
          </a:p>
        </p:txBody>
      </p:sp>
      <p:sp>
        <p:nvSpPr>
          <p:cNvPr id="107523" name="Rectangle 3"/>
          <p:cNvSpPr>
            <a:spLocks noGrp="1" noChangeArrowheads="1"/>
          </p:cNvSpPr>
          <p:nvPr>
            <p:ph type="body" idx="1"/>
          </p:nvPr>
        </p:nvSpPr>
        <p:spPr>
          <a:xfrm>
            <a:off x="889322" y="1052512"/>
            <a:ext cx="7848600" cy="5303838"/>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dirty="0">
                <a:solidFill>
                  <a:srgbClr val="0000FF"/>
                </a:solidFill>
              </a:rPr>
              <a:t>Text boxes</a:t>
            </a:r>
            <a:r>
              <a:rPr lang="en-US" sz="2400" b="1" i="1" dirty="0"/>
              <a:t>:</a:t>
            </a:r>
            <a:r>
              <a:rPr lang="en-US" sz="2400" dirty="0"/>
              <a:t> Used to provide input fields for text, phone numbers, dates, etc.</a:t>
            </a:r>
          </a:p>
          <a:p>
            <a:pPr>
              <a:lnSpc>
                <a:spcPct val="90000"/>
              </a:lnSpc>
              <a:buClr>
                <a:schemeClr val="accent2"/>
              </a:buClr>
              <a:buFont typeface="Wingdings" pitchFamily="2" charset="2"/>
              <a:buNone/>
            </a:pPr>
            <a:r>
              <a:rPr lang="en-US" sz="2400" b="1" dirty="0">
                <a:solidFill>
                  <a:srgbClr val="FF0000"/>
                </a:solidFill>
              </a:rPr>
              <a:t>&lt;INPUT TYPE= </a:t>
            </a:r>
            <a:r>
              <a:rPr lang="en-US" sz="2800" b="1" dirty="0">
                <a:solidFill>
                  <a:srgbClr val="FF0000"/>
                </a:solidFill>
              </a:rPr>
              <a:t>"</a:t>
            </a:r>
            <a:r>
              <a:rPr lang="en-US" sz="2400" b="1" dirty="0">
                <a:solidFill>
                  <a:srgbClr val="FF0000"/>
                </a:solidFill>
              </a:rPr>
              <a:t> TEXT </a:t>
            </a:r>
            <a:r>
              <a:rPr lang="en-US" sz="2800" b="1" dirty="0">
                <a:solidFill>
                  <a:srgbClr val="FF0000"/>
                </a:solidFill>
              </a:rPr>
              <a:t>"</a:t>
            </a:r>
            <a:r>
              <a:rPr lang="en-US" sz="2400" b="1" dirty="0">
                <a:solidFill>
                  <a:srgbClr val="FF0000"/>
                </a:solidFill>
              </a:rPr>
              <a:t> &gt;</a:t>
            </a:r>
          </a:p>
          <a:p>
            <a:pPr>
              <a:lnSpc>
                <a:spcPct val="90000"/>
              </a:lnSpc>
              <a:buClr>
                <a:schemeClr val="accent2"/>
              </a:buClr>
              <a:buFont typeface="Wingdings" pitchFamily="2" charset="2"/>
              <a:buNone/>
            </a:pPr>
            <a:r>
              <a:rPr lang="en-US" sz="2400" dirty="0"/>
              <a:t>Browser will display </a:t>
            </a:r>
          </a:p>
          <a:p>
            <a:pPr>
              <a:lnSpc>
                <a:spcPct val="90000"/>
              </a:lnSpc>
              <a:buClr>
                <a:schemeClr val="accent2"/>
              </a:buClr>
              <a:buFont typeface="Wingdings" pitchFamily="2" charset="2"/>
              <a:buNone/>
            </a:pPr>
            <a:r>
              <a:rPr lang="en-US" sz="2400" dirty="0"/>
              <a:t>Textboxes use the following attributes:</a:t>
            </a:r>
          </a:p>
          <a:p>
            <a:pPr>
              <a:lnSpc>
                <a:spcPct val="90000"/>
              </a:lnSpc>
              <a:buClr>
                <a:schemeClr val="accent2"/>
              </a:buClr>
              <a:buFont typeface="Wingdings" pitchFamily="2" charset="2"/>
              <a:buChar char="§"/>
            </a:pPr>
            <a:r>
              <a:rPr lang="en-US" sz="2400" b="1" dirty="0">
                <a:solidFill>
                  <a:srgbClr val="FF0000"/>
                </a:solidFill>
              </a:rPr>
              <a:t>TYPE:</a:t>
            </a:r>
            <a:r>
              <a:rPr lang="en-US" sz="2400" dirty="0"/>
              <a:t> text.</a:t>
            </a:r>
          </a:p>
          <a:p>
            <a:pPr>
              <a:lnSpc>
                <a:spcPct val="90000"/>
              </a:lnSpc>
              <a:buClr>
                <a:schemeClr val="accent2"/>
              </a:buClr>
              <a:buFont typeface="Wingdings" pitchFamily="2" charset="2"/>
              <a:buChar char="§"/>
            </a:pPr>
            <a:r>
              <a:rPr lang="en-US" sz="2400" b="1" dirty="0">
                <a:solidFill>
                  <a:srgbClr val="FF0000"/>
                </a:solidFill>
              </a:rPr>
              <a:t>SIZE:</a:t>
            </a:r>
            <a:r>
              <a:rPr lang="en-US" sz="2400" dirty="0"/>
              <a:t> determines the size of the textbox in characters. </a:t>
            </a:r>
            <a:r>
              <a:rPr lang="en-US" sz="2400" b="1" dirty="0">
                <a:solidFill>
                  <a:srgbClr val="0000FF"/>
                </a:solidFill>
              </a:rPr>
              <a:t>Default=20</a:t>
            </a:r>
            <a:r>
              <a:rPr lang="en-US" sz="2400" dirty="0"/>
              <a:t> characters.</a:t>
            </a:r>
          </a:p>
          <a:p>
            <a:pPr>
              <a:lnSpc>
                <a:spcPct val="90000"/>
              </a:lnSpc>
              <a:buClr>
                <a:schemeClr val="accent2"/>
              </a:buClr>
              <a:buFont typeface="Wingdings" pitchFamily="2" charset="2"/>
              <a:buChar char="§"/>
            </a:pPr>
            <a:r>
              <a:rPr lang="en-US" sz="2800" b="1" dirty="0">
                <a:solidFill>
                  <a:srgbClr val="FF0000"/>
                </a:solidFill>
              </a:rPr>
              <a:t>MAXLENGHT</a:t>
            </a:r>
            <a:r>
              <a:rPr lang="en-US" sz="2400" b="1" dirty="0">
                <a:solidFill>
                  <a:srgbClr val="FF0000"/>
                </a:solidFill>
              </a:rPr>
              <a:t> </a:t>
            </a:r>
            <a:r>
              <a:rPr lang="en-US" sz="2400" b="1" i="1" dirty="0"/>
              <a:t>:</a:t>
            </a:r>
            <a:r>
              <a:rPr lang="en-US" sz="2400" dirty="0"/>
              <a:t> determines the maximum number of characters that the field will accept.</a:t>
            </a:r>
          </a:p>
          <a:p>
            <a:pPr>
              <a:lnSpc>
                <a:spcPct val="90000"/>
              </a:lnSpc>
              <a:buClr>
                <a:schemeClr val="accent2"/>
              </a:buClr>
              <a:buFont typeface="Wingdings" pitchFamily="2" charset="2"/>
              <a:buChar char="§"/>
            </a:pPr>
            <a:r>
              <a:rPr lang="en-US" sz="2400" b="1" dirty="0">
                <a:solidFill>
                  <a:srgbClr val="FF0000"/>
                </a:solidFill>
              </a:rPr>
              <a:t>NAME:</a:t>
            </a:r>
            <a:r>
              <a:rPr lang="en-US" sz="2400" dirty="0"/>
              <a:t> is the name of the variable to be sent to the CGI application.</a:t>
            </a:r>
          </a:p>
          <a:p>
            <a:pPr>
              <a:lnSpc>
                <a:spcPct val="90000"/>
              </a:lnSpc>
              <a:buClr>
                <a:schemeClr val="accent2"/>
              </a:buClr>
              <a:buFont typeface="Wingdings" pitchFamily="2" charset="2"/>
              <a:buChar char="§"/>
            </a:pPr>
            <a:r>
              <a:rPr lang="en-US" sz="2400" b="1" dirty="0">
                <a:solidFill>
                  <a:srgbClr val="FF0000"/>
                </a:solidFill>
              </a:rPr>
              <a:t>VALUE:</a:t>
            </a:r>
            <a:r>
              <a:rPr lang="en-US" sz="2400" dirty="0"/>
              <a:t> will display its contents as the default value.</a:t>
            </a:r>
          </a:p>
        </p:txBody>
      </p:sp>
      <p:graphicFrame>
        <p:nvGraphicFramePr>
          <p:cNvPr id="107524" name="Object 4"/>
          <p:cNvGraphicFramePr>
            <a:graphicFrameLocks noChangeAspect="1"/>
          </p:cNvGraphicFramePr>
          <p:nvPr/>
        </p:nvGraphicFramePr>
        <p:xfrm>
          <a:off x="4724400" y="2133600"/>
          <a:ext cx="2590800" cy="612775"/>
        </p:xfrm>
        <a:graphic>
          <a:graphicData uri="http://schemas.openxmlformats.org/presentationml/2006/ole">
            <mc:AlternateContent xmlns:mc="http://schemas.openxmlformats.org/markup-compatibility/2006">
              <mc:Choice xmlns:v="urn:schemas-microsoft-com:vml" Requires="v">
                <p:oleObj spid="_x0000_s1028" name="Bitmap Image" r:id="rId3" imgW="1609524" imgH="380852" progId="PBrush">
                  <p:embed/>
                </p:oleObj>
              </mc:Choice>
              <mc:Fallback>
                <p:oleObj name="Bitmap Image" r:id="rId3" imgW="1609524" imgH="38085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133600"/>
                        <a:ext cx="2590800" cy="612775"/>
                      </a:xfrm>
                      <a:prstGeom prst="rect">
                        <a:avLst/>
                      </a:prstGeom>
                      <a:solidFill>
                        <a:srgbClr val="80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57635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ChangeArrowheads="1"/>
          </p:cNvSpPr>
          <p:nvPr/>
        </p:nvSpPr>
        <p:spPr bwMode="auto">
          <a:xfrm>
            <a:off x="755576" y="360362"/>
            <a:ext cx="8208912" cy="6063198"/>
          </a:xfrm>
          <a:prstGeom prst="rect">
            <a:avLst/>
          </a:prstGeom>
          <a:noFill/>
          <a:ln w="9525">
            <a:noFill/>
            <a:miter lim="800000"/>
            <a:headEnd/>
            <a:tailEnd/>
          </a:ln>
          <a:effectLst/>
        </p:spPr>
        <p:txBody>
          <a:bodyPr wrap="square">
            <a:spAutoFit/>
          </a:bodyPr>
          <a:lstStyle/>
          <a:p>
            <a:pPr eaLnBrk="1" hangingPunct="1"/>
            <a:r>
              <a:rPr lang="en-US" sz="2400" b="1" dirty="0">
                <a:solidFill>
                  <a:srgbClr val="0000CC"/>
                </a:solidFill>
              </a:rPr>
              <a:t>&lt;HTML&gt;&lt;HEAD&gt;</a:t>
            </a:r>
          </a:p>
          <a:p>
            <a:pPr eaLnBrk="1" hangingPunct="1"/>
            <a:r>
              <a:rPr lang="en-US" sz="2400" b="1" dirty="0">
                <a:solidFill>
                  <a:srgbClr val="0000CC"/>
                </a:solidFill>
              </a:rPr>
              <a:t>&lt;TITLE&gt;</a:t>
            </a:r>
            <a:r>
              <a:rPr lang="en-US" sz="2400" b="1" dirty="0" err="1">
                <a:solidFill>
                  <a:srgbClr val="0000CC"/>
                </a:solidFill>
              </a:rPr>
              <a:t>RADIOBox</a:t>
            </a:r>
            <a:r>
              <a:rPr lang="en-US" sz="2400" b="1" dirty="0">
                <a:solidFill>
                  <a:srgbClr val="0000CC"/>
                </a:solidFill>
              </a:rPr>
              <a:t>&lt;/TITLE&gt; &lt;/HEAD&gt;</a:t>
            </a:r>
          </a:p>
          <a:p>
            <a:pPr eaLnBrk="1" hangingPunct="1"/>
            <a:r>
              <a:rPr lang="en-US" sz="2400" b="1" dirty="0">
                <a:solidFill>
                  <a:srgbClr val="0000CC"/>
                </a:solidFill>
              </a:rPr>
              <a:t>&lt;BODY&gt;</a:t>
            </a:r>
          </a:p>
          <a:p>
            <a:pPr eaLnBrk="1" hangingPunct="1"/>
            <a:r>
              <a:rPr lang="en-US" sz="2400" b="1" dirty="0">
                <a:solidFill>
                  <a:srgbClr val="FF0000"/>
                </a:solidFill>
              </a:rPr>
              <a:t>Form #1:</a:t>
            </a:r>
          </a:p>
          <a:p>
            <a:pPr eaLnBrk="1" hangingPunct="1"/>
            <a:r>
              <a:rPr lang="en-US" sz="2400" b="1" dirty="0"/>
              <a:t>&lt;FORM&gt;</a:t>
            </a:r>
          </a:p>
          <a:p>
            <a:pPr eaLnBrk="1" hangingPunct="1"/>
            <a:r>
              <a:rPr lang="en-US" sz="2400" b="1" dirty="0"/>
              <a:t>  &lt;INPUT TYPE="radio" NAME="choice" VALUE="one"&gt; Yes.</a:t>
            </a:r>
          </a:p>
          <a:p>
            <a:pPr eaLnBrk="1" hangingPunct="1"/>
            <a:r>
              <a:rPr lang="en-US" sz="2400" b="1" dirty="0"/>
              <a:t>   &lt;INPUT TYPE="radio" NAME="choice" VALUE="two"&gt; No.</a:t>
            </a:r>
          </a:p>
          <a:p>
            <a:pPr eaLnBrk="1" hangingPunct="1"/>
            <a:r>
              <a:rPr lang="en-US" sz="2400" b="1" dirty="0"/>
              <a:t>&lt;/FORM&gt;</a:t>
            </a:r>
          </a:p>
          <a:p>
            <a:pPr eaLnBrk="1" hangingPunct="1"/>
            <a:r>
              <a:rPr lang="en-US" sz="2800" b="1" dirty="0"/>
              <a:t>&lt;HR color=red size="10" &gt;</a:t>
            </a:r>
          </a:p>
          <a:p>
            <a:pPr eaLnBrk="1" hangingPunct="1"/>
            <a:r>
              <a:rPr lang="en-US" sz="2400" b="1" dirty="0">
                <a:solidFill>
                  <a:srgbClr val="FF0000"/>
                </a:solidFill>
              </a:rPr>
              <a:t>Form #2:</a:t>
            </a:r>
          </a:p>
          <a:p>
            <a:pPr eaLnBrk="1" hangingPunct="1"/>
            <a:r>
              <a:rPr lang="en-US" sz="2400" b="1" dirty="0"/>
              <a:t>&lt;FORM&gt;</a:t>
            </a:r>
          </a:p>
          <a:p>
            <a:pPr eaLnBrk="1" hangingPunct="1"/>
            <a:r>
              <a:rPr lang="en-US" sz="2400" b="1" dirty="0"/>
              <a:t>      &lt;INPUT TYPE="radio" NAME="choice" VALUE="three" CHECKED&gt; Yes.</a:t>
            </a:r>
          </a:p>
          <a:p>
            <a:pPr eaLnBrk="1" hangingPunct="1"/>
            <a:r>
              <a:rPr lang="en-US" sz="2400" b="1" dirty="0"/>
              <a:t>   &lt;INPUT TYPE="radio" NAME="choice" VALUE="four"&gt; No.</a:t>
            </a:r>
          </a:p>
          <a:p>
            <a:pPr eaLnBrk="1" hangingPunct="1"/>
            <a:r>
              <a:rPr lang="en-US" sz="2400" b="1" dirty="0"/>
              <a:t>&lt;/FORM&gt;</a:t>
            </a:r>
          </a:p>
          <a:p>
            <a:pPr eaLnBrk="1" hangingPunct="1"/>
            <a:r>
              <a:rPr lang="en-US" sz="2400" b="1" dirty="0"/>
              <a:t>&lt;/BODY&gt;&lt;/HTML&gt;</a:t>
            </a:r>
          </a:p>
        </p:txBody>
      </p:sp>
    </p:spTree>
    <p:extLst>
      <p:ext uri="{BB962C8B-B14F-4D97-AF65-F5344CB8AC3E}">
        <p14:creationId xmlns:p14="http://schemas.microsoft.com/office/powerpoint/2010/main" val="34988719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5BDF4F-FFDB-4776-821A-28E86B890FA7}" type="slidenum">
              <a:rPr lang="ar-SA"/>
              <a:pPr/>
              <a:t>44</a:t>
            </a:fld>
            <a:endParaRPr lang="en-US"/>
          </a:p>
        </p:txBody>
      </p:sp>
      <p:sp>
        <p:nvSpPr>
          <p:cNvPr id="190468" name="Text Box 4"/>
          <p:cNvSpPr txBox="1">
            <a:spLocks noChangeArrowheads="1"/>
          </p:cNvSpPr>
          <p:nvPr/>
        </p:nvSpPr>
        <p:spPr bwMode="auto">
          <a:xfrm>
            <a:off x="899592" y="836712"/>
            <a:ext cx="7939608" cy="4893647"/>
          </a:xfrm>
          <a:prstGeom prst="rect">
            <a:avLst/>
          </a:prstGeom>
          <a:solidFill>
            <a:schemeClr val="accent1"/>
          </a:solidFill>
          <a:ln w="9525">
            <a:noFill/>
            <a:miter lim="800000"/>
            <a:headEnd/>
            <a:tailEnd/>
          </a:ln>
          <a:effectLst/>
        </p:spPr>
        <p:txBody>
          <a:bodyPr wrap="square">
            <a:spAutoFit/>
          </a:bodyPr>
          <a:lstStyle/>
          <a:p>
            <a:pPr eaLnBrk="1" hangingPunct="1"/>
            <a:r>
              <a:rPr lang="en-US" sz="2600" b="1" dirty="0">
                <a:solidFill>
                  <a:srgbClr val="FF0000"/>
                </a:solidFill>
              </a:rPr>
              <a:t>&lt;BODY </a:t>
            </a:r>
            <a:r>
              <a:rPr lang="en-US" sz="2600" b="1" dirty="0" err="1">
                <a:solidFill>
                  <a:srgbClr val="FF0000"/>
                </a:solidFill>
              </a:rPr>
              <a:t>bgcolor</a:t>
            </a:r>
            <a:r>
              <a:rPr lang="en-US" sz="2600" b="1" dirty="0">
                <a:solidFill>
                  <a:srgbClr val="FF0000"/>
                </a:solidFill>
              </a:rPr>
              <a:t>=</a:t>
            </a:r>
            <a:r>
              <a:rPr lang="en-US" sz="2600" b="1" dirty="0" err="1">
                <a:solidFill>
                  <a:srgbClr val="3366CC"/>
                </a:solidFill>
              </a:rPr>
              <a:t>lightblue</a:t>
            </a:r>
            <a:r>
              <a:rPr lang="en-US" sz="2600" b="1" dirty="0">
                <a:solidFill>
                  <a:schemeClr val="tx2"/>
                </a:solidFill>
              </a:rPr>
              <a:t>&gt;</a:t>
            </a:r>
          </a:p>
          <a:p>
            <a:pPr eaLnBrk="1" hangingPunct="1"/>
            <a:r>
              <a:rPr lang="en-US" sz="2600" b="1" dirty="0">
                <a:solidFill>
                  <a:schemeClr val="tx2"/>
                </a:solidFill>
              </a:rPr>
              <a:t>&lt;form&gt;</a:t>
            </a:r>
          </a:p>
          <a:p>
            <a:pPr eaLnBrk="1" hangingPunct="1"/>
            <a:r>
              <a:rPr lang="en-US" sz="2600" b="1" dirty="0">
                <a:solidFill>
                  <a:schemeClr val="tx2"/>
                </a:solidFill>
              </a:rPr>
              <a:t>&lt;TEXTAREA   </a:t>
            </a:r>
            <a:r>
              <a:rPr lang="en-US" sz="2600" b="1" dirty="0">
                <a:solidFill>
                  <a:srgbClr val="008000"/>
                </a:solidFill>
              </a:rPr>
              <a:t>COLS=40  ROWS=20</a:t>
            </a:r>
            <a:r>
              <a:rPr lang="en-US" sz="2600" b="1" dirty="0">
                <a:solidFill>
                  <a:schemeClr val="tx2"/>
                </a:solidFill>
              </a:rPr>
              <a:t>  Name="comments"  &gt;</a:t>
            </a:r>
          </a:p>
          <a:p>
            <a:pPr eaLnBrk="1" hangingPunct="1"/>
            <a:r>
              <a:rPr lang="en-US" sz="2600" b="1" dirty="0">
                <a:solidFill>
                  <a:srgbClr val="FF0000"/>
                </a:solidFill>
              </a:rPr>
              <a:t>From observing the apathy of those</a:t>
            </a:r>
          </a:p>
          <a:p>
            <a:pPr eaLnBrk="1" hangingPunct="1"/>
            <a:r>
              <a:rPr lang="en-US" sz="2600" b="1" dirty="0">
                <a:solidFill>
                  <a:srgbClr val="FF0000"/>
                </a:solidFill>
              </a:rPr>
              <a:t>about me during flag  raising I </a:t>
            </a:r>
          </a:p>
          <a:p>
            <a:pPr eaLnBrk="1" hangingPunct="1"/>
            <a:r>
              <a:rPr lang="en-US" sz="2600" b="1" dirty="0">
                <a:solidFill>
                  <a:srgbClr val="FF0000"/>
                </a:solidFill>
              </a:rPr>
              <a:t>concluded that patriotism if not</a:t>
            </a:r>
          </a:p>
          <a:p>
            <a:pPr eaLnBrk="1" hangingPunct="1"/>
            <a:r>
              <a:rPr lang="en-US" sz="2600" b="1" dirty="0">
                <a:solidFill>
                  <a:srgbClr val="FF0000"/>
                </a:solidFill>
              </a:rPr>
              <a:t>actually  on the decline is at least </a:t>
            </a:r>
          </a:p>
          <a:p>
            <a:pPr eaLnBrk="1" hangingPunct="1"/>
            <a:r>
              <a:rPr lang="en-US" sz="2600" b="1" dirty="0">
                <a:solidFill>
                  <a:srgbClr val="FF0000"/>
                </a:solidFill>
              </a:rPr>
              <a:t>in a state of dormancy.</a:t>
            </a:r>
          </a:p>
          <a:p>
            <a:pPr eaLnBrk="1" hangingPunct="1"/>
            <a:r>
              <a:rPr lang="en-US" sz="2600" b="1" dirty="0">
                <a:solidFill>
                  <a:schemeClr val="tx2"/>
                </a:solidFill>
              </a:rPr>
              <a:t>Written by Khaled Al-</a:t>
            </a:r>
            <a:r>
              <a:rPr lang="en-US" sz="2600" b="1" dirty="0" err="1">
                <a:solidFill>
                  <a:schemeClr val="tx2"/>
                </a:solidFill>
              </a:rPr>
              <a:t>Fagih</a:t>
            </a:r>
            <a:endParaRPr lang="en-US" sz="2600" b="1" dirty="0">
              <a:solidFill>
                <a:schemeClr val="tx2"/>
              </a:solidFill>
            </a:endParaRPr>
          </a:p>
          <a:p>
            <a:pPr eaLnBrk="1" hangingPunct="1"/>
            <a:r>
              <a:rPr lang="en-US" sz="2600" b="1" dirty="0">
                <a:solidFill>
                  <a:schemeClr val="tx2"/>
                </a:solidFill>
              </a:rPr>
              <a:t>&lt;/TEXTAREA&gt;: </a:t>
            </a:r>
          </a:p>
          <a:p>
            <a:pPr eaLnBrk="1" hangingPunct="1"/>
            <a:r>
              <a:rPr lang="en-US" sz="2600" b="1" dirty="0">
                <a:solidFill>
                  <a:schemeClr val="tx2"/>
                </a:solidFill>
              </a:rPr>
              <a:t>&lt;/form&gt;</a:t>
            </a:r>
          </a:p>
          <a:p>
            <a:pPr eaLnBrk="1" hangingPunct="1"/>
            <a:r>
              <a:rPr lang="en-US" sz="2600" b="1" dirty="0">
                <a:solidFill>
                  <a:srgbClr val="FF0000"/>
                </a:solidFill>
              </a:rPr>
              <a:t>&lt;/BODY&gt;</a:t>
            </a:r>
          </a:p>
        </p:txBody>
      </p:sp>
    </p:spTree>
    <p:extLst>
      <p:ext uri="{BB962C8B-B14F-4D97-AF65-F5344CB8AC3E}">
        <p14:creationId xmlns:p14="http://schemas.microsoft.com/office/powerpoint/2010/main" val="30390072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611560" y="838200"/>
            <a:ext cx="8227640" cy="5518150"/>
          </a:xfrm>
          <a:solidFill>
            <a:schemeClr val="accent1"/>
          </a:solidFill>
          <a:ln>
            <a:solidFill>
              <a:srgbClr val="333300"/>
            </a:solidFill>
          </a:ln>
        </p:spPr>
        <p:txBody>
          <a:bodyPr>
            <a:normAutofit lnSpcReduction="10000"/>
          </a:bodyPr>
          <a:lstStyle/>
          <a:p>
            <a:pPr>
              <a:buClr>
                <a:schemeClr val="accent2"/>
              </a:buClr>
              <a:buFont typeface="Wingdings" pitchFamily="2" charset="2"/>
              <a:buChar char="§"/>
            </a:pPr>
            <a:r>
              <a:rPr lang="en-US" sz="2800" b="1" dirty="0">
                <a:solidFill>
                  <a:srgbClr val="0000FF"/>
                </a:solidFill>
              </a:rPr>
              <a:t>Password</a:t>
            </a:r>
            <a:r>
              <a:rPr lang="en-US" sz="2800" b="1" dirty="0"/>
              <a:t>:</a:t>
            </a:r>
            <a:r>
              <a:rPr lang="en-US" sz="2400" dirty="0"/>
              <a:t> Used to allow entry of passwords.</a:t>
            </a:r>
          </a:p>
          <a:p>
            <a:pPr>
              <a:buClr>
                <a:schemeClr val="accent2"/>
              </a:buClr>
              <a:buFont typeface="Wingdings" pitchFamily="2" charset="2"/>
              <a:buNone/>
            </a:pPr>
            <a:r>
              <a:rPr lang="en-US" sz="2400" b="1" dirty="0">
                <a:solidFill>
                  <a:srgbClr val="FF0000"/>
                </a:solidFill>
              </a:rPr>
              <a:t>&lt;INPUT TYPE= </a:t>
            </a:r>
            <a:r>
              <a:rPr lang="en-US" sz="2800" b="1" dirty="0">
                <a:solidFill>
                  <a:srgbClr val="FF0000"/>
                </a:solidFill>
              </a:rPr>
              <a:t>"</a:t>
            </a:r>
            <a:r>
              <a:rPr lang="en-US" sz="2400" b="1" dirty="0">
                <a:solidFill>
                  <a:srgbClr val="FF0000"/>
                </a:solidFill>
              </a:rPr>
              <a:t> PASSWORD </a:t>
            </a:r>
            <a:r>
              <a:rPr lang="en-US" sz="2800" b="1" dirty="0">
                <a:solidFill>
                  <a:srgbClr val="FF0000"/>
                </a:solidFill>
              </a:rPr>
              <a:t>"</a:t>
            </a:r>
            <a:r>
              <a:rPr lang="en-US" sz="2400" b="1" dirty="0">
                <a:solidFill>
                  <a:srgbClr val="FF0000"/>
                </a:solidFill>
              </a:rPr>
              <a:t> &gt;</a:t>
            </a:r>
          </a:p>
          <a:p>
            <a:pPr>
              <a:buClr>
                <a:schemeClr val="accent2"/>
              </a:buClr>
              <a:buFont typeface="Wingdings" pitchFamily="2" charset="2"/>
              <a:buNone/>
            </a:pPr>
            <a:r>
              <a:rPr lang="en-US" sz="2400" dirty="0"/>
              <a:t>Browser will display </a:t>
            </a:r>
          </a:p>
          <a:p>
            <a:pPr>
              <a:buClr>
                <a:schemeClr val="accent2"/>
              </a:buClr>
              <a:buFont typeface="Wingdings" pitchFamily="2" charset="2"/>
              <a:buNone/>
            </a:pPr>
            <a:r>
              <a:rPr lang="en-US" sz="2400" dirty="0"/>
              <a:t>Text typed in a password box is starred out in the browser </a:t>
            </a:r>
          </a:p>
          <a:p>
            <a:pPr>
              <a:buClr>
                <a:schemeClr val="accent2"/>
              </a:buClr>
              <a:buFont typeface="Wingdings" pitchFamily="2" charset="2"/>
              <a:buNone/>
            </a:pPr>
            <a:r>
              <a:rPr lang="en-US" sz="2400" dirty="0"/>
              <a:t>display.</a:t>
            </a:r>
          </a:p>
          <a:p>
            <a:pPr>
              <a:buClr>
                <a:schemeClr val="accent2"/>
              </a:buClr>
              <a:buFont typeface="Wingdings" pitchFamily="2" charset="2"/>
              <a:buNone/>
            </a:pPr>
            <a:r>
              <a:rPr lang="en-US" sz="2400" dirty="0"/>
              <a:t>Password boxes use the following attributes:</a:t>
            </a:r>
          </a:p>
          <a:p>
            <a:pPr>
              <a:buClr>
                <a:schemeClr val="accent2"/>
              </a:buClr>
              <a:buFont typeface="Wingdings" pitchFamily="2" charset="2"/>
              <a:buChar char="§"/>
            </a:pPr>
            <a:r>
              <a:rPr lang="en-US" sz="2400" b="1" dirty="0">
                <a:solidFill>
                  <a:srgbClr val="FF0000"/>
                </a:solidFill>
              </a:rPr>
              <a:t>TYPE:</a:t>
            </a:r>
            <a:r>
              <a:rPr lang="en-US" sz="2400" dirty="0"/>
              <a:t> password.</a:t>
            </a:r>
          </a:p>
          <a:p>
            <a:pPr>
              <a:buClr>
                <a:schemeClr val="accent2"/>
              </a:buClr>
              <a:buFont typeface="Wingdings" pitchFamily="2" charset="2"/>
              <a:buChar char="§"/>
            </a:pPr>
            <a:r>
              <a:rPr lang="en-US" sz="2400" b="1" dirty="0">
                <a:solidFill>
                  <a:srgbClr val="FF0000"/>
                </a:solidFill>
              </a:rPr>
              <a:t>SIZE:</a:t>
            </a:r>
            <a:r>
              <a:rPr lang="en-US" sz="2400" dirty="0"/>
              <a:t> determines the size of the textbox in characters. </a:t>
            </a:r>
          </a:p>
          <a:p>
            <a:pPr>
              <a:buClr>
                <a:schemeClr val="accent2"/>
              </a:buClr>
              <a:buFont typeface="Wingdings" pitchFamily="2" charset="2"/>
              <a:buChar char="§"/>
            </a:pPr>
            <a:r>
              <a:rPr lang="en-US" sz="2400" b="1" dirty="0">
                <a:solidFill>
                  <a:srgbClr val="FF0000"/>
                </a:solidFill>
              </a:rPr>
              <a:t>MAXLENGHT:</a:t>
            </a:r>
            <a:r>
              <a:rPr lang="en-US" sz="2400" dirty="0"/>
              <a:t> determines the maximum size of the password in characters.</a:t>
            </a:r>
          </a:p>
          <a:p>
            <a:pPr>
              <a:buClr>
                <a:schemeClr val="accent2"/>
              </a:buClr>
              <a:buFont typeface="Wingdings" pitchFamily="2" charset="2"/>
              <a:buChar char="§"/>
            </a:pPr>
            <a:r>
              <a:rPr lang="en-US" sz="2400" b="1" dirty="0">
                <a:solidFill>
                  <a:srgbClr val="FF0000"/>
                </a:solidFill>
              </a:rPr>
              <a:t>NAME:</a:t>
            </a:r>
            <a:r>
              <a:rPr lang="en-US" sz="2400" dirty="0"/>
              <a:t> is the name of the variable to be sent to the CGI application.</a:t>
            </a:r>
          </a:p>
          <a:p>
            <a:pPr>
              <a:buClr>
                <a:schemeClr val="accent2"/>
              </a:buClr>
              <a:buFont typeface="Wingdings" pitchFamily="2" charset="2"/>
              <a:buChar char="§"/>
            </a:pPr>
            <a:r>
              <a:rPr lang="en-US" sz="2400" b="1" dirty="0">
                <a:solidFill>
                  <a:srgbClr val="FF0000"/>
                </a:solidFill>
              </a:rPr>
              <a:t>VALUE:</a:t>
            </a:r>
            <a:r>
              <a:rPr lang="en-US" sz="2400" dirty="0"/>
              <a:t> is usually blank.</a:t>
            </a:r>
          </a:p>
        </p:txBody>
      </p:sp>
      <p:graphicFrame>
        <p:nvGraphicFramePr>
          <p:cNvPr id="108548" name="Object 4"/>
          <p:cNvGraphicFramePr>
            <a:graphicFrameLocks noChangeAspect="1"/>
          </p:cNvGraphicFramePr>
          <p:nvPr/>
        </p:nvGraphicFramePr>
        <p:xfrm>
          <a:off x="5105400" y="1752600"/>
          <a:ext cx="2590800" cy="612775"/>
        </p:xfrm>
        <a:graphic>
          <a:graphicData uri="http://schemas.openxmlformats.org/presentationml/2006/ole">
            <mc:AlternateContent xmlns:mc="http://schemas.openxmlformats.org/markup-compatibility/2006">
              <mc:Choice xmlns:v="urn:schemas-microsoft-com:vml" Requires="v">
                <p:oleObj spid="_x0000_s2052" name="Bitmap Image" r:id="rId3" imgW="1609524" imgH="380852" progId="PBrush">
                  <p:embed/>
                </p:oleObj>
              </mc:Choice>
              <mc:Fallback>
                <p:oleObj name="Bitmap Image" r:id="rId3" imgW="1609524" imgH="380852"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752600"/>
                        <a:ext cx="2590800"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8550" name="Rectangle 6"/>
          <p:cNvSpPr>
            <a:spLocks noGrp="1" noChangeArrowheads="1"/>
          </p:cNvSpPr>
          <p:nvPr>
            <p:ph type="title"/>
          </p:nvPr>
        </p:nvSpPr>
        <p:spPr>
          <a:xfrm>
            <a:off x="899592" y="0"/>
            <a:ext cx="7787208" cy="609600"/>
          </a:xfrm>
          <a:solidFill>
            <a:schemeClr val="bg1"/>
          </a:solidFill>
          <a:ln/>
        </p:spPr>
        <p:txBody>
          <a:bodyPr>
            <a:normAutofit fontScale="90000"/>
            <a:flatTx/>
          </a:bodyPr>
          <a:lstStyle/>
          <a:p>
            <a:r>
              <a:rPr lang="en-US" sz="4800" b="1" dirty="0"/>
              <a:t>Password</a:t>
            </a:r>
          </a:p>
        </p:txBody>
      </p:sp>
    </p:spTree>
    <p:extLst>
      <p:ext uri="{BB962C8B-B14F-4D97-AF65-F5344CB8AC3E}">
        <p14:creationId xmlns:p14="http://schemas.microsoft.com/office/powerpoint/2010/main" val="3353784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type="body" idx="1"/>
          </p:nvPr>
        </p:nvSpPr>
        <p:spPr>
          <a:xfrm>
            <a:off x="683568" y="1066800"/>
            <a:ext cx="8460432" cy="5098504"/>
          </a:xfrm>
          <a:solidFill>
            <a:schemeClr val="accent1"/>
          </a:solidFill>
        </p:spPr>
        <p:txBody>
          <a:bodyPr>
            <a:normAutofit fontScale="92500" lnSpcReduction="10000"/>
          </a:bodyPr>
          <a:lstStyle/>
          <a:p>
            <a:pPr>
              <a:lnSpc>
                <a:spcPct val="90000"/>
              </a:lnSpc>
              <a:buFontTx/>
              <a:buNone/>
            </a:pPr>
            <a:r>
              <a:rPr lang="en-US" sz="2800" b="1" dirty="0">
                <a:solidFill>
                  <a:srgbClr val="FF0000"/>
                </a:solidFill>
              </a:rPr>
              <a:t>&lt;HTML&gt;&lt;HEAD&gt;</a:t>
            </a:r>
          </a:p>
          <a:p>
            <a:pPr>
              <a:lnSpc>
                <a:spcPct val="90000"/>
              </a:lnSpc>
              <a:buFontTx/>
              <a:buNone/>
            </a:pPr>
            <a:r>
              <a:rPr lang="en-US" sz="2800" b="1" dirty="0">
                <a:solidFill>
                  <a:srgbClr val="0000CC"/>
                </a:solidFill>
              </a:rPr>
              <a:t>&lt;TITLE&gt;</a:t>
            </a:r>
            <a:r>
              <a:rPr lang="en-US" sz="2800" b="1" dirty="0" err="1">
                <a:solidFill>
                  <a:srgbClr val="0000CC"/>
                </a:solidFill>
              </a:rPr>
              <a:t>Form_Password_Type</a:t>
            </a:r>
            <a:r>
              <a:rPr lang="en-US" sz="2800" b="1" dirty="0">
                <a:solidFill>
                  <a:srgbClr val="0000CC"/>
                </a:solidFill>
              </a:rPr>
              <a:t>&lt;/TITLE&gt;&lt;/HEAD&gt;</a:t>
            </a:r>
          </a:p>
          <a:p>
            <a:pPr>
              <a:lnSpc>
                <a:spcPct val="90000"/>
              </a:lnSpc>
              <a:buFontTx/>
              <a:buNone/>
            </a:pPr>
            <a:r>
              <a:rPr lang="en-US" sz="2800" b="1" dirty="0">
                <a:solidFill>
                  <a:srgbClr val="FF0000"/>
                </a:solidFill>
              </a:rPr>
              <a:t>&lt;BODY&gt;</a:t>
            </a:r>
          </a:p>
          <a:p>
            <a:pPr>
              <a:lnSpc>
                <a:spcPct val="90000"/>
              </a:lnSpc>
              <a:buFontTx/>
              <a:buNone/>
            </a:pPr>
            <a:r>
              <a:rPr lang="en-US" sz="2800" b="1" dirty="0"/>
              <a:t>&lt;h1&gt; &lt;font color=red&gt;To Access, Please </a:t>
            </a:r>
          </a:p>
          <a:p>
            <a:pPr>
              <a:lnSpc>
                <a:spcPct val="90000"/>
              </a:lnSpc>
              <a:buFontTx/>
              <a:buNone/>
            </a:pPr>
            <a:r>
              <a:rPr lang="en-US" sz="2800" b="1" dirty="0"/>
              <a:t>enter:&lt;/font&gt;&lt;/h1&gt;</a:t>
            </a:r>
          </a:p>
          <a:p>
            <a:pPr>
              <a:lnSpc>
                <a:spcPct val="90000"/>
              </a:lnSpc>
              <a:buFontTx/>
              <a:buNone/>
            </a:pPr>
            <a:r>
              <a:rPr lang="en-US" sz="2800" b="1" dirty="0">
                <a:solidFill>
                  <a:srgbClr val="0000CC"/>
                </a:solidFill>
              </a:rPr>
              <a:t>&lt;FORM name="fome2"  Action="</a:t>
            </a:r>
            <a:r>
              <a:rPr lang="en-US" sz="2800" b="1" dirty="0" err="1">
                <a:solidFill>
                  <a:srgbClr val="0000CC"/>
                </a:solidFill>
              </a:rPr>
              <a:t>url</a:t>
            </a:r>
            <a:r>
              <a:rPr lang="en-US" sz="2800" b="1" dirty="0">
                <a:solidFill>
                  <a:srgbClr val="0000CC"/>
                </a:solidFill>
              </a:rPr>
              <a:t>"  method="get"&gt;</a:t>
            </a:r>
          </a:p>
          <a:p>
            <a:pPr>
              <a:lnSpc>
                <a:spcPct val="90000"/>
              </a:lnSpc>
              <a:buFontTx/>
              <a:buNone/>
            </a:pPr>
            <a:r>
              <a:rPr lang="en-US" sz="2800" b="1" dirty="0">
                <a:solidFill>
                  <a:srgbClr val="FF0000"/>
                </a:solidFill>
              </a:rPr>
              <a:t>User Name: &lt;INPUT TYPE="TEXT" Name="</a:t>
            </a:r>
            <a:r>
              <a:rPr lang="en-US" sz="2800" b="1" dirty="0" err="1">
                <a:solidFill>
                  <a:srgbClr val="FF0000"/>
                </a:solidFill>
              </a:rPr>
              <a:t>FName</a:t>
            </a:r>
            <a:r>
              <a:rPr lang="en-US" sz="2800" b="1" dirty="0">
                <a:solidFill>
                  <a:srgbClr val="FF0000"/>
                </a:solidFill>
              </a:rPr>
              <a:t>"</a:t>
            </a:r>
          </a:p>
          <a:p>
            <a:pPr>
              <a:lnSpc>
                <a:spcPct val="90000"/>
              </a:lnSpc>
              <a:buFontTx/>
              <a:buNone/>
            </a:pPr>
            <a:r>
              <a:rPr lang="en-US" sz="2800" b="1" dirty="0">
                <a:solidFill>
                  <a:srgbClr val="FF0000"/>
                </a:solidFill>
              </a:rPr>
              <a:t>SIZE="15" MAXLENGTH="25"&gt;&lt;BR&gt;</a:t>
            </a:r>
          </a:p>
          <a:p>
            <a:pPr>
              <a:lnSpc>
                <a:spcPct val="90000"/>
              </a:lnSpc>
              <a:buFontTx/>
              <a:buNone/>
            </a:pPr>
            <a:r>
              <a:rPr lang="en-US" sz="2800" b="1" dirty="0">
                <a:solidFill>
                  <a:srgbClr val="3333FF"/>
                </a:solidFill>
              </a:rPr>
              <a:t>Password: &lt;INPUT TYPE="PASSWORD" </a:t>
            </a:r>
          </a:p>
          <a:p>
            <a:pPr>
              <a:lnSpc>
                <a:spcPct val="90000"/>
              </a:lnSpc>
              <a:buFontTx/>
              <a:buNone/>
            </a:pPr>
            <a:r>
              <a:rPr lang="en-US" sz="2800" b="1" dirty="0">
                <a:solidFill>
                  <a:srgbClr val="3333FF"/>
                </a:solidFill>
              </a:rPr>
              <a:t>NAME="</a:t>
            </a:r>
            <a:r>
              <a:rPr lang="en-US" sz="2800" b="1" dirty="0" err="1">
                <a:solidFill>
                  <a:srgbClr val="3333FF"/>
                </a:solidFill>
              </a:rPr>
              <a:t>PWord</a:t>
            </a:r>
            <a:r>
              <a:rPr lang="en-US" sz="2800" b="1" dirty="0">
                <a:solidFill>
                  <a:srgbClr val="3333FF"/>
                </a:solidFill>
              </a:rPr>
              <a:t>"</a:t>
            </a:r>
            <a:r>
              <a:rPr lang="ar-SA" sz="2800" b="1" dirty="0">
                <a:solidFill>
                  <a:srgbClr val="3333FF"/>
                </a:solidFill>
              </a:rPr>
              <a:t> </a:t>
            </a:r>
            <a:r>
              <a:rPr lang="en-US" sz="2800" b="1" dirty="0">
                <a:solidFill>
                  <a:srgbClr val="3333FF"/>
                </a:solidFill>
              </a:rPr>
              <a:t>  value="" SIZE="15”</a:t>
            </a:r>
            <a:endParaRPr lang="ar-SA" sz="2800" b="1" dirty="0">
              <a:solidFill>
                <a:srgbClr val="3333FF"/>
              </a:solidFill>
            </a:endParaRPr>
          </a:p>
          <a:p>
            <a:pPr>
              <a:lnSpc>
                <a:spcPct val="90000"/>
              </a:lnSpc>
              <a:buFontTx/>
              <a:buNone/>
            </a:pPr>
            <a:r>
              <a:rPr lang="en-US" sz="2800" b="1" dirty="0">
                <a:solidFill>
                  <a:srgbClr val="3333FF"/>
                </a:solidFill>
              </a:rPr>
              <a:t>MAXLENGTH="25"&gt;&lt;BR&gt;</a:t>
            </a:r>
          </a:p>
          <a:p>
            <a:pPr>
              <a:lnSpc>
                <a:spcPct val="90000"/>
              </a:lnSpc>
              <a:buFontTx/>
              <a:buNone/>
            </a:pPr>
            <a:r>
              <a:rPr lang="en-US" sz="2800" b="1" dirty="0">
                <a:solidFill>
                  <a:srgbClr val="FF0000"/>
                </a:solidFill>
              </a:rPr>
              <a:t>&lt;/FORM&gt;&lt;/BODY&gt; &lt;/HTML&gt;</a:t>
            </a:r>
          </a:p>
          <a:p>
            <a:pPr>
              <a:lnSpc>
                <a:spcPct val="90000"/>
              </a:lnSpc>
              <a:buFontTx/>
              <a:buNone/>
            </a:pPr>
            <a:endParaRPr lang="en-US" sz="2800" b="1" dirty="0">
              <a:solidFill>
                <a:srgbClr val="FF0000"/>
              </a:solidFill>
            </a:endParaRPr>
          </a:p>
        </p:txBody>
      </p:sp>
      <p:sp>
        <p:nvSpPr>
          <p:cNvPr id="169988" name="Rectangle 4"/>
          <p:cNvSpPr>
            <a:spLocks noGrp="1" noChangeArrowheads="1"/>
          </p:cNvSpPr>
          <p:nvPr>
            <p:ph type="title"/>
          </p:nvPr>
        </p:nvSpPr>
        <p:spPr>
          <a:xfrm>
            <a:off x="683568" y="188640"/>
            <a:ext cx="7850832" cy="573360"/>
          </a:xfrm>
          <a:solidFill>
            <a:schemeClr val="bg1"/>
          </a:solidFill>
          <a:ln/>
        </p:spPr>
        <p:txBody>
          <a:bodyPr>
            <a:normAutofit fontScale="90000"/>
            <a:flatTx/>
          </a:bodyPr>
          <a:lstStyle/>
          <a:p>
            <a:r>
              <a:rPr lang="en-US" b="1" dirty="0"/>
              <a:t>Example on Password Box</a:t>
            </a:r>
          </a:p>
        </p:txBody>
      </p:sp>
    </p:spTree>
    <p:extLst>
      <p:ext uri="{BB962C8B-B14F-4D97-AF65-F5344CB8AC3E}">
        <p14:creationId xmlns:p14="http://schemas.microsoft.com/office/powerpoint/2010/main" val="42051879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2" name="Picture 4"/>
          <p:cNvPicPr>
            <a:picLocks noChangeAspect="1" noChangeArrowheads="1"/>
          </p:cNvPicPr>
          <p:nvPr/>
        </p:nvPicPr>
        <p:blipFill>
          <a:blip r:embed="rId2" cstate="print"/>
          <a:srcRect/>
          <a:stretch>
            <a:fillRect/>
          </a:stretch>
        </p:blipFill>
        <p:spPr bwMode="auto">
          <a:xfrm>
            <a:off x="611560" y="1381125"/>
            <a:ext cx="7999040" cy="4784179"/>
          </a:xfrm>
          <a:prstGeom prst="rect">
            <a:avLst/>
          </a:prstGeom>
          <a:noFill/>
        </p:spPr>
      </p:pic>
      <p:sp>
        <p:nvSpPr>
          <p:cNvPr id="171013" name="Rectangle 5"/>
          <p:cNvSpPr>
            <a:spLocks noGrp="1" noChangeArrowheads="1"/>
          </p:cNvSpPr>
          <p:nvPr>
            <p:ph type="title"/>
          </p:nvPr>
        </p:nvSpPr>
        <p:spPr>
          <a:xfrm>
            <a:off x="754063" y="350838"/>
            <a:ext cx="7929562" cy="762000"/>
          </a:xfrm>
          <a:solidFill>
            <a:schemeClr val="bg1"/>
          </a:solidFill>
          <a:ln/>
        </p:spPr>
        <p:txBody>
          <a:bodyPr>
            <a:flatTx/>
          </a:bodyPr>
          <a:lstStyle/>
          <a:p>
            <a:r>
              <a:rPr lang="en-US" b="1" dirty="0"/>
              <a:t>Output</a:t>
            </a:r>
          </a:p>
        </p:txBody>
      </p:sp>
    </p:spTree>
    <p:extLst>
      <p:ext uri="{BB962C8B-B14F-4D97-AF65-F5344CB8AC3E}">
        <p14:creationId xmlns:p14="http://schemas.microsoft.com/office/powerpoint/2010/main" val="19044483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827582" y="1447800"/>
            <a:ext cx="7630617" cy="4789512"/>
          </a:xfrm>
          <a:solidFill>
            <a:schemeClr val="accent1"/>
          </a:solidFill>
          <a:ln>
            <a:solidFill>
              <a:srgbClr val="333300"/>
            </a:solidFill>
          </a:ln>
        </p:spPr>
        <p:txBody>
          <a:bodyPr>
            <a:normAutofit lnSpcReduction="10000"/>
          </a:bodyPr>
          <a:lstStyle/>
          <a:p>
            <a:pPr>
              <a:lnSpc>
                <a:spcPct val="90000"/>
              </a:lnSpc>
              <a:buClr>
                <a:schemeClr val="accent2"/>
              </a:buClr>
              <a:buFont typeface="Wingdings" pitchFamily="2" charset="2"/>
              <a:buChar char="§"/>
            </a:pPr>
            <a:r>
              <a:rPr lang="en-US" sz="2800" b="1" dirty="0">
                <a:solidFill>
                  <a:srgbClr val="0000FF"/>
                </a:solidFill>
              </a:rPr>
              <a:t>Hidden</a:t>
            </a:r>
            <a:r>
              <a:rPr lang="en-US" sz="2800" b="1" dirty="0"/>
              <a:t>:</a:t>
            </a:r>
            <a:r>
              <a:rPr lang="en-US" sz="2600" dirty="0"/>
              <a:t> Used to send data to the CGI application that you don’t want the web surfer to see, change or have to enter but is necessary for the application to process the form correctly.</a:t>
            </a:r>
          </a:p>
          <a:p>
            <a:pPr>
              <a:lnSpc>
                <a:spcPct val="90000"/>
              </a:lnSpc>
              <a:buClr>
                <a:schemeClr val="accent2"/>
              </a:buClr>
              <a:buFont typeface="Wingdings" pitchFamily="2" charset="2"/>
              <a:buNone/>
            </a:pPr>
            <a:r>
              <a:rPr lang="en-US" sz="2600" b="1" dirty="0">
                <a:solidFill>
                  <a:srgbClr val="FF0000"/>
                </a:solidFill>
              </a:rPr>
              <a:t>&lt;INPUT TYPE=“HIDDEN”&gt;</a:t>
            </a:r>
          </a:p>
          <a:p>
            <a:pPr>
              <a:lnSpc>
                <a:spcPct val="90000"/>
              </a:lnSpc>
              <a:buClr>
                <a:schemeClr val="accent2"/>
              </a:buClr>
              <a:buFont typeface="Wingdings" pitchFamily="2" charset="2"/>
              <a:buNone/>
            </a:pPr>
            <a:r>
              <a:rPr lang="en-US" sz="2600" b="1" dirty="0">
                <a:solidFill>
                  <a:srgbClr val="0000FF"/>
                </a:solidFill>
              </a:rPr>
              <a:t>Nothing is displayed in the browser.</a:t>
            </a:r>
          </a:p>
          <a:p>
            <a:pPr>
              <a:lnSpc>
                <a:spcPct val="90000"/>
              </a:lnSpc>
              <a:buClr>
                <a:schemeClr val="accent2"/>
              </a:buClr>
              <a:buFont typeface="Wingdings" pitchFamily="2" charset="2"/>
              <a:buNone/>
            </a:pPr>
            <a:r>
              <a:rPr lang="en-US" sz="2600" dirty="0"/>
              <a:t>Hidden inputs have the following attributes:</a:t>
            </a:r>
          </a:p>
          <a:p>
            <a:pPr>
              <a:lnSpc>
                <a:spcPct val="90000"/>
              </a:lnSpc>
              <a:buClr>
                <a:schemeClr val="accent2"/>
              </a:buClr>
              <a:buFont typeface="Wingdings" pitchFamily="2" charset="2"/>
              <a:buChar char="§"/>
            </a:pPr>
            <a:r>
              <a:rPr lang="en-US" sz="2600" b="1" dirty="0">
                <a:solidFill>
                  <a:srgbClr val="FF0000"/>
                </a:solidFill>
              </a:rPr>
              <a:t>TYPE:</a:t>
            </a:r>
            <a:r>
              <a:rPr lang="en-US" sz="2600" dirty="0"/>
              <a:t> hidden.</a:t>
            </a:r>
          </a:p>
          <a:p>
            <a:pPr>
              <a:lnSpc>
                <a:spcPct val="90000"/>
              </a:lnSpc>
              <a:buClr>
                <a:schemeClr val="accent2"/>
              </a:buClr>
              <a:buFont typeface="Wingdings" pitchFamily="2" charset="2"/>
              <a:buChar char="§"/>
            </a:pPr>
            <a:r>
              <a:rPr lang="en-US" sz="2600" b="1" dirty="0">
                <a:solidFill>
                  <a:srgbClr val="FF0000"/>
                </a:solidFill>
              </a:rPr>
              <a:t>NAME:</a:t>
            </a:r>
            <a:r>
              <a:rPr lang="en-US" sz="2600" dirty="0"/>
              <a:t> is the name of the variable to be sent to the CGI application.</a:t>
            </a:r>
          </a:p>
          <a:p>
            <a:pPr>
              <a:lnSpc>
                <a:spcPct val="90000"/>
              </a:lnSpc>
              <a:buClr>
                <a:schemeClr val="accent2"/>
              </a:buClr>
              <a:buFont typeface="Wingdings" pitchFamily="2" charset="2"/>
              <a:buChar char="§"/>
            </a:pPr>
            <a:r>
              <a:rPr lang="en-US" sz="2600" b="1" dirty="0">
                <a:solidFill>
                  <a:srgbClr val="FF0000"/>
                </a:solidFill>
              </a:rPr>
              <a:t>VALUE:</a:t>
            </a:r>
            <a:r>
              <a:rPr lang="en-US" sz="2600" dirty="0"/>
              <a:t> is usually set a value expected by the CGI application.</a:t>
            </a:r>
          </a:p>
        </p:txBody>
      </p:sp>
      <p:sp>
        <p:nvSpPr>
          <p:cNvPr id="109573" name="Rectangle 5"/>
          <p:cNvSpPr>
            <a:spLocks noGrp="1" noChangeArrowheads="1"/>
          </p:cNvSpPr>
          <p:nvPr>
            <p:ph type="title"/>
          </p:nvPr>
        </p:nvSpPr>
        <p:spPr>
          <a:xfrm>
            <a:off x="827583" y="274638"/>
            <a:ext cx="7709991" cy="762000"/>
          </a:xfrm>
          <a:solidFill>
            <a:schemeClr val="bg1"/>
          </a:solidFill>
          <a:ln/>
        </p:spPr>
        <p:txBody>
          <a:bodyPr>
            <a:flatTx/>
          </a:bodyPr>
          <a:lstStyle/>
          <a:p>
            <a:r>
              <a:rPr lang="en-US" b="1" dirty="0"/>
              <a:t>Hidden</a:t>
            </a:r>
          </a:p>
        </p:txBody>
      </p:sp>
    </p:spTree>
    <p:extLst>
      <p:ext uri="{BB962C8B-B14F-4D97-AF65-F5344CB8AC3E}">
        <p14:creationId xmlns:p14="http://schemas.microsoft.com/office/powerpoint/2010/main" val="22654696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755576" y="274638"/>
            <a:ext cx="7931224" cy="762000"/>
          </a:xfrm>
          <a:solidFill>
            <a:schemeClr val="bg1"/>
          </a:solidFill>
        </p:spPr>
        <p:txBody>
          <a:bodyPr>
            <a:flatTx/>
          </a:bodyPr>
          <a:lstStyle/>
          <a:p>
            <a:r>
              <a:rPr lang="en-US" b="1" dirty="0"/>
              <a:t>Check Box</a:t>
            </a:r>
          </a:p>
        </p:txBody>
      </p:sp>
      <p:sp>
        <p:nvSpPr>
          <p:cNvPr id="110595" name="Rectangle 3"/>
          <p:cNvSpPr>
            <a:spLocks noGrp="1" noChangeArrowheads="1"/>
          </p:cNvSpPr>
          <p:nvPr>
            <p:ph type="body" idx="1"/>
          </p:nvPr>
        </p:nvSpPr>
        <p:spPr>
          <a:xfrm>
            <a:off x="644488" y="1479550"/>
            <a:ext cx="8153400" cy="4757762"/>
          </a:xfrm>
          <a:solidFill>
            <a:schemeClr val="accent1"/>
          </a:solidFill>
          <a:ln>
            <a:solidFill>
              <a:srgbClr val="333300"/>
            </a:solidFill>
          </a:ln>
        </p:spPr>
        <p:txBody>
          <a:bodyPr>
            <a:normAutofit lnSpcReduction="10000"/>
          </a:bodyPr>
          <a:lstStyle/>
          <a:p>
            <a:pPr>
              <a:lnSpc>
                <a:spcPct val="90000"/>
              </a:lnSpc>
              <a:buClr>
                <a:schemeClr val="accent2"/>
              </a:buClr>
              <a:buFont typeface="Wingdings" pitchFamily="2" charset="2"/>
              <a:buChar char="§"/>
            </a:pPr>
            <a:r>
              <a:rPr lang="en-US" sz="2800" b="1" dirty="0">
                <a:solidFill>
                  <a:srgbClr val="0000FF"/>
                </a:solidFill>
              </a:rPr>
              <a:t>Check Box</a:t>
            </a:r>
            <a:r>
              <a:rPr lang="en-US" sz="2400" b="1" dirty="0"/>
              <a:t>:</a:t>
            </a:r>
            <a:r>
              <a:rPr lang="en-US" sz="2400" dirty="0"/>
              <a:t> Check boxes allow the users to select more than one option.</a:t>
            </a:r>
          </a:p>
          <a:p>
            <a:pPr>
              <a:lnSpc>
                <a:spcPct val="90000"/>
              </a:lnSpc>
              <a:buClr>
                <a:schemeClr val="accent2"/>
              </a:buClr>
              <a:buFont typeface="Wingdings" pitchFamily="2" charset="2"/>
              <a:buNone/>
            </a:pPr>
            <a:r>
              <a:rPr lang="en-US" sz="2400" b="1" dirty="0">
                <a:solidFill>
                  <a:srgbClr val="FF0000"/>
                </a:solidFill>
              </a:rPr>
              <a:t>&lt;INPUT TYPE=“CHECKBOX”&gt;</a:t>
            </a:r>
          </a:p>
          <a:p>
            <a:pPr>
              <a:lnSpc>
                <a:spcPct val="90000"/>
              </a:lnSpc>
              <a:buClr>
                <a:schemeClr val="accent2"/>
              </a:buClr>
              <a:buFont typeface="Wingdings" pitchFamily="2" charset="2"/>
              <a:buNone/>
            </a:pPr>
            <a:r>
              <a:rPr lang="en-US" sz="2400" dirty="0"/>
              <a:t>Browser will display </a:t>
            </a:r>
          </a:p>
          <a:p>
            <a:pPr>
              <a:lnSpc>
                <a:spcPct val="90000"/>
              </a:lnSpc>
              <a:buClr>
                <a:schemeClr val="accent2"/>
              </a:buClr>
              <a:buFont typeface="Wingdings" pitchFamily="2" charset="2"/>
              <a:buNone/>
            </a:pPr>
            <a:endParaRPr lang="en-US" sz="2400" dirty="0"/>
          </a:p>
          <a:p>
            <a:pPr>
              <a:lnSpc>
                <a:spcPct val="90000"/>
              </a:lnSpc>
              <a:buClr>
                <a:schemeClr val="accent2"/>
              </a:buClr>
              <a:buFont typeface="Wingdings" pitchFamily="2" charset="2"/>
              <a:buNone/>
            </a:pPr>
            <a:r>
              <a:rPr lang="en-US" sz="2400" dirty="0"/>
              <a:t>Checkboxes have the following attributes:</a:t>
            </a:r>
          </a:p>
          <a:p>
            <a:pPr>
              <a:lnSpc>
                <a:spcPct val="90000"/>
              </a:lnSpc>
              <a:buClr>
                <a:schemeClr val="accent2"/>
              </a:buClr>
              <a:buFont typeface="Wingdings" pitchFamily="2" charset="2"/>
              <a:buChar char="§"/>
            </a:pPr>
            <a:r>
              <a:rPr lang="en-US" sz="2400" b="1" dirty="0">
                <a:solidFill>
                  <a:srgbClr val="FF0000"/>
                </a:solidFill>
              </a:rPr>
              <a:t>TYPE:</a:t>
            </a:r>
            <a:r>
              <a:rPr lang="en-US" sz="2400" dirty="0"/>
              <a:t> checkbox.</a:t>
            </a:r>
          </a:p>
          <a:p>
            <a:pPr>
              <a:lnSpc>
                <a:spcPct val="90000"/>
              </a:lnSpc>
              <a:buClr>
                <a:schemeClr val="accent2"/>
              </a:buClr>
              <a:buFont typeface="Wingdings" pitchFamily="2" charset="2"/>
              <a:buChar char="§"/>
            </a:pPr>
            <a:r>
              <a:rPr lang="en-US" sz="2400" b="1" dirty="0">
                <a:solidFill>
                  <a:srgbClr val="FF0000"/>
                </a:solidFill>
              </a:rPr>
              <a:t>CHECKED:</a:t>
            </a:r>
            <a:r>
              <a:rPr lang="en-US" sz="2400" dirty="0"/>
              <a:t> is blank or CHECKED as the initial  </a:t>
            </a:r>
          </a:p>
          <a:p>
            <a:pPr>
              <a:lnSpc>
                <a:spcPct val="90000"/>
              </a:lnSpc>
              <a:buClr>
                <a:schemeClr val="accent2"/>
              </a:buClr>
              <a:buFont typeface="Wingdings" pitchFamily="2" charset="2"/>
              <a:buNone/>
            </a:pPr>
            <a:r>
              <a:rPr lang="en-US" sz="2400" dirty="0"/>
              <a:t>status.</a:t>
            </a:r>
          </a:p>
          <a:p>
            <a:pPr>
              <a:lnSpc>
                <a:spcPct val="90000"/>
              </a:lnSpc>
              <a:buClr>
                <a:schemeClr val="accent2"/>
              </a:buClr>
              <a:buFont typeface="Wingdings" pitchFamily="2" charset="2"/>
              <a:buChar char="§"/>
            </a:pPr>
            <a:r>
              <a:rPr lang="en-US" sz="2400" b="1" dirty="0">
                <a:solidFill>
                  <a:srgbClr val="FF0000"/>
                </a:solidFill>
              </a:rPr>
              <a:t>NAME</a:t>
            </a:r>
            <a:r>
              <a:rPr lang="en-US" sz="2400" b="1" i="1" dirty="0"/>
              <a:t>:</a:t>
            </a:r>
            <a:r>
              <a:rPr lang="en-US" sz="2400" dirty="0"/>
              <a:t> is the name of the variable to be sent to the</a:t>
            </a:r>
          </a:p>
          <a:p>
            <a:pPr>
              <a:lnSpc>
                <a:spcPct val="90000"/>
              </a:lnSpc>
              <a:buClr>
                <a:schemeClr val="accent2"/>
              </a:buClr>
              <a:buFont typeface="Wingdings" pitchFamily="2" charset="2"/>
              <a:buNone/>
            </a:pPr>
            <a:r>
              <a:rPr lang="en-US" sz="2400" dirty="0"/>
              <a:t>CGI application.</a:t>
            </a:r>
          </a:p>
          <a:p>
            <a:pPr>
              <a:lnSpc>
                <a:spcPct val="90000"/>
              </a:lnSpc>
              <a:buClr>
                <a:schemeClr val="accent2"/>
              </a:buClr>
              <a:buFont typeface="Wingdings" pitchFamily="2" charset="2"/>
              <a:buChar char="§"/>
            </a:pPr>
            <a:r>
              <a:rPr lang="en-US" sz="2400" b="1" dirty="0">
                <a:solidFill>
                  <a:srgbClr val="FF0000"/>
                </a:solidFill>
              </a:rPr>
              <a:t>VALUE:</a:t>
            </a:r>
            <a:r>
              <a:rPr lang="en-US" sz="2400" dirty="0"/>
              <a:t> is usually set to a value.</a:t>
            </a:r>
          </a:p>
        </p:txBody>
      </p:sp>
      <p:graphicFrame>
        <p:nvGraphicFramePr>
          <p:cNvPr id="110596" name="Object 4"/>
          <p:cNvGraphicFramePr>
            <a:graphicFrameLocks noChangeAspect="1"/>
          </p:cNvGraphicFramePr>
          <p:nvPr/>
        </p:nvGraphicFramePr>
        <p:xfrm>
          <a:off x="4038600" y="2590800"/>
          <a:ext cx="533400" cy="533400"/>
        </p:xfrm>
        <a:graphic>
          <a:graphicData uri="http://schemas.openxmlformats.org/presentationml/2006/ole">
            <mc:AlternateContent xmlns:mc="http://schemas.openxmlformats.org/markup-compatibility/2006">
              <mc:Choice xmlns:v="urn:schemas-microsoft-com:vml" Requires="v">
                <p:oleObj spid="_x0000_s3076" name="Bitmap Image" r:id="rId3" imgW="257007" imgH="257007" progId="PBrush">
                  <p:embed/>
                </p:oleObj>
              </mc:Choice>
              <mc:Fallback>
                <p:oleObj name="Bitmap Image" r:id="rId3" imgW="257007" imgH="257007"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5908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431159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AB23733-AF76-4D77-92D2-F2AAB304A230}" type="slidenum">
              <a:rPr lang="ar-SA"/>
              <a:pPr/>
              <a:t>5</a:t>
            </a:fld>
            <a:endParaRPr lang="en-US"/>
          </a:p>
        </p:txBody>
      </p:sp>
      <p:sp>
        <p:nvSpPr>
          <p:cNvPr id="9218" name="Rectangle 2"/>
          <p:cNvSpPr>
            <a:spLocks noGrp="1" noChangeArrowheads="1"/>
          </p:cNvSpPr>
          <p:nvPr>
            <p:ph type="title"/>
          </p:nvPr>
        </p:nvSpPr>
        <p:spPr>
          <a:xfrm>
            <a:off x="956121" y="413792"/>
            <a:ext cx="7931150" cy="1143000"/>
          </a:xfrm>
          <a:solidFill>
            <a:schemeClr val="bg1"/>
          </a:solidFill>
          <a:ln/>
        </p:spPr>
        <p:txBody>
          <a:bodyPr>
            <a:flatTx/>
          </a:bodyPr>
          <a:lstStyle/>
          <a:p>
            <a:r>
              <a:rPr lang="en-US" b="1" dirty="0"/>
              <a:t>Choosing Text Editor</a:t>
            </a:r>
          </a:p>
        </p:txBody>
      </p:sp>
      <p:sp>
        <p:nvSpPr>
          <p:cNvPr id="9219" name="Rectangle 3"/>
          <p:cNvSpPr>
            <a:spLocks noGrp="1" noChangeArrowheads="1"/>
          </p:cNvSpPr>
          <p:nvPr>
            <p:ph type="body" idx="1"/>
          </p:nvPr>
        </p:nvSpPr>
        <p:spPr>
          <a:xfrm>
            <a:off x="806896" y="1752600"/>
            <a:ext cx="8229600" cy="4525963"/>
          </a:xfrm>
          <a:solidFill>
            <a:schemeClr val="accent1"/>
          </a:solidFill>
          <a:ln>
            <a:solidFill>
              <a:srgbClr val="1DBD71"/>
            </a:solidFill>
          </a:ln>
        </p:spPr>
        <p:txBody>
          <a:bodyPr>
            <a:normAutofit lnSpcReduction="10000"/>
          </a:bodyPr>
          <a:lstStyle/>
          <a:p>
            <a:pPr>
              <a:lnSpc>
                <a:spcPct val="90000"/>
              </a:lnSpc>
              <a:buClr>
                <a:schemeClr val="bg1"/>
              </a:buClr>
              <a:buFont typeface="Wingdings" pitchFamily="2" charset="2"/>
              <a:buChar char="§"/>
            </a:pPr>
            <a:r>
              <a:rPr lang="en-US"/>
              <a:t>There are many different programs that you can use to create web documents.</a:t>
            </a:r>
          </a:p>
          <a:p>
            <a:pPr>
              <a:lnSpc>
                <a:spcPct val="90000"/>
              </a:lnSpc>
              <a:buClr>
                <a:schemeClr val="bg1"/>
              </a:buClr>
              <a:buFont typeface="Wingdings" pitchFamily="2" charset="2"/>
              <a:buChar char="§"/>
            </a:pPr>
            <a:r>
              <a:rPr lang="en-US"/>
              <a:t>HTML Editors enable users to create documents quickly and easily by pushing a few buttons. Instead of entering all of the HTML codes by hand.</a:t>
            </a:r>
          </a:p>
          <a:p>
            <a:pPr>
              <a:lnSpc>
                <a:spcPct val="90000"/>
              </a:lnSpc>
              <a:buClr>
                <a:schemeClr val="bg1"/>
              </a:buClr>
              <a:buFont typeface="Wingdings" pitchFamily="2" charset="2"/>
              <a:buChar char="§"/>
            </a:pPr>
            <a:r>
              <a:rPr lang="en-US"/>
              <a:t>These programs will generate the HTML Source Code for you.              </a:t>
            </a:r>
          </a:p>
          <a:p>
            <a:pPr>
              <a:lnSpc>
                <a:spcPct val="90000"/>
              </a:lnSpc>
              <a:buClr>
                <a:schemeClr val="bg1"/>
              </a:buClr>
              <a:buFont typeface="Wingdings" pitchFamily="2" charset="2"/>
              <a:buNone/>
            </a:pPr>
            <a:r>
              <a:rPr lang="en-US"/>
              <a:t>								</a:t>
            </a:r>
          </a:p>
          <a:p>
            <a:pPr>
              <a:lnSpc>
                <a:spcPct val="90000"/>
              </a:lnSpc>
              <a:buClr>
                <a:schemeClr val="bg1"/>
              </a:buClr>
              <a:buFont typeface="Wingdings" pitchFamily="2" charset="2"/>
              <a:buNone/>
            </a:pPr>
            <a:r>
              <a:rPr lang="en-US"/>
              <a:t>							</a:t>
            </a:r>
          </a:p>
        </p:txBody>
      </p:sp>
    </p:spTree>
    <p:extLst>
      <p:ext uri="{BB962C8B-B14F-4D97-AF65-F5344CB8AC3E}">
        <p14:creationId xmlns:p14="http://schemas.microsoft.com/office/powerpoint/2010/main" val="25740977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899592" y="228600"/>
            <a:ext cx="8244408" cy="6001643"/>
          </a:xfrm>
          <a:prstGeom prst="rect">
            <a:avLst/>
          </a:prstGeom>
          <a:solidFill>
            <a:schemeClr val="accent1"/>
          </a:solidFill>
          <a:ln w="9525">
            <a:noFill/>
            <a:miter lim="800000"/>
            <a:headEnd/>
            <a:tailEnd/>
          </a:ln>
          <a:effectLst/>
        </p:spPr>
        <p:txBody>
          <a:bodyPr wrap="square">
            <a:spAutoFit/>
          </a:bodyPr>
          <a:lstStyle/>
          <a:p>
            <a:pPr eaLnBrk="1" hangingPunct="1"/>
            <a:r>
              <a:rPr lang="en-US" sz="2400" b="1" dirty="0">
                <a:solidFill>
                  <a:srgbClr val="FF0000"/>
                </a:solidFill>
              </a:rPr>
              <a:t>&lt;HTML&gt; &lt;HEAD&gt;&lt;TITLE&gt;</a:t>
            </a:r>
            <a:r>
              <a:rPr lang="en-US" sz="2400" b="1" dirty="0" err="1">
                <a:solidFill>
                  <a:srgbClr val="FF0000"/>
                </a:solidFill>
              </a:rPr>
              <a:t>CheckBoxType</a:t>
            </a:r>
            <a:r>
              <a:rPr lang="en-US" sz="2400" b="1" dirty="0">
                <a:solidFill>
                  <a:srgbClr val="FF0000"/>
                </a:solidFill>
              </a:rPr>
              <a:t>&lt;/TITLE&gt; &lt;/HEAD&gt;</a:t>
            </a:r>
          </a:p>
          <a:p>
            <a:pPr eaLnBrk="1" hangingPunct="1"/>
            <a:r>
              <a:rPr lang="en-US" sz="2400" b="1" dirty="0">
                <a:solidFill>
                  <a:srgbClr val="FF0000"/>
                </a:solidFill>
              </a:rPr>
              <a:t>&lt;BODY&gt;</a:t>
            </a:r>
          </a:p>
          <a:p>
            <a:pPr eaLnBrk="1" hangingPunct="1"/>
            <a:r>
              <a:rPr lang="en-US" sz="2400" b="1" dirty="0"/>
              <a:t>&lt;h1&gt; &lt;font color=green&gt;Please check one of the following&lt;/font&gt;&lt;/h1&gt;</a:t>
            </a:r>
          </a:p>
          <a:p>
            <a:pPr eaLnBrk="1" hangingPunct="1"/>
            <a:r>
              <a:rPr lang="en-US" sz="2400" b="1" dirty="0">
                <a:solidFill>
                  <a:srgbClr val="0000CC"/>
                </a:solidFill>
              </a:rPr>
              <a:t>&lt;FORM name="fome3"  Action="</a:t>
            </a:r>
            <a:r>
              <a:rPr lang="en-US" sz="2400" b="1" dirty="0" err="1">
                <a:solidFill>
                  <a:srgbClr val="0000CC"/>
                </a:solidFill>
              </a:rPr>
              <a:t>url</a:t>
            </a:r>
            <a:r>
              <a:rPr lang="en-US" sz="2400" b="1" dirty="0">
                <a:solidFill>
                  <a:srgbClr val="0000CC"/>
                </a:solidFill>
              </a:rPr>
              <a:t>"  method="get"&gt;</a:t>
            </a:r>
          </a:p>
          <a:p>
            <a:pPr eaLnBrk="1" hangingPunct="1"/>
            <a:r>
              <a:rPr lang="en-US" sz="2400" b="1" dirty="0"/>
              <a:t>&lt;font color=red&gt; Select Country: &lt;/font&gt;&lt;BR&gt;</a:t>
            </a:r>
          </a:p>
          <a:p>
            <a:pPr eaLnBrk="1" hangingPunct="1"/>
            <a:r>
              <a:rPr lang="en-US" sz="2400" b="1" dirty="0" err="1">
                <a:solidFill>
                  <a:srgbClr val="FF0000"/>
                </a:solidFill>
              </a:rPr>
              <a:t>jordan</a:t>
            </a:r>
            <a:r>
              <a:rPr lang="en-US" sz="2400" b="1" dirty="0">
                <a:solidFill>
                  <a:srgbClr val="FF0000"/>
                </a:solidFill>
              </a:rPr>
              <a:t>:&lt;INPUT TYPE="</a:t>
            </a:r>
            <a:r>
              <a:rPr lang="en-US" sz="2400" b="1" dirty="0" err="1">
                <a:solidFill>
                  <a:srgbClr val="FF0000"/>
                </a:solidFill>
              </a:rPr>
              <a:t>CheckBox</a:t>
            </a:r>
            <a:r>
              <a:rPr lang="en-US" sz="2400" b="1" dirty="0">
                <a:solidFill>
                  <a:srgbClr val="FF0000"/>
                </a:solidFill>
              </a:rPr>
              <a:t>" Name="country"  CHECKED&gt;&lt;BR&gt;</a:t>
            </a:r>
          </a:p>
          <a:p>
            <a:pPr eaLnBrk="1" hangingPunct="1"/>
            <a:r>
              <a:rPr lang="en-US" sz="2400" b="1" dirty="0">
                <a:solidFill>
                  <a:srgbClr val="0000CC"/>
                </a:solidFill>
              </a:rPr>
              <a:t>Yemen&lt;INPUT TYPE="</a:t>
            </a:r>
            <a:r>
              <a:rPr lang="en-US" sz="2400" b="1" dirty="0" err="1">
                <a:solidFill>
                  <a:srgbClr val="0000CC"/>
                </a:solidFill>
              </a:rPr>
              <a:t>CheckBox</a:t>
            </a:r>
            <a:r>
              <a:rPr lang="en-US" sz="2400" b="1" dirty="0">
                <a:solidFill>
                  <a:srgbClr val="0000CC"/>
                </a:solidFill>
              </a:rPr>
              <a:t>"  Name="country"&gt;&lt;BR&gt;</a:t>
            </a:r>
          </a:p>
          <a:p>
            <a:pPr eaLnBrk="1" hangingPunct="1"/>
            <a:r>
              <a:rPr lang="en-US" sz="2400" b="1" dirty="0">
                <a:solidFill>
                  <a:srgbClr val="0000CC"/>
                </a:solidFill>
              </a:rPr>
              <a:t>Qatar:&lt;INPUT TYPE="</a:t>
            </a:r>
            <a:r>
              <a:rPr lang="en-US" sz="2400" b="1" dirty="0" err="1">
                <a:solidFill>
                  <a:srgbClr val="0000CC"/>
                </a:solidFill>
              </a:rPr>
              <a:t>CheckBox</a:t>
            </a:r>
            <a:r>
              <a:rPr lang="en-US" sz="2400" b="1" dirty="0">
                <a:solidFill>
                  <a:srgbClr val="0000CC"/>
                </a:solidFill>
              </a:rPr>
              <a:t>" Name="country"&gt;&lt;BR&gt; &lt;BR&gt;</a:t>
            </a:r>
          </a:p>
          <a:p>
            <a:pPr eaLnBrk="1" hangingPunct="1"/>
            <a:r>
              <a:rPr lang="en-US" sz="2400" b="1" dirty="0"/>
              <a:t>&lt;font color=blue&gt;Select Language:&lt;/font&gt;&lt;BR&gt;</a:t>
            </a:r>
          </a:p>
          <a:p>
            <a:pPr eaLnBrk="1" hangingPunct="1"/>
            <a:r>
              <a:rPr lang="en-US" sz="2400" b="1" dirty="0">
                <a:solidFill>
                  <a:schemeClr val="accent2">
                    <a:lumMod val="60000"/>
                    <a:lumOff val="40000"/>
                  </a:schemeClr>
                </a:solidFill>
              </a:rPr>
              <a:t>Arabic:&lt;INPUT TYPE="</a:t>
            </a:r>
            <a:r>
              <a:rPr lang="en-US" sz="2400" b="1" dirty="0" err="1">
                <a:solidFill>
                  <a:schemeClr val="accent2">
                    <a:lumMod val="60000"/>
                    <a:lumOff val="40000"/>
                  </a:schemeClr>
                </a:solidFill>
              </a:rPr>
              <a:t>CheckBox</a:t>
            </a:r>
            <a:r>
              <a:rPr lang="en-US" sz="2400" b="1" dirty="0">
                <a:solidFill>
                  <a:schemeClr val="accent2">
                    <a:lumMod val="60000"/>
                    <a:lumOff val="40000"/>
                  </a:schemeClr>
                </a:solidFill>
              </a:rPr>
              <a:t>" Name="language"  CHECKED&gt;&lt;BR&gt; English:&lt;INPUT TYPE="</a:t>
            </a:r>
            <a:r>
              <a:rPr lang="en-US" sz="2400" b="1" dirty="0" err="1">
                <a:solidFill>
                  <a:schemeClr val="accent2">
                    <a:lumMod val="60000"/>
                    <a:lumOff val="40000"/>
                  </a:schemeClr>
                </a:solidFill>
              </a:rPr>
              <a:t>CheckBox</a:t>
            </a:r>
            <a:r>
              <a:rPr lang="en-US" sz="2400" b="1" dirty="0">
                <a:solidFill>
                  <a:schemeClr val="accent2">
                    <a:lumMod val="60000"/>
                    <a:lumOff val="40000"/>
                  </a:schemeClr>
                </a:solidFill>
              </a:rPr>
              <a:t>" Name="language"&gt;&lt;BR&gt;</a:t>
            </a:r>
          </a:p>
          <a:p>
            <a:pPr eaLnBrk="1" hangingPunct="1"/>
            <a:r>
              <a:rPr lang="en-US" sz="2400" b="1" dirty="0">
                <a:solidFill>
                  <a:schemeClr val="accent2">
                    <a:lumMod val="60000"/>
                    <a:lumOff val="40000"/>
                  </a:schemeClr>
                </a:solidFill>
              </a:rPr>
              <a:t>French:&lt;INPUT TYPE="</a:t>
            </a:r>
            <a:r>
              <a:rPr lang="en-US" sz="2400" b="1" dirty="0" err="1">
                <a:solidFill>
                  <a:schemeClr val="accent2">
                    <a:lumMod val="60000"/>
                    <a:lumOff val="40000"/>
                  </a:schemeClr>
                </a:solidFill>
              </a:rPr>
              <a:t>CheckBox</a:t>
            </a:r>
            <a:r>
              <a:rPr lang="en-US" sz="2400" b="1" dirty="0">
                <a:solidFill>
                  <a:schemeClr val="accent2">
                    <a:lumMod val="60000"/>
                    <a:lumOff val="40000"/>
                  </a:schemeClr>
                </a:solidFill>
              </a:rPr>
              <a:t>" Name="language"&gt; </a:t>
            </a:r>
            <a:r>
              <a:rPr lang="en-US" sz="2400" b="1" dirty="0">
                <a:solidFill>
                  <a:srgbClr val="FF0000"/>
                </a:solidFill>
              </a:rPr>
              <a:t>&lt;BR&gt;&lt;/FORM&gt; &lt;/BODY&gt;&lt;/HTML&gt;</a:t>
            </a:r>
          </a:p>
        </p:txBody>
      </p:sp>
    </p:spTree>
    <p:extLst>
      <p:ext uri="{BB962C8B-B14F-4D97-AF65-F5344CB8AC3E}">
        <p14:creationId xmlns:p14="http://schemas.microsoft.com/office/powerpoint/2010/main" val="20614534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73E7EB-1FA0-47F7-9B0F-AC141F08EF60}" type="slidenum">
              <a:rPr lang="ar-SA"/>
              <a:pPr/>
              <a:t>51</a:t>
            </a:fld>
            <a:endParaRPr lang="en-US"/>
          </a:p>
        </p:txBody>
      </p:sp>
      <p:sp>
        <p:nvSpPr>
          <p:cNvPr id="173060" name="Rectangle 4"/>
          <p:cNvSpPr>
            <a:spLocks noGrp="1" noChangeArrowheads="1"/>
          </p:cNvSpPr>
          <p:nvPr>
            <p:ph type="title"/>
          </p:nvPr>
        </p:nvSpPr>
        <p:spPr>
          <a:xfrm>
            <a:off x="838200" y="248924"/>
            <a:ext cx="8229600" cy="762000"/>
          </a:xfrm>
          <a:solidFill>
            <a:schemeClr val="bg1"/>
          </a:solidFill>
          <a:ln/>
        </p:spPr>
        <p:txBody>
          <a:bodyPr>
            <a:flatTx/>
          </a:bodyPr>
          <a:lstStyle/>
          <a:p>
            <a:r>
              <a:rPr lang="en-US" b="1" dirty="0"/>
              <a:t>Output</a:t>
            </a:r>
          </a:p>
        </p:txBody>
      </p:sp>
      <p:pic>
        <p:nvPicPr>
          <p:cNvPr id="173061" name="Picture 5"/>
          <p:cNvPicPr>
            <a:picLocks noChangeAspect="1" noChangeArrowheads="1"/>
          </p:cNvPicPr>
          <p:nvPr/>
        </p:nvPicPr>
        <p:blipFill>
          <a:blip r:embed="rId2" cstate="print"/>
          <a:srcRect/>
          <a:stretch>
            <a:fillRect/>
          </a:stretch>
        </p:blipFill>
        <p:spPr bwMode="auto">
          <a:xfrm>
            <a:off x="838200" y="1042988"/>
            <a:ext cx="6705600" cy="5815012"/>
          </a:xfrm>
          <a:prstGeom prst="rect">
            <a:avLst/>
          </a:prstGeom>
          <a:noFill/>
        </p:spPr>
      </p:pic>
    </p:spTree>
    <p:extLst>
      <p:ext uri="{BB962C8B-B14F-4D97-AF65-F5344CB8AC3E}">
        <p14:creationId xmlns:p14="http://schemas.microsoft.com/office/powerpoint/2010/main" val="3784295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685800" y="1143000"/>
            <a:ext cx="7772400" cy="5105400"/>
          </a:xfrm>
          <a:solidFill>
            <a:schemeClr val="accent1"/>
          </a:solidFill>
          <a:ln>
            <a:solidFill>
              <a:srgbClr val="333300"/>
            </a:solidFill>
          </a:ln>
        </p:spPr>
        <p:txBody>
          <a:bodyPr/>
          <a:lstStyle/>
          <a:p>
            <a:pPr>
              <a:lnSpc>
                <a:spcPct val="80000"/>
              </a:lnSpc>
              <a:buClr>
                <a:schemeClr val="accent2"/>
              </a:buClr>
              <a:buFont typeface="Wingdings" pitchFamily="2" charset="2"/>
              <a:buChar char="§"/>
            </a:pPr>
            <a:r>
              <a:rPr lang="en-US" sz="2800" b="1" dirty="0">
                <a:solidFill>
                  <a:srgbClr val="0000FF"/>
                </a:solidFill>
              </a:rPr>
              <a:t>Radio Button</a:t>
            </a:r>
            <a:r>
              <a:rPr lang="en-US" sz="2800" b="1" dirty="0"/>
              <a:t>:</a:t>
            </a:r>
            <a:r>
              <a:rPr lang="en-US" sz="1600" dirty="0"/>
              <a:t> </a:t>
            </a:r>
            <a:r>
              <a:rPr lang="en-US" sz="2200" dirty="0"/>
              <a:t>Radio buttons allow the users to select</a:t>
            </a:r>
          </a:p>
          <a:p>
            <a:pPr>
              <a:lnSpc>
                <a:spcPct val="80000"/>
              </a:lnSpc>
              <a:buClr>
                <a:schemeClr val="accent2"/>
              </a:buClr>
              <a:buFont typeface="Wingdings" pitchFamily="2" charset="2"/>
              <a:buNone/>
            </a:pPr>
            <a:r>
              <a:rPr lang="en-US" sz="2200" dirty="0"/>
              <a:t>only one option.</a:t>
            </a:r>
          </a:p>
          <a:p>
            <a:pPr>
              <a:lnSpc>
                <a:spcPct val="80000"/>
              </a:lnSpc>
              <a:buClr>
                <a:schemeClr val="accent2"/>
              </a:buClr>
              <a:buFont typeface="Wingdings" pitchFamily="2" charset="2"/>
              <a:buNone/>
            </a:pPr>
            <a:r>
              <a:rPr lang="en-US" sz="2200" b="1" dirty="0">
                <a:solidFill>
                  <a:srgbClr val="FF0000"/>
                </a:solidFill>
              </a:rPr>
              <a:t>&lt;INPUT TYPE=“RADIO”&gt;</a:t>
            </a:r>
          </a:p>
          <a:p>
            <a:pPr>
              <a:lnSpc>
                <a:spcPct val="80000"/>
              </a:lnSpc>
              <a:buClr>
                <a:schemeClr val="accent2"/>
              </a:buClr>
              <a:buFont typeface="Wingdings" pitchFamily="2" charset="2"/>
              <a:buNone/>
            </a:pPr>
            <a:r>
              <a:rPr lang="en-US" sz="2200" dirty="0"/>
              <a:t>Browser will display </a:t>
            </a:r>
          </a:p>
          <a:p>
            <a:pPr>
              <a:lnSpc>
                <a:spcPct val="80000"/>
              </a:lnSpc>
              <a:buClr>
                <a:schemeClr val="accent2"/>
              </a:buClr>
              <a:buFont typeface="Wingdings" pitchFamily="2" charset="2"/>
              <a:buNone/>
            </a:pPr>
            <a:endParaRPr lang="en-US" sz="2200" dirty="0"/>
          </a:p>
          <a:p>
            <a:pPr>
              <a:lnSpc>
                <a:spcPct val="80000"/>
              </a:lnSpc>
              <a:buClr>
                <a:schemeClr val="accent2"/>
              </a:buClr>
              <a:buFont typeface="Wingdings" pitchFamily="2" charset="2"/>
              <a:buNone/>
            </a:pPr>
            <a:r>
              <a:rPr lang="en-US" sz="2200" dirty="0"/>
              <a:t>Radio buttons have the following attributes:</a:t>
            </a:r>
          </a:p>
          <a:p>
            <a:pPr>
              <a:lnSpc>
                <a:spcPct val="80000"/>
              </a:lnSpc>
              <a:buClr>
                <a:schemeClr val="accent2"/>
              </a:buClr>
              <a:buFont typeface="Wingdings" pitchFamily="2" charset="2"/>
              <a:buChar char="§"/>
            </a:pPr>
            <a:r>
              <a:rPr lang="en-US" sz="2200" b="1" dirty="0">
                <a:solidFill>
                  <a:srgbClr val="FF0000"/>
                </a:solidFill>
              </a:rPr>
              <a:t>TYPE:</a:t>
            </a:r>
            <a:r>
              <a:rPr lang="en-US" sz="2200" dirty="0"/>
              <a:t> radio.</a:t>
            </a:r>
          </a:p>
          <a:p>
            <a:pPr>
              <a:lnSpc>
                <a:spcPct val="80000"/>
              </a:lnSpc>
              <a:buClr>
                <a:schemeClr val="accent2"/>
              </a:buClr>
              <a:buFont typeface="Wingdings" pitchFamily="2" charset="2"/>
              <a:buChar char="§"/>
            </a:pPr>
            <a:r>
              <a:rPr lang="en-US" sz="2200" b="1" dirty="0">
                <a:solidFill>
                  <a:srgbClr val="FF0000"/>
                </a:solidFill>
              </a:rPr>
              <a:t>CHECKED:</a:t>
            </a:r>
            <a:r>
              <a:rPr lang="en-US" sz="2200" dirty="0"/>
              <a:t> is blank or CHECKED as the initial </a:t>
            </a:r>
          </a:p>
          <a:p>
            <a:pPr>
              <a:lnSpc>
                <a:spcPct val="80000"/>
              </a:lnSpc>
              <a:buClr>
                <a:schemeClr val="accent2"/>
              </a:buClr>
              <a:buFont typeface="Wingdings" pitchFamily="2" charset="2"/>
              <a:buNone/>
            </a:pPr>
            <a:r>
              <a:rPr lang="en-US" sz="2200" dirty="0"/>
              <a:t>                        status. Only one radio button can be </a:t>
            </a:r>
          </a:p>
          <a:p>
            <a:pPr>
              <a:lnSpc>
                <a:spcPct val="80000"/>
              </a:lnSpc>
              <a:buClr>
                <a:schemeClr val="accent2"/>
              </a:buClr>
              <a:buFont typeface="Wingdings" pitchFamily="2" charset="2"/>
              <a:buNone/>
            </a:pPr>
            <a:r>
              <a:rPr lang="en-US" sz="2200" dirty="0"/>
              <a:t>                         checked</a:t>
            </a:r>
          </a:p>
          <a:p>
            <a:pPr>
              <a:lnSpc>
                <a:spcPct val="80000"/>
              </a:lnSpc>
              <a:buClr>
                <a:schemeClr val="accent2"/>
              </a:buClr>
              <a:buFont typeface="Wingdings" pitchFamily="2" charset="2"/>
              <a:buChar char="§"/>
            </a:pPr>
            <a:r>
              <a:rPr lang="en-US" sz="2400" b="1" dirty="0">
                <a:solidFill>
                  <a:srgbClr val="FF0000"/>
                </a:solidFill>
              </a:rPr>
              <a:t>NAME:</a:t>
            </a:r>
            <a:r>
              <a:rPr lang="en-US" sz="2200" dirty="0"/>
              <a:t> is the name of the variable to be sent to the </a:t>
            </a:r>
          </a:p>
          <a:p>
            <a:pPr>
              <a:lnSpc>
                <a:spcPct val="80000"/>
              </a:lnSpc>
              <a:buClr>
                <a:schemeClr val="accent2"/>
              </a:buClr>
              <a:buFont typeface="Wingdings" pitchFamily="2" charset="2"/>
              <a:buNone/>
            </a:pPr>
            <a:r>
              <a:rPr lang="en-US" sz="2200" dirty="0"/>
              <a:t>                 CGI application.</a:t>
            </a:r>
          </a:p>
          <a:p>
            <a:pPr>
              <a:lnSpc>
                <a:spcPct val="80000"/>
              </a:lnSpc>
              <a:buClr>
                <a:schemeClr val="accent2"/>
              </a:buClr>
              <a:buFont typeface="Wingdings" pitchFamily="2" charset="2"/>
              <a:buChar char="§"/>
            </a:pPr>
            <a:r>
              <a:rPr lang="en-US" sz="2200" b="1" dirty="0">
                <a:solidFill>
                  <a:srgbClr val="FF0000"/>
                </a:solidFill>
              </a:rPr>
              <a:t>VALUE:</a:t>
            </a:r>
            <a:r>
              <a:rPr lang="en-US" sz="2200" dirty="0"/>
              <a:t> usually has a set value.</a:t>
            </a:r>
          </a:p>
          <a:p>
            <a:pPr>
              <a:lnSpc>
                <a:spcPct val="80000"/>
              </a:lnSpc>
              <a:buClr>
                <a:schemeClr val="accent2"/>
              </a:buClr>
              <a:buFont typeface="Wingdings" pitchFamily="2" charset="2"/>
              <a:buNone/>
            </a:pPr>
            <a:endParaRPr lang="en-US" sz="2200" dirty="0"/>
          </a:p>
        </p:txBody>
      </p:sp>
      <p:graphicFrame>
        <p:nvGraphicFramePr>
          <p:cNvPr id="111620" name="Object 4"/>
          <p:cNvGraphicFramePr>
            <a:graphicFrameLocks noChangeAspect="1"/>
          </p:cNvGraphicFramePr>
          <p:nvPr/>
        </p:nvGraphicFramePr>
        <p:xfrm>
          <a:off x="4191000" y="2209800"/>
          <a:ext cx="609600" cy="576263"/>
        </p:xfrm>
        <a:graphic>
          <a:graphicData uri="http://schemas.openxmlformats.org/presentationml/2006/ole">
            <mc:AlternateContent xmlns:mc="http://schemas.openxmlformats.org/markup-compatibility/2006">
              <mc:Choice xmlns:v="urn:schemas-microsoft-com:vml" Requires="v">
                <p:oleObj spid="_x0000_s4100" name="Bitmap Image" r:id="rId3" imgW="181096" imgH="171338" progId="PBrush">
                  <p:embed/>
                </p:oleObj>
              </mc:Choice>
              <mc:Fallback>
                <p:oleObj name="Bitmap Image" r:id="rId3" imgW="181096" imgH="1713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209800"/>
                        <a:ext cx="6096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2" name="Rectangle 6"/>
          <p:cNvSpPr>
            <a:spLocks noGrp="1" noChangeArrowheads="1"/>
          </p:cNvSpPr>
          <p:nvPr>
            <p:ph type="title"/>
          </p:nvPr>
        </p:nvSpPr>
        <p:spPr>
          <a:xfrm>
            <a:off x="685800" y="0"/>
            <a:ext cx="8077200" cy="762000"/>
          </a:xfrm>
          <a:solidFill>
            <a:schemeClr val="bg1"/>
          </a:solidFill>
          <a:ln/>
        </p:spPr>
        <p:txBody>
          <a:bodyPr>
            <a:normAutofit fontScale="90000"/>
            <a:flatTx/>
          </a:bodyPr>
          <a:lstStyle/>
          <a:p>
            <a:r>
              <a:rPr lang="en-US" sz="5400" b="1" dirty="0"/>
              <a:t>Radio Button</a:t>
            </a:r>
          </a:p>
        </p:txBody>
      </p:sp>
    </p:spTree>
    <p:extLst>
      <p:ext uri="{BB962C8B-B14F-4D97-AF65-F5344CB8AC3E}">
        <p14:creationId xmlns:p14="http://schemas.microsoft.com/office/powerpoint/2010/main" val="16652615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AD623FE-BF7D-46C4-A2C2-E43DF09758C4}" type="slidenum">
              <a:rPr lang="ar-SA"/>
              <a:pPr/>
              <a:t>53</a:t>
            </a:fld>
            <a:endParaRPr lang="en-US"/>
          </a:p>
        </p:txBody>
      </p:sp>
      <p:sp>
        <p:nvSpPr>
          <p:cNvPr id="112650" name="Rectangle 10"/>
          <p:cNvSpPr>
            <a:spLocks noChangeArrowheads="1"/>
          </p:cNvSpPr>
          <p:nvPr/>
        </p:nvSpPr>
        <p:spPr bwMode="auto">
          <a:xfrm>
            <a:off x="755576" y="79677"/>
            <a:ext cx="8388424" cy="6001643"/>
          </a:xfrm>
          <a:prstGeom prst="rect">
            <a:avLst/>
          </a:prstGeom>
          <a:solidFill>
            <a:schemeClr val="accent1"/>
          </a:solidFill>
          <a:ln w="9525">
            <a:noFill/>
            <a:miter lim="800000"/>
            <a:headEnd/>
            <a:tailEnd/>
          </a:ln>
          <a:effectLst/>
        </p:spPr>
        <p:txBody>
          <a:bodyPr wrap="square">
            <a:spAutoFit/>
          </a:bodyPr>
          <a:lstStyle/>
          <a:p>
            <a:pPr eaLnBrk="1" hangingPunct="1"/>
            <a:r>
              <a:rPr lang="en-US" sz="2400" b="1" dirty="0">
                <a:solidFill>
                  <a:srgbClr val="FF0000"/>
                </a:solidFill>
              </a:rPr>
              <a:t>&lt;HTML&gt; &lt;HEAD&gt;&lt;TITLE&gt;</a:t>
            </a:r>
            <a:r>
              <a:rPr lang="en-US" sz="2400" b="1" dirty="0" err="1">
                <a:solidFill>
                  <a:srgbClr val="FF0000"/>
                </a:solidFill>
              </a:rPr>
              <a:t>CheckBoxType</a:t>
            </a:r>
            <a:r>
              <a:rPr lang="en-US" sz="2400" b="1" dirty="0">
                <a:solidFill>
                  <a:srgbClr val="FF0000"/>
                </a:solidFill>
              </a:rPr>
              <a:t>&lt;/TITLE&gt; &lt;/HEAD&gt;</a:t>
            </a:r>
          </a:p>
          <a:p>
            <a:pPr eaLnBrk="1" hangingPunct="1"/>
            <a:r>
              <a:rPr lang="en-US" sz="2400" b="1" dirty="0">
                <a:solidFill>
                  <a:srgbClr val="FF0000"/>
                </a:solidFill>
              </a:rPr>
              <a:t>&lt;BODY&gt;</a:t>
            </a:r>
          </a:p>
          <a:p>
            <a:pPr eaLnBrk="1" hangingPunct="1"/>
            <a:r>
              <a:rPr lang="en-US" sz="2400" b="1" dirty="0"/>
              <a:t>&lt;h1&gt; &lt;font color=green&gt;Please check one of the following&lt;/font&gt;&lt;/h1&gt;</a:t>
            </a:r>
          </a:p>
          <a:p>
            <a:pPr eaLnBrk="1" hangingPunct="1"/>
            <a:r>
              <a:rPr lang="en-US" sz="2400" b="1" dirty="0">
                <a:solidFill>
                  <a:srgbClr val="0000CC"/>
                </a:solidFill>
              </a:rPr>
              <a:t>&lt;FORM name="fome3"  Action="</a:t>
            </a:r>
            <a:r>
              <a:rPr lang="en-US" sz="2400" b="1" dirty="0" err="1">
                <a:solidFill>
                  <a:srgbClr val="0000CC"/>
                </a:solidFill>
              </a:rPr>
              <a:t>url</a:t>
            </a:r>
            <a:r>
              <a:rPr lang="en-US" sz="2400" b="1" dirty="0">
                <a:solidFill>
                  <a:srgbClr val="0000CC"/>
                </a:solidFill>
              </a:rPr>
              <a:t>"  method="get"&gt;</a:t>
            </a:r>
          </a:p>
          <a:p>
            <a:pPr eaLnBrk="1" hangingPunct="1"/>
            <a:r>
              <a:rPr lang="en-US" sz="2400" b="1" dirty="0"/>
              <a:t>&lt;font color=red&gt; Select Country: &lt;/font&gt;&lt;BR&gt;</a:t>
            </a:r>
          </a:p>
          <a:p>
            <a:pPr eaLnBrk="1" hangingPunct="1"/>
            <a:r>
              <a:rPr lang="en-US" sz="2400" b="1" dirty="0" err="1">
                <a:solidFill>
                  <a:srgbClr val="FF0000"/>
                </a:solidFill>
              </a:rPr>
              <a:t>jordan</a:t>
            </a:r>
            <a:r>
              <a:rPr lang="en-US" sz="2400" b="1" dirty="0">
                <a:solidFill>
                  <a:srgbClr val="FF0000"/>
                </a:solidFill>
              </a:rPr>
              <a:t>:&lt;INPUT TYPE= "RADIO"  Name="country"  CHECKED&gt;&lt;BR&gt;</a:t>
            </a:r>
          </a:p>
          <a:p>
            <a:pPr eaLnBrk="1" hangingPunct="1"/>
            <a:r>
              <a:rPr lang="en-US" sz="2400" b="1" dirty="0">
                <a:solidFill>
                  <a:srgbClr val="0000CC"/>
                </a:solidFill>
              </a:rPr>
              <a:t>Yemen&lt;INPUT TYPE="</a:t>
            </a:r>
            <a:r>
              <a:rPr lang="en-US" sz="2400" b="1" dirty="0">
                <a:solidFill>
                  <a:srgbClr val="FF0000"/>
                </a:solidFill>
              </a:rPr>
              <a:t>RADIO</a:t>
            </a:r>
            <a:r>
              <a:rPr lang="en-US" sz="2400" b="1" dirty="0"/>
              <a:t> </a:t>
            </a:r>
            <a:r>
              <a:rPr lang="en-US" sz="2400" b="1" dirty="0">
                <a:solidFill>
                  <a:srgbClr val="0000CC"/>
                </a:solidFill>
              </a:rPr>
              <a:t>"  Name="country"&gt;&lt;BR&gt;</a:t>
            </a:r>
          </a:p>
          <a:p>
            <a:pPr eaLnBrk="1" hangingPunct="1"/>
            <a:r>
              <a:rPr lang="en-US" sz="2400" b="1" dirty="0">
                <a:solidFill>
                  <a:srgbClr val="0000CC"/>
                </a:solidFill>
              </a:rPr>
              <a:t>Qatar:&lt;INPUT TYPE="</a:t>
            </a:r>
            <a:r>
              <a:rPr lang="en-US" sz="2400" b="1" dirty="0">
                <a:solidFill>
                  <a:srgbClr val="FF0000"/>
                </a:solidFill>
              </a:rPr>
              <a:t>RADIO</a:t>
            </a:r>
            <a:r>
              <a:rPr lang="en-US" sz="2400" b="1" dirty="0">
                <a:solidFill>
                  <a:srgbClr val="0000CC"/>
                </a:solidFill>
              </a:rPr>
              <a:t>"  Name="country"&gt;&lt;BR&gt; &lt;BR&gt;</a:t>
            </a:r>
          </a:p>
          <a:p>
            <a:pPr eaLnBrk="1" hangingPunct="1"/>
            <a:r>
              <a:rPr lang="en-US" sz="2400" b="1" dirty="0"/>
              <a:t>&lt;font color=blue&gt;Select Language:&lt;/font&gt;&lt;BR&gt;</a:t>
            </a:r>
          </a:p>
          <a:p>
            <a:pPr eaLnBrk="1" hangingPunct="1"/>
            <a:r>
              <a:rPr lang="en-US" sz="2400" b="1" dirty="0">
                <a:solidFill>
                  <a:schemeClr val="accent2">
                    <a:lumMod val="60000"/>
                    <a:lumOff val="40000"/>
                  </a:schemeClr>
                </a:solidFill>
              </a:rPr>
              <a:t>Arabic:&lt;INPUT TYPE="RADIO"  Name="language"  CHECKED&gt;&lt;BR&gt; English:&lt;INPUT TYPE=" RADIO " Name="language"&gt;&lt;BR&gt;</a:t>
            </a:r>
          </a:p>
          <a:p>
            <a:pPr eaLnBrk="1" hangingPunct="1"/>
            <a:r>
              <a:rPr lang="en-US" sz="2400" b="1" dirty="0">
                <a:solidFill>
                  <a:schemeClr val="accent2">
                    <a:lumMod val="60000"/>
                    <a:lumOff val="40000"/>
                  </a:schemeClr>
                </a:solidFill>
              </a:rPr>
              <a:t>French:&lt;INPUT TYPE=" RADIO "  Name="language"&gt; </a:t>
            </a:r>
            <a:r>
              <a:rPr lang="en-US" sz="2400" b="1" dirty="0">
                <a:solidFill>
                  <a:srgbClr val="FF0000"/>
                </a:solidFill>
              </a:rPr>
              <a:t>&lt;BR&gt;&lt;/FORM&gt; &lt;/BODY&gt;&lt;/HTML&gt;</a:t>
            </a:r>
          </a:p>
        </p:txBody>
      </p:sp>
    </p:spTree>
    <p:extLst>
      <p:ext uri="{BB962C8B-B14F-4D97-AF65-F5344CB8AC3E}">
        <p14:creationId xmlns:p14="http://schemas.microsoft.com/office/powerpoint/2010/main" val="2952144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CDE0939-7265-477B-ABF9-C25003315D20}" type="slidenum">
              <a:rPr lang="ar-SA"/>
              <a:pPr/>
              <a:t>54</a:t>
            </a:fld>
            <a:endParaRPr lang="en-US"/>
          </a:p>
        </p:txBody>
      </p:sp>
      <p:pic>
        <p:nvPicPr>
          <p:cNvPr id="175108" name="Picture 4"/>
          <p:cNvPicPr>
            <a:picLocks noChangeAspect="1" noChangeArrowheads="1"/>
          </p:cNvPicPr>
          <p:nvPr/>
        </p:nvPicPr>
        <p:blipFill>
          <a:blip r:embed="rId2" cstate="print"/>
          <a:srcRect/>
          <a:stretch>
            <a:fillRect/>
          </a:stretch>
        </p:blipFill>
        <p:spPr bwMode="auto">
          <a:xfrm>
            <a:off x="685800" y="234950"/>
            <a:ext cx="7391400" cy="6605588"/>
          </a:xfrm>
          <a:prstGeom prst="rect">
            <a:avLst/>
          </a:prstGeom>
          <a:noFill/>
        </p:spPr>
      </p:pic>
    </p:spTree>
    <p:extLst>
      <p:ext uri="{BB962C8B-B14F-4D97-AF65-F5344CB8AC3E}">
        <p14:creationId xmlns:p14="http://schemas.microsoft.com/office/powerpoint/2010/main" val="24012664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B7B9675-432C-4058-9BAF-FFD03E97812C}" type="slidenum">
              <a:rPr lang="ar-SA"/>
              <a:pPr/>
              <a:t>55</a:t>
            </a:fld>
            <a:endParaRPr lang="en-US"/>
          </a:p>
        </p:txBody>
      </p:sp>
      <p:sp>
        <p:nvSpPr>
          <p:cNvPr id="177156" name="Rectangle 4"/>
          <p:cNvSpPr>
            <a:spLocks noChangeArrowheads="1"/>
          </p:cNvSpPr>
          <p:nvPr/>
        </p:nvSpPr>
        <p:spPr bwMode="auto">
          <a:xfrm>
            <a:off x="899592" y="228600"/>
            <a:ext cx="8092008" cy="6063198"/>
          </a:xfrm>
          <a:prstGeom prst="rect">
            <a:avLst/>
          </a:prstGeom>
          <a:noFill/>
          <a:ln w="9525">
            <a:noFill/>
            <a:miter lim="800000"/>
            <a:headEnd/>
            <a:tailEnd/>
          </a:ln>
          <a:effectLst/>
        </p:spPr>
        <p:txBody>
          <a:bodyPr wrap="square">
            <a:spAutoFit/>
          </a:bodyPr>
          <a:lstStyle/>
          <a:p>
            <a:pPr eaLnBrk="1" hangingPunct="1"/>
            <a:r>
              <a:rPr lang="en-US" sz="2400" b="1" dirty="0">
                <a:solidFill>
                  <a:srgbClr val="0000CC"/>
                </a:solidFill>
              </a:rPr>
              <a:t>&lt;HTML&gt;&lt;HEAD&gt;</a:t>
            </a:r>
          </a:p>
          <a:p>
            <a:pPr eaLnBrk="1" hangingPunct="1"/>
            <a:r>
              <a:rPr lang="en-US" sz="2400" b="1" dirty="0">
                <a:solidFill>
                  <a:srgbClr val="0000CC"/>
                </a:solidFill>
              </a:rPr>
              <a:t>&lt;TITLE&gt;</a:t>
            </a:r>
            <a:r>
              <a:rPr lang="en-US" sz="2400" b="1" dirty="0" err="1">
                <a:solidFill>
                  <a:srgbClr val="0000CC"/>
                </a:solidFill>
              </a:rPr>
              <a:t>RADIOBox</a:t>
            </a:r>
            <a:r>
              <a:rPr lang="en-US" sz="2400" b="1" dirty="0">
                <a:solidFill>
                  <a:srgbClr val="0000CC"/>
                </a:solidFill>
              </a:rPr>
              <a:t>&lt;/TITLE&gt; &lt;/HEAD&gt;</a:t>
            </a:r>
          </a:p>
          <a:p>
            <a:pPr eaLnBrk="1" hangingPunct="1"/>
            <a:r>
              <a:rPr lang="en-US" sz="2400" b="1" dirty="0">
                <a:solidFill>
                  <a:srgbClr val="0000CC"/>
                </a:solidFill>
              </a:rPr>
              <a:t>&lt;BODY&gt;</a:t>
            </a:r>
          </a:p>
          <a:p>
            <a:pPr eaLnBrk="1" hangingPunct="1"/>
            <a:r>
              <a:rPr lang="en-US" sz="2400" b="1" dirty="0">
                <a:solidFill>
                  <a:srgbClr val="FF0000"/>
                </a:solidFill>
              </a:rPr>
              <a:t>Form #1:</a:t>
            </a:r>
          </a:p>
          <a:p>
            <a:pPr eaLnBrk="1" hangingPunct="1"/>
            <a:r>
              <a:rPr lang="en-US" sz="2400" b="1" dirty="0"/>
              <a:t>&lt;FORM&gt;</a:t>
            </a:r>
          </a:p>
          <a:p>
            <a:pPr eaLnBrk="1" hangingPunct="1"/>
            <a:r>
              <a:rPr lang="en-US" sz="2400" b="1" dirty="0"/>
              <a:t>  &lt;INPUT TYPE="radio" NAME="choice" VALUE="one"&gt; Yes.</a:t>
            </a:r>
          </a:p>
          <a:p>
            <a:pPr eaLnBrk="1" hangingPunct="1"/>
            <a:r>
              <a:rPr lang="en-US" sz="2400" b="1" dirty="0"/>
              <a:t>   &lt;INPUT TYPE="radio" NAME="choice" VALUE="two"&gt; No.</a:t>
            </a:r>
          </a:p>
          <a:p>
            <a:pPr eaLnBrk="1" hangingPunct="1"/>
            <a:r>
              <a:rPr lang="en-US" sz="2400" b="1" dirty="0"/>
              <a:t>&lt;/FORM&gt;</a:t>
            </a:r>
          </a:p>
          <a:p>
            <a:pPr eaLnBrk="1" hangingPunct="1"/>
            <a:r>
              <a:rPr lang="en-US" sz="2800" b="1" dirty="0"/>
              <a:t>&lt;HR color=red size="10" &gt;</a:t>
            </a:r>
          </a:p>
          <a:p>
            <a:pPr eaLnBrk="1" hangingPunct="1"/>
            <a:r>
              <a:rPr lang="en-US" sz="2400" b="1" dirty="0">
                <a:solidFill>
                  <a:srgbClr val="FF0000"/>
                </a:solidFill>
              </a:rPr>
              <a:t>Form #2:</a:t>
            </a:r>
          </a:p>
          <a:p>
            <a:pPr eaLnBrk="1" hangingPunct="1"/>
            <a:r>
              <a:rPr lang="en-US" sz="2400" b="1" dirty="0"/>
              <a:t>&lt;FORM&gt;</a:t>
            </a:r>
          </a:p>
          <a:p>
            <a:pPr eaLnBrk="1" hangingPunct="1"/>
            <a:r>
              <a:rPr lang="en-US" sz="2400" b="1" dirty="0"/>
              <a:t>      &lt;INPUT TYPE="radio" NAME="choice" VALUE="three" CHECKED&gt; Yes.</a:t>
            </a:r>
          </a:p>
          <a:p>
            <a:pPr eaLnBrk="1" hangingPunct="1"/>
            <a:r>
              <a:rPr lang="en-US" sz="2400" b="1" dirty="0"/>
              <a:t>   &lt;INPUT TYPE="radio" NAME="choice" VALUE="four"&gt; No.</a:t>
            </a:r>
          </a:p>
          <a:p>
            <a:pPr eaLnBrk="1" hangingPunct="1"/>
            <a:r>
              <a:rPr lang="en-US" sz="2400" b="1" dirty="0"/>
              <a:t>&lt;/FORM&gt;</a:t>
            </a:r>
          </a:p>
          <a:p>
            <a:pPr eaLnBrk="1" hangingPunct="1"/>
            <a:r>
              <a:rPr lang="en-US" sz="2400" b="1" dirty="0"/>
              <a:t>&lt;/BODY&gt;&lt;/HTML&gt;</a:t>
            </a:r>
          </a:p>
        </p:txBody>
      </p:sp>
    </p:spTree>
    <p:extLst>
      <p:ext uri="{BB962C8B-B14F-4D97-AF65-F5344CB8AC3E}">
        <p14:creationId xmlns:p14="http://schemas.microsoft.com/office/powerpoint/2010/main" val="40028769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4"/>
          <p:cNvSpPr>
            <a:spLocks noGrp="1" noChangeArrowheads="1"/>
          </p:cNvSpPr>
          <p:nvPr>
            <p:ph type="title"/>
          </p:nvPr>
        </p:nvSpPr>
        <p:spPr>
          <a:xfrm>
            <a:off x="827584" y="225705"/>
            <a:ext cx="8011616" cy="762000"/>
          </a:xfrm>
          <a:solidFill>
            <a:schemeClr val="bg1"/>
          </a:solidFill>
          <a:ln/>
        </p:spPr>
        <p:txBody>
          <a:bodyPr>
            <a:flatTx/>
          </a:bodyPr>
          <a:lstStyle/>
          <a:p>
            <a:r>
              <a:rPr lang="en-US" b="1" dirty="0"/>
              <a:t>Output</a:t>
            </a:r>
          </a:p>
        </p:txBody>
      </p:sp>
      <p:pic>
        <p:nvPicPr>
          <p:cNvPr id="178181" name="Picture 5"/>
          <p:cNvPicPr>
            <a:picLocks noChangeAspect="1" noChangeArrowheads="1"/>
          </p:cNvPicPr>
          <p:nvPr/>
        </p:nvPicPr>
        <p:blipFill>
          <a:blip r:embed="rId2" cstate="print"/>
          <a:srcRect/>
          <a:stretch>
            <a:fillRect/>
          </a:stretch>
        </p:blipFill>
        <p:spPr bwMode="auto">
          <a:xfrm>
            <a:off x="539552" y="1136211"/>
            <a:ext cx="7924800" cy="5101102"/>
          </a:xfrm>
          <a:prstGeom prst="rect">
            <a:avLst/>
          </a:prstGeom>
          <a:noFill/>
        </p:spPr>
      </p:pic>
    </p:spTree>
    <p:extLst>
      <p:ext uri="{BB962C8B-B14F-4D97-AF65-F5344CB8AC3E}">
        <p14:creationId xmlns:p14="http://schemas.microsoft.com/office/powerpoint/2010/main" val="2067375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685800" y="1371600"/>
            <a:ext cx="7772400" cy="4953000"/>
          </a:xfrm>
          <a:solidFill>
            <a:schemeClr val="accent1"/>
          </a:solidFill>
          <a:ln>
            <a:solidFill>
              <a:srgbClr val="333300"/>
            </a:solidFill>
          </a:ln>
        </p:spPr>
        <p:txBody>
          <a:bodyPr/>
          <a:lstStyle/>
          <a:p>
            <a:pPr>
              <a:lnSpc>
                <a:spcPct val="90000"/>
              </a:lnSpc>
              <a:buClr>
                <a:schemeClr val="accent2"/>
              </a:buClr>
              <a:buFont typeface="Wingdings" pitchFamily="2" charset="2"/>
              <a:buChar char="§"/>
            </a:pPr>
            <a:r>
              <a:rPr lang="en-US" sz="2800" b="1">
                <a:solidFill>
                  <a:srgbClr val="0000FF"/>
                </a:solidFill>
              </a:rPr>
              <a:t>Submit:</a:t>
            </a:r>
            <a:r>
              <a:rPr lang="en-US" sz="2400"/>
              <a:t> Every set of Form tags requires a Submit button. This is the element causes the browser to send the names and values of the other elements to the CGI Application specified by the ACTION attribute of the FORM element.</a:t>
            </a:r>
          </a:p>
          <a:p>
            <a:pPr>
              <a:lnSpc>
                <a:spcPct val="90000"/>
              </a:lnSpc>
              <a:buClr>
                <a:schemeClr val="accent2"/>
              </a:buClr>
              <a:buFont typeface="Wingdings" pitchFamily="2" charset="2"/>
              <a:buNone/>
            </a:pPr>
            <a:r>
              <a:rPr lang="en-US" sz="2400" b="1">
                <a:solidFill>
                  <a:srgbClr val="FF0000"/>
                </a:solidFill>
              </a:rPr>
              <a:t>&lt;INPUT TYPE=“SUBMIT”&gt;</a:t>
            </a:r>
          </a:p>
          <a:p>
            <a:pPr>
              <a:lnSpc>
                <a:spcPct val="90000"/>
              </a:lnSpc>
              <a:buClr>
                <a:schemeClr val="accent2"/>
              </a:buClr>
              <a:buFont typeface="Wingdings" pitchFamily="2" charset="2"/>
              <a:buNone/>
            </a:pPr>
            <a:r>
              <a:rPr lang="en-US" sz="2400"/>
              <a:t>The browser will display</a:t>
            </a:r>
          </a:p>
          <a:p>
            <a:pPr>
              <a:lnSpc>
                <a:spcPct val="90000"/>
              </a:lnSpc>
              <a:buClr>
                <a:schemeClr val="accent2"/>
              </a:buClr>
              <a:buFont typeface="Wingdings" pitchFamily="2" charset="2"/>
              <a:buNone/>
            </a:pPr>
            <a:r>
              <a:rPr lang="en-US" sz="2400"/>
              <a:t> Submit has the following attributes:</a:t>
            </a:r>
          </a:p>
          <a:p>
            <a:pPr>
              <a:lnSpc>
                <a:spcPct val="90000"/>
              </a:lnSpc>
              <a:buClr>
                <a:schemeClr val="accent2"/>
              </a:buClr>
              <a:buFont typeface="Wingdings" pitchFamily="2" charset="2"/>
              <a:buChar char="§"/>
            </a:pPr>
            <a:r>
              <a:rPr lang="en-US" sz="2400" b="1">
                <a:solidFill>
                  <a:srgbClr val="FF0000"/>
                </a:solidFill>
              </a:rPr>
              <a:t>TYPE:</a:t>
            </a:r>
            <a:r>
              <a:rPr lang="en-US" sz="2400"/>
              <a:t> submit.</a:t>
            </a:r>
          </a:p>
          <a:p>
            <a:pPr>
              <a:lnSpc>
                <a:spcPct val="90000"/>
              </a:lnSpc>
              <a:buClr>
                <a:schemeClr val="accent2"/>
              </a:buClr>
              <a:buFont typeface="Wingdings" pitchFamily="2" charset="2"/>
              <a:buChar char="§"/>
            </a:pPr>
            <a:r>
              <a:rPr lang="en-US" sz="2400" b="1">
                <a:solidFill>
                  <a:srgbClr val="FF0000"/>
                </a:solidFill>
              </a:rPr>
              <a:t>NAME</a:t>
            </a:r>
            <a:r>
              <a:rPr lang="en-US" sz="2400" b="1"/>
              <a:t>:</a:t>
            </a:r>
            <a:r>
              <a:rPr lang="en-US" sz="2400"/>
              <a:t> value used by the CGI script for processing.</a:t>
            </a:r>
          </a:p>
          <a:p>
            <a:pPr>
              <a:lnSpc>
                <a:spcPct val="90000"/>
              </a:lnSpc>
              <a:buClr>
                <a:schemeClr val="accent2"/>
              </a:buClr>
              <a:buFont typeface="Wingdings" pitchFamily="2" charset="2"/>
              <a:buChar char="§"/>
            </a:pPr>
            <a:r>
              <a:rPr lang="en-US" sz="2400" b="1">
                <a:solidFill>
                  <a:srgbClr val="FF0000"/>
                </a:solidFill>
              </a:rPr>
              <a:t>VALUE:</a:t>
            </a:r>
            <a:r>
              <a:rPr lang="en-US" sz="2400"/>
              <a:t> determines the text label on the button, usually Submit Query.</a:t>
            </a:r>
          </a:p>
        </p:txBody>
      </p:sp>
      <p:graphicFrame>
        <p:nvGraphicFramePr>
          <p:cNvPr id="114692" name="Object 4"/>
          <p:cNvGraphicFramePr>
            <a:graphicFrameLocks noChangeAspect="1"/>
          </p:cNvGraphicFramePr>
          <p:nvPr/>
        </p:nvGraphicFramePr>
        <p:xfrm>
          <a:off x="5181600" y="3352800"/>
          <a:ext cx="2438400" cy="595313"/>
        </p:xfrm>
        <a:graphic>
          <a:graphicData uri="http://schemas.openxmlformats.org/presentationml/2006/ole">
            <mc:AlternateContent xmlns:mc="http://schemas.openxmlformats.org/markup-compatibility/2006">
              <mc:Choice xmlns:v="urn:schemas-microsoft-com:vml" Requires="v">
                <p:oleObj spid="_x0000_s5124" name="Bitmap Image" r:id="rId3" imgW="1209524" imgH="295238" progId="PBrush">
                  <p:embed/>
                </p:oleObj>
              </mc:Choice>
              <mc:Fallback>
                <p:oleObj name="Bitmap Image" r:id="rId3" imgW="1209524" imgH="295238"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352800"/>
                        <a:ext cx="2438400"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4" name="Rectangle 6"/>
          <p:cNvSpPr>
            <a:spLocks noGrp="1" noChangeArrowheads="1"/>
          </p:cNvSpPr>
          <p:nvPr>
            <p:ph type="title"/>
          </p:nvPr>
        </p:nvSpPr>
        <p:spPr>
          <a:xfrm>
            <a:off x="685800" y="274638"/>
            <a:ext cx="7777163" cy="762000"/>
          </a:xfrm>
          <a:solidFill>
            <a:schemeClr val="bg1"/>
          </a:solidFill>
          <a:ln/>
        </p:spPr>
        <p:txBody>
          <a:bodyPr>
            <a:flatTx/>
          </a:bodyPr>
          <a:lstStyle/>
          <a:p>
            <a:r>
              <a:rPr lang="en-US" b="1" dirty="0"/>
              <a:t>Submit Button</a:t>
            </a:r>
          </a:p>
        </p:txBody>
      </p:sp>
    </p:spTree>
    <p:extLst>
      <p:ext uri="{BB962C8B-B14F-4D97-AF65-F5344CB8AC3E}">
        <p14:creationId xmlns:p14="http://schemas.microsoft.com/office/powerpoint/2010/main" val="395343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683568" y="762000"/>
            <a:ext cx="8079432" cy="4362450"/>
          </a:xfrm>
          <a:prstGeom prst="rect">
            <a:avLst/>
          </a:prstGeom>
          <a:solidFill>
            <a:schemeClr val="accent1"/>
          </a:solidFill>
          <a:ln w="9525">
            <a:noFill/>
            <a:miter lim="800000"/>
            <a:headEnd/>
            <a:tailEnd/>
          </a:ln>
          <a:effectLst/>
        </p:spPr>
        <p:txBody>
          <a:bodyPr wrap="square">
            <a:spAutoFit/>
          </a:bodyPr>
          <a:lstStyle/>
          <a:p>
            <a:pPr eaLnBrk="1" hangingPunct="1"/>
            <a:r>
              <a:rPr lang="en-US" sz="2800" b="1" dirty="0">
                <a:solidFill>
                  <a:srgbClr val="FF0000"/>
                </a:solidFill>
              </a:rPr>
              <a:t>&lt;FORM     Action="URL"         method="get"&gt;</a:t>
            </a:r>
          </a:p>
          <a:p>
            <a:pPr eaLnBrk="1" hangingPunct="1"/>
            <a:r>
              <a:rPr lang="en-US" sz="2800" b="1" dirty="0">
                <a:solidFill>
                  <a:srgbClr val="0000CC"/>
                </a:solidFill>
              </a:rPr>
              <a:t>First Name: &lt;INPUT TYPE="TEXT" Size=25 name="</a:t>
            </a:r>
            <a:r>
              <a:rPr lang="en-US" sz="2800" b="1" dirty="0" err="1">
                <a:solidFill>
                  <a:srgbClr val="0000CC"/>
                </a:solidFill>
              </a:rPr>
              <a:t>firstName</a:t>
            </a:r>
            <a:r>
              <a:rPr lang="en-US" sz="2800" b="1" dirty="0">
                <a:solidFill>
                  <a:srgbClr val="0000CC"/>
                </a:solidFill>
              </a:rPr>
              <a:t>"&gt;&lt;BR&gt;</a:t>
            </a:r>
          </a:p>
          <a:p>
            <a:pPr eaLnBrk="1" hangingPunct="1"/>
            <a:r>
              <a:rPr lang="en-US" sz="2800" b="1" dirty="0">
                <a:solidFill>
                  <a:schemeClr val="hlink"/>
                </a:solidFill>
              </a:rPr>
              <a:t>Family Name: &lt;INPUT TYPE="TEXT" Size=25 name="</a:t>
            </a:r>
            <a:r>
              <a:rPr lang="en-US" sz="2800" b="1" dirty="0" err="1">
                <a:solidFill>
                  <a:schemeClr val="hlink"/>
                </a:solidFill>
              </a:rPr>
              <a:t>LastName</a:t>
            </a:r>
            <a:r>
              <a:rPr lang="en-US" sz="2800" b="1" dirty="0">
                <a:solidFill>
                  <a:schemeClr val="hlink"/>
                </a:solidFill>
              </a:rPr>
              <a:t>"&gt;&lt;BR&gt;</a:t>
            </a:r>
          </a:p>
          <a:p>
            <a:pPr eaLnBrk="1" hangingPunct="1"/>
            <a:r>
              <a:rPr lang="en-US" sz="2800" b="1" dirty="0"/>
              <a:t>&lt;BR&gt;</a:t>
            </a:r>
          </a:p>
          <a:p>
            <a:pPr eaLnBrk="1" hangingPunct="1"/>
            <a:r>
              <a:rPr lang="en-US" sz="2800" b="1" dirty="0"/>
              <a:t>&lt;FONT Color=red&gt;</a:t>
            </a:r>
          </a:p>
          <a:p>
            <a:pPr eaLnBrk="1" hangingPunct="1"/>
            <a:r>
              <a:rPr lang="en-US" sz="2800" b="1" dirty="0"/>
              <a:t>Press Here to submit the data:&lt;BR&gt;</a:t>
            </a:r>
          </a:p>
          <a:p>
            <a:pPr eaLnBrk="1" hangingPunct="1"/>
            <a:r>
              <a:rPr lang="en-US" sz="2800" b="1" dirty="0">
                <a:solidFill>
                  <a:srgbClr val="990000"/>
                </a:solidFill>
              </a:rPr>
              <a:t>&lt;INPUT TYPE="submit" VALUE="</a:t>
            </a:r>
            <a:r>
              <a:rPr lang="en-US" sz="2800" b="1" dirty="0" err="1">
                <a:solidFill>
                  <a:srgbClr val="990000"/>
                </a:solidFill>
              </a:rPr>
              <a:t>SubmitData</a:t>
            </a:r>
            <a:r>
              <a:rPr lang="en-US" sz="2800" b="1" dirty="0">
                <a:solidFill>
                  <a:srgbClr val="990000"/>
                </a:solidFill>
              </a:rPr>
              <a:t> " &gt;</a:t>
            </a:r>
          </a:p>
          <a:p>
            <a:pPr eaLnBrk="1" hangingPunct="1"/>
            <a:r>
              <a:rPr lang="en-US" sz="2800" b="1" dirty="0">
                <a:solidFill>
                  <a:srgbClr val="FF0000"/>
                </a:solidFill>
              </a:rPr>
              <a:t>&lt;/FORM&gt;</a:t>
            </a:r>
          </a:p>
        </p:txBody>
      </p:sp>
    </p:spTree>
    <p:extLst>
      <p:ext uri="{BB962C8B-B14F-4D97-AF65-F5344CB8AC3E}">
        <p14:creationId xmlns:p14="http://schemas.microsoft.com/office/powerpoint/2010/main" val="17744926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a:xfrm>
            <a:off x="886855" y="136525"/>
            <a:ext cx="7952345" cy="685800"/>
          </a:xfrm>
          <a:solidFill>
            <a:schemeClr val="bg1"/>
          </a:solidFill>
          <a:ln/>
        </p:spPr>
        <p:txBody>
          <a:bodyPr>
            <a:normAutofit fontScale="90000"/>
            <a:flatTx/>
          </a:bodyPr>
          <a:lstStyle/>
          <a:p>
            <a:r>
              <a:rPr lang="en-US" b="1" dirty="0"/>
              <a:t>Reset Button</a:t>
            </a:r>
          </a:p>
        </p:txBody>
      </p:sp>
      <p:sp>
        <p:nvSpPr>
          <p:cNvPr id="181253" name="Rectangle 5"/>
          <p:cNvSpPr>
            <a:spLocks noGrp="1" noChangeArrowheads="1"/>
          </p:cNvSpPr>
          <p:nvPr>
            <p:ph type="body" idx="1"/>
          </p:nvPr>
        </p:nvSpPr>
        <p:spPr>
          <a:xfrm>
            <a:off x="685800" y="1066800"/>
            <a:ext cx="7772400" cy="5098504"/>
          </a:xfrm>
          <a:solidFill>
            <a:schemeClr val="accent1"/>
          </a:solidFill>
          <a:ln>
            <a:solidFill>
              <a:srgbClr val="333300"/>
            </a:solidFill>
          </a:ln>
        </p:spPr>
        <p:txBody>
          <a:bodyPr/>
          <a:lstStyle/>
          <a:p>
            <a:pPr>
              <a:lnSpc>
                <a:spcPct val="80000"/>
              </a:lnSpc>
            </a:pPr>
            <a:r>
              <a:rPr lang="en-US" sz="2800" b="1">
                <a:solidFill>
                  <a:srgbClr val="FF0000"/>
                </a:solidFill>
              </a:rPr>
              <a:t>Reset</a:t>
            </a:r>
            <a:r>
              <a:rPr lang="en-US" sz="2800" b="1"/>
              <a:t>:</a:t>
            </a:r>
            <a:r>
              <a:rPr lang="en-US" sz="2800"/>
              <a:t> It is a good idea to include one of these for each form where users are entering data. It allows the surfer to clear all the input in the form.</a:t>
            </a:r>
          </a:p>
          <a:p>
            <a:pPr>
              <a:lnSpc>
                <a:spcPct val="80000"/>
              </a:lnSpc>
            </a:pPr>
            <a:endParaRPr lang="en-US" sz="2800"/>
          </a:p>
          <a:p>
            <a:pPr>
              <a:lnSpc>
                <a:spcPct val="80000"/>
              </a:lnSpc>
            </a:pPr>
            <a:r>
              <a:rPr lang="en-US" sz="2800" b="1">
                <a:solidFill>
                  <a:srgbClr val="FF0000"/>
                </a:solidFill>
              </a:rPr>
              <a:t>&lt;INPUT TYPE=“RESET”&gt;</a:t>
            </a:r>
          </a:p>
          <a:p>
            <a:pPr>
              <a:lnSpc>
                <a:spcPct val="80000"/>
              </a:lnSpc>
            </a:pPr>
            <a:endParaRPr lang="en-US" sz="2800" b="1"/>
          </a:p>
          <a:p>
            <a:pPr>
              <a:lnSpc>
                <a:spcPct val="80000"/>
              </a:lnSpc>
            </a:pPr>
            <a:r>
              <a:rPr lang="en-US" sz="2800"/>
              <a:t>Browser will display  </a:t>
            </a:r>
          </a:p>
          <a:p>
            <a:pPr>
              <a:lnSpc>
                <a:spcPct val="80000"/>
              </a:lnSpc>
            </a:pPr>
            <a:r>
              <a:rPr lang="en-US" sz="2800"/>
              <a:t>         </a:t>
            </a:r>
          </a:p>
          <a:p>
            <a:pPr>
              <a:lnSpc>
                <a:spcPct val="80000"/>
              </a:lnSpc>
            </a:pPr>
            <a:r>
              <a:rPr lang="en-US" sz="2800"/>
              <a:t>Reset buttons have the following attributes:</a:t>
            </a:r>
          </a:p>
          <a:p>
            <a:pPr>
              <a:lnSpc>
                <a:spcPct val="80000"/>
              </a:lnSpc>
            </a:pPr>
            <a:r>
              <a:rPr lang="en-US" sz="2800" b="1">
                <a:solidFill>
                  <a:srgbClr val="FF0000"/>
                </a:solidFill>
              </a:rPr>
              <a:t>TYPE</a:t>
            </a:r>
            <a:r>
              <a:rPr lang="en-US" sz="2800" b="1"/>
              <a:t>:</a:t>
            </a:r>
            <a:r>
              <a:rPr lang="en-US" sz="2800"/>
              <a:t> reset.</a:t>
            </a:r>
          </a:p>
          <a:p>
            <a:pPr>
              <a:lnSpc>
                <a:spcPct val="80000"/>
              </a:lnSpc>
            </a:pPr>
            <a:r>
              <a:rPr lang="en-US" sz="2800" b="1">
                <a:solidFill>
                  <a:srgbClr val="FF0000"/>
                </a:solidFill>
              </a:rPr>
              <a:t>VALUE</a:t>
            </a:r>
            <a:r>
              <a:rPr lang="en-US" sz="2800" b="1"/>
              <a:t>:</a:t>
            </a:r>
            <a:r>
              <a:rPr lang="en-US" sz="2800"/>
              <a:t> determines the text label on the button, usually Reset.</a:t>
            </a:r>
          </a:p>
        </p:txBody>
      </p:sp>
      <p:pic>
        <p:nvPicPr>
          <p:cNvPr id="181255" name="Picture 7"/>
          <p:cNvPicPr>
            <a:picLocks noChangeAspect="1" noChangeArrowheads="1"/>
          </p:cNvPicPr>
          <p:nvPr/>
        </p:nvPicPr>
        <p:blipFill>
          <a:blip r:embed="rId2" cstate="print"/>
          <a:srcRect/>
          <a:stretch>
            <a:fillRect/>
          </a:stretch>
        </p:blipFill>
        <p:spPr bwMode="auto">
          <a:xfrm>
            <a:off x="4191000" y="3505200"/>
            <a:ext cx="1290638" cy="614363"/>
          </a:xfrm>
          <a:prstGeom prst="rect">
            <a:avLst/>
          </a:prstGeom>
          <a:noFill/>
        </p:spPr>
      </p:pic>
    </p:spTree>
    <p:extLst>
      <p:ext uri="{BB962C8B-B14F-4D97-AF65-F5344CB8AC3E}">
        <p14:creationId xmlns:p14="http://schemas.microsoft.com/office/powerpoint/2010/main" val="1934211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0FFC42-68C6-450A-B20C-9FA2F02ED4F7}" type="slidenum">
              <a:rPr lang="ar-SA"/>
              <a:pPr/>
              <a:t>6</a:t>
            </a:fld>
            <a:endParaRPr lang="en-US"/>
          </a:p>
        </p:txBody>
      </p:sp>
      <p:sp>
        <p:nvSpPr>
          <p:cNvPr id="13314" name="Rectangle 2"/>
          <p:cNvSpPr>
            <a:spLocks noGrp="1" noChangeArrowheads="1"/>
          </p:cNvSpPr>
          <p:nvPr>
            <p:ph type="title"/>
          </p:nvPr>
        </p:nvSpPr>
        <p:spPr>
          <a:xfrm>
            <a:off x="798512" y="152400"/>
            <a:ext cx="8382000" cy="900336"/>
          </a:xfrm>
          <a:solidFill>
            <a:schemeClr val="bg1"/>
          </a:solidFill>
          <a:ln/>
        </p:spPr>
        <p:txBody>
          <a:bodyPr lIns="90488" tIns="44450" rIns="90488" bIns="44450" anchor="b">
            <a:flatTx/>
          </a:bodyPr>
          <a:lstStyle/>
          <a:p>
            <a:r>
              <a:rPr lang="en-US" dirty="0"/>
              <a:t>Creating a Basic Starting Document</a:t>
            </a:r>
          </a:p>
        </p:txBody>
      </p:sp>
      <p:sp>
        <p:nvSpPr>
          <p:cNvPr id="13315" name="Rectangle 3"/>
          <p:cNvSpPr>
            <a:spLocks noGrp="1" noChangeArrowheads="1"/>
          </p:cNvSpPr>
          <p:nvPr>
            <p:ph type="body" idx="1"/>
          </p:nvPr>
        </p:nvSpPr>
        <p:spPr>
          <a:xfrm>
            <a:off x="798512" y="1628800"/>
            <a:ext cx="8229600" cy="4572000"/>
          </a:xfrm>
          <a:solidFill>
            <a:schemeClr val="accent1"/>
          </a:solidFill>
          <a:ln/>
        </p:spPr>
        <p:txBody>
          <a:bodyPr lIns="90488" tIns="44450" rIns="90488" bIns="44450">
            <a:normAutofit fontScale="92500" lnSpcReduction="10000"/>
          </a:bodyPr>
          <a:lstStyle/>
          <a:p>
            <a:pPr marL="571500" lvl="1">
              <a:buFontTx/>
              <a:buNone/>
            </a:pPr>
            <a:r>
              <a:rPr lang="en-US" sz="3200" dirty="0"/>
              <a:t>&lt;HTML&gt;</a:t>
            </a:r>
          </a:p>
          <a:p>
            <a:pPr marL="571500" lvl="1">
              <a:buFontTx/>
              <a:buNone/>
            </a:pPr>
            <a:r>
              <a:rPr lang="en-US" sz="3200" dirty="0">
                <a:solidFill>
                  <a:srgbClr val="FF0000"/>
                </a:solidFill>
              </a:rPr>
              <a:t>&lt;HEAD&gt;</a:t>
            </a:r>
          </a:p>
          <a:p>
            <a:pPr marL="571500" lvl="1" algn="ctr">
              <a:buFontTx/>
              <a:buNone/>
            </a:pPr>
            <a:r>
              <a:rPr lang="en-US" sz="3200" dirty="0">
                <a:solidFill>
                  <a:srgbClr val="008000"/>
                </a:solidFill>
              </a:rPr>
              <a:t>&lt;TITLE&gt;Al al-Bayt University&lt;/TITLE&gt;</a:t>
            </a:r>
          </a:p>
          <a:p>
            <a:pPr marL="571500" lvl="1">
              <a:buFontTx/>
              <a:buNone/>
            </a:pPr>
            <a:r>
              <a:rPr lang="en-US" sz="3200" dirty="0">
                <a:solidFill>
                  <a:srgbClr val="FF0000"/>
                </a:solidFill>
              </a:rPr>
              <a:t>&lt;/HEAD&gt;</a:t>
            </a:r>
          </a:p>
          <a:p>
            <a:pPr marL="571500" lvl="1">
              <a:buFontTx/>
              <a:buNone/>
            </a:pPr>
            <a:r>
              <a:rPr lang="en-US" sz="3200" dirty="0">
                <a:solidFill>
                  <a:srgbClr val="990000"/>
                </a:solidFill>
              </a:rPr>
              <a:t>&lt;BODY&gt;</a:t>
            </a:r>
          </a:p>
          <a:p>
            <a:pPr marL="571500" lvl="1">
              <a:buFontTx/>
              <a:buNone/>
            </a:pPr>
            <a:r>
              <a:rPr lang="en-US" sz="3200" dirty="0"/>
              <a:t>	This is what is displayed.</a:t>
            </a:r>
          </a:p>
          <a:p>
            <a:pPr marL="571500" lvl="1">
              <a:buFontTx/>
              <a:buNone/>
            </a:pPr>
            <a:r>
              <a:rPr lang="en-US" sz="3200" dirty="0">
                <a:solidFill>
                  <a:srgbClr val="990000"/>
                </a:solidFill>
              </a:rPr>
              <a:t>&lt;/BODY&gt;</a:t>
            </a:r>
          </a:p>
          <a:p>
            <a:pPr marL="571500" lvl="1">
              <a:buFontTx/>
              <a:buNone/>
            </a:pPr>
            <a:r>
              <a:rPr lang="en-US" sz="3200" dirty="0"/>
              <a:t>&lt;/HTML&gt;</a:t>
            </a:r>
          </a:p>
          <a:p>
            <a:pPr marL="571500" lvl="1">
              <a:buFontTx/>
              <a:buNone/>
            </a:pPr>
            <a:r>
              <a:rPr lang="en-US" sz="3200" dirty="0"/>
              <a:t>								</a:t>
            </a:r>
          </a:p>
        </p:txBody>
      </p:sp>
    </p:spTree>
    <p:extLst>
      <p:ext uri="{BB962C8B-B14F-4D97-AF65-F5344CB8AC3E}">
        <p14:creationId xmlns:p14="http://schemas.microsoft.com/office/powerpoint/2010/main" val="33110647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9201989-8797-49F5-B22D-1DAA345F6003}" type="slidenum">
              <a:rPr lang="ar-SA"/>
              <a:pPr/>
              <a:t>60</a:t>
            </a:fld>
            <a:endParaRPr lang="en-US"/>
          </a:p>
        </p:txBody>
      </p:sp>
      <p:sp>
        <p:nvSpPr>
          <p:cNvPr id="186372" name="Rectangle 4"/>
          <p:cNvSpPr>
            <a:spLocks noChangeArrowheads="1"/>
          </p:cNvSpPr>
          <p:nvPr/>
        </p:nvSpPr>
        <p:spPr bwMode="auto">
          <a:xfrm>
            <a:off x="971600" y="381000"/>
            <a:ext cx="7943800" cy="5216525"/>
          </a:xfrm>
          <a:prstGeom prst="rect">
            <a:avLst/>
          </a:prstGeom>
          <a:solidFill>
            <a:schemeClr val="accent1"/>
          </a:solidFill>
          <a:ln w="9525">
            <a:noFill/>
            <a:miter lim="800000"/>
            <a:headEnd/>
            <a:tailEnd/>
          </a:ln>
          <a:effectLst/>
        </p:spPr>
        <p:txBody>
          <a:bodyPr wrap="square">
            <a:spAutoFit/>
          </a:bodyPr>
          <a:lstStyle/>
          <a:p>
            <a:pPr eaLnBrk="1" hangingPunct="1"/>
            <a:r>
              <a:rPr lang="en-US" sz="2800" b="1" dirty="0">
                <a:solidFill>
                  <a:srgbClr val="FF0000"/>
                </a:solidFill>
              </a:rPr>
              <a:t>&lt;FORM     Action="URL"         method="get"&gt;</a:t>
            </a:r>
          </a:p>
          <a:p>
            <a:pPr eaLnBrk="1" hangingPunct="1"/>
            <a:r>
              <a:rPr lang="en-US" sz="2800" b="1" dirty="0">
                <a:solidFill>
                  <a:srgbClr val="0000CC"/>
                </a:solidFill>
              </a:rPr>
              <a:t>First Name: &lt;INPUT TYPE="TEXT" Size=25 name="</a:t>
            </a:r>
            <a:r>
              <a:rPr lang="en-US" sz="2800" b="1" dirty="0" err="1">
                <a:solidFill>
                  <a:srgbClr val="0000CC"/>
                </a:solidFill>
              </a:rPr>
              <a:t>firstName</a:t>
            </a:r>
            <a:r>
              <a:rPr lang="en-US" sz="2800" b="1" dirty="0">
                <a:solidFill>
                  <a:srgbClr val="0000CC"/>
                </a:solidFill>
              </a:rPr>
              <a:t>"&gt; &lt;BR&gt;</a:t>
            </a:r>
          </a:p>
          <a:p>
            <a:pPr eaLnBrk="1" hangingPunct="1"/>
            <a:r>
              <a:rPr lang="en-US" sz="2800" b="1" dirty="0">
                <a:solidFill>
                  <a:srgbClr val="990000"/>
                </a:solidFill>
              </a:rPr>
              <a:t>Family Name: &lt;INPUT TYPE="TEXT" Size=25 name="</a:t>
            </a:r>
            <a:r>
              <a:rPr lang="en-US" sz="2800" b="1" dirty="0" err="1">
                <a:solidFill>
                  <a:srgbClr val="990000"/>
                </a:solidFill>
              </a:rPr>
              <a:t>LastName</a:t>
            </a:r>
            <a:r>
              <a:rPr lang="en-US" sz="2800" b="1" dirty="0">
                <a:solidFill>
                  <a:srgbClr val="990000"/>
                </a:solidFill>
              </a:rPr>
              <a:t>"&gt;&lt;BR&gt;</a:t>
            </a:r>
          </a:p>
          <a:p>
            <a:pPr eaLnBrk="1" hangingPunct="1"/>
            <a:r>
              <a:rPr lang="en-US" sz="2800" b="1" dirty="0"/>
              <a:t>&lt;BR&gt;</a:t>
            </a:r>
          </a:p>
          <a:p>
            <a:pPr eaLnBrk="1" hangingPunct="1"/>
            <a:r>
              <a:rPr lang="en-US" sz="2800" b="1" dirty="0"/>
              <a:t>&lt;FONT Color</a:t>
            </a:r>
            <a:r>
              <a:rPr lang="ar-SA" sz="2800" b="1" dirty="0"/>
              <a:t> </a:t>
            </a:r>
            <a:r>
              <a:rPr lang="en-US" sz="2800" b="1" dirty="0"/>
              <a:t>= red&gt;</a:t>
            </a:r>
          </a:p>
          <a:p>
            <a:pPr eaLnBrk="1" hangingPunct="1"/>
            <a:r>
              <a:rPr lang="en-US" sz="2800" b="1" dirty="0"/>
              <a:t>&lt;STRONG&gt;&lt;font size=5&gt;Press Here to submit the data:&lt;/font&gt;&lt;/STRONG&gt;&lt;BR&gt;</a:t>
            </a:r>
          </a:p>
          <a:p>
            <a:pPr eaLnBrk="1" hangingPunct="1"/>
            <a:r>
              <a:rPr lang="en-US" sz="2800" b="1" dirty="0">
                <a:solidFill>
                  <a:srgbClr val="FF0000"/>
                </a:solidFill>
              </a:rPr>
              <a:t>&lt;INPUT TYPE="submit" VALUE="</a:t>
            </a:r>
            <a:r>
              <a:rPr lang="en-US" sz="2800" b="1" dirty="0" err="1">
                <a:solidFill>
                  <a:srgbClr val="FF0000"/>
                </a:solidFill>
              </a:rPr>
              <a:t>SubmitData</a:t>
            </a:r>
            <a:r>
              <a:rPr lang="en-US" sz="2800" b="1" dirty="0">
                <a:solidFill>
                  <a:srgbClr val="FF0000"/>
                </a:solidFill>
              </a:rPr>
              <a:t>"&gt;</a:t>
            </a:r>
          </a:p>
          <a:p>
            <a:pPr eaLnBrk="1" hangingPunct="1"/>
            <a:r>
              <a:rPr lang="en-US" sz="2800" b="1" dirty="0">
                <a:solidFill>
                  <a:srgbClr val="0000CC"/>
                </a:solidFill>
              </a:rPr>
              <a:t>&lt;INPUT TYPE="RESET" VALUE="Reset"&gt;</a:t>
            </a:r>
          </a:p>
          <a:p>
            <a:pPr eaLnBrk="1" hangingPunct="1"/>
            <a:r>
              <a:rPr lang="en-US" sz="2800" b="1" dirty="0">
                <a:solidFill>
                  <a:srgbClr val="FF0000"/>
                </a:solidFill>
              </a:rPr>
              <a:t>&lt;/FORM&gt;</a:t>
            </a:r>
          </a:p>
        </p:txBody>
      </p:sp>
    </p:spTree>
    <p:extLst>
      <p:ext uri="{BB962C8B-B14F-4D97-AF65-F5344CB8AC3E}">
        <p14:creationId xmlns:p14="http://schemas.microsoft.com/office/powerpoint/2010/main" val="34631968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5BDF4F-FFDB-4776-821A-28E86B890FA7}" type="slidenum">
              <a:rPr lang="ar-SA"/>
              <a:pPr/>
              <a:t>61</a:t>
            </a:fld>
            <a:endParaRPr lang="en-US"/>
          </a:p>
        </p:txBody>
      </p:sp>
      <p:sp>
        <p:nvSpPr>
          <p:cNvPr id="190468" name="Text Box 4"/>
          <p:cNvSpPr txBox="1">
            <a:spLocks noChangeArrowheads="1"/>
          </p:cNvSpPr>
          <p:nvPr/>
        </p:nvSpPr>
        <p:spPr bwMode="auto">
          <a:xfrm>
            <a:off x="899592" y="838200"/>
            <a:ext cx="8015808" cy="4893647"/>
          </a:xfrm>
          <a:prstGeom prst="rect">
            <a:avLst/>
          </a:prstGeom>
          <a:solidFill>
            <a:schemeClr val="accent1"/>
          </a:solidFill>
          <a:ln w="9525">
            <a:noFill/>
            <a:miter lim="800000"/>
            <a:headEnd/>
            <a:tailEnd/>
          </a:ln>
          <a:effectLst/>
        </p:spPr>
        <p:txBody>
          <a:bodyPr wrap="square">
            <a:spAutoFit/>
          </a:bodyPr>
          <a:lstStyle/>
          <a:p>
            <a:pPr eaLnBrk="1" hangingPunct="1"/>
            <a:r>
              <a:rPr lang="en-US" sz="2600" b="1" dirty="0">
                <a:solidFill>
                  <a:srgbClr val="FF0000"/>
                </a:solidFill>
              </a:rPr>
              <a:t>&lt;BODY </a:t>
            </a:r>
            <a:r>
              <a:rPr lang="en-US" sz="2600" b="1" dirty="0" err="1">
                <a:solidFill>
                  <a:srgbClr val="FF0000"/>
                </a:solidFill>
              </a:rPr>
              <a:t>bgcolor</a:t>
            </a:r>
            <a:r>
              <a:rPr lang="en-US" sz="2600" b="1" dirty="0">
                <a:solidFill>
                  <a:srgbClr val="FF0000"/>
                </a:solidFill>
              </a:rPr>
              <a:t>=</a:t>
            </a:r>
            <a:r>
              <a:rPr lang="en-US" sz="2600" b="1" dirty="0" err="1">
                <a:solidFill>
                  <a:srgbClr val="3366CC"/>
                </a:solidFill>
              </a:rPr>
              <a:t>lightblue</a:t>
            </a:r>
            <a:r>
              <a:rPr lang="en-US" sz="2600" b="1" dirty="0">
                <a:solidFill>
                  <a:schemeClr val="tx2"/>
                </a:solidFill>
              </a:rPr>
              <a:t>&gt;</a:t>
            </a:r>
          </a:p>
          <a:p>
            <a:pPr eaLnBrk="1" hangingPunct="1"/>
            <a:r>
              <a:rPr lang="en-US" sz="2600" b="1" dirty="0">
                <a:solidFill>
                  <a:schemeClr val="tx2"/>
                </a:solidFill>
              </a:rPr>
              <a:t>&lt;form&gt;</a:t>
            </a:r>
          </a:p>
          <a:p>
            <a:pPr eaLnBrk="1" hangingPunct="1"/>
            <a:r>
              <a:rPr lang="en-US" sz="2600" b="1" dirty="0">
                <a:solidFill>
                  <a:schemeClr val="tx2"/>
                </a:solidFill>
              </a:rPr>
              <a:t>&lt;TEXTAREA   </a:t>
            </a:r>
            <a:r>
              <a:rPr lang="en-US" sz="2600" b="1" dirty="0">
                <a:solidFill>
                  <a:srgbClr val="008000"/>
                </a:solidFill>
              </a:rPr>
              <a:t>COLS=40  ROWS=20</a:t>
            </a:r>
            <a:r>
              <a:rPr lang="en-US" sz="2600" b="1" dirty="0">
                <a:solidFill>
                  <a:schemeClr val="tx2"/>
                </a:solidFill>
              </a:rPr>
              <a:t>  Name="comments"  &gt;</a:t>
            </a:r>
          </a:p>
          <a:p>
            <a:pPr eaLnBrk="1" hangingPunct="1"/>
            <a:r>
              <a:rPr lang="en-US" sz="2600" b="1" dirty="0">
                <a:solidFill>
                  <a:srgbClr val="FF0000"/>
                </a:solidFill>
              </a:rPr>
              <a:t>From observing the apathy of those</a:t>
            </a:r>
          </a:p>
          <a:p>
            <a:pPr eaLnBrk="1" hangingPunct="1"/>
            <a:r>
              <a:rPr lang="en-US" sz="2600" b="1" dirty="0">
                <a:solidFill>
                  <a:srgbClr val="FF0000"/>
                </a:solidFill>
              </a:rPr>
              <a:t>about me during flag  raising I </a:t>
            </a:r>
          </a:p>
          <a:p>
            <a:pPr eaLnBrk="1" hangingPunct="1"/>
            <a:r>
              <a:rPr lang="en-US" sz="2600" b="1" dirty="0">
                <a:solidFill>
                  <a:srgbClr val="FF0000"/>
                </a:solidFill>
              </a:rPr>
              <a:t>concluded that patriotism if not</a:t>
            </a:r>
          </a:p>
          <a:p>
            <a:pPr eaLnBrk="1" hangingPunct="1"/>
            <a:r>
              <a:rPr lang="en-US" sz="2600" b="1" dirty="0">
                <a:solidFill>
                  <a:srgbClr val="FF0000"/>
                </a:solidFill>
              </a:rPr>
              <a:t>actually  on the decline is at least </a:t>
            </a:r>
          </a:p>
          <a:p>
            <a:pPr eaLnBrk="1" hangingPunct="1"/>
            <a:r>
              <a:rPr lang="en-US" sz="2600" b="1" dirty="0">
                <a:solidFill>
                  <a:srgbClr val="FF0000"/>
                </a:solidFill>
              </a:rPr>
              <a:t>in a state of dormancy.</a:t>
            </a:r>
          </a:p>
          <a:p>
            <a:pPr eaLnBrk="1" hangingPunct="1"/>
            <a:r>
              <a:rPr lang="en-US" sz="2600" b="1" dirty="0">
                <a:solidFill>
                  <a:schemeClr val="tx2"/>
                </a:solidFill>
              </a:rPr>
              <a:t>Written by Khaled Al-</a:t>
            </a:r>
            <a:r>
              <a:rPr lang="en-US" sz="2600" b="1" dirty="0" err="1">
                <a:solidFill>
                  <a:schemeClr val="tx2"/>
                </a:solidFill>
              </a:rPr>
              <a:t>Fagih</a:t>
            </a:r>
            <a:endParaRPr lang="en-US" sz="2600" b="1" dirty="0">
              <a:solidFill>
                <a:schemeClr val="tx2"/>
              </a:solidFill>
            </a:endParaRPr>
          </a:p>
          <a:p>
            <a:pPr eaLnBrk="1" hangingPunct="1"/>
            <a:r>
              <a:rPr lang="en-US" sz="2600" b="1" dirty="0">
                <a:solidFill>
                  <a:schemeClr val="tx2"/>
                </a:solidFill>
              </a:rPr>
              <a:t>&lt;/TEXTAREA&gt;: </a:t>
            </a:r>
          </a:p>
          <a:p>
            <a:pPr eaLnBrk="1" hangingPunct="1"/>
            <a:r>
              <a:rPr lang="en-US" sz="2600" b="1" dirty="0">
                <a:solidFill>
                  <a:schemeClr val="tx2"/>
                </a:solidFill>
              </a:rPr>
              <a:t>&lt;/form&gt;</a:t>
            </a:r>
          </a:p>
          <a:p>
            <a:pPr eaLnBrk="1" hangingPunct="1"/>
            <a:r>
              <a:rPr lang="en-US" sz="2600" b="1" dirty="0">
                <a:solidFill>
                  <a:srgbClr val="FF0000"/>
                </a:solidFill>
              </a:rPr>
              <a:t>&lt;/BODY&gt;</a:t>
            </a:r>
          </a:p>
        </p:txBody>
      </p:sp>
    </p:spTree>
    <p:extLst>
      <p:ext uri="{BB962C8B-B14F-4D97-AF65-F5344CB8AC3E}">
        <p14:creationId xmlns:p14="http://schemas.microsoft.com/office/powerpoint/2010/main" val="2227501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4" name="Picture 6"/>
          <p:cNvPicPr>
            <a:picLocks noChangeAspect="1" noChangeArrowheads="1"/>
          </p:cNvPicPr>
          <p:nvPr/>
        </p:nvPicPr>
        <p:blipFill>
          <a:blip r:embed="rId2" cstate="print"/>
          <a:srcRect/>
          <a:stretch>
            <a:fillRect/>
          </a:stretch>
        </p:blipFill>
        <p:spPr bwMode="auto">
          <a:xfrm>
            <a:off x="304800" y="1"/>
            <a:ext cx="8534400" cy="6165304"/>
          </a:xfrm>
          <a:prstGeom prst="rect">
            <a:avLst/>
          </a:prstGeom>
          <a:noFill/>
        </p:spPr>
      </p:pic>
    </p:spTree>
    <p:extLst>
      <p:ext uri="{BB962C8B-B14F-4D97-AF65-F5344CB8AC3E}">
        <p14:creationId xmlns:p14="http://schemas.microsoft.com/office/powerpoint/2010/main" val="1397421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4FF2A30-AE4F-48F1-8901-BBD6AC6835A5}" type="slidenum">
              <a:rPr lang="ar-SA"/>
              <a:pPr/>
              <a:t>63</a:t>
            </a:fld>
            <a:endParaRPr lang="en-US"/>
          </a:p>
        </p:txBody>
      </p:sp>
      <p:sp>
        <p:nvSpPr>
          <p:cNvPr id="123906" name="Rectangle 2"/>
          <p:cNvSpPr>
            <a:spLocks noGrp="1" noChangeArrowheads="1"/>
          </p:cNvSpPr>
          <p:nvPr>
            <p:ph type="title"/>
          </p:nvPr>
        </p:nvSpPr>
        <p:spPr>
          <a:xfrm>
            <a:off x="685800" y="274638"/>
            <a:ext cx="8001000" cy="838200"/>
          </a:xfrm>
          <a:solidFill>
            <a:schemeClr val="bg1"/>
          </a:solidFill>
        </p:spPr>
        <p:txBody>
          <a:bodyPr>
            <a:flatTx/>
          </a:bodyPr>
          <a:lstStyle/>
          <a:p>
            <a:r>
              <a:rPr lang="en-US" sz="4000" dirty="0"/>
              <a:t>Other Elements used in Forms</a:t>
            </a:r>
          </a:p>
        </p:txBody>
      </p:sp>
      <p:sp>
        <p:nvSpPr>
          <p:cNvPr id="123907" name="Rectangle 3"/>
          <p:cNvSpPr>
            <a:spLocks noGrp="1" noChangeArrowheads="1"/>
          </p:cNvSpPr>
          <p:nvPr>
            <p:ph type="body" idx="1"/>
          </p:nvPr>
        </p:nvSpPr>
        <p:spPr>
          <a:xfrm>
            <a:off x="685800" y="1600200"/>
            <a:ext cx="7772400" cy="4565104"/>
          </a:xfrm>
          <a:solidFill>
            <a:schemeClr val="accent1"/>
          </a:solidFill>
        </p:spPr>
        <p:txBody>
          <a:bodyPr>
            <a:normAutofit lnSpcReduction="10000"/>
          </a:bodyPr>
          <a:lstStyle/>
          <a:p>
            <a:pPr>
              <a:lnSpc>
                <a:spcPct val="90000"/>
              </a:lnSpc>
              <a:buClr>
                <a:schemeClr val="accent2"/>
              </a:buClr>
              <a:buFont typeface="Wingdings" pitchFamily="2" charset="2"/>
              <a:buChar char="§"/>
            </a:pPr>
            <a:r>
              <a:rPr lang="en-US" sz="2800" b="1" dirty="0">
                <a:solidFill>
                  <a:srgbClr val="FF0000"/>
                </a:solidFill>
              </a:rPr>
              <a:t>Option</a:t>
            </a:r>
          </a:p>
          <a:p>
            <a:pPr>
              <a:lnSpc>
                <a:spcPct val="90000"/>
              </a:lnSpc>
              <a:buClr>
                <a:schemeClr val="accent2"/>
              </a:buClr>
              <a:buFont typeface="Wingdings" pitchFamily="2" charset="2"/>
              <a:buNone/>
            </a:pPr>
            <a:r>
              <a:rPr lang="en-US" sz="2800" dirty="0"/>
              <a:t>The list items are added to the </a:t>
            </a:r>
            <a:r>
              <a:rPr lang="en-US" sz="2800" b="1" dirty="0"/>
              <a:t>&lt;SELECT&gt;</a:t>
            </a:r>
            <a:r>
              <a:rPr lang="en-US" sz="2800" dirty="0"/>
              <a:t> element by inserting </a:t>
            </a:r>
            <a:r>
              <a:rPr lang="en-US" sz="2800" b="1" dirty="0"/>
              <a:t>&lt;OPTION&gt;&lt;/OPTION&gt;</a:t>
            </a:r>
            <a:r>
              <a:rPr lang="en-US" sz="2800" dirty="0"/>
              <a:t> elements.</a:t>
            </a:r>
          </a:p>
          <a:p>
            <a:pPr>
              <a:lnSpc>
                <a:spcPct val="90000"/>
              </a:lnSpc>
              <a:buClr>
                <a:schemeClr val="accent2"/>
              </a:buClr>
              <a:buFont typeface="Wingdings" pitchFamily="2" charset="2"/>
              <a:buNone/>
            </a:pPr>
            <a:r>
              <a:rPr lang="en-US" sz="2800" dirty="0"/>
              <a:t>The Option Element’s attributes are:</a:t>
            </a:r>
          </a:p>
          <a:p>
            <a:pPr>
              <a:lnSpc>
                <a:spcPct val="90000"/>
              </a:lnSpc>
              <a:buClr>
                <a:schemeClr val="accent2"/>
              </a:buClr>
              <a:buFont typeface="Wingdings" pitchFamily="2" charset="2"/>
              <a:buChar char="§"/>
            </a:pPr>
            <a:r>
              <a:rPr lang="en-US" sz="2800" b="1" dirty="0">
                <a:solidFill>
                  <a:srgbClr val="FF0000"/>
                </a:solidFill>
              </a:rPr>
              <a:t>SELECTED</a:t>
            </a:r>
            <a:r>
              <a:rPr lang="en-US" sz="2800" b="1" dirty="0"/>
              <a:t>:</a:t>
            </a:r>
            <a:r>
              <a:rPr lang="en-US" sz="2800" dirty="0"/>
              <a:t> When this attribute is present, the option is selected when the document is initially loaded. </a:t>
            </a:r>
            <a:r>
              <a:rPr lang="en-US" sz="2800" b="1" dirty="0">
                <a:solidFill>
                  <a:srgbClr val="FF0000"/>
                </a:solidFill>
              </a:rPr>
              <a:t>It is an error for more than one option to be selected.</a:t>
            </a:r>
          </a:p>
          <a:p>
            <a:pPr>
              <a:lnSpc>
                <a:spcPct val="90000"/>
              </a:lnSpc>
              <a:buClr>
                <a:schemeClr val="accent2"/>
              </a:buClr>
              <a:buFont typeface="Wingdings" pitchFamily="2" charset="2"/>
              <a:buChar char="§"/>
            </a:pPr>
            <a:r>
              <a:rPr lang="en-US" sz="2800" b="1" dirty="0">
                <a:solidFill>
                  <a:srgbClr val="FF0000"/>
                </a:solidFill>
              </a:rPr>
              <a:t>VALUE</a:t>
            </a:r>
            <a:r>
              <a:rPr lang="en-US" sz="2800" b="1" dirty="0"/>
              <a:t>:</a:t>
            </a:r>
            <a:r>
              <a:rPr lang="en-US" sz="2800" dirty="0"/>
              <a:t> Specifies the value the variable named in the select element.</a:t>
            </a:r>
          </a:p>
          <a:p>
            <a:pPr>
              <a:lnSpc>
                <a:spcPct val="90000"/>
              </a:lnSpc>
              <a:buClr>
                <a:schemeClr val="accent2"/>
              </a:buClr>
              <a:buFont typeface="Wingdings" pitchFamily="2" charset="2"/>
              <a:buNone/>
            </a:pPr>
            <a:r>
              <a:rPr lang="en-US" sz="2800" dirty="0"/>
              <a:t>							</a:t>
            </a:r>
          </a:p>
        </p:txBody>
      </p:sp>
    </p:spTree>
    <p:extLst>
      <p:ext uri="{BB962C8B-B14F-4D97-AF65-F5344CB8AC3E}">
        <p14:creationId xmlns:p14="http://schemas.microsoft.com/office/powerpoint/2010/main" val="567802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B697C9-AE17-4150-9D8D-7D73CD0B0780}" type="slidenum">
              <a:rPr lang="ar-SA"/>
              <a:pPr/>
              <a:t>64</a:t>
            </a:fld>
            <a:endParaRPr lang="en-US"/>
          </a:p>
        </p:txBody>
      </p:sp>
      <p:sp>
        <p:nvSpPr>
          <p:cNvPr id="198659" name="Rectangle 3"/>
          <p:cNvSpPr>
            <a:spLocks noGrp="1" noChangeArrowheads="1"/>
          </p:cNvSpPr>
          <p:nvPr>
            <p:ph type="body" idx="1"/>
          </p:nvPr>
        </p:nvSpPr>
        <p:spPr>
          <a:xfrm>
            <a:off x="1043608" y="304800"/>
            <a:ext cx="8100392" cy="6051550"/>
          </a:xfrm>
          <a:solidFill>
            <a:schemeClr val="accent1"/>
          </a:solidFill>
        </p:spPr>
        <p:txBody>
          <a:bodyPr/>
          <a:lstStyle/>
          <a:p>
            <a:pPr>
              <a:lnSpc>
                <a:spcPct val="90000"/>
              </a:lnSpc>
              <a:buFontTx/>
              <a:buNone/>
            </a:pPr>
            <a:r>
              <a:rPr lang="en-US" sz="2600" b="1" dirty="0">
                <a:solidFill>
                  <a:srgbClr val="FF0000"/>
                </a:solidFill>
              </a:rPr>
              <a:t>&lt;HEAD&gt; &lt;TITLE&gt;SELECT with </a:t>
            </a:r>
            <a:r>
              <a:rPr lang="en-US" sz="2600" b="1" dirty="0" err="1">
                <a:solidFill>
                  <a:srgbClr val="FF0000"/>
                </a:solidFill>
              </a:rPr>
              <a:t>Mutiple</a:t>
            </a:r>
            <a:r>
              <a:rPr lang="en-US" sz="2600" b="1" dirty="0">
                <a:solidFill>
                  <a:srgbClr val="FF0000"/>
                </a:solidFill>
              </a:rPr>
              <a:t> &lt;/TITLE&gt; &lt;/HEAD&gt;</a:t>
            </a:r>
          </a:p>
          <a:p>
            <a:pPr>
              <a:lnSpc>
                <a:spcPct val="90000"/>
              </a:lnSpc>
              <a:buFontTx/>
              <a:buNone/>
            </a:pPr>
            <a:r>
              <a:rPr lang="en-US" sz="2600" b="1" dirty="0"/>
              <a:t>&lt;BODY&gt;</a:t>
            </a:r>
          </a:p>
          <a:p>
            <a:pPr>
              <a:lnSpc>
                <a:spcPct val="90000"/>
              </a:lnSpc>
              <a:buFontTx/>
              <a:buNone/>
            </a:pPr>
            <a:r>
              <a:rPr lang="en-US" sz="2600" b="1" dirty="0"/>
              <a:t>&lt;h2&gt;&lt;font color=blue&gt;What type of Computer do you have?&lt;/font&gt;&lt;h2&gt;</a:t>
            </a:r>
          </a:p>
          <a:p>
            <a:pPr>
              <a:lnSpc>
                <a:spcPct val="90000"/>
              </a:lnSpc>
              <a:buFontTx/>
              <a:buNone/>
            </a:pPr>
            <a:r>
              <a:rPr lang="en-US" sz="2600" b="1" dirty="0">
                <a:solidFill>
                  <a:srgbClr val="FF0000"/>
                </a:solidFill>
              </a:rPr>
              <a:t>&lt;FORM&gt;</a:t>
            </a:r>
          </a:p>
          <a:p>
            <a:pPr>
              <a:lnSpc>
                <a:spcPct val="90000"/>
              </a:lnSpc>
              <a:buFontTx/>
              <a:buNone/>
            </a:pPr>
            <a:r>
              <a:rPr lang="en-US" sz="2600" b="1" dirty="0"/>
              <a:t>&lt;SELECT NAME="</a:t>
            </a:r>
            <a:r>
              <a:rPr lang="en-US" sz="2600" b="1" dirty="0" err="1"/>
              <a:t>ComputerType</a:t>
            </a:r>
            <a:r>
              <a:rPr lang="en-US" sz="2600" b="1" dirty="0"/>
              <a:t>" size=5   multiple&gt;</a:t>
            </a:r>
          </a:p>
          <a:p>
            <a:pPr>
              <a:lnSpc>
                <a:spcPct val="90000"/>
              </a:lnSpc>
              <a:buFontTx/>
              <a:buNone/>
            </a:pPr>
            <a:r>
              <a:rPr lang="en-US" sz="2600" b="1" dirty="0"/>
              <a:t>	</a:t>
            </a:r>
            <a:r>
              <a:rPr lang="en-US" sz="2600" b="1" dirty="0">
                <a:solidFill>
                  <a:srgbClr val="0000FF"/>
                </a:solidFill>
              </a:rPr>
              <a:t>&lt;OPTION  value="IBM" &gt; IBM&lt;/OPTION&gt;</a:t>
            </a:r>
          </a:p>
          <a:p>
            <a:pPr>
              <a:lnSpc>
                <a:spcPct val="90000"/>
              </a:lnSpc>
              <a:buFontTx/>
              <a:buNone/>
            </a:pPr>
            <a:r>
              <a:rPr lang="en-US" sz="2600" b="1" dirty="0">
                <a:solidFill>
                  <a:srgbClr val="0000FF"/>
                </a:solidFill>
              </a:rPr>
              <a:t> 	&lt;OPTION  value="INTEL"&gt; INTEL&lt;/OPTION&gt;</a:t>
            </a:r>
          </a:p>
          <a:p>
            <a:pPr>
              <a:lnSpc>
                <a:spcPct val="90000"/>
              </a:lnSpc>
              <a:buFontTx/>
              <a:buNone/>
            </a:pPr>
            <a:r>
              <a:rPr lang="en-US" sz="2600" b="1" dirty="0">
                <a:solidFill>
                  <a:srgbClr val="0000FF"/>
                </a:solidFill>
              </a:rPr>
              <a:t>	&lt;OPTION value=" Apple"&gt; Apple&lt;/OPTION&gt;</a:t>
            </a:r>
          </a:p>
          <a:p>
            <a:pPr>
              <a:lnSpc>
                <a:spcPct val="90000"/>
              </a:lnSpc>
              <a:buFontTx/>
              <a:buNone/>
            </a:pPr>
            <a:r>
              <a:rPr lang="en-US" sz="2600" b="1" dirty="0">
                <a:solidFill>
                  <a:srgbClr val="0000FF"/>
                </a:solidFill>
              </a:rPr>
              <a:t>	&lt;OPTION value="Compaq" SELECTED&gt; Compaq&lt;/OPTION&gt;</a:t>
            </a:r>
          </a:p>
          <a:p>
            <a:pPr>
              <a:lnSpc>
                <a:spcPct val="90000"/>
              </a:lnSpc>
              <a:buFontTx/>
              <a:buNone/>
            </a:pPr>
            <a:r>
              <a:rPr lang="en-US" sz="2600" b="1" dirty="0">
                <a:solidFill>
                  <a:srgbClr val="0000FF"/>
                </a:solidFill>
              </a:rPr>
              <a:t>	&lt;OPTION value=" other"&gt; Other&lt;/OPTION&gt;</a:t>
            </a:r>
          </a:p>
          <a:p>
            <a:pPr>
              <a:lnSpc>
                <a:spcPct val="90000"/>
              </a:lnSpc>
              <a:buFontTx/>
              <a:buNone/>
            </a:pPr>
            <a:r>
              <a:rPr lang="en-US" sz="2600" b="1" dirty="0"/>
              <a:t>&lt;/SELECT&gt;</a:t>
            </a:r>
          </a:p>
          <a:p>
            <a:pPr>
              <a:lnSpc>
                <a:spcPct val="90000"/>
              </a:lnSpc>
              <a:buFontTx/>
              <a:buNone/>
            </a:pPr>
            <a:r>
              <a:rPr lang="en-US" sz="2600" b="1" dirty="0">
                <a:solidFill>
                  <a:srgbClr val="FF0000"/>
                </a:solidFill>
              </a:rPr>
              <a:t>&lt;/FORM&gt;&lt;/BODY&gt;&lt;/HTML&gt;</a:t>
            </a:r>
          </a:p>
        </p:txBody>
      </p:sp>
    </p:spTree>
    <p:extLst>
      <p:ext uri="{BB962C8B-B14F-4D97-AF65-F5344CB8AC3E}">
        <p14:creationId xmlns:p14="http://schemas.microsoft.com/office/powerpoint/2010/main" val="18467778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9" name="Picture 5"/>
          <p:cNvPicPr>
            <a:picLocks noChangeAspect="1" noChangeArrowheads="1"/>
          </p:cNvPicPr>
          <p:nvPr/>
        </p:nvPicPr>
        <p:blipFill>
          <a:blip r:embed="rId2" cstate="print">
            <a:lum contrast="-12000"/>
          </a:blip>
          <a:srcRect/>
          <a:stretch>
            <a:fillRect/>
          </a:stretch>
        </p:blipFill>
        <p:spPr bwMode="auto">
          <a:xfrm>
            <a:off x="1143000" y="0"/>
            <a:ext cx="6423025" cy="6477000"/>
          </a:xfrm>
          <a:prstGeom prst="rect">
            <a:avLst/>
          </a:prstGeom>
          <a:solidFill>
            <a:schemeClr val="accent1"/>
          </a:solidFill>
        </p:spPr>
      </p:pic>
      <p:sp>
        <p:nvSpPr>
          <p:cNvPr id="180230" name="Text Box 6"/>
          <p:cNvSpPr txBox="1">
            <a:spLocks noChangeArrowheads="1"/>
          </p:cNvSpPr>
          <p:nvPr/>
        </p:nvSpPr>
        <p:spPr bwMode="auto">
          <a:xfrm>
            <a:off x="6477000" y="2438400"/>
            <a:ext cx="1905000" cy="366713"/>
          </a:xfrm>
          <a:prstGeom prst="rect">
            <a:avLst/>
          </a:prstGeom>
          <a:noFill/>
          <a:ln w="9525">
            <a:noFill/>
            <a:miter lim="800000"/>
            <a:headEnd/>
            <a:tailEnd/>
          </a:ln>
          <a:effectLst/>
        </p:spPr>
        <p:txBody>
          <a:bodyPr>
            <a:spAutoFit/>
          </a:bodyPr>
          <a:lstStyle/>
          <a:p>
            <a:pPr eaLnBrk="1" hangingPunct="1">
              <a:spcBef>
                <a:spcPct val="50000"/>
              </a:spcBef>
            </a:pPr>
            <a:endParaRPr lang="en-US" b="1"/>
          </a:p>
        </p:txBody>
      </p:sp>
    </p:spTree>
    <p:extLst>
      <p:ext uri="{BB962C8B-B14F-4D97-AF65-F5344CB8AC3E}">
        <p14:creationId xmlns:p14="http://schemas.microsoft.com/office/powerpoint/2010/main" val="33391775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Style Sheet Languages</a:t>
            </a:r>
          </a:p>
        </p:txBody>
      </p:sp>
      <p:sp>
        <p:nvSpPr>
          <p:cNvPr id="4099" name="Rectangle 3"/>
          <p:cNvSpPr>
            <a:spLocks noGrp="1" noChangeArrowheads="1"/>
          </p:cNvSpPr>
          <p:nvPr>
            <p:ph type="body" idx="1"/>
          </p:nvPr>
        </p:nvSpPr>
        <p:spPr/>
        <p:txBody>
          <a:bodyPr/>
          <a:lstStyle/>
          <a:p>
            <a:pPr eaLnBrk="1" hangingPunct="1"/>
            <a:r>
              <a:rPr lang="en-US" altLang="en-US" smtClean="0"/>
              <a:t>Cascading Style Sheets (</a:t>
            </a:r>
            <a:r>
              <a:rPr lang="en-US" altLang="en-US" smtClean="0">
                <a:solidFill>
                  <a:schemeClr val="hlink"/>
                </a:solidFill>
              </a:rPr>
              <a:t>CSS</a:t>
            </a:r>
            <a:r>
              <a:rPr lang="en-US" altLang="en-US" smtClean="0"/>
              <a:t>)</a:t>
            </a:r>
          </a:p>
          <a:p>
            <a:pPr lvl="1" eaLnBrk="1" hangingPunct="1"/>
            <a:r>
              <a:rPr lang="en-US" altLang="en-US" smtClean="0"/>
              <a:t>Applies to HTML as well as XML documents in general</a:t>
            </a:r>
          </a:p>
        </p:txBody>
      </p:sp>
    </p:spTree>
    <p:extLst>
      <p:ext uri="{BB962C8B-B14F-4D97-AF65-F5344CB8AC3E}">
        <p14:creationId xmlns:p14="http://schemas.microsoft.com/office/powerpoint/2010/main" val="582702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CSS Introduction</a:t>
            </a:r>
          </a:p>
        </p:txBody>
      </p:sp>
      <p:sp>
        <p:nvSpPr>
          <p:cNvPr id="5123" name="Rectangle 3"/>
          <p:cNvSpPr>
            <a:spLocks noGrp="1" noChangeArrowheads="1"/>
          </p:cNvSpPr>
          <p:nvPr>
            <p:ph type="body" idx="1"/>
          </p:nvPr>
        </p:nvSpPr>
        <p:spPr/>
        <p:txBody>
          <a:bodyPr/>
          <a:lstStyle/>
          <a:p>
            <a:pPr eaLnBrk="1" hangingPunct="1"/>
            <a:r>
              <a:rPr lang="en-US" altLang="en-US" smtClean="0"/>
              <a:t>A styled HTML document</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produced by the style sheet </a:t>
            </a:r>
            <a:r>
              <a:rPr lang="en-US" altLang="en-US" smtClean="0">
                <a:latin typeface="Lucida Sans Typewriter" panose="020B0509030504030204" pitchFamily="49" charset="0"/>
              </a:rPr>
              <a:t>style1.css</a:t>
            </a:r>
            <a:r>
              <a:rPr lang="en-US" altLang="en-US" smtClean="0"/>
              <a:t>:</a:t>
            </a:r>
          </a:p>
        </p:txBody>
      </p:sp>
      <p:pic>
        <p:nvPicPr>
          <p:cNvPr id="5124" name="Picture 4" descr="CSSHelloWorld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819400"/>
            <a:ext cx="3810000" cy="169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5715000"/>
            <a:ext cx="41148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7800" y="6096000"/>
            <a:ext cx="67818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32349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CSS Introduction</a:t>
            </a:r>
          </a:p>
        </p:txBody>
      </p:sp>
      <p:pic>
        <p:nvPicPr>
          <p:cNvPr id="614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384300"/>
            <a:ext cx="75438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Oval 5"/>
          <p:cNvSpPr>
            <a:spLocks noChangeArrowheads="1"/>
          </p:cNvSpPr>
          <p:nvPr/>
        </p:nvSpPr>
        <p:spPr bwMode="auto">
          <a:xfrm>
            <a:off x="1143000" y="3276600"/>
            <a:ext cx="2667000" cy="381000"/>
          </a:xfrm>
          <a:prstGeom prst="ellipse">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149" name="Text Box 6"/>
          <p:cNvSpPr txBox="1">
            <a:spLocks noChangeArrowheads="1"/>
          </p:cNvSpPr>
          <p:nvPr/>
        </p:nvSpPr>
        <p:spPr bwMode="auto">
          <a:xfrm>
            <a:off x="3489325" y="2932113"/>
            <a:ext cx="487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latin typeface="Lucida Sans Typewriter" panose="020B0509030504030204" pitchFamily="49" charset="0"/>
              </a:rPr>
              <a:t>link</a:t>
            </a:r>
            <a:r>
              <a:rPr lang="en-US" altLang="en-US">
                <a:solidFill>
                  <a:srgbClr val="008080"/>
                </a:solidFill>
              </a:rPr>
              <a:t> element associates style sheet with doc.</a:t>
            </a:r>
          </a:p>
        </p:txBody>
      </p:sp>
    </p:spTree>
    <p:extLst>
      <p:ext uri="{BB962C8B-B14F-4D97-AF65-F5344CB8AC3E}">
        <p14:creationId xmlns:p14="http://schemas.microsoft.com/office/powerpoint/2010/main" val="3367610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CSS Introduction</a:t>
            </a:r>
          </a:p>
        </p:txBody>
      </p:sp>
      <p:pic>
        <p:nvPicPr>
          <p:cNvPr id="7171" name="Picture 4" descr="CSSHelloWorldSelec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493838"/>
            <a:ext cx="64770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9109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C026086-CE7D-4CA9-966B-8ED879F2560D}" type="slidenum">
              <a:rPr lang="ar-SA"/>
              <a:pPr/>
              <a:t>7</a:t>
            </a:fld>
            <a:endParaRPr lang="en-US"/>
          </a:p>
        </p:txBody>
      </p:sp>
      <p:sp>
        <p:nvSpPr>
          <p:cNvPr id="24578" name="Rectangle 2"/>
          <p:cNvSpPr>
            <a:spLocks noGrp="1" noChangeArrowheads="1"/>
          </p:cNvSpPr>
          <p:nvPr>
            <p:ph type="title"/>
          </p:nvPr>
        </p:nvSpPr>
        <p:spPr>
          <a:xfrm>
            <a:off x="878904" y="304800"/>
            <a:ext cx="8229600" cy="1143000"/>
          </a:xfrm>
          <a:solidFill>
            <a:schemeClr val="bg1"/>
          </a:solidFill>
        </p:spPr>
        <p:txBody>
          <a:bodyPr>
            <a:flatTx/>
          </a:bodyPr>
          <a:lstStyle/>
          <a:p>
            <a:r>
              <a:rPr lang="en-US" dirty="0"/>
              <a:t>Using Image Background</a:t>
            </a:r>
          </a:p>
        </p:txBody>
      </p:sp>
      <p:sp>
        <p:nvSpPr>
          <p:cNvPr id="24579" name="Rectangle 3"/>
          <p:cNvSpPr>
            <a:spLocks noGrp="1" noChangeArrowheads="1"/>
          </p:cNvSpPr>
          <p:nvPr>
            <p:ph type="body" idx="1"/>
          </p:nvPr>
        </p:nvSpPr>
        <p:spPr>
          <a:xfrm>
            <a:off x="878904" y="1600200"/>
            <a:ext cx="8229600" cy="4419600"/>
          </a:xfrm>
          <a:solidFill>
            <a:schemeClr val="accent1"/>
          </a:solidFill>
        </p:spPr>
        <p:txBody>
          <a:bodyPr>
            <a:normAutofit fontScale="92500" lnSpcReduction="10000"/>
          </a:bodyPr>
          <a:lstStyle/>
          <a:p>
            <a:pPr>
              <a:buClr>
                <a:schemeClr val="bg1"/>
              </a:buClr>
              <a:buFont typeface="Wingdings" pitchFamily="2" charset="2"/>
              <a:buChar char="§"/>
            </a:pPr>
            <a:r>
              <a:rPr lang="en-US"/>
              <a:t>The BODY element also gives you ability of setting an image as the document’s background.</a:t>
            </a:r>
          </a:p>
          <a:p>
            <a:pPr>
              <a:buClr>
                <a:schemeClr val="bg1"/>
              </a:buClr>
              <a:buFont typeface="Wingdings" pitchFamily="2" charset="2"/>
              <a:buChar char="§"/>
            </a:pPr>
            <a:r>
              <a:rPr lang="en-US"/>
              <a:t>An example of a background image’s HTML code is as follows:</a:t>
            </a:r>
          </a:p>
          <a:p>
            <a:pPr>
              <a:buClr>
                <a:schemeClr val="bg1"/>
              </a:buClr>
              <a:buFont typeface="Wingdings" pitchFamily="2" charset="2"/>
              <a:buNone/>
            </a:pPr>
            <a:endParaRPr lang="en-US"/>
          </a:p>
          <a:p>
            <a:pPr>
              <a:buClr>
                <a:schemeClr val="bg1"/>
              </a:buClr>
              <a:buFont typeface="Wingdings" pitchFamily="2" charset="2"/>
              <a:buNone/>
            </a:pPr>
            <a:r>
              <a:rPr lang="en-US">
                <a:solidFill>
                  <a:srgbClr val="FF0000"/>
                </a:solidFill>
              </a:rPr>
              <a:t>&lt;BODY BACKGROUND=“hi.gif” BGCOLOR=“#FFFFFF”&gt;&lt;/BODY&gt;</a:t>
            </a:r>
          </a:p>
          <a:p>
            <a:pPr>
              <a:buClr>
                <a:schemeClr val="bg1"/>
              </a:buClr>
              <a:buFont typeface="Wingdings" pitchFamily="2" charset="2"/>
              <a:buNone/>
            </a:pPr>
            <a:endParaRPr lang="en-US">
              <a:solidFill>
                <a:srgbClr val="FF0000"/>
              </a:solidFill>
            </a:endParaRPr>
          </a:p>
          <a:p>
            <a:pPr>
              <a:buClr>
                <a:schemeClr val="bg1"/>
              </a:buClr>
              <a:buFont typeface="Wingdings" pitchFamily="2" charset="2"/>
              <a:buNone/>
            </a:pPr>
            <a:r>
              <a:rPr lang="en-US"/>
              <a:t>	</a:t>
            </a:r>
          </a:p>
        </p:txBody>
      </p:sp>
    </p:spTree>
    <p:extLst>
      <p:ext uri="{BB962C8B-B14F-4D97-AF65-F5344CB8AC3E}">
        <p14:creationId xmlns:p14="http://schemas.microsoft.com/office/powerpoint/2010/main" val="1580496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CSS Introduction</a:t>
            </a:r>
          </a:p>
        </p:txBody>
      </p:sp>
      <p:sp>
        <p:nvSpPr>
          <p:cNvPr id="8195" name="Rectangle 3"/>
          <p:cNvSpPr>
            <a:spLocks noGrp="1" noChangeArrowheads="1"/>
          </p:cNvSpPr>
          <p:nvPr>
            <p:ph type="body" idx="1"/>
          </p:nvPr>
        </p:nvSpPr>
        <p:spPr/>
        <p:txBody>
          <a:bodyPr/>
          <a:lstStyle/>
          <a:p>
            <a:pPr eaLnBrk="1" hangingPunct="1"/>
            <a:r>
              <a:rPr lang="en-US" altLang="en-US" smtClean="0"/>
              <a:t>A styled HTML document</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
            </a:r>
            <a:br>
              <a:rPr lang="en-US" altLang="en-US" smtClean="0"/>
            </a:br>
            <a:r>
              <a:rPr lang="en-US" altLang="en-US" smtClean="0"/>
              <a:t>produced by the style sheet </a:t>
            </a:r>
            <a:r>
              <a:rPr lang="en-US" altLang="en-US" smtClean="0">
                <a:latin typeface="Lucida Sans Typewriter" panose="020B0509030504030204" pitchFamily="49" charset="0"/>
              </a:rPr>
              <a:t>style2.css</a:t>
            </a:r>
            <a:r>
              <a:rPr lang="en-US" altLang="en-US" smtClean="0"/>
              <a:t>:</a:t>
            </a:r>
          </a:p>
        </p:txBody>
      </p:sp>
      <p:pic>
        <p:nvPicPr>
          <p:cNvPr id="8196" name="Picture 4" descr="CSSHelloWorld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892425"/>
            <a:ext cx="411480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5764213"/>
            <a:ext cx="60198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3312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CSS Syntax</a:t>
            </a:r>
          </a:p>
        </p:txBody>
      </p:sp>
      <p:sp>
        <p:nvSpPr>
          <p:cNvPr id="9219" name="Rectangle 5"/>
          <p:cNvSpPr>
            <a:spLocks noGrp="1" noChangeArrowheads="1"/>
          </p:cNvSpPr>
          <p:nvPr>
            <p:ph type="body" idx="1"/>
          </p:nvPr>
        </p:nvSpPr>
        <p:spPr/>
        <p:txBody>
          <a:bodyPr/>
          <a:lstStyle/>
          <a:p>
            <a:pPr eaLnBrk="1" hangingPunct="1"/>
            <a:r>
              <a:rPr lang="en-US" altLang="en-US" smtClean="0"/>
              <a:t>Parts of a </a:t>
            </a:r>
            <a:r>
              <a:rPr lang="en-US" altLang="en-US" smtClean="0">
                <a:solidFill>
                  <a:schemeClr val="hlink"/>
                </a:solidFill>
              </a:rPr>
              <a:t>style rule</a:t>
            </a:r>
            <a:r>
              <a:rPr lang="en-US" altLang="en-US" smtClean="0"/>
              <a:t> (or </a:t>
            </a:r>
            <a:r>
              <a:rPr lang="en-US" altLang="en-US" smtClean="0">
                <a:solidFill>
                  <a:schemeClr val="hlink"/>
                </a:solidFill>
              </a:rPr>
              <a:t>statement</a:t>
            </a:r>
            <a:r>
              <a:rPr lang="en-US" altLang="en-US" smtClean="0"/>
              <a:t>)</a:t>
            </a:r>
          </a:p>
        </p:txBody>
      </p:sp>
      <p:pic>
        <p:nvPicPr>
          <p:cNvPr id="9220" name="Picture 4" descr="StyleRu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3124200"/>
            <a:ext cx="56388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14550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altLang="en-US" sz="4000" smtClean="0"/>
              <a:t>CSS Syntax:</a:t>
            </a:r>
            <a:br>
              <a:rPr lang="en-US" altLang="en-US" sz="4000" smtClean="0"/>
            </a:br>
            <a:r>
              <a:rPr lang="en-US" altLang="en-US" sz="4000" smtClean="0"/>
              <a:t>Selector Strings</a:t>
            </a:r>
          </a:p>
        </p:txBody>
      </p:sp>
      <p:sp>
        <p:nvSpPr>
          <p:cNvPr id="10243" name="Rectangle 3"/>
          <p:cNvSpPr>
            <a:spLocks noGrp="1" noChangeArrowheads="1"/>
          </p:cNvSpPr>
          <p:nvPr>
            <p:ph type="body" idx="1"/>
          </p:nvPr>
        </p:nvSpPr>
        <p:spPr/>
        <p:txBody>
          <a:bodyPr/>
          <a:lstStyle/>
          <a:p>
            <a:pPr eaLnBrk="1" hangingPunct="1"/>
            <a:r>
              <a:rPr lang="en-US" altLang="en-US" sz="2800" smtClean="0"/>
              <a:t>Single element type:</a:t>
            </a:r>
          </a:p>
          <a:p>
            <a:pPr eaLnBrk="1" hangingPunct="1"/>
            <a:endParaRPr lang="en-US" altLang="en-US" sz="2800" smtClean="0"/>
          </a:p>
          <a:p>
            <a:pPr eaLnBrk="1" hangingPunct="1"/>
            <a:r>
              <a:rPr lang="en-US" altLang="en-US" sz="2800" smtClean="0"/>
              <a:t>Multiple element types:</a:t>
            </a:r>
          </a:p>
          <a:p>
            <a:pPr eaLnBrk="1" hangingPunct="1"/>
            <a:endParaRPr lang="en-US" altLang="en-US" sz="2800" smtClean="0"/>
          </a:p>
          <a:p>
            <a:pPr eaLnBrk="1" hangingPunct="1"/>
            <a:r>
              <a:rPr lang="en-US" altLang="en-US" sz="2800" smtClean="0"/>
              <a:t>All element types:</a:t>
            </a:r>
          </a:p>
          <a:p>
            <a:pPr eaLnBrk="1" hangingPunct="1"/>
            <a:endParaRPr lang="en-US" altLang="en-US" sz="2800" smtClean="0"/>
          </a:p>
          <a:p>
            <a:pPr eaLnBrk="1" hangingPunct="1"/>
            <a:r>
              <a:rPr lang="en-US" altLang="en-US" sz="2800" smtClean="0"/>
              <a:t>Specific elements by id:</a:t>
            </a:r>
          </a:p>
          <a:p>
            <a:pPr eaLnBrk="1" hangingPunct="1"/>
            <a:endParaRPr lang="en-US" altLang="en-US" sz="2800" smtClean="0"/>
          </a:p>
          <a:p>
            <a:pPr eaLnBrk="1" hangingPunct="1"/>
            <a:endParaRPr lang="en-US" altLang="en-US" sz="2800" smtClean="0"/>
          </a:p>
        </p:txBody>
      </p:sp>
      <p:pic>
        <p:nvPicPr>
          <p:cNvPr id="10244"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810000"/>
            <a:ext cx="574675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2819400"/>
            <a:ext cx="58674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4876800"/>
            <a:ext cx="2971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95400" y="5943600"/>
            <a:ext cx="41148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063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altLang="en-US" sz="4000" smtClean="0"/>
              <a:t>CSS Syntax:</a:t>
            </a:r>
            <a:br>
              <a:rPr lang="en-US" altLang="en-US" sz="4000" smtClean="0"/>
            </a:br>
            <a:r>
              <a:rPr lang="en-US" altLang="en-US" sz="4000" smtClean="0"/>
              <a:t>Selector Strings</a:t>
            </a:r>
          </a:p>
        </p:txBody>
      </p:sp>
      <p:pic>
        <p:nvPicPr>
          <p:cNvPr id="1126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953000"/>
            <a:ext cx="51816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5" descr="Select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1600200"/>
            <a:ext cx="41338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4089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altLang="en-US" sz="4000" smtClean="0"/>
              <a:t>CSS Syntax:</a:t>
            </a:r>
            <a:br>
              <a:rPr lang="en-US" altLang="en-US" sz="4000" smtClean="0"/>
            </a:br>
            <a:r>
              <a:rPr lang="en-US" altLang="en-US" sz="4000" smtClean="0"/>
              <a:t> Selector Strings</a:t>
            </a:r>
          </a:p>
        </p:txBody>
      </p:sp>
      <p:sp>
        <p:nvSpPr>
          <p:cNvPr id="12291" name="Rectangle 3"/>
          <p:cNvSpPr>
            <a:spLocks noGrp="1" noChangeArrowheads="1"/>
          </p:cNvSpPr>
          <p:nvPr>
            <p:ph type="body" idx="1"/>
          </p:nvPr>
        </p:nvSpPr>
        <p:spPr/>
        <p:txBody>
          <a:bodyPr/>
          <a:lstStyle/>
          <a:p>
            <a:pPr eaLnBrk="1" hangingPunct="1"/>
            <a:r>
              <a:rPr lang="en-US" altLang="en-US" smtClean="0"/>
              <a:t>Elements belonging to a </a:t>
            </a:r>
            <a:r>
              <a:rPr lang="en-US" altLang="en-US" smtClean="0">
                <a:solidFill>
                  <a:schemeClr val="hlink"/>
                </a:solidFill>
              </a:rPr>
              <a:t>style class</a:t>
            </a:r>
            <a:r>
              <a:rPr lang="en-US" altLang="en-US" smtClean="0"/>
              <a:t>:</a:t>
            </a:r>
          </a:p>
          <a:p>
            <a:pPr eaLnBrk="1" hangingPunct="1"/>
            <a:endParaRPr lang="en-US" altLang="en-US" smtClean="0"/>
          </a:p>
          <a:p>
            <a:pPr lvl="1" eaLnBrk="1" hangingPunct="1"/>
            <a:r>
              <a:rPr lang="en-US" altLang="en-US" smtClean="0"/>
              <a:t>Referencing a style class in HTML:</a:t>
            </a:r>
          </a:p>
          <a:p>
            <a:pPr eaLnBrk="1" hangingPunct="1"/>
            <a:endParaRPr lang="en-US" altLang="en-US" smtClean="0"/>
          </a:p>
          <a:p>
            <a:pPr eaLnBrk="1" hangingPunct="1"/>
            <a:r>
              <a:rPr lang="en-US" altLang="en-US" smtClean="0"/>
              <a:t>Elements of a certain type and class:</a:t>
            </a:r>
          </a:p>
        </p:txBody>
      </p:sp>
      <p:pic>
        <p:nvPicPr>
          <p:cNvPr id="122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819400"/>
            <a:ext cx="45767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5105400"/>
            <a:ext cx="4457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Oval 6"/>
          <p:cNvSpPr>
            <a:spLocks noChangeArrowheads="1"/>
          </p:cNvSpPr>
          <p:nvPr/>
        </p:nvSpPr>
        <p:spPr bwMode="auto">
          <a:xfrm>
            <a:off x="1905000" y="2819400"/>
            <a:ext cx="1295400" cy="381000"/>
          </a:xfrm>
          <a:prstGeom prst="ellipse">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295" name="Text Box 7"/>
          <p:cNvSpPr txBox="1">
            <a:spLocks noChangeArrowheads="1"/>
          </p:cNvSpPr>
          <p:nvPr/>
        </p:nvSpPr>
        <p:spPr bwMode="auto">
          <a:xfrm>
            <a:off x="2438400" y="3124200"/>
            <a:ext cx="419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rPr>
              <a:t>class selector: begins with a period . </a:t>
            </a:r>
          </a:p>
        </p:txBody>
      </p:sp>
      <p:pic>
        <p:nvPicPr>
          <p:cNvPr id="1229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3962400"/>
            <a:ext cx="47069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886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sz="4000" smtClean="0"/>
              <a:t>CSS Syntax:</a:t>
            </a:r>
            <a:br>
              <a:rPr lang="en-US" altLang="en-US" sz="4000" smtClean="0"/>
            </a:br>
            <a:r>
              <a:rPr lang="en-US" altLang="en-US" sz="4000" smtClean="0"/>
              <a:t> Selector Strings</a:t>
            </a:r>
          </a:p>
        </p:txBody>
      </p:sp>
      <p:sp>
        <p:nvSpPr>
          <p:cNvPr id="13315" name="Rectangle 3"/>
          <p:cNvSpPr>
            <a:spLocks noGrp="1" noChangeArrowheads="1"/>
          </p:cNvSpPr>
          <p:nvPr>
            <p:ph type="body" idx="1"/>
          </p:nvPr>
        </p:nvSpPr>
        <p:spPr/>
        <p:txBody>
          <a:bodyPr/>
          <a:lstStyle/>
          <a:p>
            <a:pPr eaLnBrk="1" hangingPunct="1"/>
            <a:r>
              <a:rPr lang="en-US" altLang="en-US" smtClean="0"/>
              <a:t>Elements belonging to a </a:t>
            </a:r>
            <a:r>
              <a:rPr lang="en-US" altLang="en-US" smtClean="0">
                <a:solidFill>
                  <a:schemeClr val="hlink"/>
                </a:solidFill>
              </a:rPr>
              <a:t>style class</a:t>
            </a:r>
            <a:r>
              <a:rPr lang="en-US" altLang="en-US" smtClean="0"/>
              <a:t>:</a:t>
            </a:r>
          </a:p>
          <a:p>
            <a:pPr eaLnBrk="1" hangingPunct="1"/>
            <a:endParaRPr lang="en-US" altLang="en-US" smtClean="0"/>
          </a:p>
          <a:p>
            <a:pPr lvl="1" eaLnBrk="1" hangingPunct="1"/>
            <a:r>
              <a:rPr lang="en-US" altLang="en-US" smtClean="0"/>
              <a:t>Referencing a style class in HTML:</a:t>
            </a:r>
          </a:p>
          <a:p>
            <a:pPr eaLnBrk="1" hangingPunct="1"/>
            <a:endParaRPr lang="en-US" altLang="en-US" smtClean="0"/>
          </a:p>
          <a:p>
            <a:pPr eaLnBrk="1" hangingPunct="1"/>
            <a:r>
              <a:rPr lang="en-US" altLang="en-US" smtClean="0"/>
              <a:t>Elements of a certain type and class:</a:t>
            </a:r>
          </a:p>
        </p:txBody>
      </p:sp>
      <p:pic>
        <p:nvPicPr>
          <p:cNvPr id="1331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819400"/>
            <a:ext cx="45767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5105400"/>
            <a:ext cx="4457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3962400"/>
            <a:ext cx="47069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Oval 9"/>
          <p:cNvSpPr>
            <a:spLocks noChangeArrowheads="1"/>
          </p:cNvSpPr>
          <p:nvPr/>
        </p:nvSpPr>
        <p:spPr bwMode="auto">
          <a:xfrm>
            <a:off x="2971800" y="3962400"/>
            <a:ext cx="2819400" cy="381000"/>
          </a:xfrm>
          <a:prstGeom prst="ellipse">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320" name="Text Box 10"/>
          <p:cNvSpPr txBox="1">
            <a:spLocks noChangeArrowheads="1"/>
          </p:cNvSpPr>
          <p:nvPr/>
        </p:nvSpPr>
        <p:spPr bwMode="auto">
          <a:xfrm>
            <a:off x="3032125" y="4303713"/>
            <a:ext cx="421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rPr>
              <a:t>this </a:t>
            </a:r>
            <a:r>
              <a:rPr lang="en-US" altLang="en-US">
                <a:solidFill>
                  <a:srgbClr val="008080"/>
                </a:solidFill>
                <a:latin typeface="Lucida Sans Typewriter" panose="020B0509030504030204" pitchFamily="49" charset="0"/>
              </a:rPr>
              <a:t>span</a:t>
            </a:r>
            <a:r>
              <a:rPr lang="en-US" altLang="en-US">
                <a:solidFill>
                  <a:srgbClr val="008080"/>
                </a:solidFill>
              </a:rPr>
              <a:t> belongs to three style classes</a:t>
            </a:r>
          </a:p>
        </p:txBody>
      </p:sp>
    </p:spTree>
    <p:extLst>
      <p:ext uri="{BB962C8B-B14F-4D97-AF65-F5344CB8AC3E}">
        <p14:creationId xmlns:p14="http://schemas.microsoft.com/office/powerpoint/2010/main" val="33972285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altLang="en-US" sz="4000" smtClean="0"/>
              <a:t>CSS Syntax:</a:t>
            </a:r>
            <a:br>
              <a:rPr lang="en-US" altLang="en-US" sz="4000" smtClean="0"/>
            </a:br>
            <a:r>
              <a:rPr lang="en-US" altLang="en-US" sz="4000" smtClean="0"/>
              <a:t> Selector Strings</a:t>
            </a:r>
          </a:p>
        </p:txBody>
      </p:sp>
      <p:sp>
        <p:nvSpPr>
          <p:cNvPr id="14339" name="Rectangle 3"/>
          <p:cNvSpPr>
            <a:spLocks noGrp="1" noChangeArrowheads="1"/>
          </p:cNvSpPr>
          <p:nvPr>
            <p:ph type="body" idx="1"/>
          </p:nvPr>
        </p:nvSpPr>
        <p:spPr/>
        <p:txBody>
          <a:bodyPr/>
          <a:lstStyle/>
          <a:p>
            <a:pPr eaLnBrk="1" hangingPunct="1"/>
            <a:r>
              <a:rPr lang="en-US" altLang="en-US" smtClean="0"/>
              <a:t>Elements belonging to a </a:t>
            </a:r>
            <a:r>
              <a:rPr lang="en-US" altLang="en-US" smtClean="0">
                <a:solidFill>
                  <a:schemeClr val="hlink"/>
                </a:solidFill>
              </a:rPr>
              <a:t>style class</a:t>
            </a:r>
            <a:r>
              <a:rPr lang="en-US" altLang="en-US" smtClean="0"/>
              <a:t>:</a:t>
            </a:r>
          </a:p>
          <a:p>
            <a:pPr eaLnBrk="1" hangingPunct="1"/>
            <a:endParaRPr lang="en-US" altLang="en-US" smtClean="0"/>
          </a:p>
          <a:p>
            <a:pPr lvl="1" eaLnBrk="1" hangingPunct="1"/>
            <a:r>
              <a:rPr lang="en-US" altLang="en-US" smtClean="0"/>
              <a:t>Referencing a style class in HTML:</a:t>
            </a:r>
          </a:p>
          <a:p>
            <a:pPr eaLnBrk="1" hangingPunct="1"/>
            <a:endParaRPr lang="en-US" altLang="en-US" smtClean="0"/>
          </a:p>
          <a:p>
            <a:pPr eaLnBrk="1" hangingPunct="1"/>
            <a:r>
              <a:rPr lang="en-US" altLang="en-US" smtClean="0"/>
              <a:t>Elements of a certain type and class:</a:t>
            </a:r>
          </a:p>
        </p:txBody>
      </p:sp>
      <p:pic>
        <p:nvPicPr>
          <p:cNvPr id="1434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819400"/>
            <a:ext cx="457676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5105400"/>
            <a:ext cx="4457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3962400"/>
            <a:ext cx="4706938"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Oval 9"/>
          <p:cNvSpPr>
            <a:spLocks noChangeArrowheads="1"/>
          </p:cNvSpPr>
          <p:nvPr/>
        </p:nvSpPr>
        <p:spPr bwMode="auto">
          <a:xfrm>
            <a:off x="1219200" y="5181600"/>
            <a:ext cx="1828800" cy="304800"/>
          </a:xfrm>
          <a:prstGeom prst="ellipse">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44" name="Text Box 10"/>
          <p:cNvSpPr txBox="1">
            <a:spLocks noChangeArrowheads="1"/>
          </p:cNvSpPr>
          <p:nvPr/>
        </p:nvSpPr>
        <p:spPr bwMode="auto">
          <a:xfrm>
            <a:off x="1295400" y="5486400"/>
            <a:ext cx="6211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rPr>
              <a:t>this rule applies only to </a:t>
            </a:r>
            <a:r>
              <a:rPr lang="en-US" altLang="en-US">
                <a:solidFill>
                  <a:srgbClr val="008080"/>
                </a:solidFill>
                <a:latin typeface="Lucida Sans Typewriter" panose="020B0509030504030204" pitchFamily="49" charset="0"/>
              </a:rPr>
              <a:t>span</a:t>
            </a:r>
            <a:r>
              <a:rPr lang="en-US" altLang="en-US">
                <a:solidFill>
                  <a:srgbClr val="008080"/>
                </a:solidFill>
              </a:rPr>
              <a:t>’s belonging to class </a:t>
            </a:r>
            <a:r>
              <a:rPr lang="en-US" altLang="en-US">
                <a:solidFill>
                  <a:srgbClr val="008080"/>
                </a:solidFill>
                <a:latin typeface="Lucida Sans Typewriter" panose="020B0509030504030204" pitchFamily="49" charset="0"/>
              </a:rPr>
              <a:t>special</a:t>
            </a:r>
          </a:p>
        </p:txBody>
      </p:sp>
    </p:spTree>
    <p:extLst>
      <p:ext uri="{BB962C8B-B14F-4D97-AF65-F5344CB8AC3E}">
        <p14:creationId xmlns:p14="http://schemas.microsoft.com/office/powerpoint/2010/main" val="3106842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hangingPunct="1"/>
            <a:r>
              <a:rPr lang="en-US" altLang="en-US" sz="4000" smtClean="0"/>
              <a:t>CSS Syntax:</a:t>
            </a:r>
            <a:br>
              <a:rPr lang="en-US" altLang="en-US" sz="4000" smtClean="0"/>
            </a:br>
            <a:r>
              <a:rPr lang="en-US" altLang="en-US" sz="4000" smtClean="0"/>
              <a:t> Selector Strings</a:t>
            </a:r>
          </a:p>
        </p:txBody>
      </p:sp>
      <p:sp>
        <p:nvSpPr>
          <p:cNvPr id="15363" name="Rectangle 3"/>
          <p:cNvSpPr>
            <a:spLocks noGrp="1" noChangeArrowheads="1"/>
          </p:cNvSpPr>
          <p:nvPr>
            <p:ph type="body" idx="1"/>
          </p:nvPr>
        </p:nvSpPr>
        <p:spPr/>
        <p:txBody>
          <a:bodyPr/>
          <a:lstStyle/>
          <a:p>
            <a:pPr eaLnBrk="1" hangingPunct="1"/>
            <a:r>
              <a:rPr lang="en-US" altLang="en-US" smtClean="0"/>
              <a:t>Source anchor elements:</a:t>
            </a:r>
          </a:p>
          <a:p>
            <a:pPr eaLnBrk="1" hangingPunct="1"/>
            <a:endParaRPr lang="en-US" altLang="en-US" smtClean="0"/>
          </a:p>
          <a:p>
            <a:pPr eaLnBrk="1" hangingPunct="1"/>
            <a:endParaRPr lang="en-US" altLang="en-US" smtClean="0"/>
          </a:p>
          <a:p>
            <a:pPr eaLnBrk="1" hangingPunct="1"/>
            <a:endParaRPr lang="en-US" altLang="en-US" smtClean="0"/>
          </a:p>
          <a:p>
            <a:pPr eaLnBrk="1" hangingPunct="1"/>
            <a:r>
              <a:rPr lang="en-US" altLang="en-US" smtClean="0"/>
              <a:t>Element types that are descendents:</a:t>
            </a:r>
          </a:p>
        </p:txBody>
      </p:sp>
      <p:pic>
        <p:nvPicPr>
          <p:cNvPr id="1536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895600"/>
            <a:ext cx="3565525"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AutoShape 5"/>
          <p:cNvSpPr>
            <a:spLocks noChangeArrowheads="1"/>
          </p:cNvSpPr>
          <p:nvPr/>
        </p:nvSpPr>
        <p:spPr bwMode="auto">
          <a:xfrm>
            <a:off x="1143000" y="2819400"/>
            <a:ext cx="1295400" cy="1447800"/>
          </a:xfrm>
          <a:prstGeom prst="roundRect">
            <a:avLst>
              <a:gd name="adj" fmla="val 16667"/>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6" name="Text Box 6"/>
          <p:cNvSpPr txBox="1">
            <a:spLocks noChangeArrowheads="1"/>
          </p:cNvSpPr>
          <p:nvPr/>
        </p:nvSpPr>
        <p:spPr bwMode="auto">
          <a:xfrm>
            <a:off x="1508125" y="4227513"/>
            <a:ext cx="177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rPr>
              <a:t>pseudo-classes</a:t>
            </a:r>
          </a:p>
        </p:txBody>
      </p:sp>
      <p:pic>
        <p:nvPicPr>
          <p:cNvPr id="1536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5257800"/>
            <a:ext cx="47244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3890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Types of style sheet</a:t>
            </a:r>
          </a:p>
        </p:txBody>
      </p:sp>
      <p:sp>
        <p:nvSpPr>
          <p:cNvPr id="16387" name="Content Placeholder 2"/>
          <p:cNvSpPr>
            <a:spLocks noGrp="1"/>
          </p:cNvSpPr>
          <p:nvPr>
            <p:ph idx="1"/>
          </p:nvPr>
        </p:nvSpPr>
        <p:spPr/>
        <p:txBody>
          <a:bodyPr/>
          <a:lstStyle/>
          <a:p>
            <a:pPr eaLnBrk="1" hangingPunct="1"/>
            <a:r>
              <a:rPr lang="en-US" altLang="en-US" smtClean="0"/>
              <a:t>External Stylesheet</a:t>
            </a:r>
          </a:p>
          <a:p>
            <a:pPr eaLnBrk="1" hangingPunct="1"/>
            <a:r>
              <a:rPr lang="en-US" altLang="en-US" smtClean="0"/>
              <a:t>Internal Stylesheet</a:t>
            </a:r>
          </a:p>
          <a:p>
            <a:pPr eaLnBrk="1" hangingPunct="1"/>
            <a:r>
              <a:rPr lang="en-US" altLang="en-US" smtClean="0"/>
              <a:t>Embedded Stylesheet</a:t>
            </a:r>
          </a:p>
          <a:p>
            <a:pPr eaLnBrk="1" hangingPunct="1"/>
            <a:endParaRPr lang="en-US" altLang="en-US" smtClean="0"/>
          </a:p>
        </p:txBody>
      </p:sp>
    </p:spTree>
    <p:extLst>
      <p:ext uri="{BB962C8B-B14F-4D97-AF65-F5344CB8AC3E}">
        <p14:creationId xmlns:p14="http://schemas.microsoft.com/office/powerpoint/2010/main" val="3156325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Style Sheets and HTML</a:t>
            </a:r>
          </a:p>
        </p:txBody>
      </p:sp>
      <p:sp>
        <p:nvSpPr>
          <p:cNvPr id="17411" name="Rectangle 3"/>
          <p:cNvSpPr>
            <a:spLocks noGrp="1" noChangeArrowheads="1"/>
          </p:cNvSpPr>
          <p:nvPr>
            <p:ph type="body" idx="1"/>
          </p:nvPr>
        </p:nvSpPr>
        <p:spPr/>
        <p:txBody>
          <a:bodyPr/>
          <a:lstStyle/>
          <a:p>
            <a:pPr eaLnBrk="1" hangingPunct="1"/>
            <a:r>
              <a:rPr lang="en-US" altLang="en-US" smtClean="0"/>
              <a:t>Rules of thumb:</a:t>
            </a:r>
          </a:p>
          <a:p>
            <a:pPr lvl="1" eaLnBrk="1" hangingPunct="1"/>
            <a:r>
              <a:rPr lang="en-US" altLang="en-US" smtClean="0"/>
              <a:t>Use external style sheets to define site-wide style</a:t>
            </a:r>
          </a:p>
          <a:p>
            <a:pPr lvl="1" eaLnBrk="1" hangingPunct="1"/>
            <a:r>
              <a:rPr lang="en-US" altLang="en-US" smtClean="0"/>
              <a:t>Prefer style sheets (either external or embedded) to </a:t>
            </a:r>
            <a:r>
              <a:rPr lang="en-US" altLang="en-US" smtClean="0">
                <a:latin typeface="Lucida Sans Typewriter" panose="020B0509030504030204" pitchFamily="49" charset="0"/>
              </a:rPr>
              <a:t>style</a:t>
            </a:r>
            <a:r>
              <a:rPr lang="en-US" altLang="en-US" smtClean="0"/>
              <a:t> attributes</a:t>
            </a:r>
          </a:p>
          <a:p>
            <a:pPr lvl="1" eaLnBrk="1" hangingPunct="1">
              <a:buFont typeface="Wingdings" panose="05000000000000000000" pitchFamily="2" charset="2"/>
              <a:buNone/>
            </a:pPr>
            <a:endParaRPr lang="en-US" altLang="en-US" smtClean="0"/>
          </a:p>
          <a:p>
            <a:pPr lvl="1" eaLnBrk="1" hangingPunct="1"/>
            <a:endParaRPr lang="en-US" altLang="en-US" smtClean="0"/>
          </a:p>
        </p:txBody>
      </p:sp>
    </p:spTree>
    <p:extLst>
      <p:ext uri="{BB962C8B-B14F-4D97-AF65-F5344CB8AC3E}">
        <p14:creationId xmlns:p14="http://schemas.microsoft.com/office/powerpoint/2010/main" val="740999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20D12AB-7819-4CE7-A2B9-54BBB46F1319}" type="slidenum">
              <a:rPr lang="ar-SA"/>
              <a:pPr/>
              <a:t>8</a:t>
            </a:fld>
            <a:endParaRPr lang="en-US"/>
          </a:p>
        </p:txBody>
      </p:sp>
      <p:sp>
        <p:nvSpPr>
          <p:cNvPr id="25602" name="Rectangle 2"/>
          <p:cNvSpPr>
            <a:spLocks noGrp="1" noChangeArrowheads="1"/>
          </p:cNvSpPr>
          <p:nvPr>
            <p:ph type="title"/>
          </p:nvPr>
        </p:nvSpPr>
        <p:spPr>
          <a:xfrm>
            <a:off x="1031304" y="269632"/>
            <a:ext cx="8077200" cy="1143000"/>
          </a:xfrm>
          <a:solidFill>
            <a:schemeClr val="bg1"/>
          </a:solidFill>
        </p:spPr>
        <p:txBody>
          <a:bodyPr/>
          <a:lstStyle/>
          <a:p>
            <a:r>
              <a:rPr lang="en-US" b="1" dirty="0"/>
              <a:t>Previewing Your Work</a:t>
            </a:r>
          </a:p>
        </p:txBody>
      </p:sp>
      <p:sp>
        <p:nvSpPr>
          <p:cNvPr id="25603" name="Rectangle 3"/>
          <p:cNvSpPr>
            <a:spLocks noGrp="1" noChangeArrowheads="1"/>
          </p:cNvSpPr>
          <p:nvPr>
            <p:ph type="body" idx="1"/>
          </p:nvPr>
        </p:nvSpPr>
        <p:spPr>
          <a:xfrm>
            <a:off x="726504" y="1676400"/>
            <a:ext cx="8229600" cy="4525963"/>
          </a:xfrm>
          <a:solidFill>
            <a:schemeClr val="accent1"/>
          </a:solidFill>
        </p:spPr>
        <p:txBody>
          <a:bodyPr/>
          <a:lstStyle/>
          <a:p>
            <a:pPr marL="609600" indent="-609600">
              <a:lnSpc>
                <a:spcPct val="80000"/>
              </a:lnSpc>
              <a:buClr>
                <a:schemeClr val="bg1"/>
              </a:buClr>
              <a:buFont typeface="Wingdings" pitchFamily="2" charset="2"/>
              <a:buChar char="§"/>
            </a:pPr>
            <a:r>
              <a:rPr lang="en-US" sz="2800" dirty="0"/>
              <a:t>Once you have created your basic starting document and set your document properties it is a good idea to save your file.</a:t>
            </a:r>
          </a:p>
          <a:p>
            <a:pPr marL="609600" indent="-609600">
              <a:lnSpc>
                <a:spcPct val="80000"/>
              </a:lnSpc>
              <a:buClr>
                <a:schemeClr val="bg1"/>
              </a:buClr>
              <a:buFont typeface="Wingdings" pitchFamily="2" charset="2"/>
              <a:buChar char="§"/>
            </a:pPr>
            <a:r>
              <a:rPr lang="en-US" sz="2800" dirty="0"/>
              <a:t>To save a file, in </a:t>
            </a:r>
            <a:r>
              <a:rPr lang="en-US" sz="2800" dirty="0" err="1"/>
              <a:t>NotePad</a:t>
            </a:r>
            <a:r>
              <a:rPr lang="en-US" sz="2800" dirty="0"/>
              <a:t>, follow these steps:</a:t>
            </a:r>
          </a:p>
          <a:p>
            <a:pPr marL="609600" indent="-609600">
              <a:lnSpc>
                <a:spcPct val="80000"/>
              </a:lnSpc>
              <a:buClr>
                <a:schemeClr val="bg1"/>
              </a:buClr>
              <a:buFont typeface="Wingdings" pitchFamily="2" charset="2"/>
              <a:buAutoNum type="arabicPeriod"/>
            </a:pPr>
            <a:r>
              <a:rPr lang="en-US" sz="2800" dirty="0"/>
              <a:t>Locate and click on the menu called “File”.</a:t>
            </a:r>
          </a:p>
          <a:p>
            <a:pPr marL="609600" indent="-609600">
              <a:lnSpc>
                <a:spcPct val="80000"/>
              </a:lnSpc>
              <a:buClr>
                <a:schemeClr val="bg1"/>
              </a:buClr>
              <a:buFont typeface="Wingdings" pitchFamily="2" charset="2"/>
              <a:buAutoNum type="arabicPeriod"/>
            </a:pPr>
            <a:r>
              <a:rPr lang="en-US" sz="2800" dirty="0"/>
              <a:t>Select the option under File Menu labeled “Save As”.</a:t>
            </a:r>
          </a:p>
          <a:p>
            <a:pPr marL="609600" indent="-609600">
              <a:lnSpc>
                <a:spcPct val="80000"/>
              </a:lnSpc>
              <a:buClr>
                <a:schemeClr val="bg1"/>
              </a:buClr>
              <a:buFont typeface="Wingdings" pitchFamily="2" charset="2"/>
              <a:buAutoNum type="arabicPeriod"/>
            </a:pPr>
            <a:r>
              <a:rPr lang="en-US" sz="2800" dirty="0"/>
              <a:t>In the “File Name” text box, type in the entire name of your file (including the extension name .html).</a:t>
            </a:r>
          </a:p>
          <a:p>
            <a:pPr marL="609600" indent="-609600">
              <a:lnSpc>
                <a:spcPct val="80000"/>
              </a:lnSpc>
              <a:buClr>
                <a:schemeClr val="bg1"/>
              </a:buClr>
              <a:buFont typeface="Wingdings" pitchFamily="2" charset="2"/>
              <a:buNone/>
            </a:pPr>
            <a:r>
              <a:rPr lang="en-US" sz="2800" dirty="0"/>
              <a:t>								</a:t>
            </a:r>
          </a:p>
        </p:txBody>
      </p:sp>
    </p:spTree>
    <p:extLst>
      <p:ext uri="{BB962C8B-B14F-4D97-AF65-F5344CB8AC3E}">
        <p14:creationId xmlns:p14="http://schemas.microsoft.com/office/powerpoint/2010/main" val="16313151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CSS Font Properties</a:t>
            </a:r>
          </a:p>
        </p:txBody>
      </p:sp>
      <p:sp>
        <p:nvSpPr>
          <p:cNvPr id="18435" name="Rectangle 3"/>
          <p:cNvSpPr>
            <a:spLocks noGrp="1" noChangeArrowheads="1"/>
          </p:cNvSpPr>
          <p:nvPr>
            <p:ph type="body" idx="1"/>
          </p:nvPr>
        </p:nvSpPr>
        <p:spPr/>
        <p:txBody>
          <a:bodyPr/>
          <a:lstStyle/>
          <a:p>
            <a:pPr eaLnBrk="1" hangingPunct="1"/>
            <a:r>
              <a:rPr lang="en-US" altLang="en-US" smtClean="0"/>
              <a:t>A </a:t>
            </a:r>
            <a:r>
              <a:rPr lang="en-US" altLang="en-US" smtClean="0">
                <a:solidFill>
                  <a:schemeClr val="hlink"/>
                </a:solidFill>
              </a:rPr>
              <a:t>font family</a:t>
            </a:r>
            <a:r>
              <a:rPr lang="en-US" altLang="en-US" smtClean="0"/>
              <a:t> is a collection of related fonts (typically differ in size, weight, etc.)</a:t>
            </a:r>
          </a:p>
          <a:p>
            <a:pPr eaLnBrk="1" hangingPunct="1"/>
            <a:endParaRPr lang="en-US" altLang="en-US" smtClean="0"/>
          </a:p>
          <a:p>
            <a:pPr eaLnBrk="1" hangingPunct="1"/>
            <a:r>
              <a:rPr lang="en-US" altLang="en-US" smtClean="0"/>
              <a:t>font-family property can accept a list of families, including </a:t>
            </a:r>
            <a:r>
              <a:rPr lang="en-US" altLang="en-US" smtClean="0">
                <a:solidFill>
                  <a:schemeClr val="hlink"/>
                </a:solidFill>
              </a:rPr>
              <a:t>generic</a:t>
            </a:r>
            <a:r>
              <a:rPr lang="en-US" altLang="en-US" smtClean="0"/>
              <a:t> font families</a:t>
            </a:r>
          </a:p>
        </p:txBody>
      </p:sp>
      <p:pic>
        <p:nvPicPr>
          <p:cNvPr id="18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427413"/>
            <a:ext cx="50022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119688"/>
            <a:ext cx="7650163"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Oval 6"/>
          <p:cNvSpPr>
            <a:spLocks noChangeArrowheads="1"/>
          </p:cNvSpPr>
          <p:nvPr/>
        </p:nvSpPr>
        <p:spPr bwMode="auto">
          <a:xfrm>
            <a:off x="2133600" y="5119688"/>
            <a:ext cx="2743200" cy="381000"/>
          </a:xfrm>
          <a:prstGeom prst="ellipse">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439" name="Text Box 7"/>
          <p:cNvSpPr txBox="1">
            <a:spLocks noChangeArrowheads="1"/>
          </p:cNvSpPr>
          <p:nvPr/>
        </p:nvSpPr>
        <p:spPr bwMode="auto">
          <a:xfrm>
            <a:off x="2438400" y="5576888"/>
            <a:ext cx="1720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rPr>
              <a:t>first choice font</a:t>
            </a:r>
          </a:p>
        </p:txBody>
      </p:sp>
    </p:spTree>
    <p:extLst>
      <p:ext uri="{BB962C8B-B14F-4D97-AF65-F5344CB8AC3E}">
        <p14:creationId xmlns:p14="http://schemas.microsoft.com/office/powerpoint/2010/main" val="36073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CSS Font Properties</a:t>
            </a:r>
          </a:p>
        </p:txBody>
      </p:sp>
      <p:sp>
        <p:nvSpPr>
          <p:cNvPr id="19459" name="Rectangle 3"/>
          <p:cNvSpPr>
            <a:spLocks noGrp="1" noChangeArrowheads="1"/>
          </p:cNvSpPr>
          <p:nvPr>
            <p:ph type="body" idx="1"/>
          </p:nvPr>
        </p:nvSpPr>
        <p:spPr/>
        <p:txBody>
          <a:bodyPr/>
          <a:lstStyle/>
          <a:p>
            <a:pPr eaLnBrk="1" hangingPunct="1"/>
            <a:r>
              <a:rPr lang="en-US" altLang="en-US" smtClean="0"/>
              <a:t>A </a:t>
            </a:r>
            <a:r>
              <a:rPr lang="en-US" altLang="en-US" smtClean="0">
                <a:solidFill>
                  <a:schemeClr val="hlink"/>
                </a:solidFill>
              </a:rPr>
              <a:t>font family</a:t>
            </a:r>
            <a:r>
              <a:rPr lang="en-US" altLang="en-US" smtClean="0"/>
              <a:t> is a collection of related fonts (typically differ in size, weight, etc.)</a:t>
            </a:r>
          </a:p>
          <a:p>
            <a:pPr eaLnBrk="1" hangingPunct="1"/>
            <a:endParaRPr lang="en-US" altLang="en-US" smtClean="0"/>
          </a:p>
          <a:p>
            <a:pPr eaLnBrk="1" hangingPunct="1"/>
            <a:r>
              <a:rPr lang="en-US" altLang="en-US" smtClean="0"/>
              <a:t>font-family property can accept a list of families, including </a:t>
            </a:r>
            <a:r>
              <a:rPr lang="en-US" altLang="en-US" smtClean="0">
                <a:solidFill>
                  <a:schemeClr val="hlink"/>
                </a:solidFill>
              </a:rPr>
              <a:t>generic</a:t>
            </a:r>
            <a:r>
              <a:rPr lang="en-US" altLang="en-US" smtClean="0"/>
              <a:t> font families</a:t>
            </a:r>
          </a:p>
        </p:txBody>
      </p:sp>
      <p:pic>
        <p:nvPicPr>
          <p:cNvPr id="1946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427413"/>
            <a:ext cx="50022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181600"/>
            <a:ext cx="765016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Oval 6"/>
          <p:cNvSpPr>
            <a:spLocks noChangeArrowheads="1"/>
          </p:cNvSpPr>
          <p:nvPr/>
        </p:nvSpPr>
        <p:spPr bwMode="auto">
          <a:xfrm>
            <a:off x="4953000" y="5181600"/>
            <a:ext cx="2209800" cy="381000"/>
          </a:xfrm>
          <a:prstGeom prst="ellipse">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3" name="Text Box 7"/>
          <p:cNvSpPr txBox="1">
            <a:spLocks noChangeArrowheads="1"/>
          </p:cNvSpPr>
          <p:nvPr/>
        </p:nvSpPr>
        <p:spPr bwMode="auto">
          <a:xfrm>
            <a:off x="5105400" y="5638800"/>
            <a:ext cx="2089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rPr>
              <a:t>second choice font</a:t>
            </a:r>
          </a:p>
        </p:txBody>
      </p:sp>
    </p:spTree>
    <p:extLst>
      <p:ext uri="{BB962C8B-B14F-4D97-AF65-F5344CB8AC3E}">
        <p14:creationId xmlns:p14="http://schemas.microsoft.com/office/powerpoint/2010/main" val="428523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CSS Font Properties</a:t>
            </a:r>
          </a:p>
        </p:txBody>
      </p:sp>
      <p:pic>
        <p:nvPicPr>
          <p:cNvPr id="20483" name="Picture 4" descr="MozillaFo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219200"/>
            <a:ext cx="632460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Oval 5"/>
          <p:cNvSpPr>
            <a:spLocks noChangeArrowheads="1"/>
          </p:cNvSpPr>
          <p:nvPr/>
        </p:nvSpPr>
        <p:spPr bwMode="auto">
          <a:xfrm>
            <a:off x="3200400" y="3048000"/>
            <a:ext cx="1143000" cy="1828800"/>
          </a:xfrm>
          <a:prstGeom prst="ellipse">
            <a:avLst/>
          </a:prstGeom>
          <a:solidFill>
            <a:srgbClr val="008080">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85" name="Text Box 6"/>
          <p:cNvSpPr txBox="1">
            <a:spLocks noChangeArrowheads="1"/>
          </p:cNvSpPr>
          <p:nvPr/>
        </p:nvSpPr>
        <p:spPr bwMode="auto">
          <a:xfrm>
            <a:off x="212725" y="2932113"/>
            <a:ext cx="10731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8080"/>
                </a:solidFill>
              </a:rPr>
              <a:t>generic</a:t>
            </a:r>
          </a:p>
          <a:p>
            <a:pPr eaLnBrk="1" hangingPunct="1"/>
            <a:r>
              <a:rPr lang="en-US" altLang="en-US">
                <a:solidFill>
                  <a:srgbClr val="008080"/>
                </a:solidFill>
              </a:rPr>
              <a:t>fonts are</a:t>
            </a:r>
          </a:p>
          <a:p>
            <a:pPr eaLnBrk="1" hangingPunct="1"/>
            <a:r>
              <a:rPr lang="en-US" altLang="en-US">
                <a:solidFill>
                  <a:srgbClr val="008080"/>
                </a:solidFill>
              </a:rPr>
              <a:t>system-</a:t>
            </a:r>
          </a:p>
          <a:p>
            <a:pPr eaLnBrk="1" hangingPunct="1"/>
            <a:r>
              <a:rPr lang="en-US" altLang="en-US">
                <a:solidFill>
                  <a:srgbClr val="008080"/>
                </a:solidFill>
              </a:rPr>
              <a:t>specific</a:t>
            </a:r>
          </a:p>
        </p:txBody>
      </p:sp>
      <p:sp>
        <p:nvSpPr>
          <p:cNvPr id="20486" name="Line 7"/>
          <p:cNvSpPr>
            <a:spLocks noChangeShapeType="1"/>
          </p:cNvSpPr>
          <p:nvPr/>
        </p:nvSpPr>
        <p:spPr bwMode="auto">
          <a:xfrm>
            <a:off x="1219200" y="3581400"/>
            <a:ext cx="1981200" cy="76200"/>
          </a:xfrm>
          <a:prstGeom prst="line">
            <a:avLst/>
          </a:prstGeom>
          <a:noFill/>
          <a:ln w="9525">
            <a:solidFill>
              <a:srgbClr val="00808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8936601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mtClean="0"/>
              <a:t>CSS Text Color</a:t>
            </a:r>
          </a:p>
        </p:txBody>
      </p:sp>
      <p:sp>
        <p:nvSpPr>
          <p:cNvPr id="21507" name="Rectangle 3"/>
          <p:cNvSpPr>
            <a:spLocks noGrp="1" noChangeArrowheads="1"/>
          </p:cNvSpPr>
          <p:nvPr>
            <p:ph type="body" idx="1"/>
          </p:nvPr>
        </p:nvSpPr>
        <p:spPr/>
        <p:txBody>
          <a:bodyPr/>
          <a:lstStyle/>
          <a:p>
            <a:pPr eaLnBrk="1" hangingPunct="1"/>
            <a:r>
              <a:rPr lang="en-US" altLang="en-US" smtClean="0"/>
              <a:t>Font color specified by </a:t>
            </a:r>
            <a:r>
              <a:rPr lang="en-US" altLang="en-US" smtClean="0">
                <a:latin typeface="Lucida Sans Typewriter" panose="020B0509030504030204" pitchFamily="49" charset="0"/>
              </a:rPr>
              <a:t>color</a:t>
            </a:r>
            <a:r>
              <a:rPr lang="en-US" altLang="en-US" smtClean="0"/>
              <a:t> property</a:t>
            </a:r>
          </a:p>
          <a:p>
            <a:pPr eaLnBrk="1" hangingPunct="1"/>
            <a:r>
              <a:rPr lang="en-US" altLang="en-US" smtClean="0"/>
              <a:t>Two primary ways of specifying colors:</a:t>
            </a:r>
          </a:p>
          <a:p>
            <a:pPr lvl="1" eaLnBrk="1" hangingPunct="1"/>
            <a:r>
              <a:rPr lang="en-US" altLang="en-US" smtClean="0"/>
              <a:t>Color name: black, gray, silver, white, red, lime, blue, yellow, aqua, fuchsia, maroon, green, navy, olive, teal, purple, full list at</a:t>
            </a:r>
            <a:br>
              <a:rPr lang="en-US" altLang="en-US" smtClean="0"/>
            </a:br>
            <a:r>
              <a:rPr lang="en-US" altLang="en-US" smtClean="0">
                <a:hlinkClick r:id="rId2"/>
              </a:rPr>
              <a:t>http://www.w3.org/TR/SVG11/types.html#ColorKeywords</a:t>
            </a:r>
            <a:endParaRPr lang="en-US" altLang="en-US" smtClean="0"/>
          </a:p>
          <a:p>
            <a:pPr lvl="1" eaLnBrk="1" hangingPunct="1"/>
            <a:r>
              <a:rPr lang="en-US" altLang="en-US" smtClean="0"/>
              <a:t>red/green/blue (RGB) values</a:t>
            </a:r>
          </a:p>
        </p:txBody>
      </p:sp>
    </p:spTree>
    <p:extLst>
      <p:ext uri="{BB962C8B-B14F-4D97-AF65-F5344CB8AC3E}">
        <p14:creationId xmlns:p14="http://schemas.microsoft.com/office/powerpoint/2010/main" val="3732649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371600" y="304800"/>
            <a:ext cx="7378700" cy="1143000"/>
          </a:xfrm>
        </p:spPr>
        <p:txBody>
          <a:bodyPr/>
          <a:lstStyle/>
          <a:p>
            <a:pPr eaLnBrk="1" hangingPunct="1"/>
            <a:r>
              <a:rPr lang="en-US" altLang="en-US" smtClean="0"/>
              <a:t>Internal Stylesheet Example</a:t>
            </a:r>
          </a:p>
        </p:txBody>
      </p:sp>
      <p:sp>
        <p:nvSpPr>
          <p:cNvPr id="22531" name="Content Placeholder 2"/>
          <p:cNvSpPr>
            <a:spLocks noGrp="1"/>
          </p:cNvSpPr>
          <p:nvPr>
            <p:ph idx="1"/>
          </p:nvPr>
        </p:nvSpPr>
        <p:spPr>
          <a:xfrm>
            <a:off x="762000" y="1676400"/>
            <a:ext cx="7958138" cy="3881438"/>
          </a:xfrm>
        </p:spPr>
        <p:txBody>
          <a:bodyPr/>
          <a:lstStyle/>
          <a:p>
            <a:pPr eaLnBrk="1" hangingPunct="1"/>
            <a:r>
              <a:rPr lang="en-US" altLang="en-US" smtClean="0"/>
              <a:t>An internal style sheet should be used when a single document has a unique style. You define internal styles in the head section of an HTML page, by using the &lt;style&gt; tag</a:t>
            </a:r>
          </a:p>
        </p:txBody>
      </p:sp>
    </p:spTree>
    <p:extLst>
      <p:ext uri="{BB962C8B-B14F-4D97-AF65-F5344CB8AC3E}">
        <p14:creationId xmlns:p14="http://schemas.microsoft.com/office/powerpoint/2010/main" val="1682165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Example</a:t>
            </a:r>
          </a:p>
        </p:txBody>
      </p:sp>
      <p:sp>
        <p:nvSpPr>
          <p:cNvPr id="23555" name="Content Placeholder 2"/>
          <p:cNvSpPr>
            <a:spLocks noGrp="1"/>
          </p:cNvSpPr>
          <p:nvPr>
            <p:ph idx="1"/>
          </p:nvPr>
        </p:nvSpPr>
        <p:spPr/>
        <p:txBody>
          <a:bodyPr/>
          <a:lstStyle/>
          <a:p>
            <a:pPr eaLnBrk="1" hangingPunct="1">
              <a:buFont typeface="Wingdings" panose="05000000000000000000" pitchFamily="2" charset="2"/>
              <a:buNone/>
            </a:pPr>
            <a:r>
              <a:rPr lang="en-US" altLang="en-US" smtClean="0"/>
              <a:t>&lt;head&gt;</a:t>
            </a:r>
            <a:br>
              <a:rPr lang="en-US" altLang="en-US" smtClean="0"/>
            </a:br>
            <a:r>
              <a:rPr lang="en-US" altLang="en-US" smtClean="0"/>
              <a:t>&lt;style&gt;</a:t>
            </a:r>
            <a:br>
              <a:rPr lang="en-US" altLang="en-US" smtClean="0"/>
            </a:br>
            <a:r>
              <a:rPr lang="en-US" altLang="en-US" smtClean="0"/>
              <a:t>hr {color:sienna;}</a:t>
            </a:r>
            <a:br>
              <a:rPr lang="en-US" altLang="en-US" smtClean="0"/>
            </a:br>
            <a:r>
              <a:rPr lang="en-US" altLang="en-US" smtClean="0"/>
              <a:t>p {margin-left:20px;}</a:t>
            </a:r>
            <a:br>
              <a:rPr lang="en-US" altLang="en-US" smtClean="0"/>
            </a:br>
            <a:r>
              <a:rPr lang="en-US" altLang="en-US" smtClean="0"/>
              <a:t>body {background-image:url("images/background.gif");}</a:t>
            </a:r>
            <a:br>
              <a:rPr lang="en-US" altLang="en-US" smtClean="0"/>
            </a:br>
            <a:r>
              <a:rPr lang="en-US" altLang="en-US" smtClean="0"/>
              <a:t>&lt;/style&gt;</a:t>
            </a:r>
            <a:br>
              <a:rPr lang="en-US" altLang="en-US" smtClean="0"/>
            </a:br>
            <a:r>
              <a:rPr lang="en-US" altLang="en-US" smtClean="0"/>
              <a:t>&lt;/head&gt;</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14402482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Inline Stylesheet</a:t>
            </a:r>
          </a:p>
        </p:txBody>
      </p:sp>
      <p:sp>
        <p:nvSpPr>
          <p:cNvPr id="24579" name="Content Placeholder 2"/>
          <p:cNvSpPr>
            <a:spLocks noGrp="1"/>
          </p:cNvSpPr>
          <p:nvPr>
            <p:ph idx="1"/>
          </p:nvPr>
        </p:nvSpPr>
        <p:spPr>
          <a:xfrm>
            <a:off x="809625" y="2214563"/>
            <a:ext cx="8105775" cy="4262437"/>
          </a:xfrm>
        </p:spPr>
        <p:txBody>
          <a:bodyPr/>
          <a:lstStyle/>
          <a:p>
            <a:pPr eaLnBrk="1" hangingPunct="1"/>
            <a:r>
              <a:rPr lang="en-US" altLang="en-US" smtClean="0"/>
              <a:t>An inline style loses many of the advantages of style sheets by mixing content with presentation. Use this method sparingly!</a:t>
            </a:r>
          </a:p>
          <a:p>
            <a:pPr eaLnBrk="1" hangingPunct="1"/>
            <a:r>
              <a:rPr lang="en-US" altLang="en-US" smtClean="0"/>
              <a:t>To use inline styles you use the style attribute in the relevant tag. The style attribute can contain any CSS property. </a:t>
            </a:r>
          </a:p>
          <a:p>
            <a:pPr eaLnBrk="1" hangingPunct="1"/>
            <a:r>
              <a:rPr lang="en-US" altLang="en-US" smtClean="0"/>
              <a:t>&lt;p style="color:sienna;margin-left:20px;"&gt;This is a paragraph.&lt;/p&gt;</a:t>
            </a:r>
          </a:p>
        </p:txBody>
      </p:sp>
    </p:spTree>
    <p:extLst>
      <p:ext uri="{BB962C8B-B14F-4D97-AF65-F5344CB8AC3E}">
        <p14:creationId xmlns:p14="http://schemas.microsoft.com/office/powerpoint/2010/main" val="2820630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CSS 3</a:t>
            </a:r>
          </a:p>
        </p:txBody>
      </p:sp>
      <p:sp>
        <p:nvSpPr>
          <p:cNvPr id="25603" name="Content Placeholder 2"/>
          <p:cNvSpPr>
            <a:spLocks noGrp="1"/>
          </p:cNvSpPr>
          <p:nvPr>
            <p:ph idx="1"/>
          </p:nvPr>
        </p:nvSpPr>
        <p:spPr/>
        <p:txBody>
          <a:bodyPr/>
          <a:lstStyle/>
          <a:p>
            <a:pPr eaLnBrk="1" hangingPunct="1"/>
            <a:r>
              <a:rPr lang="en-US" altLang="en-US" smtClean="0"/>
              <a:t>CSS3 is the latest standard for CSS.</a:t>
            </a:r>
          </a:p>
          <a:p>
            <a:pPr eaLnBrk="1" hangingPunct="1"/>
            <a:r>
              <a:rPr lang="en-US" altLang="en-US" smtClean="0"/>
              <a:t>CSS3 is completely backwards-compatible with earlier versions of CSS.</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10056801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New Features of CSS 3</a:t>
            </a:r>
          </a:p>
        </p:txBody>
      </p:sp>
      <p:sp>
        <p:nvSpPr>
          <p:cNvPr id="26627" name="Content Placeholder 2"/>
          <p:cNvSpPr>
            <a:spLocks noGrp="1"/>
          </p:cNvSpPr>
          <p:nvPr>
            <p:ph idx="1"/>
          </p:nvPr>
        </p:nvSpPr>
        <p:spPr>
          <a:xfrm>
            <a:off x="762000" y="1676400"/>
            <a:ext cx="8105775" cy="4643438"/>
          </a:xfrm>
        </p:spPr>
        <p:txBody>
          <a:bodyPr>
            <a:normAutofit lnSpcReduction="10000"/>
          </a:bodyPr>
          <a:lstStyle/>
          <a:p>
            <a:pPr eaLnBrk="1" hangingPunct="1">
              <a:buFont typeface="Wingdings" panose="05000000000000000000" pitchFamily="2" charset="2"/>
              <a:buNone/>
            </a:pPr>
            <a:endParaRPr lang="en-US" altLang="en-US" smtClean="0"/>
          </a:p>
          <a:p>
            <a:pPr eaLnBrk="1" hangingPunct="1"/>
            <a:r>
              <a:rPr lang="en-US" altLang="en-US" smtClean="0"/>
              <a:t>Box Model</a:t>
            </a:r>
          </a:p>
          <a:p>
            <a:pPr eaLnBrk="1" hangingPunct="1"/>
            <a:r>
              <a:rPr lang="en-US" altLang="en-US" smtClean="0"/>
              <a:t>Backgrounds and Borders</a:t>
            </a:r>
          </a:p>
          <a:p>
            <a:pPr eaLnBrk="1" hangingPunct="1"/>
            <a:r>
              <a:rPr lang="en-US" altLang="en-US" smtClean="0"/>
              <a:t>Image Values and Replaced Content</a:t>
            </a:r>
          </a:p>
          <a:p>
            <a:pPr eaLnBrk="1" hangingPunct="1"/>
            <a:r>
              <a:rPr lang="en-US" altLang="en-US" smtClean="0"/>
              <a:t>Text Effects</a:t>
            </a:r>
          </a:p>
          <a:p>
            <a:pPr eaLnBrk="1" hangingPunct="1"/>
            <a:r>
              <a:rPr lang="en-US" altLang="en-US" smtClean="0"/>
              <a:t>2D/3D Transformations</a:t>
            </a:r>
          </a:p>
          <a:p>
            <a:pPr eaLnBrk="1" hangingPunct="1"/>
            <a:r>
              <a:rPr lang="en-US" altLang="en-US" smtClean="0"/>
              <a:t>Animations</a:t>
            </a:r>
          </a:p>
          <a:p>
            <a:pPr eaLnBrk="1" hangingPunct="1"/>
            <a:r>
              <a:rPr lang="en-US" altLang="en-US" smtClean="0"/>
              <a:t>Multiple Column Layout</a:t>
            </a:r>
          </a:p>
          <a:p>
            <a:pPr eaLnBrk="1" hangingPunct="1">
              <a:buFont typeface="Wingdings" panose="05000000000000000000" pitchFamily="2" charset="2"/>
              <a:buNone/>
            </a:pPr>
            <a:endParaRPr lang="en-US" altLang="en-US" smtClean="0"/>
          </a:p>
          <a:p>
            <a:pPr eaLnBrk="1" hangingPunct="1"/>
            <a:endParaRPr lang="en-US" altLang="en-US" smtClean="0"/>
          </a:p>
        </p:txBody>
      </p:sp>
    </p:spTree>
    <p:extLst>
      <p:ext uri="{BB962C8B-B14F-4D97-AF65-F5344CB8AC3E}">
        <p14:creationId xmlns:p14="http://schemas.microsoft.com/office/powerpoint/2010/main" val="41491064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mtClean="0"/>
              <a:t>Borders</a:t>
            </a:r>
          </a:p>
        </p:txBody>
      </p:sp>
      <p:sp>
        <p:nvSpPr>
          <p:cNvPr id="27651" name="Content Placeholder 2"/>
          <p:cNvSpPr>
            <a:spLocks noGrp="1"/>
          </p:cNvSpPr>
          <p:nvPr>
            <p:ph idx="1"/>
          </p:nvPr>
        </p:nvSpPr>
        <p:spPr>
          <a:xfrm>
            <a:off x="685800" y="1981200"/>
            <a:ext cx="7953375" cy="4643438"/>
          </a:xfrm>
        </p:spPr>
        <p:txBody>
          <a:bodyPr>
            <a:normAutofit lnSpcReduction="10000"/>
          </a:bodyPr>
          <a:lstStyle/>
          <a:p>
            <a:pPr eaLnBrk="1" hangingPunct="1">
              <a:buFont typeface="Wingdings" panose="05000000000000000000" pitchFamily="2" charset="2"/>
              <a:buNone/>
            </a:pPr>
            <a:r>
              <a:rPr lang="en-US" altLang="en-US" smtClean="0"/>
              <a:t>div</a:t>
            </a:r>
          </a:p>
          <a:p>
            <a:pPr eaLnBrk="1" hangingPunct="1">
              <a:buFont typeface="Wingdings" panose="05000000000000000000" pitchFamily="2" charset="2"/>
              <a:buNone/>
            </a:pPr>
            <a:r>
              <a:rPr lang="en-US" altLang="en-US" smtClean="0"/>
              <a:t>{</a:t>
            </a:r>
          </a:p>
          <a:p>
            <a:pPr eaLnBrk="1" hangingPunct="1">
              <a:buFont typeface="Wingdings" panose="05000000000000000000" pitchFamily="2" charset="2"/>
              <a:buNone/>
            </a:pPr>
            <a:r>
              <a:rPr lang="en-US" altLang="en-US" smtClean="0"/>
              <a:t>border:2px solid;</a:t>
            </a:r>
          </a:p>
          <a:p>
            <a:pPr eaLnBrk="1" hangingPunct="1">
              <a:buFont typeface="Wingdings" panose="05000000000000000000" pitchFamily="2" charset="2"/>
              <a:buNone/>
            </a:pPr>
            <a:r>
              <a:rPr lang="en-US" altLang="en-US" smtClean="0"/>
              <a:t>padding:10px 40px; </a:t>
            </a:r>
          </a:p>
          <a:p>
            <a:pPr eaLnBrk="1" hangingPunct="1">
              <a:buFont typeface="Wingdings" panose="05000000000000000000" pitchFamily="2" charset="2"/>
              <a:buNone/>
            </a:pPr>
            <a:r>
              <a:rPr lang="en-US" altLang="en-US" smtClean="0"/>
              <a:t>background:green;</a:t>
            </a:r>
          </a:p>
          <a:p>
            <a:pPr eaLnBrk="1" hangingPunct="1">
              <a:buFont typeface="Wingdings" panose="05000000000000000000" pitchFamily="2" charset="2"/>
              <a:buNone/>
            </a:pPr>
            <a:r>
              <a:rPr lang="en-US" altLang="en-US" smtClean="0"/>
              <a:t>width:300px;</a:t>
            </a:r>
          </a:p>
          <a:p>
            <a:pPr eaLnBrk="1" hangingPunct="1">
              <a:buFont typeface="Wingdings" panose="05000000000000000000" pitchFamily="2" charset="2"/>
              <a:buNone/>
            </a:pPr>
            <a:r>
              <a:rPr lang="en-US" altLang="en-US" smtClean="0"/>
              <a:t>border-radius:25px;</a:t>
            </a:r>
          </a:p>
          <a:p>
            <a:pPr eaLnBrk="1" hangingPunct="1">
              <a:buFont typeface="Wingdings" panose="05000000000000000000" pitchFamily="2" charset="2"/>
              <a:buNone/>
            </a:pPr>
            <a:r>
              <a:rPr lang="en-US" altLang="en-US" smtClean="0"/>
              <a:t>}</a:t>
            </a:r>
          </a:p>
        </p:txBody>
      </p:sp>
    </p:spTree>
    <p:extLst>
      <p:ext uri="{BB962C8B-B14F-4D97-AF65-F5344CB8AC3E}">
        <p14:creationId xmlns:p14="http://schemas.microsoft.com/office/powerpoint/2010/main" val="33332845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8C8CDE4-312B-4212-9516-224F56E9DF5C}" type="slidenum">
              <a:rPr lang="ar-SA"/>
              <a:pPr/>
              <a:t>9</a:t>
            </a:fld>
            <a:endParaRPr lang="en-US"/>
          </a:p>
        </p:txBody>
      </p:sp>
      <p:sp>
        <p:nvSpPr>
          <p:cNvPr id="28674" name="Rectangle 2"/>
          <p:cNvSpPr>
            <a:spLocks noGrp="1" noChangeArrowheads="1"/>
          </p:cNvSpPr>
          <p:nvPr>
            <p:ph type="title"/>
          </p:nvPr>
        </p:nvSpPr>
        <p:spPr>
          <a:solidFill>
            <a:schemeClr val="bg1"/>
          </a:solidFill>
        </p:spPr>
        <p:txBody>
          <a:bodyPr/>
          <a:lstStyle/>
          <a:p>
            <a:r>
              <a:rPr lang="en-US" sz="2800" dirty="0"/>
              <a:t>H</a:t>
            </a:r>
            <a:r>
              <a:rPr lang="en-US" sz="2800" b="1" dirty="0"/>
              <a:t>eadings, </a:t>
            </a:r>
            <a:r>
              <a:rPr lang="en-US" sz="2800" dirty="0"/>
              <a:t>P</a:t>
            </a:r>
            <a:r>
              <a:rPr lang="en-US" sz="2800" b="1" dirty="0"/>
              <a:t>aragraphs, </a:t>
            </a:r>
            <a:r>
              <a:rPr lang="en-US" sz="2800" dirty="0"/>
              <a:t>B</a:t>
            </a:r>
            <a:r>
              <a:rPr lang="en-US" sz="2800" b="1" dirty="0"/>
              <a:t>reaks &amp; </a:t>
            </a:r>
            <a:r>
              <a:rPr lang="en-US" sz="2800" dirty="0"/>
              <a:t>H</a:t>
            </a:r>
            <a:r>
              <a:rPr lang="en-US" sz="2800" b="1" dirty="0"/>
              <a:t>orizontal </a:t>
            </a:r>
            <a:r>
              <a:rPr lang="en-US" sz="2800" dirty="0"/>
              <a:t>R</a:t>
            </a:r>
            <a:r>
              <a:rPr lang="en-US" sz="2800" b="1" dirty="0"/>
              <a:t>ules</a:t>
            </a:r>
            <a:endParaRPr lang="en-US" sz="2800" dirty="0"/>
          </a:p>
        </p:txBody>
      </p:sp>
      <p:sp>
        <p:nvSpPr>
          <p:cNvPr id="28675" name="Rectangle 3"/>
          <p:cNvSpPr>
            <a:spLocks noGrp="1" noChangeArrowheads="1"/>
          </p:cNvSpPr>
          <p:nvPr>
            <p:ph type="body" idx="1"/>
          </p:nvPr>
        </p:nvSpPr>
        <p:spPr>
          <a:solidFill>
            <a:schemeClr val="accent1"/>
          </a:solidFill>
        </p:spPr>
        <p:txBody>
          <a:bodyPr/>
          <a:lstStyle/>
          <a:p>
            <a:pPr marL="609600" indent="-609600">
              <a:buFontTx/>
              <a:buNone/>
            </a:pPr>
            <a:r>
              <a:rPr lang="en-US" sz="2400"/>
              <a:t>In this chapter you will add headings to your page, insert paragraphs, add some breaks, and add horizontal rules.</a:t>
            </a:r>
          </a:p>
          <a:p>
            <a:pPr marL="609600" indent="-609600">
              <a:buFontTx/>
              <a:buNone/>
            </a:pPr>
            <a:r>
              <a:rPr lang="en-US" sz="2400" b="1"/>
              <a:t>Objectives</a:t>
            </a:r>
          </a:p>
          <a:p>
            <a:pPr marL="609600" indent="-609600">
              <a:buFontTx/>
              <a:buNone/>
            </a:pPr>
            <a:r>
              <a:rPr lang="en-US" sz="2400"/>
              <a:t>Upon completing this section, you should be able to</a:t>
            </a:r>
          </a:p>
          <a:p>
            <a:pPr marL="609600" indent="-609600">
              <a:buClr>
                <a:schemeClr val="bg1"/>
              </a:buClr>
              <a:buFont typeface="Monotype Sorts" charset="0"/>
              <a:buAutoNum type="arabicPeriod"/>
            </a:pPr>
            <a:r>
              <a:rPr lang="en-US" sz="2400"/>
              <a:t>List and describe the different Heading elements.</a:t>
            </a:r>
          </a:p>
          <a:p>
            <a:pPr marL="609600" indent="-609600">
              <a:buClr>
                <a:schemeClr val="bg1"/>
              </a:buClr>
              <a:buFont typeface="Monotype Sorts" charset="0"/>
              <a:buAutoNum type="arabicPeriod"/>
            </a:pPr>
            <a:r>
              <a:rPr lang="en-US" sz="2400"/>
              <a:t>Use Paragraphs to add text to a document.</a:t>
            </a:r>
          </a:p>
          <a:p>
            <a:pPr marL="609600" indent="-609600">
              <a:buClr>
                <a:schemeClr val="bg1"/>
              </a:buClr>
              <a:buFont typeface="Monotype Sorts" charset="0"/>
              <a:buAutoNum type="arabicPeriod"/>
            </a:pPr>
            <a:r>
              <a:rPr lang="en-US" sz="2400"/>
              <a:t>Insert breaks where necessary.</a:t>
            </a:r>
          </a:p>
          <a:p>
            <a:pPr marL="609600" indent="-609600">
              <a:buClr>
                <a:schemeClr val="bg1"/>
              </a:buClr>
              <a:buFont typeface="Monotype Sorts" charset="0"/>
              <a:buAutoNum type="arabicPeriod"/>
            </a:pPr>
            <a:r>
              <a:rPr lang="en-US" sz="2400"/>
              <a:t>Add a Horizontal Rule.</a:t>
            </a:r>
          </a:p>
          <a:p>
            <a:pPr marL="609600" indent="-609600">
              <a:buFontTx/>
              <a:buNone/>
            </a:pPr>
            <a:endParaRPr lang="en-US" sz="2400"/>
          </a:p>
        </p:txBody>
      </p:sp>
    </p:spTree>
    <p:extLst>
      <p:ext uri="{BB962C8B-B14F-4D97-AF65-F5344CB8AC3E}">
        <p14:creationId xmlns:p14="http://schemas.microsoft.com/office/powerpoint/2010/main" val="1871123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fontScale="90000"/>
          </a:bodyPr>
          <a:lstStyle/>
          <a:p>
            <a:pPr eaLnBrk="1" hangingPunct="1"/>
            <a:r>
              <a:rPr lang="en-US" altLang="en-US" b="1" smtClean="0"/>
              <a:t>The box-shadow Property</a:t>
            </a:r>
            <a:br>
              <a:rPr lang="en-US" altLang="en-US" b="1" smtClean="0"/>
            </a:br>
            <a:endParaRPr lang="en-US" altLang="en-US" smtClean="0"/>
          </a:p>
        </p:txBody>
      </p:sp>
      <p:sp>
        <p:nvSpPr>
          <p:cNvPr id="28675" name="Content Placeholder 2"/>
          <p:cNvSpPr>
            <a:spLocks noGrp="1"/>
          </p:cNvSpPr>
          <p:nvPr>
            <p:ph idx="1"/>
          </p:nvPr>
        </p:nvSpPr>
        <p:spPr/>
        <p:txBody>
          <a:bodyPr/>
          <a:lstStyle/>
          <a:p>
            <a:pPr eaLnBrk="1" hangingPunct="1"/>
            <a:r>
              <a:rPr lang="en-US" altLang="en-US" smtClean="0"/>
              <a:t>In CSS3, the box-shadow property is used to add shadow to boxes:</a:t>
            </a:r>
          </a:p>
          <a:p>
            <a:pPr eaLnBrk="1" hangingPunct="1"/>
            <a:r>
              <a:rPr lang="en-US" altLang="en-US" smtClean="0"/>
              <a:t>div</a:t>
            </a:r>
            <a:br>
              <a:rPr lang="en-US" altLang="en-US" smtClean="0"/>
            </a:br>
            <a:r>
              <a:rPr lang="en-US" altLang="en-US" smtClean="0"/>
              <a:t>{</a:t>
            </a:r>
            <a:br>
              <a:rPr lang="en-US" altLang="en-US" smtClean="0"/>
            </a:br>
            <a:r>
              <a:rPr lang="en-US" altLang="en-US" smtClean="0"/>
              <a:t>box-shadow: 10px 10px 5px pink;</a:t>
            </a:r>
            <a:br>
              <a:rPr lang="en-US" altLang="en-US" smtClean="0"/>
            </a:br>
            <a:r>
              <a:rPr lang="en-US" altLang="en-US" smtClean="0"/>
              <a:t>} </a:t>
            </a:r>
          </a:p>
        </p:txBody>
      </p:sp>
    </p:spTree>
    <p:extLst>
      <p:ext uri="{BB962C8B-B14F-4D97-AF65-F5344CB8AC3E}">
        <p14:creationId xmlns:p14="http://schemas.microsoft.com/office/powerpoint/2010/main" val="470241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z="3200" b="1" smtClean="0"/>
              <a:t>CSS3 Backgrounds</a:t>
            </a:r>
            <a:r>
              <a:rPr lang="en-US" altLang="en-US" sz="2000" b="1" smtClean="0"/>
              <a:t/>
            </a:r>
            <a:br>
              <a:rPr lang="en-US" altLang="en-US" sz="2000" b="1" smtClean="0"/>
            </a:br>
            <a:endParaRPr lang="en-US" altLang="en-US" sz="2000" smtClean="0"/>
          </a:p>
        </p:txBody>
      </p:sp>
      <p:sp>
        <p:nvSpPr>
          <p:cNvPr id="29699" name="Content Placeholder 2"/>
          <p:cNvSpPr>
            <a:spLocks noGrp="1"/>
          </p:cNvSpPr>
          <p:nvPr>
            <p:ph idx="1"/>
          </p:nvPr>
        </p:nvSpPr>
        <p:spPr>
          <a:xfrm>
            <a:off x="762000" y="1981200"/>
            <a:ext cx="8382000" cy="6400800"/>
          </a:xfrm>
        </p:spPr>
        <p:txBody>
          <a:bodyPr/>
          <a:lstStyle/>
          <a:p>
            <a:pPr eaLnBrk="1" hangingPunct="1">
              <a:buFont typeface="Wingdings" panose="05000000000000000000" pitchFamily="2" charset="2"/>
              <a:buNone/>
            </a:pPr>
            <a:r>
              <a:rPr lang="en-US" altLang="en-US" sz="2400" smtClean="0"/>
              <a:t>background properties:</a:t>
            </a:r>
          </a:p>
          <a:p>
            <a:pPr eaLnBrk="1" hangingPunct="1"/>
            <a:r>
              <a:rPr lang="en-US" altLang="en-US" sz="2400" smtClean="0"/>
              <a:t>background-size</a:t>
            </a:r>
          </a:p>
          <a:p>
            <a:pPr eaLnBrk="1" hangingPunct="1"/>
            <a:r>
              <a:rPr lang="en-US" altLang="en-US" sz="2400" smtClean="0"/>
              <a:t>background-origin</a:t>
            </a:r>
          </a:p>
          <a:p>
            <a:pPr eaLnBrk="1" hangingPunct="1">
              <a:buFont typeface="Wingdings" panose="05000000000000000000" pitchFamily="2" charset="2"/>
              <a:buNone/>
            </a:pPr>
            <a:r>
              <a:rPr lang="en-US" altLang="en-US" sz="2400" smtClean="0"/>
              <a:t>Eg</a:t>
            </a:r>
          </a:p>
          <a:p>
            <a:pPr eaLnBrk="1" hangingPunct="1">
              <a:buFont typeface="Wingdings" panose="05000000000000000000" pitchFamily="2" charset="2"/>
              <a:buNone/>
            </a:pPr>
            <a:r>
              <a:rPr lang="en-US" altLang="en-US" sz="2400" smtClean="0"/>
              <a:t>body</a:t>
            </a:r>
          </a:p>
          <a:p>
            <a:pPr eaLnBrk="1" hangingPunct="1">
              <a:buFont typeface="Wingdings" panose="05000000000000000000" pitchFamily="2" charset="2"/>
              <a:buNone/>
            </a:pPr>
            <a:r>
              <a:rPr lang="en-US" altLang="en-US" sz="2400" smtClean="0"/>
              <a:t>{</a:t>
            </a:r>
          </a:p>
          <a:p>
            <a:pPr eaLnBrk="1" hangingPunct="1">
              <a:buFont typeface="Wingdings" panose="05000000000000000000" pitchFamily="2" charset="2"/>
              <a:buNone/>
            </a:pPr>
            <a:r>
              <a:rPr lang="en-US" altLang="en-US" sz="2400" smtClean="0"/>
              <a:t>background:url(img_flwr.gif);</a:t>
            </a:r>
          </a:p>
          <a:p>
            <a:pPr eaLnBrk="1" hangingPunct="1">
              <a:buFont typeface="Wingdings" panose="05000000000000000000" pitchFamily="2" charset="2"/>
              <a:buNone/>
            </a:pPr>
            <a:r>
              <a:rPr lang="en-US" altLang="en-US" sz="2400" smtClean="0"/>
              <a:t>background-size:80px 60px;</a:t>
            </a:r>
          </a:p>
          <a:p>
            <a:pPr eaLnBrk="1" hangingPunct="1">
              <a:buFont typeface="Wingdings" panose="05000000000000000000" pitchFamily="2" charset="2"/>
              <a:buNone/>
            </a:pPr>
            <a:r>
              <a:rPr lang="en-US" altLang="en-US" sz="2400" smtClean="0"/>
              <a:t>background-repeat:no-repeat;</a:t>
            </a:r>
          </a:p>
          <a:p>
            <a:pPr eaLnBrk="1" hangingPunct="1">
              <a:buFont typeface="Wingdings" panose="05000000000000000000" pitchFamily="2" charset="2"/>
              <a:buNone/>
            </a:pPr>
            <a:r>
              <a:rPr lang="en-US" altLang="en-US" sz="2400" smtClean="0"/>
              <a:t>padding-top:40px;</a:t>
            </a:r>
          </a:p>
          <a:p>
            <a:pPr eaLnBrk="1" hangingPunct="1">
              <a:buFont typeface="Wingdings" panose="05000000000000000000" pitchFamily="2" charset="2"/>
              <a:buNone/>
            </a:pPr>
            <a:r>
              <a:rPr lang="en-US" altLang="en-US" sz="2400" smtClean="0"/>
              <a:t>}</a:t>
            </a:r>
          </a:p>
          <a:p>
            <a:pPr eaLnBrk="1" hangingPunct="1"/>
            <a:endParaRPr lang="en-US" altLang="en-US" sz="2400" smtClean="0"/>
          </a:p>
        </p:txBody>
      </p:sp>
    </p:spTree>
    <p:extLst>
      <p:ext uri="{BB962C8B-B14F-4D97-AF65-F5344CB8AC3E}">
        <p14:creationId xmlns:p14="http://schemas.microsoft.com/office/powerpoint/2010/main" val="111942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CSS Text Effects</a:t>
            </a:r>
          </a:p>
        </p:txBody>
      </p:sp>
      <p:sp>
        <p:nvSpPr>
          <p:cNvPr id="30723" name="Content Placeholder 2"/>
          <p:cNvSpPr>
            <a:spLocks noGrp="1"/>
          </p:cNvSpPr>
          <p:nvPr>
            <p:ph idx="1"/>
          </p:nvPr>
        </p:nvSpPr>
        <p:spPr/>
        <p:txBody>
          <a:bodyPr/>
          <a:lstStyle/>
          <a:p>
            <a:pPr eaLnBrk="1" hangingPunct="1"/>
            <a:r>
              <a:rPr lang="en-US" altLang="en-US" smtClean="0"/>
              <a:t>text-shadow</a:t>
            </a:r>
          </a:p>
          <a:p>
            <a:pPr eaLnBrk="1" hangingPunct="1">
              <a:buFont typeface="Wingdings" panose="05000000000000000000" pitchFamily="2" charset="2"/>
              <a:buNone/>
            </a:pPr>
            <a:r>
              <a:rPr lang="en-US" altLang="en-US" smtClean="0"/>
              <a:t>h1</a:t>
            </a:r>
            <a:br>
              <a:rPr lang="en-US" altLang="en-US" smtClean="0"/>
            </a:br>
            <a:r>
              <a:rPr lang="en-US" altLang="en-US" smtClean="0"/>
              <a:t>{</a:t>
            </a:r>
            <a:br>
              <a:rPr lang="en-US" altLang="en-US" smtClean="0"/>
            </a:br>
            <a:r>
              <a:rPr lang="en-US" altLang="en-US" smtClean="0"/>
              <a:t>text-shadow: 5px 5px 5px #FF0000;</a:t>
            </a:r>
            <a:br>
              <a:rPr lang="en-US" altLang="en-US" smtClean="0"/>
            </a:br>
            <a:r>
              <a:rPr lang="en-US" altLang="en-US" smtClean="0"/>
              <a:t>} </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5501176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CSS text style</a:t>
            </a:r>
          </a:p>
        </p:txBody>
      </p:sp>
      <p:sp>
        <p:nvSpPr>
          <p:cNvPr id="31747" name="Content Placeholder 2"/>
          <p:cNvSpPr>
            <a:spLocks noGrp="1"/>
          </p:cNvSpPr>
          <p:nvPr>
            <p:ph idx="1"/>
          </p:nvPr>
        </p:nvSpPr>
        <p:spPr/>
        <p:txBody>
          <a:bodyPr/>
          <a:lstStyle/>
          <a:p>
            <a:pPr eaLnBrk="1" hangingPunct="1"/>
            <a:r>
              <a:rPr lang="en-US" altLang="en-US" smtClean="0"/>
              <a:t>word-wrap</a:t>
            </a:r>
          </a:p>
          <a:p>
            <a:pPr eaLnBrk="1" hangingPunct="1">
              <a:buFont typeface="Wingdings" panose="05000000000000000000" pitchFamily="2" charset="2"/>
              <a:buNone/>
            </a:pPr>
            <a:r>
              <a:rPr lang="en-US" altLang="en-US" smtClean="0"/>
              <a:t>p</a:t>
            </a:r>
          </a:p>
          <a:p>
            <a:pPr eaLnBrk="1" hangingPunct="1">
              <a:buFont typeface="Wingdings" panose="05000000000000000000" pitchFamily="2" charset="2"/>
              <a:buNone/>
            </a:pPr>
            <a:r>
              <a:rPr lang="en-US" altLang="en-US" smtClean="0"/>
              <a:t>{</a:t>
            </a:r>
          </a:p>
          <a:p>
            <a:pPr eaLnBrk="1" hangingPunct="1">
              <a:buFont typeface="Wingdings" panose="05000000000000000000" pitchFamily="2" charset="2"/>
              <a:buNone/>
            </a:pPr>
            <a:r>
              <a:rPr lang="en-US" altLang="en-US" smtClean="0"/>
              <a:t>width:11em; </a:t>
            </a:r>
          </a:p>
          <a:p>
            <a:pPr eaLnBrk="1" hangingPunct="1">
              <a:buFont typeface="Wingdings" panose="05000000000000000000" pitchFamily="2" charset="2"/>
              <a:buNone/>
            </a:pPr>
            <a:r>
              <a:rPr lang="en-US" altLang="en-US" smtClean="0"/>
              <a:t>border:1px solid #000000;</a:t>
            </a:r>
          </a:p>
          <a:p>
            <a:pPr eaLnBrk="1" hangingPunct="1">
              <a:buFont typeface="Wingdings" panose="05000000000000000000" pitchFamily="2" charset="2"/>
              <a:buNone/>
            </a:pPr>
            <a:r>
              <a:rPr lang="en-US" altLang="en-US" smtClean="0"/>
              <a:t>word-wrap:break-word;</a:t>
            </a:r>
          </a:p>
          <a:p>
            <a:pPr eaLnBrk="1" hangingPunct="1">
              <a:buFont typeface="Wingdings" panose="05000000000000000000" pitchFamily="2" charset="2"/>
              <a:buNone/>
            </a:pPr>
            <a:r>
              <a:rPr lang="en-US" altLang="en-US" smtClean="0"/>
              <a:t>}</a:t>
            </a:r>
          </a:p>
          <a:p>
            <a:pPr eaLnBrk="1" hangingPunct="1"/>
            <a:endParaRPr lang="en-US" altLang="en-US" smtClean="0"/>
          </a:p>
        </p:txBody>
      </p:sp>
    </p:spTree>
    <p:extLst>
      <p:ext uri="{BB962C8B-B14F-4D97-AF65-F5344CB8AC3E}">
        <p14:creationId xmlns:p14="http://schemas.microsoft.com/office/powerpoint/2010/main" val="3286883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fontScale="90000"/>
          </a:bodyPr>
          <a:lstStyle/>
          <a:p>
            <a:pPr eaLnBrk="1" hangingPunct="1"/>
            <a:r>
              <a:rPr lang="en-US" altLang="en-US" b="1" smtClean="0"/>
              <a:t>CSS3 2D Transforms</a:t>
            </a:r>
            <a:br>
              <a:rPr lang="en-US" altLang="en-US" b="1" smtClean="0"/>
            </a:br>
            <a:endParaRPr lang="en-US" altLang="en-US" smtClean="0"/>
          </a:p>
        </p:txBody>
      </p:sp>
      <p:sp>
        <p:nvSpPr>
          <p:cNvPr id="32771" name="Content Placeholder 2"/>
          <p:cNvSpPr>
            <a:spLocks noGrp="1"/>
          </p:cNvSpPr>
          <p:nvPr>
            <p:ph idx="1"/>
          </p:nvPr>
        </p:nvSpPr>
        <p:spPr>
          <a:xfrm>
            <a:off x="809625" y="2290763"/>
            <a:ext cx="7958138" cy="3881437"/>
          </a:xfrm>
        </p:spPr>
        <p:txBody>
          <a:bodyPr/>
          <a:lstStyle/>
          <a:p>
            <a:pPr eaLnBrk="1" hangingPunct="1"/>
            <a:r>
              <a:rPr lang="en-US" altLang="en-US" smtClean="0"/>
              <a:t>2d transform methods:</a:t>
            </a:r>
          </a:p>
          <a:p>
            <a:pPr eaLnBrk="1" hangingPunct="1"/>
            <a:r>
              <a:rPr lang="en-US" altLang="en-US" smtClean="0"/>
              <a:t>translate()</a:t>
            </a:r>
          </a:p>
          <a:p>
            <a:pPr eaLnBrk="1" hangingPunct="1"/>
            <a:r>
              <a:rPr lang="en-US" altLang="en-US" smtClean="0"/>
              <a:t>rotate()</a:t>
            </a:r>
          </a:p>
          <a:p>
            <a:pPr eaLnBrk="1" hangingPunct="1"/>
            <a:r>
              <a:rPr lang="en-US" altLang="en-US" smtClean="0"/>
              <a:t>scale()</a:t>
            </a:r>
          </a:p>
          <a:p>
            <a:pPr eaLnBrk="1" hangingPunct="1"/>
            <a:r>
              <a:rPr lang="en-US" altLang="en-US" smtClean="0"/>
              <a:t>skew()</a:t>
            </a:r>
          </a:p>
          <a:p>
            <a:pPr eaLnBrk="1" hangingPunct="1"/>
            <a:r>
              <a:rPr lang="en-US" altLang="en-US" smtClean="0"/>
              <a:t>matrix()</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1155961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normAutofit fontScale="90000"/>
          </a:bodyPr>
          <a:lstStyle/>
          <a:p>
            <a:pPr eaLnBrk="1" hangingPunct="1"/>
            <a:r>
              <a:rPr lang="en-US" altLang="en-US" b="1" smtClean="0"/>
              <a:t>CSS3 Transitions</a:t>
            </a:r>
            <a:br>
              <a:rPr lang="en-US" altLang="en-US" b="1" smtClean="0"/>
            </a:br>
            <a:endParaRPr lang="en-US" altLang="en-US" smtClean="0"/>
          </a:p>
        </p:txBody>
      </p:sp>
      <p:sp>
        <p:nvSpPr>
          <p:cNvPr id="33795" name="Content Placeholder 2"/>
          <p:cNvSpPr>
            <a:spLocks noGrp="1"/>
          </p:cNvSpPr>
          <p:nvPr>
            <p:ph idx="1"/>
          </p:nvPr>
        </p:nvSpPr>
        <p:spPr/>
        <p:txBody>
          <a:bodyPr/>
          <a:lstStyle/>
          <a:p>
            <a:pPr eaLnBrk="1" hangingPunct="1"/>
            <a:r>
              <a:rPr lang="en-US" altLang="en-US" smtClean="0"/>
              <a:t>CSS3 transitions are effects that let an element gradually change from one style to another.</a:t>
            </a:r>
          </a:p>
          <a:p>
            <a:pPr eaLnBrk="1" hangingPunct="1"/>
            <a:r>
              <a:rPr lang="en-US" altLang="en-US" smtClean="0"/>
              <a:t>The CSS property you want to add an effect to</a:t>
            </a:r>
          </a:p>
          <a:p>
            <a:pPr eaLnBrk="1" hangingPunct="1"/>
            <a:r>
              <a:rPr lang="en-US" altLang="en-US" smtClean="0"/>
              <a:t>The duration of the effect</a:t>
            </a:r>
          </a:p>
          <a:p>
            <a:pPr eaLnBrk="1" hangingPunct="1"/>
            <a:endParaRPr lang="en-US" altLang="en-US" smtClean="0"/>
          </a:p>
        </p:txBody>
      </p:sp>
    </p:spTree>
    <p:extLst>
      <p:ext uri="{BB962C8B-B14F-4D97-AF65-F5344CB8AC3E}">
        <p14:creationId xmlns:p14="http://schemas.microsoft.com/office/powerpoint/2010/main" val="8622580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809625" y="1219200"/>
            <a:ext cx="7958138" cy="4876800"/>
          </a:xfrm>
        </p:spPr>
        <p:txBody>
          <a:bodyPr/>
          <a:lstStyle/>
          <a:p>
            <a:pPr eaLnBrk="1" hangingPunct="1"/>
            <a:r>
              <a:rPr lang="en-US" altLang="en-US" smtClean="0"/>
              <a:t>Bind the animation to a selector (element) by specifying at least these two properties:</a:t>
            </a:r>
          </a:p>
          <a:p>
            <a:pPr eaLnBrk="1" hangingPunct="1"/>
            <a:r>
              <a:rPr lang="en-US" altLang="en-US" smtClean="0"/>
              <a:t> the name of the animation</a:t>
            </a:r>
          </a:p>
          <a:p>
            <a:pPr eaLnBrk="1" hangingPunct="1"/>
            <a:r>
              <a:rPr lang="en-US" altLang="en-US" smtClean="0"/>
              <a:t> the duration of the animation</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27704464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smtClean="0"/>
              <a:t>CSS Multiple Column</a:t>
            </a:r>
          </a:p>
        </p:txBody>
      </p:sp>
      <p:sp>
        <p:nvSpPr>
          <p:cNvPr id="35843" name="Content Placeholder 2"/>
          <p:cNvSpPr>
            <a:spLocks noGrp="1"/>
          </p:cNvSpPr>
          <p:nvPr>
            <p:ph idx="1"/>
          </p:nvPr>
        </p:nvSpPr>
        <p:spPr>
          <a:xfrm>
            <a:off x="762000" y="1676400"/>
            <a:ext cx="7958138" cy="3881438"/>
          </a:xfrm>
        </p:spPr>
        <p:txBody>
          <a:bodyPr>
            <a:normAutofit fontScale="92500" lnSpcReduction="20000"/>
          </a:bodyPr>
          <a:lstStyle/>
          <a:p>
            <a:pPr eaLnBrk="1" hangingPunct="1"/>
            <a:r>
              <a:rPr lang="en-US" altLang="en-US" smtClean="0"/>
              <a:t>.newspaper</a:t>
            </a:r>
            <a:br>
              <a:rPr lang="en-US" altLang="en-US" smtClean="0"/>
            </a:br>
            <a:r>
              <a:rPr lang="en-US" altLang="en-US" smtClean="0"/>
              <a:t>{</a:t>
            </a:r>
            <a:br>
              <a:rPr lang="en-US" altLang="en-US" smtClean="0"/>
            </a:br>
            <a:r>
              <a:rPr lang="en-US" altLang="en-US" smtClean="0"/>
              <a:t>-webkit-column-count:3; /* Chrome, Safari, Opera */</a:t>
            </a:r>
            <a:br>
              <a:rPr lang="en-US" altLang="en-US" smtClean="0"/>
            </a:br>
            <a:r>
              <a:rPr lang="en-US" altLang="en-US" smtClean="0"/>
              <a:t>-moz-column-count:3; /* Firefox */</a:t>
            </a:r>
            <a:br>
              <a:rPr lang="en-US" altLang="en-US" smtClean="0"/>
            </a:br>
            <a:r>
              <a:rPr lang="en-US" altLang="en-US" smtClean="0"/>
              <a:t>column-count:3;</a:t>
            </a:r>
            <a:br>
              <a:rPr lang="en-US" altLang="en-US" smtClean="0"/>
            </a:br>
            <a:r>
              <a:rPr lang="en-US" altLang="en-US" smtClean="0"/>
              <a:t>}</a:t>
            </a:r>
          </a:p>
          <a:p>
            <a:pPr eaLnBrk="1" hangingPunct="1"/>
            <a:r>
              <a:rPr lang="en-US" altLang="en-US" smtClean="0"/>
              <a:t>Usage</a:t>
            </a:r>
          </a:p>
          <a:p>
            <a:pPr eaLnBrk="1" hangingPunct="1"/>
            <a:r>
              <a:rPr lang="en-US" altLang="en-US" smtClean="0"/>
              <a:t>&lt;div class=“newspaper”&gt;……&lt;/div&gt;</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42505923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Assignment</a:t>
            </a:r>
            <a:endParaRPr lang="en-IN" altLang="en-US" smtClean="0"/>
          </a:p>
        </p:txBody>
      </p:sp>
      <p:sp>
        <p:nvSpPr>
          <p:cNvPr id="36867" name="Content Placeholder 2"/>
          <p:cNvSpPr>
            <a:spLocks noGrp="1"/>
          </p:cNvSpPr>
          <p:nvPr>
            <p:ph idx="1"/>
          </p:nvPr>
        </p:nvSpPr>
        <p:spPr>
          <a:xfrm>
            <a:off x="809625" y="2214563"/>
            <a:ext cx="8105775" cy="4643437"/>
          </a:xfrm>
        </p:spPr>
        <p:txBody>
          <a:bodyPr/>
          <a:lstStyle/>
          <a:p>
            <a:r>
              <a:rPr lang="en-US" altLang="en-US" smtClean="0"/>
              <a:t>Design a web page using HTML which is for creating a brochure for a Cultural Fest 2014 at ITC Learning Center on 21</a:t>
            </a:r>
            <a:r>
              <a:rPr lang="en-US" altLang="en-US" baseline="30000" smtClean="0"/>
              <a:t>st</a:t>
            </a:r>
            <a:r>
              <a:rPr lang="en-US" altLang="en-US" smtClean="0"/>
              <a:t> June 2013.</a:t>
            </a:r>
          </a:p>
          <a:p>
            <a:r>
              <a:rPr lang="en-US" altLang="en-US" smtClean="0"/>
              <a:t>Include registration form which registers participants for various cultural events like Light Music,Inaguration  song ,Dance,Mimickery and other cultural events.</a:t>
            </a:r>
          </a:p>
          <a:p>
            <a:r>
              <a:rPr lang="en-US" altLang="en-US" smtClean="0"/>
              <a:t>Apply styles,HTML 4 and HTML 5 tags</a:t>
            </a:r>
            <a:endParaRPr lang="en-IN" altLang="en-US" smtClean="0"/>
          </a:p>
        </p:txBody>
      </p:sp>
    </p:spTree>
    <p:extLst>
      <p:ext uri="{BB962C8B-B14F-4D97-AF65-F5344CB8AC3E}">
        <p14:creationId xmlns:p14="http://schemas.microsoft.com/office/powerpoint/2010/main" val="9305622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95417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9764</Words>
  <Application>Microsoft Office PowerPoint</Application>
  <PresentationFormat>On-screen Show (4:3)</PresentationFormat>
  <Paragraphs>1658</Paragraphs>
  <Slides>147</Slides>
  <Notes>26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147</vt:i4>
      </vt:variant>
    </vt:vector>
  </HeadingPairs>
  <TitlesOfParts>
    <vt:vector size="149" baseType="lpstr">
      <vt:lpstr>Office Theme</vt:lpstr>
      <vt:lpstr>Bitmap Image</vt:lpstr>
      <vt:lpstr> Introduction to  HTML </vt:lpstr>
      <vt:lpstr>Definitions</vt:lpstr>
      <vt:lpstr>PowerPoint Presentation</vt:lpstr>
      <vt:lpstr>Tags</vt:lpstr>
      <vt:lpstr>Choosing Text Editor</vt:lpstr>
      <vt:lpstr>Creating a Basic Starting Document</vt:lpstr>
      <vt:lpstr>Using Image Background</vt:lpstr>
      <vt:lpstr>Previewing Your Work</vt:lpstr>
      <vt:lpstr>Headings, Paragraphs, Breaks &amp; Horizontal Rules</vt:lpstr>
      <vt:lpstr>Headings, &lt;Hx&gt; &lt;/Hx&gt;</vt:lpstr>
      <vt:lpstr>Headings, &lt;Hx&gt; &lt;/Hx&gt;</vt:lpstr>
      <vt:lpstr>Paragraphs, &lt;P&gt; &lt;/P&gt;</vt:lpstr>
      <vt:lpstr>Break, &lt;BR&gt;</vt:lpstr>
      <vt:lpstr>Horizontal Rule, &lt;HR&gt;</vt:lpstr>
      <vt:lpstr>Horizontal Rule, &lt;HR&gt;</vt:lpstr>
      <vt:lpstr>Bold, Italic and other Character Formatting Elements</vt:lpstr>
      <vt:lpstr>Bold, Italic and other Character Formatting Elements</vt:lpstr>
      <vt:lpstr>Alignment</vt:lpstr>
      <vt:lpstr>Alignment</vt:lpstr>
      <vt:lpstr>Special Characters &amp; Symbols</vt:lpstr>
      <vt:lpstr>Special Characters &amp; Symbols</vt:lpstr>
      <vt:lpstr>Special Characters &amp; Symbols</vt:lpstr>
      <vt:lpstr>Additional Character Formatting Elements</vt:lpstr>
      <vt:lpstr>Example</vt:lpstr>
      <vt:lpstr>Lists</vt:lpstr>
      <vt:lpstr>List Elements</vt:lpstr>
      <vt:lpstr>List Elements</vt:lpstr>
      <vt:lpstr>List Elements</vt:lpstr>
      <vt:lpstr>Images</vt:lpstr>
      <vt:lpstr>Anchors, URLs and Image Maps</vt:lpstr>
      <vt:lpstr>HOW TO MAKE A LINK</vt:lpstr>
      <vt:lpstr>Image Maps</vt:lpstr>
      <vt:lpstr>Tables</vt:lpstr>
      <vt:lpstr>Tables</vt:lpstr>
      <vt:lpstr>Tables</vt:lpstr>
      <vt:lpstr>Tables</vt:lpstr>
      <vt:lpstr>Basic Table Code</vt:lpstr>
      <vt:lpstr>Forms</vt:lpstr>
      <vt:lpstr>Forms</vt:lpstr>
      <vt:lpstr>Form Elements</vt:lpstr>
      <vt:lpstr>Form Elements</vt:lpstr>
      <vt:lpstr>Text Box</vt:lpstr>
      <vt:lpstr>PowerPoint Presentation</vt:lpstr>
      <vt:lpstr>PowerPoint Presentation</vt:lpstr>
      <vt:lpstr>Password</vt:lpstr>
      <vt:lpstr>Example on Password Box</vt:lpstr>
      <vt:lpstr>Output</vt:lpstr>
      <vt:lpstr>Hidden</vt:lpstr>
      <vt:lpstr>Check Box</vt:lpstr>
      <vt:lpstr>PowerPoint Presentation</vt:lpstr>
      <vt:lpstr>Output</vt:lpstr>
      <vt:lpstr>Radio Button</vt:lpstr>
      <vt:lpstr>PowerPoint Presentation</vt:lpstr>
      <vt:lpstr>PowerPoint Presentation</vt:lpstr>
      <vt:lpstr>PowerPoint Presentation</vt:lpstr>
      <vt:lpstr>Output</vt:lpstr>
      <vt:lpstr>Submit Button</vt:lpstr>
      <vt:lpstr>PowerPoint Presentation</vt:lpstr>
      <vt:lpstr>Reset Button</vt:lpstr>
      <vt:lpstr>PowerPoint Presentation</vt:lpstr>
      <vt:lpstr>PowerPoint Presentation</vt:lpstr>
      <vt:lpstr>PowerPoint Presentation</vt:lpstr>
      <vt:lpstr>Other Elements used in Forms</vt:lpstr>
      <vt:lpstr>PowerPoint Presentation</vt:lpstr>
      <vt:lpstr>PowerPoint Presentation</vt:lpstr>
      <vt:lpstr>Style Sheet Languages</vt:lpstr>
      <vt:lpstr>CSS Introduction</vt:lpstr>
      <vt:lpstr>CSS Introduction</vt:lpstr>
      <vt:lpstr>CSS Introduction</vt:lpstr>
      <vt:lpstr>CSS Introduction</vt:lpstr>
      <vt:lpstr>CSS Syntax</vt:lpstr>
      <vt:lpstr>CSS Syntax: Selector Strings</vt:lpstr>
      <vt:lpstr>CSS Syntax: Selector Strings</vt:lpstr>
      <vt:lpstr>CSS Syntax:  Selector Strings</vt:lpstr>
      <vt:lpstr>CSS Syntax:  Selector Strings</vt:lpstr>
      <vt:lpstr>CSS Syntax:  Selector Strings</vt:lpstr>
      <vt:lpstr>CSS Syntax:  Selector Strings</vt:lpstr>
      <vt:lpstr>Types of style sheet</vt:lpstr>
      <vt:lpstr>Style Sheets and HTML</vt:lpstr>
      <vt:lpstr>CSS Font Properties</vt:lpstr>
      <vt:lpstr>CSS Font Properties</vt:lpstr>
      <vt:lpstr>CSS Font Properties</vt:lpstr>
      <vt:lpstr>CSS Text Color</vt:lpstr>
      <vt:lpstr>Internal Stylesheet Example</vt:lpstr>
      <vt:lpstr>Example</vt:lpstr>
      <vt:lpstr>Inline Stylesheet</vt:lpstr>
      <vt:lpstr>CSS 3</vt:lpstr>
      <vt:lpstr>New Features of CSS 3</vt:lpstr>
      <vt:lpstr>Borders</vt:lpstr>
      <vt:lpstr>The box-shadow Property </vt:lpstr>
      <vt:lpstr>CSS3 Backgrounds </vt:lpstr>
      <vt:lpstr>CSS Text Effects</vt:lpstr>
      <vt:lpstr>CSS text style</vt:lpstr>
      <vt:lpstr>CSS3 2D Transforms </vt:lpstr>
      <vt:lpstr>CSS3 Transitions </vt:lpstr>
      <vt:lpstr>PowerPoint Presentation</vt:lpstr>
      <vt:lpstr>CSS Multiple Column</vt:lpstr>
      <vt:lpstr>Assignment</vt:lpstr>
      <vt:lpstr>PowerPoint Presentation</vt:lpstr>
      <vt:lpstr>PowerPoint Presentation</vt:lpstr>
      <vt:lpstr>PowerPoint Presentation</vt:lpstr>
      <vt:lpstr>Client-Side Programming</vt:lpstr>
      <vt:lpstr>Scripts vs. Programs</vt:lpstr>
      <vt:lpstr>Common Scripting Tasks</vt:lpstr>
      <vt:lpstr>JavaScript</vt:lpstr>
      <vt:lpstr>JavaScript Data Types &amp; Variables</vt:lpstr>
      <vt:lpstr>JavaScript Operators &amp; Control Statements</vt:lpstr>
      <vt:lpstr>JavaScript Math Routines</vt:lpstr>
      <vt:lpstr>User-Defined Functions</vt:lpstr>
      <vt:lpstr>Function Example</vt:lpstr>
      <vt:lpstr>        Array Example</vt:lpstr>
      <vt:lpstr>Date Object</vt:lpstr>
      <vt:lpstr>Date Example</vt:lpstr>
      <vt:lpstr>Another Example</vt:lpstr>
      <vt:lpstr>document Object</vt:lpstr>
      <vt:lpstr>Object Example</vt:lpstr>
      <vt:lpstr>User-Defined Objects</vt:lpstr>
      <vt:lpstr>HTML 5 Tutorial</vt:lpstr>
      <vt:lpstr>What is HTML5?</vt:lpstr>
      <vt:lpstr>How Did HTML5 Get Started?</vt:lpstr>
      <vt:lpstr>New Features</vt:lpstr>
      <vt:lpstr>Browser Support</vt:lpstr>
      <vt:lpstr>To start</vt:lpstr>
      <vt:lpstr>&lt;header&gt;,&lt;nav&gt;</vt:lpstr>
      <vt:lpstr>&lt;article&gt;</vt:lpstr>
      <vt:lpstr>&lt;footer&gt;</vt:lpstr>
      <vt:lpstr>Canvas Element</vt:lpstr>
      <vt:lpstr>JavaScript</vt:lpstr>
      <vt:lpstr>Straight Line</vt:lpstr>
      <vt:lpstr>Video</vt:lpstr>
      <vt:lpstr>MIME Types support for video</vt:lpstr>
      <vt:lpstr>Audio</vt:lpstr>
      <vt:lpstr>HTML5 Web Storage Objects</vt:lpstr>
      <vt:lpstr>Local Storage</vt:lpstr>
      <vt:lpstr>Local Storage(Contd)</vt:lpstr>
      <vt:lpstr>Session Storage</vt:lpstr>
      <vt:lpstr>New Input Elements</vt:lpstr>
      <vt:lpstr>Input type-Color</vt:lpstr>
      <vt:lpstr>Input Type: date </vt:lpstr>
      <vt:lpstr>Input type-Email</vt:lpstr>
      <vt:lpstr>Input type-Month</vt:lpstr>
      <vt:lpstr>Input Type-Number</vt:lpstr>
      <vt:lpstr>Input type-Search</vt:lpstr>
      <vt:lpstr>Input type-tel</vt:lpstr>
      <vt:lpstr>Input type-time</vt:lpstr>
      <vt:lpstr>Input type-URL</vt:lpstr>
      <vt:lpstr>Input type-Week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Ramnath Nishad</dc:creator>
  <cp:lastModifiedBy>Ramnath Nishad</cp:lastModifiedBy>
  <cp:revision>3</cp:revision>
  <dcterms:created xsi:type="dcterms:W3CDTF">2025-02-04T06:30:01Z</dcterms:created>
  <dcterms:modified xsi:type="dcterms:W3CDTF">2025-02-04T06:31:36Z</dcterms:modified>
</cp:coreProperties>
</file>