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57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312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622F4-9F81-4670-A73A-61DAC83C2F55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80ECF-6196-48D9-A35F-97421BB65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642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4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2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32B6-58D8-497B-8A50-F1A334833CB3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7E48-C4F3-4E6A-886E-718300675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96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32B6-58D8-497B-8A50-F1A334833CB3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7E48-C4F3-4E6A-886E-718300675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43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32B6-58D8-497B-8A50-F1A334833CB3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7E48-C4F3-4E6A-886E-718300675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41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32B6-58D8-497B-8A50-F1A334833CB3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7E48-C4F3-4E6A-886E-718300675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13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32B6-58D8-497B-8A50-F1A334833CB3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7E48-C4F3-4E6A-886E-718300675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94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32B6-58D8-497B-8A50-F1A334833CB3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7E48-C4F3-4E6A-886E-718300675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54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32B6-58D8-497B-8A50-F1A334833CB3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7E48-C4F3-4E6A-886E-718300675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24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32B6-58D8-497B-8A50-F1A334833CB3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7E48-C4F3-4E6A-886E-718300675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87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32B6-58D8-497B-8A50-F1A334833CB3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7E48-C4F3-4E6A-886E-718300675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65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32B6-58D8-497B-8A50-F1A334833CB3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7E48-C4F3-4E6A-886E-718300675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05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32B6-58D8-497B-8A50-F1A334833CB3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7E48-C4F3-4E6A-886E-718300675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49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D32B6-58D8-497B-8A50-F1A334833CB3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37E48-C4F3-4E6A-886E-718300675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56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Programming Logic &amp; Techniques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85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08920"/>
            <a:ext cx="8229600" cy="1143000"/>
          </a:xfrm>
        </p:spPr>
        <p:txBody>
          <a:bodyPr/>
          <a:lstStyle/>
          <a:p>
            <a:r>
              <a:rPr lang="en-IN" b="1" dirty="0" smtClean="0"/>
              <a:t>UML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63630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UML</a:t>
            </a:r>
          </a:p>
          <a:p>
            <a:r>
              <a:rPr lang="en-US" dirty="0" smtClean="0"/>
              <a:t>Define </a:t>
            </a:r>
            <a:r>
              <a:rPr lang="en-US" dirty="0"/>
              <a:t>use case diagram</a:t>
            </a:r>
          </a:p>
          <a:p>
            <a:r>
              <a:rPr lang="en-US" dirty="0" smtClean="0"/>
              <a:t>Define </a:t>
            </a:r>
            <a:r>
              <a:rPr lang="en-US" dirty="0"/>
              <a:t>UML notations to define use case diagram</a:t>
            </a:r>
          </a:p>
          <a:p>
            <a:r>
              <a:rPr lang="en-US" dirty="0" smtClean="0"/>
              <a:t>How </a:t>
            </a:r>
            <a:r>
              <a:rPr lang="en-US" dirty="0"/>
              <a:t>to capture requirements using use case diagram?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008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42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/>
              <a:t>UML: Unified Modeling Language</a:t>
            </a:r>
            <a:r>
              <a:rPr lang="en-US" sz="1600" b="1" dirty="0"/>
              <a:t> </a:t>
            </a:r>
            <a:endParaRPr lang="en-US" sz="2000" b="1" dirty="0"/>
          </a:p>
          <a:p>
            <a:pPr>
              <a:lnSpc>
                <a:spcPct val="80000"/>
              </a:lnSpc>
            </a:pPr>
            <a:r>
              <a:rPr lang="en-US" sz="2000" dirty="0"/>
              <a:t>An industry-standard graphical language for specifying, visualizing, constructing, and documenting the artifacts of software systems, as well as for business modeling.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The UML uses mostly graphical notations to express the OO analysis and design of software projects. 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Simplifies the complex process of software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008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7" descr="E:\Clipart\OFFICE\PAINTEAS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3" y="3990661"/>
            <a:ext cx="1752600" cy="218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831526" y="4267200"/>
            <a:ext cx="57150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037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dirty="0" smtClean="0">
                <a:latin typeface="Arial" panose="020B0604020202020204" pitchFamily="34" charset="0"/>
              </a:rPr>
              <a:t>Visualizing </a:t>
            </a:r>
            <a:r>
              <a:rPr lang="en-US" sz="2800" dirty="0">
                <a:latin typeface="Arial" panose="020B0604020202020204" pitchFamily="34" charset="0"/>
              </a:rPr>
              <a:t>- </a:t>
            </a:r>
            <a:r>
              <a:rPr lang="en-US" i="1" dirty="0"/>
              <a:t>a picture is worth a thousand words; a graphical notation articulates and unambiguously communicates the overall view of the system (problem-domain).</a:t>
            </a:r>
            <a:endParaRPr 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00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Types of UML </a:t>
            </a:r>
            <a:r>
              <a:rPr lang="en-US" sz="2400" dirty="0" smtClean="0">
                <a:latin typeface="Times New Roman" panose="02020603050405020304" pitchFamily="18" charset="0"/>
              </a:rPr>
              <a:t>Diagrams</a:t>
            </a:r>
            <a:endParaRPr 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/>
              <a:t>Use Case </a:t>
            </a:r>
            <a:r>
              <a:rPr lang="en-US" b="1" dirty="0" smtClean="0"/>
              <a:t>Diagram: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Capture </a:t>
            </a:r>
            <a:r>
              <a:rPr lang="en-US" dirty="0"/>
              <a:t>requirements. 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Clarify </a:t>
            </a:r>
            <a:r>
              <a:rPr lang="en-US" dirty="0"/>
              <a:t>exactly </a:t>
            </a:r>
            <a:r>
              <a:rPr lang="en-US" i="1" dirty="0" smtClean="0"/>
              <a:t>what</a:t>
            </a:r>
            <a:r>
              <a:rPr lang="en-US" dirty="0" smtClean="0"/>
              <a:t> </a:t>
            </a:r>
            <a:r>
              <a:rPr lang="en-US" dirty="0"/>
              <a:t>the system is supposed to </a:t>
            </a:r>
            <a:r>
              <a:rPr lang="en-US" dirty="0" smtClean="0"/>
              <a:t>do</a:t>
            </a: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Displays </a:t>
            </a:r>
            <a:r>
              <a:rPr lang="en-US" dirty="0"/>
              <a:t>the relationship among actors and use cases.  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Different </a:t>
            </a:r>
            <a:r>
              <a:rPr lang="en-US" dirty="0"/>
              <a:t>from traditional flow chart.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aseline="30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Class Diagram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Static </a:t>
            </a:r>
            <a:r>
              <a:rPr lang="en-US" dirty="0"/>
              <a:t>relationships between </a:t>
            </a:r>
            <a:r>
              <a:rPr lang="en-US" dirty="0" smtClean="0"/>
              <a:t>classes.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Describe </a:t>
            </a:r>
            <a:r>
              <a:rPr lang="en-US" dirty="0"/>
              <a:t>the types of objects in the system and various kinds of </a:t>
            </a:r>
            <a:r>
              <a:rPr lang="en-US" dirty="0" smtClean="0"/>
              <a:t>static relationship </a:t>
            </a:r>
            <a:r>
              <a:rPr lang="en-US" dirty="0"/>
              <a:t>that exist among them.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/>
              <a:t> Sequence </a:t>
            </a:r>
            <a:r>
              <a:rPr lang="en-US" b="1" dirty="0" smtClean="0"/>
              <a:t>Diagram</a:t>
            </a:r>
            <a:endParaRPr lang="en-US" b="1" i="1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Displays </a:t>
            </a:r>
            <a:r>
              <a:rPr lang="en-US" dirty="0"/>
              <a:t>the time sequence of the objects participating in the interaction.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008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31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</a:rPr>
              <a:t>Types of UML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sz="2000" b="1" dirty="0"/>
              <a:t>Collaboration Diagram</a:t>
            </a:r>
            <a:r>
              <a:rPr lang="en-US" sz="2000" b="1" i="1" dirty="0"/>
              <a:t> </a:t>
            </a:r>
            <a:endParaRPr lang="en-US" sz="2000" b="1" i="1" dirty="0" smtClean="0"/>
          </a:p>
          <a:p>
            <a:r>
              <a:rPr lang="en-US" dirty="0" smtClean="0"/>
              <a:t>Displays </a:t>
            </a:r>
            <a:r>
              <a:rPr lang="en-US" dirty="0"/>
              <a:t>an interaction organized around the objects and their links to one </a:t>
            </a:r>
            <a:r>
              <a:rPr lang="en-US" dirty="0" smtClean="0"/>
              <a:t>another.</a:t>
            </a:r>
          </a:p>
          <a:p>
            <a:pPr marL="225425" indent="0">
              <a:buNone/>
            </a:pPr>
            <a:r>
              <a:rPr lang="en-US" sz="2000" b="1" dirty="0" smtClean="0"/>
              <a:t>State Diagram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Displays </a:t>
            </a:r>
            <a:r>
              <a:rPr lang="en-US" dirty="0"/>
              <a:t>the sequences of states that an object of an interaction goes through during its life in response to received stimuli, together with its responses and </a:t>
            </a:r>
            <a:r>
              <a:rPr lang="en-US" dirty="0" smtClean="0"/>
              <a:t>actions.</a:t>
            </a:r>
            <a:endParaRPr lang="en-US" sz="2000" b="1" u="sng" dirty="0" smtClean="0"/>
          </a:p>
          <a:p>
            <a:r>
              <a:rPr lang="en-US" sz="2000" b="1" dirty="0" smtClean="0"/>
              <a:t>Component </a:t>
            </a:r>
            <a:r>
              <a:rPr lang="en-US" sz="2000" b="1" dirty="0"/>
              <a:t>Diagram</a:t>
            </a:r>
            <a:r>
              <a:rPr lang="en-US" b="1" i="1" dirty="0"/>
              <a:t> </a:t>
            </a:r>
            <a:endParaRPr lang="en-US" b="1" i="1" dirty="0" smtClean="0"/>
          </a:p>
          <a:p>
            <a:r>
              <a:rPr lang="en-US" dirty="0" smtClean="0"/>
              <a:t>Illustrate </a:t>
            </a:r>
            <a:r>
              <a:rPr lang="en-US" dirty="0"/>
              <a:t>the organizations and dependencies of the </a:t>
            </a:r>
            <a:r>
              <a:rPr lang="en-US" b="1" dirty="0"/>
              <a:t>physical</a:t>
            </a:r>
            <a:r>
              <a:rPr lang="en-US" dirty="0"/>
              <a:t> components in a system. A higher level than class diagrams.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008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4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UML Use Case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UML gives us a graphical language </a:t>
            </a:r>
            <a:r>
              <a:rPr lang="en-US" dirty="0" smtClean="0"/>
              <a:t>to organize </a:t>
            </a:r>
            <a:r>
              <a:rPr lang="en-US" dirty="0"/>
              <a:t>all our use case </a:t>
            </a:r>
            <a:r>
              <a:rPr lang="en-US" dirty="0" smtClean="0"/>
              <a:t>scenarios into one overview.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225425" indent="0">
              <a:lnSpc>
                <a:spcPct val="90000"/>
              </a:lnSpc>
              <a:buNone/>
            </a:pPr>
            <a:r>
              <a:rPr lang="en-US" b="1" dirty="0" smtClean="0"/>
              <a:t>Use Case Diagrams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These </a:t>
            </a:r>
            <a:r>
              <a:rPr lang="en-US" dirty="0"/>
              <a:t>display:</a:t>
            </a:r>
          </a:p>
          <a:p>
            <a:pPr>
              <a:lnSpc>
                <a:spcPct val="90000"/>
              </a:lnSpc>
            </a:pPr>
            <a:r>
              <a:rPr lang="en-US" dirty="0"/>
              <a:t>actors</a:t>
            </a:r>
          </a:p>
          <a:p>
            <a:pPr>
              <a:lnSpc>
                <a:spcPct val="90000"/>
              </a:lnSpc>
            </a:pPr>
            <a:r>
              <a:rPr lang="en-US" dirty="0"/>
              <a:t>use cases</a:t>
            </a:r>
          </a:p>
          <a:p>
            <a:pPr>
              <a:lnSpc>
                <a:spcPct val="90000"/>
              </a:lnSpc>
            </a:pPr>
            <a:r>
              <a:rPr lang="en-US" dirty="0"/>
              <a:t>associations, i.e. which actors are involved in which scenario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008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2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</a:t>
            </a:r>
            <a:r>
              <a:rPr lang="en-US" b="1" dirty="0"/>
              <a:t>Case </a:t>
            </a:r>
            <a:r>
              <a:rPr lang="en-US" b="1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Use Case Modeling involves three </a:t>
            </a:r>
            <a:r>
              <a:rPr lang="en-US" dirty="0" smtClean="0"/>
              <a:t>steps that </a:t>
            </a:r>
            <a:r>
              <a:rPr lang="en-US" dirty="0"/>
              <a:t>may be repeated until we are </a:t>
            </a:r>
            <a:r>
              <a:rPr lang="en-US" dirty="0" smtClean="0"/>
              <a:t>satisfied.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Step </a:t>
            </a:r>
            <a:r>
              <a:rPr lang="en-US" b="1" dirty="0"/>
              <a:t>1</a:t>
            </a:r>
            <a:r>
              <a:rPr lang="en-US" dirty="0"/>
              <a:t>. </a:t>
            </a:r>
            <a:r>
              <a:rPr lang="en-US" i="1" dirty="0"/>
              <a:t>Identify</a:t>
            </a:r>
            <a:r>
              <a:rPr lang="en-US" dirty="0"/>
              <a:t>, </a:t>
            </a:r>
            <a:r>
              <a:rPr lang="en-US" i="1" dirty="0"/>
              <a:t>name</a:t>
            </a:r>
            <a:r>
              <a:rPr lang="en-US" dirty="0"/>
              <a:t> and </a:t>
            </a:r>
            <a:r>
              <a:rPr lang="en-US" i="1" dirty="0"/>
              <a:t>define each </a:t>
            </a:r>
            <a:r>
              <a:rPr lang="en-US" i="1" dirty="0" smtClean="0"/>
              <a:t>actor </a:t>
            </a:r>
            <a:r>
              <a:rPr lang="en-US" dirty="0" smtClean="0"/>
              <a:t>in </a:t>
            </a:r>
            <a:r>
              <a:rPr lang="en-US" dirty="0"/>
              <a:t>terms </a:t>
            </a:r>
            <a:r>
              <a:rPr lang="en-US" dirty="0" smtClean="0"/>
              <a:t>of:</a:t>
            </a:r>
          </a:p>
          <a:p>
            <a:pPr marL="889000" lvl="1" indent="-609600"/>
            <a:r>
              <a:rPr lang="en-US" b="1" dirty="0" smtClean="0"/>
              <a:t>Goals</a:t>
            </a:r>
            <a:r>
              <a:rPr lang="en-US" dirty="0"/>
              <a:t>, i.e. what the actor wants to </a:t>
            </a:r>
            <a:r>
              <a:rPr lang="en-US" dirty="0" smtClean="0"/>
              <a:t>do,</a:t>
            </a:r>
          </a:p>
          <a:p>
            <a:pPr marL="889000" lvl="1" indent="-609600"/>
            <a:r>
              <a:rPr lang="en-US" b="1" dirty="0" smtClean="0"/>
              <a:t>Needs</a:t>
            </a:r>
            <a:r>
              <a:rPr lang="en-US" dirty="0"/>
              <a:t>, i.e. what services from the </a:t>
            </a:r>
            <a:r>
              <a:rPr lang="en-US" dirty="0" smtClean="0"/>
              <a:t>system the </a:t>
            </a:r>
            <a:r>
              <a:rPr lang="en-US" dirty="0"/>
              <a:t>actor requires to meet each </a:t>
            </a:r>
            <a:r>
              <a:rPr lang="en-US" dirty="0" smtClean="0"/>
              <a:t>goal.</a:t>
            </a:r>
          </a:p>
          <a:p>
            <a:pPr marL="0" indent="0">
              <a:buNone/>
            </a:pPr>
            <a:r>
              <a:rPr lang="en-US" b="1" dirty="0" smtClean="0"/>
              <a:t>Step </a:t>
            </a:r>
            <a:r>
              <a:rPr lang="en-US" b="1" dirty="0"/>
              <a:t>2</a:t>
            </a:r>
            <a:r>
              <a:rPr lang="en-US" dirty="0"/>
              <a:t>.  For </a:t>
            </a:r>
            <a:r>
              <a:rPr lang="en-US" i="1" dirty="0"/>
              <a:t>each system service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identified in Step 1), informally describe the</a:t>
            </a:r>
          </a:p>
          <a:p>
            <a:r>
              <a:rPr lang="en-US" b="1" dirty="0"/>
              <a:t>preconditions</a:t>
            </a:r>
            <a:r>
              <a:rPr lang="en-US" dirty="0"/>
              <a:t> and </a:t>
            </a:r>
          </a:p>
          <a:p>
            <a:r>
              <a:rPr lang="en-US" b="1" dirty="0"/>
              <a:t>results</a:t>
            </a:r>
            <a:r>
              <a:rPr lang="en-US" dirty="0"/>
              <a:t> of the service, and its, </a:t>
            </a:r>
          </a:p>
          <a:p>
            <a:r>
              <a:rPr lang="en-US" b="1" dirty="0"/>
              <a:t>interaction</a:t>
            </a:r>
            <a:r>
              <a:rPr lang="en-US" dirty="0"/>
              <a:t> with the actors in: </a:t>
            </a:r>
          </a:p>
          <a:p>
            <a:pPr lvl="1"/>
            <a:r>
              <a:rPr lang="en-US" dirty="0"/>
              <a:t>a typical case (sunny day scenario). </a:t>
            </a:r>
          </a:p>
          <a:p>
            <a:pPr lvl="1"/>
            <a:r>
              <a:rPr lang="en-US" dirty="0"/>
              <a:t>exceptional and error cases (rainy day </a:t>
            </a:r>
            <a:r>
              <a:rPr lang="en-US" dirty="0" smtClean="0"/>
              <a:t>scenario)</a:t>
            </a:r>
          </a:p>
          <a:p>
            <a:pPr marL="225425" indent="0">
              <a:buNone/>
            </a:pPr>
            <a:r>
              <a:rPr lang="en-US" b="1" dirty="0" smtClean="0"/>
              <a:t>Step </a:t>
            </a:r>
            <a:r>
              <a:rPr lang="en-US" b="1" dirty="0"/>
              <a:t>3: </a:t>
            </a:r>
            <a:r>
              <a:rPr lang="en-US" dirty="0" smtClean="0"/>
              <a:t>formalize </a:t>
            </a:r>
            <a:r>
              <a:rPr lang="en-US" dirty="0"/>
              <a:t>the interaction of the system </a:t>
            </a:r>
            <a:r>
              <a:rPr lang="en-US" dirty="0" smtClean="0"/>
              <a:t>and  </a:t>
            </a:r>
            <a:r>
              <a:rPr lang="en-US" dirty="0"/>
              <a:t>the relevant actors using a sequence diagram</a:t>
            </a:r>
          </a:p>
          <a:p>
            <a:pPr lvl="1"/>
            <a:endParaRPr lang="en-US" dirty="0"/>
          </a:p>
          <a:p>
            <a:pPr marL="889000" lvl="1" indent="-609600"/>
            <a:endParaRPr lang="en-US" dirty="0"/>
          </a:p>
          <a:p>
            <a:pPr marL="609600" indent="-609600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008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2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</a:t>
            </a:r>
            <a:r>
              <a:rPr lang="en-US" b="1" dirty="0"/>
              <a:t>Case Modeling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008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257800" y="3466306"/>
            <a:ext cx="16002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733800" y="1789906"/>
            <a:ext cx="16002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286000" y="3466306"/>
            <a:ext cx="16002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794125" y="2288381"/>
            <a:ext cx="130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/>
              <a:t>1. Actors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562600" y="3847306"/>
            <a:ext cx="10398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/>
              <a:t>2. Use </a:t>
            </a:r>
          </a:p>
          <a:p>
            <a:r>
              <a:rPr lang="en-US"/>
              <a:t>cases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286000" y="3847306"/>
            <a:ext cx="1655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/>
              <a:t>3. Sequence</a:t>
            </a:r>
          </a:p>
          <a:p>
            <a:r>
              <a:rPr lang="en-US"/>
              <a:t>Diagrams</a:t>
            </a:r>
          </a:p>
        </p:txBody>
      </p:sp>
      <p:cxnSp>
        <p:nvCxnSpPr>
          <p:cNvPr id="11" name="AutoShape 9"/>
          <p:cNvCxnSpPr>
            <a:cxnSpLocks noChangeShapeType="1"/>
            <a:stCxn id="7" idx="1"/>
            <a:endCxn id="8" idx="1"/>
          </p:cNvCxnSpPr>
          <p:nvPr/>
        </p:nvCxnSpPr>
        <p:spPr bwMode="auto">
          <a:xfrm rot="16200000">
            <a:off x="2565400" y="2472531"/>
            <a:ext cx="1184275" cy="12731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0"/>
          <p:cNvCxnSpPr>
            <a:cxnSpLocks noChangeShapeType="1"/>
            <a:stCxn id="6" idx="6"/>
            <a:endCxn id="5" idx="0"/>
          </p:cNvCxnSpPr>
          <p:nvPr/>
        </p:nvCxnSpPr>
        <p:spPr bwMode="auto">
          <a:xfrm>
            <a:off x="5334000" y="2590006"/>
            <a:ext cx="723900" cy="8763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1"/>
          <p:cNvCxnSpPr>
            <a:cxnSpLocks noChangeShapeType="1"/>
            <a:stCxn id="5" idx="4"/>
            <a:endCxn id="7" idx="4"/>
          </p:cNvCxnSpPr>
          <p:nvPr/>
        </p:nvCxnSpPr>
        <p:spPr bwMode="auto">
          <a:xfrm rot="5400000">
            <a:off x="4571206" y="3581400"/>
            <a:ext cx="1588" cy="2971800"/>
          </a:xfrm>
          <a:prstGeom prst="curvedConnector3">
            <a:avLst>
              <a:gd name="adj1" fmla="val 362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9092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052" y="1600200"/>
            <a:ext cx="7675896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000" b="1" u="sng" dirty="0"/>
              <a:t>Actors:</a:t>
            </a:r>
            <a:r>
              <a:rPr lang="en-US" sz="2000" dirty="0"/>
              <a:t>  </a:t>
            </a:r>
            <a:r>
              <a:rPr lang="en-US" dirty="0"/>
              <a:t>A role that a user plays with respect to the system</a:t>
            </a:r>
            <a:r>
              <a:rPr lang="en-US" dirty="0" smtClean="0"/>
              <a:t>, including </a:t>
            </a:r>
            <a:r>
              <a:rPr lang="en-US" dirty="0"/>
              <a:t>human users and other systems. </a:t>
            </a:r>
            <a:r>
              <a:rPr lang="en-US" dirty="0" smtClean="0"/>
              <a:t>e.g. Inanimate </a:t>
            </a:r>
            <a:r>
              <a:rPr lang="en-US" dirty="0"/>
              <a:t>physical objects (e.g. robot); an external system that needs some information from the current system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sz="2000" b="1" u="sng" dirty="0"/>
              <a:t>Use case:</a:t>
            </a:r>
            <a:r>
              <a:rPr lang="en-US" sz="2000" dirty="0"/>
              <a:t> A</a:t>
            </a:r>
            <a:r>
              <a:rPr lang="en-US" dirty="0"/>
              <a:t> set of scenarios that describing an interaction  between a user and a system.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008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905242"/>
              </p:ext>
            </p:extLst>
          </p:nvPr>
        </p:nvGraphicFramePr>
        <p:xfrm>
          <a:off x="3923928" y="3140968"/>
          <a:ext cx="800100" cy="1040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3" imgW="282245" imgH="892150" progId="Visio.Drawing.6">
                  <p:embed/>
                </p:oleObj>
              </mc:Choice>
              <mc:Fallback>
                <p:oleObj name="Visio" r:id="rId3" imgW="282245" imgH="89215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3140968"/>
                        <a:ext cx="800100" cy="10408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815749"/>
              </p:ext>
            </p:extLst>
          </p:nvPr>
        </p:nvGraphicFramePr>
        <p:xfrm>
          <a:off x="3707904" y="5733256"/>
          <a:ext cx="11874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5" imgW="653796" imgH="344119" progId="Visio.Drawing.6">
                  <p:embed/>
                </p:oleObj>
              </mc:Choice>
              <mc:Fallback>
                <p:oleObj name="Visio" r:id="rId5" imgW="653796" imgH="344119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5733256"/>
                        <a:ext cx="118745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451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2880320"/>
          </a:xfrm>
        </p:spPr>
        <p:txBody>
          <a:bodyPr>
            <a:normAutofit fontScale="62500" lnSpcReduction="20000"/>
          </a:bodyPr>
          <a:lstStyle/>
          <a:p>
            <a:r>
              <a:rPr lang="en-US" b="1" u="sng" dirty="0">
                <a:latin typeface="Times New Roman" panose="02020603050405020304" pitchFamily="18" charset="0"/>
              </a:rPr>
              <a:t>System boundary</a:t>
            </a:r>
            <a:r>
              <a:rPr lang="en-US" dirty="0">
                <a:latin typeface="Times New Roman" panose="02020603050405020304" pitchFamily="18" charset="0"/>
              </a:rPr>
              <a:t>: a rectangle diagram representing the boundary between the actors and the system</a:t>
            </a:r>
            <a:r>
              <a:rPr lang="en-US" dirty="0" smtClean="0">
                <a:latin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</a:endParaRPr>
          </a:p>
          <a:p>
            <a:r>
              <a:rPr lang="en-US" u="sng" dirty="0">
                <a:latin typeface="Times New Roman" panose="02020603050405020304" pitchFamily="18" charset="0"/>
              </a:rPr>
              <a:t>Association</a:t>
            </a:r>
            <a:r>
              <a:rPr lang="en-US" dirty="0">
                <a:latin typeface="Times New Roman" panose="02020603050405020304" pitchFamily="18" charset="0"/>
              </a:rPr>
              <a:t>:  communication between an actor and a use case; </a:t>
            </a:r>
            <a:r>
              <a:rPr lang="en-US" dirty="0" smtClean="0">
                <a:latin typeface="Times New Roman" panose="02020603050405020304" pitchFamily="18" charset="0"/>
              </a:rPr>
              <a:t>represented </a:t>
            </a:r>
            <a:r>
              <a:rPr lang="en-US" dirty="0">
                <a:latin typeface="Times New Roman" panose="02020603050405020304" pitchFamily="18" charset="0"/>
              </a:rPr>
              <a:t>by a solid line.  </a:t>
            </a:r>
            <a:endParaRPr lang="en-US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</a:endParaRPr>
          </a:p>
          <a:p>
            <a:pPr marL="225425" indent="0">
              <a:buNone/>
            </a:pPr>
            <a:endParaRPr lang="en-US" dirty="0">
              <a:latin typeface="Times New Roman" panose="02020603050405020304" pitchFamily="18" charset="0"/>
            </a:endParaRPr>
          </a:p>
          <a:p>
            <a:r>
              <a:rPr lang="en-US" u="sng" dirty="0">
                <a:latin typeface="Times New Roman" panose="02020603050405020304" pitchFamily="18" charset="0"/>
              </a:rPr>
              <a:t>Generalization</a:t>
            </a:r>
            <a:r>
              <a:rPr lang="en-US" dirty="0">
                <a:latin typeface="Times New Roman" panose="02020603050405020304" pitchFamily="18" charset="0"/>
              </a:rPr>
              <a:t>: relationship between one general use case and one specific use case</a:t>
            </a:r>
            <a:r>
              <a:rPr lang="en-US" dirty="0" smtClean="0">
                <a:latin typeface="Times New Roman" panose="02020603050405020304" pitchFamily="18" charset="0"/>
              </a:rPr>
              <a:t>. Represented </a:t>
            </a:r>
            <a:r>
              <a:rPr lang="en-US" dirty="0">
                <a:latin typeface="Times New Roman" panose="02020603050405020304" pitchFamily="18" charset="0"/>
              </a:rPr>
              <a:t>by a line with a triangular arrow head toward the parent use case, the more general modeling element.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008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2895600" y="2852936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6" name="Object 29"/>
          <p:cNvGraphicFramePr>
            <a:graphicFrameLocks noChangeAspect="1"/>
          </p:cNvGraphicFramePr>
          <p:nvPr>
            <p:extLst/>
          </p:nvPr>
        </p:nvGraphicFramePr>
        <p:xfrm>
          <a:off x="4648200" y="4495800"/>
          <a:ext cx="4572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Visio" r:id="rId4" imgW="282245" imgH="892150" progId="Visio.Drawing.6">
                  <p:embed/>
                </p:oleObj>
              </mc:Choice>
              <mc:Fallback>
                <p:oleObj name="Visio" r:id="rId4" imgW="282245" imgH="89215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95800"/>
                        <a:ext cx="4572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5"/>
          <p:cNvGraphicFramePr>
            <a:graphicFrameLocks noChangeAspect="1"/>
          </p:cNvGraphicFramePr>
          <p:nvPr>
            <p:extLst/>
          </p:nvPr>
        </p:nvGraphicFramePr>
        <p:xfrm>
          <a:off x="3124200" y="4508500"/>
          <a:ext cx="3810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Visio" r:id="rId6" imgW="282245" imgH="892150" progId="Visio.Drawing.6">
                  <p:embed/>
                </p:oleObj>
              </mc:Choice>
              <mc:Fallback>
                <p:oleObj name="Visio" r:id="rId6" imgW="282245" imgH="89215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508500"/>
                        <a:ext cx="3810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38"/>
          <p:cNvSpPr>
            <a:spLocks noChangeShapeType="1"/>
          </p:cNvSpPr>
          <p:nvPr/>
        </p:nvSpPr>
        <p:spPr bwMode="auto">
          <a:xfrm>
            <a:off x="35814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39"/>
          <p:cNvSpPr>
            <a:spLocks noChangeShapeType="1"/>
          </p:cNvSpPr>
          <p:nvPr/>
        </p:nvSpPr>
        <p:spPr bwMode="auto">
          <a:xfrm>
            <a:off x="4191000" y="4648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40"/>
          <p:cNvSpPr>
            <a:spLocks noChangeShapeType="1"/>
          </p:cNvSpPr>
          <p:nvPr/>
        </p:nvSpPr>
        <p:spPr bwMode="auto">
          <a:xfrm flipV="1">
            <a:off x="4229100" y="48133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41"/>
          <p:cNvSpPr>
            <a:spLocks noChangeShapeType="1"/>
          </p:cNvSpPr>
          <p:nvPr/>
        </p:nvSpPr>
        <p:spPr bwMode="auto">
          <a:xfrm>
            <a:off x="4191000" y="4648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Rectangle 47"/>
          <p:cNvSpPr>
            <a:spLocks noChangeArrowheads="1"/>
          </p:cNvSpPr>
          <p:nvPr/>
        </p:nvSpPr>
        <p:spPr bwMode="auto">
          <a:xfrm>
            <a:off x="4495800" y="5274924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13" name="Rectangle 48"/>
          <p:cNvSpPr>
            <a:spLocks noChangeArrowheads="1"/>
          </p:cNvSpPr>
          <p:nvPr/>
        </p:nvSpPr>
        <p:spPr bwMode="auto">
          <a:xfrm>
            <a:off x="2819400" y="5427324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waitress</a:t>
            </a:r>
          </a:p>
        </p:txBody>
      </p:sp>
    </p:spTree>
    <p:extLst>
      <p:ext uri="{BB962C8B-B14F-4D97-AF65-F5344CB8AC3E}">
        <p14:creationId xmlns:p14="http://schemas.microsoft.com/office/powerpoint/2010/main" val="163130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43F3C46-2C1B-49D5-BC58-9243C1E0E876}" type="slidenum">
              <a:rPr lang="en-US" altLang="en-US" smtClean="0"/>
              <a:pPr eaLnBrk="1" hangingPunct="1"/>
              <a:t>2</a:t>
            </a:fld>
            <a:endParaRPr lang="en-US" altLang="en-US" smtClean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 to Compilation</a:t>
            </a:r>
          </a:p>
        </p:txBody>
      </p:sp>
    </p:spTree>
    <p:extLst>
      <p:ext uri="{BB962C8B-B14F-4D97-AF65-F5344CB8AC3E}">
        <p14:creationId xmlns:p14="http://schemas.microsoft.com/office/powerpoint/2010/main" val="380464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 Modeling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online meal selling system must allow customers to </a:t>
            </a:r>
            <a:r>
              <a:rPr lang="en-US" dirty="0" smtClean="0"/>
              <a:t>Order  a meal, </a:t>
            </a:r>
            <a:r>
              <a:rPr lang="en-US" dirty="0"/>
              <a:t>and must allow the providing restaurants to update the menu. You can summarize this in a use case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008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3671664"/>
            <a:ext cx="559477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5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 Modeling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You can also show how a use case is composed of smaller cases. For example, ordering a meal is part of buying a meal, which also includes payment and delivery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the system in the illustration does not take part in the Deliver Meal use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008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76872"/>
            <a:ext cx="602245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4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 Case Modeling </a:t>
            </a:r>
            <a:r>
              <a:rPr lang="en-US" b="1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Problem statement</a:t>
            </a:r>
          </a:p>
          <a:p>
            <a:pPr lvl="1"/>
            <a:r>
              <a:rPr lang="en-AU" dirty="0" smtClean="0"/>
              <a:t>The </a:t>
            </a:r>
            <a:r>
              <a:rPr lang="en-AU" dirty="0"/>
              <a:t>university will require a new Course Registration system.  </a:t>
            </a:r>
            <a:endParaRPr lang="en-AU" dirty="0" smtClean="0"/>
          </a:p>
          <a:p>
            <a:pPr lvl="1"/>
            <a:r>
              <a:rPr lang="en-AU" dirty="0" smtClean="0"/>
              <a:t>At </a:t>
            </a:r>
            <a:r>
              <a:rPr lang="en-AU" dirty="0"/>
              <a:t>the beginning of each semester, professors at the university will register the courses that they are going to teach with the system.  </a:t>
            </a:r>
            <a:endParaRPr lang="en-AU" dirty="0" smtClean="0"/>
          </a:p>
          <a:p>
            <a:pPr lvl="1"/>
            <a:r>
              <a:rPr lang="en-AU" dirty="0" smtClean="0"/>
              <a:t>The </a:t>
            </a:r>
            <a:r>
              <a:rPr lang="en-AU" dirty="0"/>
              <a:t>system then will allow students to request a course catalogue containing a list of course offerings for the coming semester.  Information about each course such as professor, department and prerequisites are included.  </a:t>
            </a:r>
            <a:endParaRPr lang="en-AU" dirty="0" smtClean="0"/>
          </a:p>
          <a:p>
            <a:pPr lvl="1"/>
            <a:r>
              <a:rPr lang="en-AU" dirty="0" smtClean="0"/>
              <a:t>The </a:t>
            </a:r>
            <a:r>
              <a:rPr lang="en-AU" dirty="0"/>
              <a:t>student then can select four-course offering. Once the registration process is completed for a student, the registration system sends information to the billing system so the student can be billed for the semester.  </a:t>
            </a:r>
            <a:endParaRPr lang="en-AU" dirty="0" smtClean="0"/>
          </a:p>
          <a:p>
            <a:pPr lvl="1"/>
            <a:r>
              <a:rPr lang="en-AU" dirty="0" smtClean="0"/>
              <a:t>For </a:t>
            </a:r>
            <a:r>
              <a:rPr lang="en-AU" dirty="0"/>
              <a:t>each semester, there is a period of time that students can change their schedule through adding or dropping courses.  </a:t>
            </a:r>
            <a:endParaRPr lang="en-AU" dirty="0" smtClean="0"/>
          </a:p>
          <a:p>
            <a:pPr lvl="1"/>
            <a:r>
              <a:rPr lang="en-AU" dirty="0" smtClean="0"/>
              <a:t>Professors </a:t>
            </a:r>
            <a:r>
              <a:rPr lang="en-AU" dirty="0"/>
              <a:t>must be able to access the system to indicate which courses they will be teaching and to see which students signed up for their course offerings.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008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1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Use Case Modeling example detailed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Find the </a:t>
            </a:r>
            <a:r>
              <a:rPr lang="en-US" dirty="0" smtClean="0">
                <a:solidFill>
                  <a:schemeClr val="tx1"/>
                </a:solidFill>
              </a:rPr>
              <a:t>Actors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Find nouns</a:t>
            </a:r>
          </a:p>
          <a:p>
            <a:pPr lvl="1"/>
            <a:r>
              <a:rPr lang="en-US" dirty="0"/>
              <a:t>Not every noun will be an </a:t>
            </a:r>
            <a:r>
              <a:rPr lang="en-US" dirty="0" smtClean="0"/>
              <a:t>actor</a:t>
            </a:r>
          </a:p>
          <a:p>
            <a:pPr lvl="1"/>
            <a:r>
              <a:rPr lang="en-US" dirty="0"/>
              <a:t>But every actor will be a noun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008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4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Use Case Modeling example detailed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062" y="1297716"/>
            <a:ext cx="8229600" cy="4724400"/>
          </a:xfrm>
        </p:spPr>
        <p:txBody>
          <a:bodyPr/>
          <a:lstStyle/>
          <a:p>
            <a:r>
              <a:rPr lang="en-US" dirty="0" smtClean="0"/>
              <a:t>Finding Actors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008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816988" y="3801204"/>
            <a:ext cx="239712" cy="241300"/>
          </a:xfrm>
          <a:prstGeom prst="ellips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23350" y="4029804"/>
            <a:ext cx="1588" cy="2000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5748725" y="4082191"/>
            <a:ext cx="3619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>
            <a:off x="5682050" y="4229829"/>
            <a:ext cx="495300" cy="241300"/>
          </a:xfrm>
          <a:custGeom>
            <a:avLst/>
            <a:gdLst>
              <a:gd name="T0" fmla="*/ 0 w 37"/>
              <a:gd name="T1" fmla="*/ 18 h 18"/>
              <a:gd name="T2" fmla="*/ 18 w 37"/>
              <a:gd name="T3" fmla="*/ 0 h 18"/>
              <a:gd name="T4" fmla="*/ 37 w 37"/>
              <a:gd name="T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18">
                <a:moveTo>
                  <a:pt x="0" y="18"/>
                </a:moveTo>
                <a:lnTo>
                  <a:pt x="18" y="0"/>
                </a:lnTo>
                <a:lnTo>
                  <a:pt x="37" y="18"/>
                </a:lnTo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482025" y="4645754"/>
            <a:ext cx="7699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dirty="0"/>
              <a:t>Billing </a:t>
            </a:r>
          </a:p>
          <a:p>
            <a:r>
              <a:rPr lang="en-US" sz="1700" dirty="0"/>
              <a:t>System</a:t>
            </a:r>
            <a:endParaRPr lang="en-US" sz="1600" dirty="0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1225137" y="4018130"/>
            <a:ext cx="247650" cy="249237"/>
          </a:xfrm>
          <a:prstGeom prst="ellips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1334674" y="4253080"/>
            <a:ext cx="1588" cy="2063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1155287" y="4308642"/>
            <a:ext cx="373062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>
            <a:off x="1087024" y="4459455"/>
            <a:ext cx="511175" cy="249237"/>
          </a:xfrm>
          <a:custGeom>
            <a:avLst/>
            <a:gdLst>
              <a:gd name="T0" fmla="*/ 0 w 37"/>
              <a:gd name="T1" fmla="*/ 18 h 18"/>
              <a:gd name="T2" fmla="*/ 18 w 37"/>
              <a:gd name="T3" fmla="*/ 0 h 18"/>
              <a:gd name="T4" fmla="*/ 37 w 37"/>
              <a:gd name="T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18">
                <a:moveTo>
                  <a:pt x="0" y="18"/>
                </a:moveTo>
                <a:lnTo>
                  <a:pt x="18" y="0"/>
                </a:lnTo>
                <a:lnTo>
                  <a:pt x="37" y="18"/>
                </a:lnTo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998124" y="4820276"/>
            <a:ext cx="9493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dirty="0"/>
              <a:t>Registrar</a:t>
            </a:r>
            <a:endParaRPr lang="en-US" sz="1600" dirty="0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1089589" y="2264970"/>
            <a:ext cx="238125" cy="236538"/>
          </a:xfrm>
          <a:prstGeom prst="ellips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1195952" y="2488808"/>
            <a:ext cx="1587" cy="198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1024502" y="2541195"/>
            <a:ext cx="35560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21"/>
          <p:cNvSpPr>
            <a:spLocks/>
          </p:cNvSpPr>
          <p:nvPr/>
        </p:nvSpPr>
        <p:spPr bwMode="auto">
          <a:xfrm>
            <a:off x="957827" y="2687245"/>
            <a:ext cx="487362" cy="236538"/>
          </a:xfrm>
          <a:custGeom>
            <a:avLst/>
            <a:gdLst>
              <a:gd name="T0" fmla="*/ 0 w 37"/>
              <a:gd name="T1" fmla="*/ 18 h 18"/>
              <a:gd name="T2" fmla="*/ 18 w 37"/>
              <a:gd name="T3" fmla="*/ 0 h 18"/>
              <a:gd name="T4" fmla="*/ 37 w 37"/>
              <a:gd name="T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18">
                <a:moveTo>
                  <a:pt x="0" y="18"/>
                </a:moveTo>
                <a:lnTo>
                  <a:pt x="18" y="0"/>
                </a:lnTo>
                <a:lnTo>
                  <a:pt x="37" y="18"/>
                </a:lnTo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932427" y="3095233"/>
            <a:ext cx="9477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/>
              <a:t>Professor</a:t>
            </a:r>
          </a:p>
        </p:txBody>
      </p: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5515262" y="1953355"/>
            <a:ext cx="268288" cy="268287"/>
          </a:xfrm>
          <a:prstGeom prst="ellips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31"/>
          <p:cNvSpPr>
            <a:spLocks noChangeShapeType="1"/>
          </p:cNvSpPr>
          <p:nvPr/>
        </p:nvSpPr>
        <p:spPr bwMode="auto">
          <a:xfrm>
            <a:off x="5634325" y="2207355"/>
            <a:ext cx="1587" cy="2222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2"/>
          <p:cNvSpPr>
            <a:spLocks noChangeShapeType="1"/>
          </p:cNvSpPr>
          <p:nvPr/>
        </p:nvSpPr>
        <p:spPr bwMode="auto">
          <a:xfrm>
            <a:off x="5442237" y="2266092"/>
            <a:ext cx="4000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33"/>
          <p:cNvSpPr>
            <a:spLocks/>
          </p:cNvSpPr>
          <p:nvPr/>
        </p:nvSpPr>
        <p:spPr bwMode="auto">
          <a:xfrm>
            <a:off x="5367625" y="2429605"/>
            <a:ext cx="549275" cy="266700"/>
          </a:xfrm>
          <a:custGeom>
            <a:avLst/>
            <a:gdLst>
              <a:gd name="T0" fmla="*/ 0 w 37"/>
              <a:gd name="T1" fmla="*/ 18 h 18"/>
              <a:gd name="T2" fmla="*/ 18 w 37"/>
              <a:gd name="T3" fmla="*/ 0 h 18"/>
              <a:gd name="T4" fmla="*/ 37 w 37"/>
              <a:gd name="T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18">
                <a:moveTo>
                  <a:pt x="0" y="18"/>
                </a:moveTo>
                <a:lnTo>
                  <a:pt x="18" y="0"/>
                </a:lnTo>
                <a:lnTo>
                  <a:pt x="37" y="18"/>
                </a:lnTo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34"/>
          <p:cNvSpPr>
            <a:spLocks noChangeArrowheads="1"/>
          </p:cNvSpPr>
          <p:nvPr/>
        </p:nvSpPr>
        <p:spPr bwMode="auto">
          <a:xfrm>
            <a:off x="5367625" y="2889980"/>
            <a:ext cx="78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0"/>
              <a:t>Student</a:t>
            </a:r>
            <a:endParaRPr lang="en-US" sz="1600" b="0"/>
          </a:p>
        </p:txBody>
      </p: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6509037" y="1878742"/>
            <a:ext cx="231775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r>
              <a:rPr lang="en-US" sz="1800" b="0"/>
              <a:t>A person who is registered to take courses at the University </a:t>
            </a: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6385338" y="3680553"/>
            <a:ext cx="2317750" cy="93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r>
              <a:rPr lang="en-US" sz="1800" b="0" dirty="0"/>
              <a:t>The external system responsible for student billing</a:t>
            </a:r>
          </a:p>
        </p:txBody>
      </p:sp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1819839" y="2109395"/>
            <a:ext cx="2317750" cy="93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r>
              <a:rPr lang="en-US" sz="1800" b="0"/>
              <a:t>A person who is teaching classes at the University</a:t>
            </a:r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>
            <a:off x="1988749" y="3961734"/>
            <a:ext cx="2996025" cy="121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7950" tIns="53975" rIns="107950" bIns="53975">
            <a:spAutoFit/>
          </a:bodyPr>
          <a:lstStyle/>
          <a:p>
            <a:r>
              <a:rPr lang="en-US" sz="1800" b="0" dirty="0"/>
              <a:t>The person who is responsible for the maintenance of the course registration system</a:t>
            </a:r>
          </a:p>
        </p:txBody>
      </p:sp>
    </p:spTree>
    <p:extLst>
      <p:ext uri="{BB962C8B-B14F-4D97-AF65-F5344CB8AC3E}">
        <p14:creationId xmlns:p14="http://schemas.microsoft.com/office/powerpoint/2010/main" val="126713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Use Case Modeling example detailed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82324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Finding use cases: Focus </a:t>
            </a:r>
            <a:r>
              <a:rPr lang="en-US" dirty="0"/>
              <a:t>on Actor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system exists only for its users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Use cases should be based on the user’s needs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For each actor you have identified, what are the tasks the system would be involved in? 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Does the actor need to be informed about certain occurrences in the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008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248926" y="3684409"/>
            <a:ext cx="1120391" cy="464979"/>
          </a:xfrm>
          <a:prstGeom prst="ellips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48094" y="3505199"/>
            <a:ext cx="999811" cy="35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/>
              <a:t>Register for</a:t>
            </a:r>
          </a:p>
          <a:p>
            <a:r>
              <a:rPr lang="en-US" sz="2400" dirty="0"/>
              <a:t>Courses</a:t>
            </a: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1248927" y="4740284"/>
            <a:ext cx="1120391" cy="464979"/>
          </a:xfrm>
          <a:prstGeom prst="ellips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294144" y="5293239"/>
            <a:ext cx="107517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sz="2400" dirty="0"/>
              <a:t>Login</a:t>
            </a: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047999" y="4740284"/>
            <a:ext cx="1120391" cy="464979"/>
          </a:xfrm>
          <a:prstGeom prst="ellips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848995" y="5250288"/>
            <a:ext cx="2638789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sz="2400" dirty="0"/>
              <a:t>Maintain Student</a:t>
            </a:r>
          </a:p>
          <a:p>
            <a:r>
              <a:rPr lang="en-US" sz="2400" dirty="0"/>
              <a:t>Information</a:t>
            </a: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5458766" y="3333698"/>
            <a:ext cx="3063142" cy="2748229"/>
          </a:xfrm>
          <a:prstGeom prst="rect">
            <a:avLst/>
          </a:prstGeom>
          <a:noFill/>
          <a:ln/>
        </p:spPr>
        <p:txBody>
          <a:bodyPr vert="horz" lIns="107950" tIns="53975" rIns="107950" bIns="53975" rtlCol="0">
            <a:normAutofit/>
          </a:bodyPr>
          <a:lstStyle>
            <a:lvl1pPr marL="463550" indent="-238125" algn="l" defTabSz="914400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4D4F53"/>
              </a:buClr>
              <a:buSzPct val="110000"/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79400" algn="l" defTabSz="914400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30288" indent="-284163" algn="l" defTabSz="914400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06513" indent="-279400" algn="l" defTabSz="914400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84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600" dirty="0" smtClean="0"/>
              <a:t>The name indicates what is achieved by its interactions with the actor(s).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600" dirty="0" smtClean="0"/>
              <a:t>The name may be several words in length.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600" dirty="0" smtClean="0"/>
              <a:t>No two use cases should have the same name.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4961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Use Case Modeling example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008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1" name="Oval 93"/>
          <p:cNvSpPr>
            <a:spLocks noChangeArrowheads="1"/>
          </p:cNvSpPr>
          <p:nvPr/>
        </p:nvSpPr>
        <p:spPr bwMode="auto">
          <a:xfrm>
            <a:off x="2986752" y="1237221"/>
            <a:ext cx="677419" cy="423225"/>
          </a:xfrm>
          <a:prstGeom prst="ellipse">
            <a:avLst/>
          </a:prstGeom>
          <a:solidFill>
            <a:srgbClr val="FFFFCC">
              <a:alpha val="50000"/>
            </a:srgbClr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94"/>
          <p:cNvSpPr>
            <a:spLocks noChangeArrowheads="1"/>
          </p:cNvSpPr>
          <p:nvPr/>
        </p:nvSpPr>
        <p:spPr bwMode="auto">
          <a:xfrm>
            <a:off x="2851559" y="1775003"/>
            <a:ext cx="1078637" cy="1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View Report Card</a:t>
            </a:r>
            <a:endParaRPr lang="en-US" sz="1400"/>
          </a:p>
        </p:txBody>
      </p:sp>
      <p:sp>
        <p:nvSpPr>
          <p:cNvPr id="13" name="Oval 95"/>
          <p:cNvSpPr>
            <a:spLocks noChangeArrowheads="1"/>
          </p:cNvSpPr>
          <p:nvPr/>
        </p:nvSpPr>
        <p:spPr bwMode="auto">
          <a:xfrm>
            <a:off x="2931512" y="2306420"/>
            <a:ext cx="677419" cy="426407"/>
          </a:xfrm>
          <a:prstGeom prst="ellipse">
            <a:avLst/>
          </a:prstGeom>
          <a:solidFill>
            <a:srgbClr val="FFFFCC">
              <a:alpha val="50000"/>
            </a:srgbClr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96"/>
          <p:cNvSpPr>
            <a:spLocks noChangeArrowheads="1"/>
          </p:cNvSpPr>
          <p:nvPr/>
        </p:nvSpPr>
        <p:spPr bwMode="auto">
          <a:xfrm>
            <a:off x="2716366" y="2833064"/>
            <a:ext cx="1279246" cy="1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Register for Courses</a:t>
            </a:r>
            <a:endParaRPr lang="en-US" sz="1400"/>
          </a:p>
        </p:txBody>
      </p:sp>
      <p:sp>
        <p:nvSpPr>
          <p:cNvPr id="15" name="Oval 100"/>
          <p:cNvSpPr>
            <a:spLocks noChangeArrowheads="1"/>
          </p:cNvSpPr>
          <p:nvPr/>
        </p:nvSpPr>
        <p:spPr bwMode="auto">
          <a:xfrm>
            <a:off x="3034724" y="4704162"/>
            <a:ext cx="678873" cy="424816"/>
          </a:xfrm>
          <a:prstGeom prst="ellipse">
            <a:avLst/>
          </a:prstGeom>
          <a:solidFill>
            <a:srgbClr val="FFFFCC">
              <a:alpha val="50000"/>
            </a:srgbClr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01"/>
          <p:cNvSpPr>
            <a:spLocks noChangeArrowheads="1"/>
          </p:cNvSpPr>
          <p:nvPr/>
        </p:nvSpPr>
        <p:spPr bwMode="auto">
          <a:xfrm>
            <a:off x="2967854" y="5243535"/>
            <a:ext cx="921639" cy="1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Submit Grades</a:t>
            </a:r>
            <a:endParaRPr lang="en-US" sz="1400"/>
          </a:p>
        </p:txBody>
      </p:sp>
      <p:sp>
        <p:nvSpPr>
          <p:cNvPr id="17" name="Oval 102"/>
          <p:cNvSpPr>
            <a:spLocks noChangeArrowheads="1"/>
          </p:cNvSpPr>
          <p:nvPr/>
        </p:nvSpPr>
        <p:spPr bwMode="auto">
          <a:xfrm>
            <a:off x="2986752" y="3588822"/>
            <a:ext cx="677419" cy="426407"/>
          </a:xfrm>
          <a:prstGeom prst="ellipse">
            <a:avLst/>
          </a:prstGeom>
          <a:solidFill>
            <a:srgbClr val="FFFFCC">
              <a:alpha val="50000"/>
            </a:srgbClr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103"/>
          <p:cNvSpPr>
            <a:spLocks noChangeArrowheads="1"/>
          </p:cNvSpPr>
          <p:nvPr/>
        </p:nvSpPr>
        <p:spPr bwMode="auto">
          <a:xfrm>
            <a:off x="2666941" y="4129786"/>
            <a:ext cx="1503114" cy="1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Select Courses to Teach</a:t>
            </a:r>
            <a:endParaRPr lang="en-US" sz="1400"/>
          </a:p>
        </p:txBody>
      </p:sp>
      <p:sp>
        <p:nvSpPr>
          <p:cNvPr id="20" name="Oval 107"/>
          <p:cNvSpPr>
            <a:spLocks noChangeArrowheads="1"/>
          </p:cNvSpPr>
          <p:nvPr/>
        </p:nvSpPr>
        <p:spPr bwMode="auto">
          <a:xfrm>
            <a:off x="964671" y="1857738"/>
            <a:ext cx="174443" cy="205248"/>
          </a:xfrm>
          <a:prstGeom prst="ellips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8"/>
          <p:cNvSpPr>
            <a:spLocks noChangeShapeType="1"/>
          </p:cNvSpPr>
          <p:nvPr/>
        </p:nvSpPr>
        <p:spPr bwMode="auto">
          <a:xfrm>
            <a:off x="1041716" y="2051849"/>
            <a:ext cx="1454" cy="18297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09"/>
          <p:cNvSpPr>
            <a:spLocks noChangeShapeType="1"/>
          </p:cNvSpPr>
          <p:nvPr/>
        </p:nvSpPr>
        <p:spPr bwMode="auto">
          <a:xfrm>
            <a:off x="916699" y="2107536"/>
            <a:ext cx="251488" cy="318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110"/>
          <p:cNvSpPr>
            <a:spLocks/>
          </p:cNvSpPr>
          <p:nvPr/>
        </p:nvSpPr>
        <p:spPr bwMode="auto">
          <a:xfrm>
            <a:off x="868727" y="2234822"/>
            <a:ext cx="357607" cy="208430"/>
          </a:xfrm>
          <a:custGeom>
            <a:avLst/>
            <a:gdLst>
              <a:gd name="T0" fmla="*/ 0 w 37"/>
              <a:gd name="T1" fmla="*/ 18 h 18"/>
              <a:gd name="T2" fmla="*/ 18 w 37"/>
              <a:gd name="T3" fmla="*/ 0 h 18"/>
              <a:gd name="T4" fmla="*/ 37 w 37"/>
              <a:gd name="T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18">
                <a:moveTo>
                  <a:pt x="0" y="18"/>
                </a:moveTo>
                <a:lnTo>
                  <a:pt x="18" y="0"/>
                </a:lnTo>
                <a:lnTo>
                  <a:pt x="37" y="18"/>
                </a:lnTo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111"/>
          <p:cNvSpPr>
            <a:spLocks noChangeArrowheads="1"/>
          </p:cNvSpPr>
          <p:nvPr/>
        </p:nvSpPr>
        <p:spPr bwMode="auto">
          <a:xfrm>
            <a:off x="838200" y="2568946"/>
            <a:ext cx="482625" cy="1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Student</a:t>
            </a:r>
            <a:endParaRPr lang="en-US" sz="1400"/>
          </a:p>
        </p:txBody>
      </p:sp>
      <p:sp>
        <p:nvSpPr>
          <p:cNvPr id="25" name="Freeform 112"/>
          <p:cNvSpPr>
            <a:spLocks/>
          </p:cNvSpPr>
          <p:nvPr/>
        </p:nvSpPr>
        <p:spPr bwMode="auto">
          <a:xfrm>
            <a:off x="2097095" y="1534751"/>
            <a:ext cx="879482" cy="275255"/>
          </a:xfrm>
          <a:custGeom>
            <a:avLst/>
            <a:gdLst>
              <a:gd name="T0" fmla="*/ 0 w 91"/>
              <a:gd name="T1" fmla="*/ 24 h 24"/>
              <a:gd name="T2" fmla="*/ 91 w 91"/>
              <a:gd name="T3" fmla="*/ 0 h 24"/>
              <a:gd name="T4" fmla="*/ 81 w 91"/>
              <a:gd name="T5" fmla="*/ 8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" h="24">
                <a:moveTo>
                  <a:pt x="0" y="24"/>
                </a:moveTo>
                <a:lnTo>
                  <a:pt x="91" y="0"/>
                </a:lnTo>
                <a:lnTo>
                  <a:pt x="81" y="8"/>
                </a:lnTo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113"/>
          <p:cNvSpPr>
            <a:spLocks noChangeShapeType="1"/>
          </p:cNvSpPr>
          <p:nvPr/>
        </p:nvSpPr>
        <p:spPr bwMode="auto">
          <a:xfrm flipH="1" flipV="1">
            <a:off x="2851559" y="1510885"/>
            <a:ext cx="125017" cy="23866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114"/>
          <p:cNvSpPr>
            <a:spLocks noChangeShapeType="1"/>
          </p:cNvSpPr>
          <p:nvPr/>
        </p:nvSpPr>
        <p:spPr bwMode="auto">
          <a:xfrm flipH="1">
            <a:off x="1216159" y="1810006"/>
            <a:ext cx="880935" cy="265709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15"/>
          <p:cNvSpPr>
            <a:spLocks/>
          </p:cNvSpPr>
          <p:nvPr/>
        </p:nvSpPr>
        <p:spPr bwMode="auto">
          <a:xfrm>
            <a:off x="2078197" y="2304829"/>
            <a:ext cx="850408" cy="138423"/>
          </a:xfrm>
          <a:custGeom>
            <a:avLst/>
            <a:gdLst>
              <a:gd name="T0" fmla="*/ 0 w 88"/>
              <a:gd name="T1" fmla="*/ 0 h 12"/>
              <a:gd name="T2" fmla="*/ 88 w 88"/>
              <a:gd name="T3" fmla="*/ 12 h 12"/>
              <a:gd name="T4" fmla="*/ 77 w 88"/>
              <a:gd name="T5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8" h="12">
                <a:moveTo>
                  <a:pt x="0" y="0"/>
                </a:moveTo>
                <a:lnTo>
                  <a:pt x="88" y="12"/>
                </a:lnTo>
                <a:lnTo>
                  <a:pt x="77" y="5"/>
                </a:lnTo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116"/>
          <p:cNvSpPr>
            <a:spLocks noChangeShapeType="1"/>
          </p:cNvSpPr>
          <p:nvPr/>
        </p:nvSpPr>
        <p:spPr bwMode="auto">
          <a:xfrm flipH="1">
            <a:off x="2813763" y="2443252"/>
            <a:ext cx="114841" cy="31821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117"/>
          <p:cNvSpPr>
            <a:spLocks noChangeShapeType="1"/>
          </p:cNvSpPr>
          <p:nvPr/>
        </p:nvSpPr>
        <p:spPr bwMode="auto">
          <a:xfrm flipH="1" flipV="1">
            <a:off x="1216159" y="2177543"/>
            <a:ext cx="862038" cy="127286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Oval 118"/>
          <p:cNvSpPr>
            <a:spLocks noChangeArrowheads="1"/>
          </p:cNvSpPr>
          <p:nvPr/>
        </p:nvSpPr>
        <p:spPr bwMode="auto">
          <a:xfrm>
            <a:off x="1060614" y="3980225"/>
            <a:ext cx="175896" cy="206839"/>
          </a:xfrm>
          <a:prstGeom prst="ellips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19"/>
          <p:cNvSpPr>
            <a:spLocks noChangeShapeType="1"/>
          </p:cNvSpPr>
          <p:nvPr/>
        </p:nvSpPr>
        <p:spPr bwMode="auto">
          <a:xfrm>
            <a:off x="1139114" y="4164789"/>
            <a:ext cx="1454" cy="18297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0"/>
          <p:cNvSpPr>
            <a:spLocks noChangeShapeType="1"/>
          </p:cNvSpPr>
          <p:nvPr/>
        </p:nvSpPr>
        <p:spPr bwMode="auto">
          <a:xfrm>
            <a:off x="1012643" y="4222068"/>
            <a:ext cx="261664" cy="1591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121"/>
          <p:cNvSpPr>
            <a:spLocks/>
          </p:cNvSpPr>
          <p:nvPr/>
        </p:nvSpPr>
        <p:spPr bwMode="auto">
          <a:xfrm>
            <a:off x="964671" y="4347762"/>
            <a:ext cx="357607" cy="217977"/>
          </a:xfrm>
          <a:custGeom>
            <a:avLst/>
            <a:gdLst>
              <a:gd name="T0" fmla="*/ 0 w 37"/>
              <a:gd name="T1" fmla="*/ 19 h 19"/>
              <a:gd name="T2" fmla="*/ 18 w 37"/>
              <a:gd name="T3" fmla="*/ 0 h 19"/>
              <a:gd name="T4" fmla="*/ 37 w 37"/>
              <a:gd name="T5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19">
                <a:moveTo>
                  <a:pt x="0" y="19"/>
                </a:moveTo>
                <a:lnTo>
                  <a:pt x="18" y="0"/>
                </a:lnTo>
                <a:lnTo>
                  <a:pt x="37" y="19"/>
                </a:lnTo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122"/>
          <p:cNvSpPr>
            <a:spLocks noChangeArrowheads="1"/>
          </p:cNvSpPr>
          <p:nvPr/>
        </p:nvSpPr>
        <p:spPr bwMode="auto">
          <a:xfrm>
            <a:off x="878903" y="4680296"/>
            <a:ext cx="603281" cy="157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Professor</a:t>
            </a:r>
            <a:endParaRPr lang="en-US" sz="1400"/>
          </a:p>
        </p:txBody>
      </p:sp>
      <p:sp>
        <p:nvSpPr>
          <p:cNvPr id="36" name="Freeform 123"/>
          <p:cNvSpPr>
            <a:spLocks/>
          </p:cNvSpPr>
          <p:nvPr/>
        </p:nvSpPr>
        <p:spPr bwMode="auto">
          <a:xfrm>
            <a:off x="2174140" y="4553010"/>
            <a:ext cx="850408" cy="252980"/>
          </a:xfrm>
          <a:custGeom>
            <a:avLst/>
            <a:gdLst>
              <a:gd name="T0" fmla="*/ 0 w 88"/>
              <a:gd name="T1" fmla="*/ 0 h 22"/>
              <a:gd name="T2" fmla="*/ 88 w 88"/>
              <a:gd name="T3" fmla="*/ 22 h 22"/>
              <a:gd name="T4" fmla="*/ 78 w 88"/>
              <a:gd name="T5" fmla="*/ 14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8" h="22">
                <a:moveTo>
                  <a:pt x="0" y="0"/>
                </a:moveTo>
                <a:lnTo>
                  <a:pt x="88" y="22"/>
                </a:lnTo>
                <a:lnTo>
                  <a:pt x="78" y="14"/>
                </a:lnTo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124"/>
          <p:cNvSpPr>
            <a:spLocks noChangeShapeType="1"/>
          </p:cNvSpPr>
          <p:nvPr/>
        </p:nvSpPr>
        <p:spPr bwMode="auto">
          <a:xfrm flipH="1">
            <a:off x="2909707" y="4805990"/>
            <a:ext cx="114841" cy="23866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125"/>
          <p:cNvSpPr>
            <a:spLocks noChangeShapeType="1"/>
          </p:cNvSpPr>
          <p:nvPr/>
        </p:nvSpPr>
        <p:spPr bwMode="auto">
          <a:xfrm flipH="1" flipV="1">
            <a:off x="1322278" y="4303212"/>
            <a:ext cx="851862" cy="24979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6"/>
          <p:cNvSpPr>
            <a:spLocks/>
          </p:cNvSpPr>
          <p:nvPr/>
        </p:nvSpPr>
        <p:spPr bwMode="auto">
          <a:xfrm>
            <a:off x="2145066" y="3854531"/>
            <a:ext cx="831510" cy="184564"/>
          </a:xfrm>
          <a:custGeom>
            <a:avLst/>
            <a:gdLst>
              <a:gd name="T0" fmla="*/ 0 w 86"/>
              <a:gd name="T1" fmla="*/ 16 h 16"/>
              <a:gd name="T2" fmla="*/ 86 w 86"/>
              <a:gd name="T3" fmla="*/ 0 h 16"/>
              <a:gd name="T4" fmla="*/ 76 w 86"/>
              <a:gd name="T5" fmla="*/ 7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16">
                <a:moveTo>
                  <a:pt x="0" y="16"/>
                </a:moveTo>
                <a:lnTo>
                  <a:pt x="86" y="0"/>
                </a:lnTo>
                <a:lnTo>
                  <a:pt x="76" y="7"/>
                </a:lnTo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127"/>
          <p:cNvSpPr>
            <a:spLocks noChangeShapeType="1"/>
          </p:cNvSpPr>
          <p:nvPr/>
        </p:nvSpPr>
        <p:spPr bwMode="auto">
          <a:xfrm flipH="1" flipV="1">
            <a:off x="2861735" y="3830665"/>
            <a:ext cx="114841" cy="23866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128"/>
          <p:cNvSpPr>
            <a:spLocks noChangeShapeType="1"/>
          </p:cNvSpPr>
          <p:nvPr/>
        </p:nvSpPr>
        <p:spPr bwMode="auto">
          <a:xfrm flipH="1">
            <a:off x="1322278" y="4039095"/>
            <a:ext cx="822788" cy="170244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Oval 129"/>
          <p:cNvSpPr>
            <a:spLocks noChangeArrowheads="1"/>
          </p:cNvSpPr>
          <p:nvPr/>
        </p:nvSpPr>
        <p:spPr bwMode="auto">
          <a:xfrm>
            <a:off x="4883816" y="5025558"/>
            <a:ext cx="174443" cy="205248"/>
          </a:xfrm>
          <a:prstGeom prst="ellips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130"/>
          <p:cNvSpPr>
            <a:spLocks noChangeShapeType="1"/>
          </p:cNvSpPr>
          <p:nvPr/>
        </p:nvSpPr>
        <p:spPr bwMode="auto">
          <a:xfrm>
            <a:off x="4962315" y="5210122"/>
            <a:ext cx="1454" cy="18297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31"/>
          <p:cNvSpPr>
            <a:spLocks noChangeShapeType="1"/>
          </p:cNvSpPr>
          <p:nvPr/>
        </p:nvSpPr>
        <p:spPr bwMode="auto">
          <a:xfrm>
            <a:off x="4835844" y="5265809"/>
            <a:ext cx="261664" cy="1591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32"/>
          <p:cNvSpPr>
            <a:spLocks/>
          </p:cNvSpPr>
          <p:nvPr/>
        </p:nvSpPr>
        <p:spPr bwMode="auto">
          <a:xfrm>
            <a:off x="4787873" y="5393095"/>
            <a:ext cx="357607" cy="205248"/>
          </a:xfrm>
          <a:custGeom>
            <a:avLst/>
            <a:gdLst>
              <a:gd name="T0" fmla="*/ 0 w 37"/>
              <a:gd name="T1" fmla="*/ 18 h 18"/>
              <a:gd name="T2" fmla="*/ 18 w 37"/>
              <a:gd name="T3" fmla="*/ 0 h 18"/>
              <a:gd name="T4" fmla="*/ 37 w 37"/>
              <a:gd name="T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18">
                <a:moveTo>
                  <a:pt x="0" y="18"/>
                </a:moveTo>
                <a:lnTo>
                  <a:pt x="18" y="0"/>
                </a:lnTo>
                <a:lnTo>
                  <a:pt x="37" y="18"/>
                </a:lnTo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Rectangle 133"/>
          <p:cNvSpPr>
            <a:spLocks noChangeArrowheads="1"/>
          </p:cNvSpPr>
          <p:nvPr/>
        </p:nvSpPr>
        <p:spPr bwMode="auto">
          <a:xfrm>
            <a:off x="4584356" y="5724037"/>
            <a:ext cx="911463" cy="1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200" dirty="0"/>
              <a:t>Billing System</a:t>
            </a:r>
            <a:endParaRPr lang="en-US" sz="1400" dirty="0"/>
          </a:p>
        </p:txBody>
      </p:sp>
      <p:sp>
        <p:nvSpPr>
          <p:cNvPr id="47" name="Oval 134"/>
          <p:cNvSpPr>
            <a:spLocks noChangeArrowheads="1"/>
          </p:cNvSpPr>
          <p:nvPr/>
        </p:nvSpPr>
        <p:spPr bwMode="auto">
          <a:xfrm>
            <a:off x="6693659" y="3359708"/>
            <a:ext cx="686141" cy="413678"/>
          </a:xfrm>
          <a:prstGeom prst="ellipse">
            <a:avLst/>
          </a:prstGeom>
          <a:solidFill>
            <a:srgbClr val="FFFFCC">
              <a:alpha val="50000"/>
            </a:srgbClr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Rectangle 135"/>
          <p:cNvSpPr>
            <a:spLocks noChangeArrowheads="1"/>
          </p:cNvSpPr>
          <p:nvPr/>
        </p:nvSpPr>
        <p:spPr bwMode="auto">
          <a:xfrm>
            <a:off x="6276450" y="3900672"/>
            <a:ext cx="1795306" cy="1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Maintain Student Information</a:t>
            </a:r>
            <a:endParaRPr lang="en-US" sz="1400"/>
          </a:p>
        </p:txBody>
      </p:sp>
      <p:sp>
        <p:nvSpPr>
          <p:cNvPr id="50" name="Rectangle 137"/>
          <p:cNvSpPr>
            <a:spLocks noChangeArrowheads="1"/>
          </p:cNvSpPr>
          <p:nvPr/>
        </p:nvSpPr>
        <p:spPr bwMode="auto">
          <a:xfrm>
            <a:off x="6391292" y="2841019"/>
            <a:ext cx="1914508" cy="1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Maintain Professor Information</a:t>
            </a:r>
            <a:endParaRPr lang="en-US" sz="1400"/>
          </a:p>
        </p:txBody>
      </p:sp>
      <p:sp>
        <p:nvSpPr>
          <p:cNvPr id="51" name="Oval 138"/>
          <p:cNvSpPr>
            <a:spLocks noChangeArrowheads="1"/>
          </p:cNvSpPr>
          <p:nvPr/>
        </p:nvSpPr>
        <p:spPr bwMode="auto">
          <a:xfrm>
            <a:off x="2097095" y="3062178"/>
            <a:ext cx="677419" cy="424816"/>
          </a:xfrm>
          <a:prstGeom prst="ellipse">
            <a:avLst/>
          </a:prstGeom>
          <a:solidFill>
            <a:srgbClr val="FFFFCC">
              <a:alpha val="50000"/>
            </a:srgbClr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" name="Rectangle 139"/>
          <p:cNvSpPr>
            <a:spLocks noChangeArrowheads="1"/>
          </p:cNvSpPr>
          <p:nvPr/>
        </p:nvSpPr>
        <p:spPr bwMode="auto">
          <a:xfrm>
            <a:off x="2281713" y="3588822"/>
            <a:ext cx="408487" cy="181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Login</a:t>
            </a:r>
          </a:p>
        </p:txBody>
      </p:sp>
      <p:sp>
        <p:nvSpPr>
          <p:cNvPr id="53" name="Freeform 140"/>
          <p:cNvSpPr>
            <a:spLocks/>
          </p:cNvSpPr>
          <p:nvPr/>
        </p:nvSpPr>
        <p:spPr bwMode="auto">
          <a:xfrm>
            <a:off x="1691515" y="2672366"/>
            <a:ext cx="472449" cy="378675"/>
          </a:xfrm>
          <a:custGeom>
            <a:avLst/>
            <a:gdLst>
              <a:gd name="T0" fmla="*/ 0 w 49"/>
              <a:gd name="T1" fmla="*/ 0 h 33"/>
              <a:gd name="T2" fmla="*/ 49 w 49"/>
              <a:gd name="T3" fmla="*/ 33 h 33"/>
              <a:gd name="T4" fmla="*/ 42 w 49"/>
              <a:gd name="T5" fmla="*/ 2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" h="33">
                <a:moveTo>
                  <a:pt x="0" y="0"/>
                </a:moveTo>
                <a:lnTo>
                  <a:pt x="49" y="33"/>
                </a:lnTo>
                <a:lnTo>
                  <a:pt x="42" y="23"/>
                </a:lnTo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141"/>
          <p:cNvSpPr>
            <a:spLocks noChangeShapeType="1"/>
          </p:cNvSpPr>
          <p:nvPr/>
        </p:nvSpPr>
        <p:spPr bwMode="auto">
          <a:xfrm flipH="1" flipV="1">
            <a:off x="2049123" y="3027174"/>
            <a:ext cx="114841" cy="23866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142"/>
          <p:cNvSpPr>
            <a:spLocks noChangeShapeType="1"/>
          </p:cNvSpPr>
          <p:nvPr/>
        </p:nvSpPr>
        <p:spPr bwMode="auto">
          <a:xfrm flipH="1" flipV="1">
            <a:off x="1216159" y="2292100"/>
            <a:ext cx="475356" cy="380266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Freeform 143"/>
          <p:cNvSpPr>
            <a:spLocks/>
          </p:cNvSpPr>
          <p:nvPr/>
        </p:nvSpPr>
        <p:spPr bwMode="auto">
          <a:xfrm>
            <a:off x="1729311" y="3474265"/>
            <a:ext cx="415755" cy="322987"/>
          </a:xfrm>
          <a:custGeom>
            <a:avLst/>
            <a:gdLst>
              <a:gd name="T0" fmla="*/ 0 w 43"/>
              <a:gd name="T1" fmla="*/ 28 h 28"/>
              <a:gd name="T2" fmla="*/ 43 w 43"/>
              <a:gd name="T3" fmla="*/ 0 h 28"/>
              <a:gd name="T4" fmla="*/ 36 w 43"/>
              <a:gd name="T5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28">
                <a:moveTo>
                  <a:pt x="0" y="28"/>
                </a:moveTo>
                <a:lnTo>
                  <a:pt x="43" y="0"/>
                </a:lnTo>
                <a:lnTo>
                  <a:pt x="36" y="10"/>
                </a:lnTo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144"/>
          <p:cNvSpPr>
            <a:spLocks noChangeShapeType="1"/>
          </p:cNvSpPr>
          <p:nvPr/>
        </p:nvSpPr>
        <p:spPr bwMode="auto">
          <a:xfrm flipH="1">
            <a:off x="2020049" y="3474265"/>
            <a:ext cx="125017" cy="23866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145"/>
          <p:cNvSpPr>
            <a:spLocks noChangeShapeType="1"/>
          </p:cNvSpPr>
          <p:nvPr/>
        </p:nvSpPr>
        <p:spPr bwMode="auto">
          <a:xfrm flipH="1">
            <a:off x="1322278" y="3797252"/>
            <a:ext cx="407033" cy="30866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Oval 146"/>
          <p:cNvSpPr>
            <a:spLocks noChangeArrowheads="1"/>
          </p:cNvSpPr>
          <p:nvPr/>
        </p:nvSpPr>
        <p:spPr bwMode="auto">
          <a:xfrm>
            <a:off x="6103461" y="4646883"/>
            <a:ext cx="675965" cy="423225"/>
          </a:xfrm>
          <a:prstGeom prst="ellipse">
            <a:avLst/>
          </a:prstGeom>
          <a:solidFill>
            <a:srgbClr val="FFFFCC">
              <a:alpha val="50000"/>
            </a:srgbClr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" name="Rectangle 147"/>
          <p:cNvSpPr>
            <a:spLocks noChangeArrowheads="1"/>
          </p:cNvSpPr>
          <p:nvPr/>
        </p:nvSpPr>
        <p:spPr bwMode="auto">
          <a:xfrm>
            <a:off x="5937741" y="5186256"/>
            <a:ext cx="1144053" cy="1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Close Registration</a:t>
            </a:r>
            <a:endParaRPr lang="en-US" sz="1400"/>
          </a:p>
        </p:txBody>
      </p:sp>
      <p:sp>
        <p:nvSpPr>
          <p:cNvPr id="61" name="Line 150"/>
          <p:cNvSpPr>
            <a:spLocks noChangeShapeType="1"/>
          </p:cNvSpPr>
          <p:nvPr/>
        </p:nvSpPr>
        <p:spPr bwMode="auto">
          <a:xfrm flipV="1">
            <a:off x="5184730" y="5025558"/>
            <a:ext cx="908555" cy="20524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Oval 151"/>
          <p:cNvSpPr>
            <a:spLocks noChangeArrowheads="1"/>
          </p:cNvSpPr>
          <p:nvPr/>
        </p:nvSpPr>
        <p:spPr bwMode="auto">
          <a:xfrm>
            <a:off x="5221072" y="3738383"/>
            <a:ext cx="175896" cy="206839"/>
          </a:xfrm>
          <a:prstGeom prst="ellips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152"/>
          <p:cNvSpPr>
            <a:spLocks noChangeShapeType="1"/>
          </p:cNvSpPr>
          <p:nvPr/>
        </p:nvSpPr>
        <p:spPr bwMode="auto">
          <a:xfrm>
            <a:off x="5299571" y="3935675"/>
            <a:ext cx="2907" cy="18297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153"/>
          <p:cNvSpPr>
            <a:spLocks noChangeShapeType="1"/>
          </p:cNvSpPr>
          <p:nvPr/>
        </p:nvSpPr>
        <p:spPr bwMode="auto">
          <a:xfrm>
            <a:off x="5173100" y="3980225"/>
            <a:ext cx="251488" cy="1591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154"/>
          <p:cNvSpPr>
            <a:spLocks/>
          </p:cNvSpPr>
          <p:nvPr/>
        </p:nvSpPr>
        <p:spPr bwMode="auto">
          <a:xfrm>
            <a:off x="5116407" y="4118648"/>
            <a:ext cx="366330" cy="205248"/>
          </a:xfrm>
          <a:custGeom>
            <a:avLst/>
            <a:gdLst>
              <a:gd name="T0" fmla="*/ 0 w 38"/>
              <a:gd name="T1" fmla="*/ 18 h 18"/>
              <a:gd name="T2" fmla="*/ 19 w 38"/>
              <a:gd name="T3" fmla="*/ 0 h 18"/>
              <a:gd name="T4" fmla="*/ 38 w 38"/>
              <a:gd name="T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18">
                <a:moveTo>
                  <a:pt x="0" y="18"/>
                </a:moveTo>
                <a:lnTo>
                  <a:pt x="19" y="0"/>
                </a:lnTo>
                <a:lnTo>
                  <a:pt x="38" y="18"/>
                </a:lnTo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Rectangle 155"/>
          <p:cNvSpPr>
            <a:spLocks noChangeArrowheads="1"/>
          </p:cNvSpPr>
          <p:nvPr/>
        </p:nvSpPr>
        <p:spPr bwMode="auto">
          <a:xfrm>
            <a:off x="5048083" y="4451182"/>
            <a:ext cx="565485" cy="1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Registrar</a:t>
            </a:r>
            <a:endParaRPr lang="en-US" sz="1400"/>
          </a:p>
        </p:txBody>
      </p:sp>
      <p:sp>
        <p:nvSpPr>
          <p:cNvPr id="67" name="Line 158"/>
          <p:cNvSpPr>
            <a:spLocks noChangeShapeType="1"/>
          </p:cNvSpPr>
          <p:nvPr/>
        </p:nvSpPr>
        <p:spPr bwMode="auto">
          <a:xfrm flipH="1">
            <a:off x="5474014" y="3604733"/>
            <a:ext cx="1225460" cy="36435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161"/>
          <p:cNvSpPr>
            <a:spLocks noChangeShapeType="1"/>
          </p:cNvSpPr>
          <p:nvPr/>
        </p:nvSpPr>
        <p:spPr bwMode="auto">
          <a:xfrm flipH="1">
            <a:off x="5474014" y="2611905"/>
            <a:ext cx="876574" cy="118534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162"/>
          <p:cNvSpPr>
            <a:spLocks/>
          </p:cNvSpPr>
          <p:nvPr/>
        </p:nvSpPr>
        <p:spPr bwMode="auto">
          <a:xfrm>
            <a:off x="2764338" y="3326296"/>
            <a:ext cx="1171673" cy="332534"/>
          </a:xfrm>
          <a:custGeom>
            <a:avLst/>
            <a:gdLst>
              <a:gd name="T0" fmla="*/ 121 w 121"/>
              <a:gd name="T1" fmla="*/ 29 h 29"/>
              <a:gd name="T2" fmla="*/ 0 w 121"/>
              <a:gd name="T3" fmla="*/ 2 h 29"/>
              <a:gd name="T4" fmla="*/ 12 w 121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" h="29">
                <a:moveTo>
                  <a:pt x="121" y="29"/>
                </a:moveTo>
                <a:lnTo>
                  <a:pt x="0" y="2"/>
                </a:lnTo>
                <a:lnTo>
                  <a:pt x="12" y="0"/>
                </a:lnTo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163"/>
          <p:cNvSpPr>
            <a:spLocks noChangeShapeType="1"/>
          </p:cNvSpPr>
          <p:nvPr/>
        </p:nvSpPr>
        <p:spPr bwMode="auto">
          <a:xfrm>
            <a:off x="2764338" y="3348571"/>
            <a:ext cx="97397" cy="8114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164"/>
          <p:cNvSpPr>
            <a:spLocks noChangeShapeType="1"/>
          </p:cNvSpPr>
          <p:nvPr/>
        </p:nvSpPr>
        <p:spPr bwMode="auto">
          <a:xfrm>
            <a:off x="3936011" y="3658829"/>
            <a:ext cx="1180395" cy="310259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167"/>
          <p:cNvSpPr>
            <a:spLocks noChangeShapeType="1"/>
          </p:cNvSpPr>
          <p:nvPr/>
        </p:nvSpPr>
        <p:spPr bwMode="auto">
          <a:xfrm flipH="1" flipV="1">
            <a:off x="5474014" y="4153652"/>
            <a:ext cx="737020" cy="52028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169"/>
          <p:cNvSpPr>
            <a:spLocks noChangeShapeType="1"/>
          </p:cNvSpPr>
          <p:nvPr/>
        </p:nvSpPr>
        <p:spPr bwMode="auto">
          <a:xfrm>
            <a:off x="3908391" y="2917391"/>
            <a:ext cx="837325" cy="916456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Oval 134"/>
          <p:cNvSpPr>
            <a:spLocks noChangeArrowheads="1"/>
          </p:cNvSpPr>
          <p:nvPr/>
        </p:nvSpPr>
        <p:spPr bwMode="auto">
          <a:xfrm>
            <a:off x="6350588" y="2355744"/>
            <a:ext cx="686141" cy="413678"/>
          </a:xfrm>
          <a:prstGeom prst="ellipse">
            <a:avLst/>
          </a:prstGeom>
          <a:solidFill>
            <a:srgbClr val="FFFFCC">
              <a:alpha val="50000"/>
            </a:srgbClr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3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627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64" y="1295400"/>
            <a:ext cx="8229600" cy="4876800"/>
          </a:xfrm>
        </p:spPr>
        <p:txBody>
          <a:bodyPr>
            <a:normAutofit/>
          </a:bodyPr>
          <a:lstStyle/>
          <a:p>
            <a:pPr marL="568325" indent="-342900">
              <a:buFont typeface="+mj-lt"/>
              <a:buAutoNum type="arabicPeriod"/>
            </a:pPr>
            <a:r>
              <a:rPr lang="en-US" dirty="0" smtClean="0"/>
              <a:t>Define </a:t>
            </a:r>
            <a:r>
              <a:rPr lang="en-US" dirty="0"/>
              <a:t>following process model: </a:t>
            </a:r>
            <a:r>
              <a:rPr lang="en-US" dirty="0" smtClean="0"/>
              <a:t>waterfall and Agile</a:t>
            </a:r>
          </a:p>
          <a:p>
            <a:pPr marL="568325" indent="-342900">
              <a:buFont typeface="+mj-lt"/>
              <a:buAutoNum type="arabicPeriod"/>
            </a:pPr>
            <a:r>
              <a:rPr lang="en-US" dirty="0"/>
              <a:t>List advantages and disadvantages of different </a:t>
            </a:r>
            <a:r>
              <a:rPr lang="en-US" dirty="0" smtClean="0"/>
              <a:t>process</a:t>
            </a:r>
          </a:p>
          <a:p>
            <a:pPr marL="568325" indent="-342900">
              <a:buFont typeface="+mj-lt"/>
              <a:buAutoNum type="arabicPeriod"/>
            </a:pPr>
            <a:endParaRPr lang="en-US" dirty="0" smtClean="0"/>
          </a:p>
          <a:p>
            <a:pPr marL="568325" indent="-342900">
              <a:buFont typeface="+mj-lt"/>
              <a:buAutoNum type="arabicPeriod"/>
            </a:pPr>
            <a:endParaRPr lang="en-US" dirty="0" smtClean="0"/>
          </a:p>
          <a:p>
            <a:pPr marL="568325" indent="-342900">
              <a:buFont typeface="+mj-lt"/>
              <a:buAutoNum type="arabicPeriod"/>
            </a:pPr>
            <a:endParaRPr lang="en-US" dirty="0" smtClean="0"/>
          </a:p>
          <a:p>
            <a:pPr marL="568325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6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Waterfall Model</a:t>
            </a:r>
          </a:p>
          <a:p>
            <a:r>
              <a:rPr lang="en-US" dirty="0" smtClean="0"/>
              <a:t>Agile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88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73ABE8-14E9-499D-BFB8-3A9C069C7116}" type="slidenum">
              <a:rPr lang="en-US" altLang="en-US" smtClean="0"/>
              <a:pPr eaLnBrk="1" hangingPunct="1"/>
              <a:t>3</a:t>
            </a:fld>
            <a:endParaRPr lang="en-US" alt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Interpreters &amp; Compilers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Interpreter</a:t>
            </a:r>
          </a:p>
          <a:p>
            <a:pPr lvl="1" eaLnBrk="1" hangingPunct="1"/>
            <a:r>
              <a:rPr lang="en-US" altLang="en-US" smtClean="0"/>
              <a:t>A program that reads a source program and produces the results of executing that program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Compiler</a:t>
            </a:r>
          </a:p>
          <a:p>
            <a:pPr lvl="1" eaLnBrk="1" hangingPunct="1"/>
            <a:r>
              <a:rPr lang="en-US" altLang="en-US" smtClean="0"/>
              <a:t>A program that translates a program from one language (the </a:t>
            </a:r>
            <a:r>
              <a:rPr lang="en-US" altLang="en-US" i="1" smtClean="0"/>
              <a:t>source</a:t>
            </a:r>
            <a:r>
              <a:rPr lang="en-US" altLang="en-US" smtClean="0"/>
              <a:t>) to another (the </a:t>
            </a:r>
            <a:r>
              <a:rPr lang="en-US" altLang="en-US" i="1" smtClean="0"/>
              <a:t>target</a:t>
            </a:r>
            <a:r>
              <a:rPr lang="en-US" altLang="en-US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069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3276600" cy="48307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+mn-lt"/>
              </a:rPr>
              <a:t>Oldest software lifecycle model and best understood by upper management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+mn-lt"/>
              </a:rPr>
              <a:t>Used when requirements are well understood and risk is low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+mn-lt"/>
              </a:rPr>
              <a:t>Work flow is in a linear (i.e., sequential) fashion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+mn-lt"/>
              </a:rPr>
              <a:t>Used often with well-defined adaptations or enhancements to current software</a:t>
            </a:r>
          </a:p>
          <a:p>
            <a:endParaRPr lang="en-US" dirty="0">
              <a:latin typeface="+mn-lt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86199" y="2209800"/>
            <a:ext cx="4965899" cy="2667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40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Waterfall Model: Advantages and Disadvantages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663143"/>
              </p:ext>
            </p:extLst>
          </p:nvPr>
        </p:nvGraphicFramePr>
        <p:xfrm>
          <a:off x="685800" y="1422024"/>
          <a:ext cx="8001000" cy="4671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</a:tblGrid>
              <a:tr h="352681"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12344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1225" algn="l"/>
                          <a:tab pos="1825625" algn="l"/>
                          <a:tab pos="2740025" algn="l"/>
                          <a:tab pos="3654425" algn="l"/>
                          <a:tab pos="4568825" algn="l"/>
                          <a:tab pos="5483225" algn="l"/>
                          <a:tab pos="6397625" algn="l"/>
                          <a:tab pos="7312025" algn="l"/>
                          <a:tab pos="8226425" algn="l"/>
                          <a:tab pos="9140825" algn="l"/>
                          <a:tab pos="10055225" algn="l"/>
                        </a:tabLs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and easy to understand and use</a:t>
                      </a:r>
                      <a:endParaRPr lang="en-GB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Once an application is in the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stage, it is very difficult to go back and change something that was not well-thought out in the concept stage</a:t>
                      </a:r>
                      <a:endParaRPr lang="en-GB" sz="1800" dirty="0" smtClean="0"/>
                    </a:p>
                  </a:txBody>
                  <a:tcPr/>
                </a:tc>
              </a:tr>
              <a:tr h="10261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911225" algn="l"/>
                          <a:tab pos="1825625" algn="l"/>
                          <a:tab pos="2740025" algn="l"/>
                          <a:tab pos="3654425" algn="l"/>
                          <a:tab pos="4568825" algn="l"/>
                          <a:tab pos="5483225" algn="l"/>
                          <a:tab pos="6397625" algn="l"/>
                          <a:tab pos="7312025" algn="l"/>
                          <a:tab pos="8226425" algn="l"/>
                          <a:tab pos="9140825" algn="l"/>
                          <a:tab pos="10055225" algn="l"/>
                        </a:tabLst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Easy to manage due to the rigidity of the model – each phase has specific deliverables and a review process</a:t>
                      </a:r>
                      <a:endParaRPr lang="en-GB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Difficult for customers to state all requirements explicitly and up front</a:t>
                      </a:r>
                    </a:p>
                  </a:txBody>
                  <a:tcPr/>
                </a:tc>
              </a:tr>
              <a:tr h="11305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911225" algn="l"/>
                          <a:tab pos="1825625" algn="l"/>
                          <a:tab pos="2740025" algn="l"/>
                          <a:tab pos="3654425" algn="l"/>
                          <a:tab pos="4568825" algn="l"/>
                          <a:tab pos="5483225" algn="l"/>
                          <a:tab pos="6397625" algn="l"/>
                          <a:tab pos="7312025" algn="l"/>
                          <a:tab pos="8226425" algn="l"/>
                          <a:tab pos="9140825" algn="l"/>
                          <a:tab pos="10055225" algn="l"/>
                        </a:tabLst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Phases are processed and completed one at a time</a:t>
                      </a:r>
                      <a:endParaRPr lang="en-GB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Requires customer patience because a working version of the program doesn't occur until the final phase</a:t>
                      </a:r>
                    </a:p>
                  </a:txBody>
                  <a:tcPr/>
                </a:tc>
              </a:tr>
              <a:tr h="7913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911225" algn="l"/>
                          <a:tab pos="1825625" algn="l"/>
                          <a:tab pos="2740025" algn="l"/>
                          <a:tab pos="3654425" algn="l"/>
                          <a:tab pos="4568825" algn="l"/>
                          <a:tab pos="5483225" algn="l"/>
                          <a:tab pos="6397625" algn="l"/>
                          <a:tab pos="7312025" algn="l"/>
                          <a:tab pos="8226425" algn="l"/>
                          <a:tab pos="9140825" algn="l"/>
                          <a:tab pos="10055225" algn="l"/>
                        </a:tabLst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Works well for smaller projects where requirements are very well understood</a:t>
                      </a:r>
                      <a:endParaRPr lang="en-GB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suitable for the projects where requirements are at a moderate to high risk of changing</a:t>
                      </a:r>
                      <a:endParaRPr lang="en-GB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20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Manifesto of Agile Software Development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i="1" dirty="0">
                <a:solidFill>
                  <a:schemeClr val="dk1"/>
                </a:solidFill>
                <a:latin typeface="+mn-lt"/>
                <a:cs typeface="+mn-cs"/>
              </a:rPr>
              <a:t>“We are uncovering better ways of developing software by doing it and helping others do it.  Through this work we have come to value </a:t>
            </a:r>
          </a:p>
          <a:p>
            <a:pPr marL="0" lvl="1"/>
            <a:r>
              <a:rPr lang="en-US" altLang="zh-CN" b="1" i="1" dirty="0">
                <a:solidFill>
                  <a:schemeClr val="dk1"/>
                </a:solidFill>
                <a:latin typeface="+mn-lt"/>
                <a:cs typeface="+mn-cs"/>
              </a:rPr>
              <a:t>Individuals and interactions</a:t>
            </a:r>
            <a:r>
              <a:rPr lang="en-US" altLang="zh-CN" i="1" dirty="0">
                <a:solidFill>
                  <a:schemeClr val="dk1"/>
                </a:solidFill>
                <a:latin typeface="+mn-lt"/>
                <a:cs typeface="+mn-cs"/>
              </a:rPr>
              <a:t> over processes and tools </a:t>
            </a:r>
          </a:p>
          <a:p>
            <a:pPr marL="0" lvl="1">
              <a:spcBef>
                <a:spcPts val="300"/>
              </a:spcBef>
              <a:buFontTx/>
              <a:buChar char="•"/>
            </a:pPr>
            <a:r>
              <a:rPr lang="en-US" altLang="zh-CN" b="1" i="1" dirty="0">
                <a:solidFill>
                  <a:schemeClr val="dk1"/>
                </a:solidFill>
                <a:latin typeface="+mn-lt"/>
                <a:cs typeface="+mn-cs"/>
              </a:rPr>
              <a:t>Working software</a:t>
            </a:r>
            <a:r>
              <a:rPr lang="en-US" altLang="zh-CN" i="1" dirty="0">
                <a:solidFill>
                  <a:schemeClr val="dk1"/>
                </a:solidFill>
                <a:latin typeface="+mn-lt"/>
                <a:cs typeface="+mn-cs"/>
              </a:rPr>
              <a:t> over comprehensive documentation </a:t>
            </a:r>
          </a:p>
          <a:p>
            <a:pPr marL="0" lvl="1">
              <a:spcBef>
                <a:spcPts val="300"/>
              </a:spcBef>
              <a:buFontTx/>
              <a:buChar char="•"/>
            </a:pPr>
            <a:r>
              <a:rPr lang="en-US" altLang="zh-CN" b="1" i="1" dirty="0">
                <a:solidFill>
                  <a:schemeClr val="dk1"/>
                </a:solidFill>
                <a:latin typeface="+mn-lt"/>
                <a:cs typeface="+mn-cs"/>
              </a:rPr>
              <a:t>Customer collaboration</a:t>
            </a:r>
            <a:r>
              <a:rPr lang="en-US" altLang="zh-CN" i="1" dirty="0">
                <a:solidFill>
                  <a:schemeClr val="dk1"/>
                </a:solidFill>
                <a:latin typeface="+mn-lt"/>
                <a:cs typeface="+mn-cs"/>
              </a:rPr>
              <a:t> over contract negotiation </a:t>
            </a:r>
          </a:p>
          <a:p>
            <a:pPr marL="0" lvl="1">
              <a:spcBef>
                <a:spcPts val="300"/>
              </a:spcBef>
              <a:buFontTx/>
              <a:buChar char="•"/>
            </a:pPr>
            <a:r>
              <a:rPr lang="en-US" altLang="zh-CN" b="1" i="1" dirty="0">
                <a:solidFill>
                  <a:schemeClr val="dk1"/>
                </a:solidFill>
                <a:latin typeface="+mn-lt"/>
                <a:cs typeface="+mn-cs"/>
              </a:rPr>
              <a:t>Responding to change</a:t>
            </a:r>
            <a:r>
              <a:rPr lang="en-US" altLang="zh-CN" i="1" dirty="0">
                <a:solidFill>
                  <a:schemeClr val="dk1"/>
                </a:solidFill>
                <a:latin typeface="+mn-lt"/>
                <a:cs typeface="+mn-cs"/>
              </a:rPr>
              <a:t> over following </a:t>
            </a:r>
            <a:r>
              <a:rPr lang="en-US" altLang="zh-CN" i="1">
                <a:solidFill>
                  <a:schemeClr val="dk1"/>
                </a:solidFill>
                <a:latin typeface="+mn-lt"/>
                <a:cs typeface="+mn-cs"/>
              </a:rPr>
              <a:t>a </a:t>
            </a:r>
            <a:r>
              <a:rPr lang="en-US" altLang="zh-CN" i="1" smtClean="0">
                <a:solidFill>
                  <a:schemeClr val="dk1"/>
                </a:solidFill>
                <a:latin typeface="+mn-lt"/>
                <a:cs typeface="+mn-cs"/>
              </a:rPr>
              <a:t>plan”</a:t>
            </a:r>
            <a:endParaRPr lang="en-US" altLang="zh-CN" i="1" dirty="0">
              <a:solidFill>
                <a:schemeClr val="dk1"/>
              </a:solidFill>
              <a:latin typeface="+mn-lt"/>
              <a:cs typeface="+mn-cs"/>
            </a:endParaRPr>
          </a:p>
          <a:p>
            <a:pPr marL="0" lvl="1" indent="0">
              <a:spcBef>
                <a:spcPts val="300"/>
              </a:spcBef>
              <a:buNone/>
            </a:pPr>
            <a:r>
              <a:rPr lang="en-US" altLang="zh-CN" dirty="0">
                <a:solidFill>
                  <a:schemeClr val="dk1"/>
                </a:solidFill>
                <a:latin typeface="+mn-lt"/>
                <a:cs typeface="+mn-cs"/>
              </a:rPr>
              <a:t>					</a:t>
            </a:r>
            <a:r>
              <a:rPr lang="zh-CN" altLang="en-US" dirty="0">
                <a:solidFill>
                  <a:schemeClr val="dk1"/>
                </a:solidFill>
                <a:latin typeface="+mn-lt"/>
                <a:cs typeface="+mn-cs"/>
              </a:rPr>
              <a:t> </a:t>
            </a:r>
            <a:r>
              <a:rPr lang="zh-CN" altLang="en-US" b="1" i="1" dirty="0">
                <a:solidFill>
                  <a:schemeClr val="dk1"/>
                </a:solidFill>
                <a:latin typeface="+mn-lt"/>
                <a:cs typeface="+mn-cs"/>
              </a:rPr>
              <a:t>-- </a:t>
            </a:r>
            <a:r>
              <a:rPr lang="en-US" altLang="zh-CN" b="1" i="1" dirty="0">
                <a:solidFill>
                  <a:schemeClr val="dk1"/>
                </a:solidFill>
                <a:latin typeface="+mn-lt"/>
                <a:cs typeface="+mn-cs"/>
              </a:rPr>
              <a:t>Kent Beck et al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09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Agility?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>
                <a:latin typeface="+mn-lt"/>
              </a:rPr>
              <a:t>Effective (rapid and adaptive) response to change</a:t>
            </a:r>
          </a:p>
          <a:p>
            <a:r>
              <a:rPr lang="en-US" altLang="zh-CN" sz="2200" dirty="0">
                <a:latin typeface="+mn-lt"/>
              </a:rPr>
              <a:t>Effective communication among all stakeholders</a:t>
            </a:r>
          </a:p>
          <a:p>
            <a:r>
              <a:rPr lang="en-US" altLang="zh-CN" sz="2200" dirty="0">
                <a:latin typeface="+mn-lt"/>
              </a:rPr>
              <a:t>Drawing the customer onto the team</a:t>
            </a:r>
          </a:p>
          <a:p>
            <a:r>
              <a:rPr lang="en-US" altLang="zh-CN" sz="2200" dirty="0">
                <a:latin typeface="+mn-lt"/>
              </a:rPr>
              <a:t>Organizing a team so that it is in control of the work performed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200" dirty="0">
              <a:latin typeface="+mn-lt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i="1" dirty="0">
                <a:latin typeface="+mn-lt"/>
              </a:rPr>
              <a:t>Yielding …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200" dirty="0">
              <a:latin typeface="+mn-lt"/>
            </a:endParaRPr>
          </a:p>
          <a:p>
            <a:r>
              <a:rPr lang="en-US" altLang="zh-CN" sz="2200" dirty="0">
                <a:latin typeface="+mn-lt"/>
              </a:rPr>
              <a:t>Rapid, incremental delivery of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047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Agile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200400" cy="45259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+mn-lt"/>
              </a:rPr>
              <a:t>Is driven by customer descriptions of what is required (scenarios</a:t>
            </a:r>
            <a:r>
              <a:rPr lang="en-US" altLang="zh-CN" sz="2400" dirty="0" smtClean="0">
                <a:latin typeface="+mn-lt"/>
              </a:rPr>
              <a:t>)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+mn-lt"/>
              </a:rPr>
              <a:t>Recognizes that plans are short-lived</a:t>
            </a:r>
          </a:p>
          <a:p>
            <a:pPr>
              <a:lnSpc>
                <a:spcPct val="90000"/>
              </a:lnSpc>
            </a:pPr>
            <a:endParaRPr lang="en-US" altLang="zh-CN" sz="2400" dirty="0" smtClean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+mn-lt"/>
              </a:rPr>
              <a:t>Develops </a:t>
            </a:r>
            <a:r>
              <a:rPr lang="en-US" altLang="zh-CN" sz="2400" dirty="0">
                <a:latin typeface="+mn-lt"/>
              </a:rPr>
              <a:t>software iteratively with a heavy emphasis on construction activities</a:t>
            </a:r>
          </a:p>
          <a:p>
            <a:pPr>
              <a:lnSpc>
                <a:spcPct val="90000"/>
              </a:lnSpc>
            </a:pPr>
            <a:endParaRPr lang="en-US" altLang="zh-CN" sz="2400" dirty="0" smtClean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+mn-lt"/>
              </a:rPr>
              <a:t>Delivers </a:t>
            </a:r>
            <a:r>
              <a:rPr lang="en-US" altLang="zh-CN" sz="2400" dirty="0">
                <a:latin typeface="+mn-lt"/>
              </a:rPr>
              <a:t>multiple ‘software increments’</a:t>
            </a:r>
          </a:p>
          <a:p>
            <a:pPr>
              <a:lnSpc>
                <a:spcPct val="90000"/>
              </a:lnSpc>
            </a:pPr>
            <a:endParaRPr lang="en-US" altLang="zh-CN" sz="2400" dirty="0" smtClean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+mn-lt"/>
              </a:rPr>
              <a:t>Adapts </a:t>
            </a:r>
            <a:r>
              <a:rPr lang="en-US" altLang="zh-CN" sz="2400" dirty="0">
                <a:latin typeface="+mn-lt"/>
              </a:rPr>
              <a:t>as changes occur</a:t>
            </a:r>
          </a:p>
        </p:txBody>
      </p:sp>
      <p:pic>
        <p:nvPicPr>
          <p:cNvPr id="6" name="Picture 2" descr="SDLC Agile Model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7808" y="1905000"/>
            <a:ext cx="4648992" cy="36576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2227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Agile: Advantages and Disadvantages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89567"/>
              </p:ext>
            </p:extLst>
          </p:nvPr>
        </p:nvGraphicFramePr>
        <p:xfrm>
          <a:off x="304800" y="1227201"/>
          <a:ext cx="8534400" cy="4619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3067"/>
                <a:gridCol w="4741333"/>
              </a:tblGrid>
              <a:tr h="29957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Advantages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Disadvantages</a:t>
                      </a:r>
                      <a:endParaRPr lang="en-US" sz="1600" dirty="0"/>
                    </a:p>
                  </a:txBody>
                  <a:tcPr/>
                </a:tc>
              </a:tr>
              <a:tr h="74298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Promotes teamwork and cross training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 overall plan, an agile leader and agile PM practice is a must without which it will not work</a:t>
                      </a:r>
                      <a:endParaRPr lang="en-US" sz="1600" dirty="0"/>
                    </a:p>
                  </a:txBody>
                  <a:tcPr/>
                </a:tc>
              </a:tr>
              <a:tr h="80190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Functionality can be developed rapidly and demonstrated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Depends heavily on customer interaction, so if customer is not clear, team can be driven in the wrong direction</a:t>
                      </a:r>
                      <a:endParaRPr lang="en-US" sz="1600" dirty="0"/>
                    </a:p>
                  </a:txBody>
                  <a:tcPr/>
                </a:tc>
              </a:tr>
              <a:tr h="6168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Resource requirements are minimum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There is very high individual dependency, since there is minimum documentation generated</a:t>
                      </a:r>
                      <a:endParaRPr lang="en-US" sz="1600" dirty="0"/>
                    </a:p>
                  </a:txBody>
                  <a:tcPr/>
                </a:tc>
              </a:tr>
              <a:tr h="7429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Suitable for fixed or changing requirements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3565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Delivers early partial working solutions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73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Good model for environments that change steadily.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59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Methodologies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29064" y="1600200"/>
            <a:ext cx="8229600" cy="4419600"/>
          </a:xfrm>
        </p:spPr>
        <p:txBody>
          <a:bodyPr/>
          <a:lstStyle/>
          <a:p>
            <a:r>
              <a:rPr lang="en-US" dirty="0" smtClean="0"/>
              <a:t>Some of the well-known </a:t>
            </a:r>
            <a:r>
              <a:rPr lang="en-US" dirty="0"/>
              <a:t>agile software development methods and/or process frameworks </a:t>
            </a:r>
            <a:r>
              <a:rPr lang="en-US" dirty="0" smtClean="0"/>
              <a:t>include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SCRUM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66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938002"/>
            <a:ext cx="4724400" cy="236220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020762"/>
            <a:ext cx="7620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prstClr val="black"/>
                </a:solidFill>
              </a:rPr>
              <a:t>Scrum is an iterative and incremental agile software development framework for managing software projects and product or application development.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prstClr val="black"/>
                </a:solidFill>
              </a:rPr>
              <a:t>It defines "</a:t>
            </a:r>
            <a:r>
              <a:rPr lang="en-US" sz="1600" b="1" i="1" dirty="0">
                <a:solidFill>
                  <a:prstClr val="black"/>
                </a:solidFill>
              </a:rPr>
              <a:t>a flexible, holistic product development strategy where a development team works as a unit to reach a common goal</a:t>
            </a:r>
            <a:r>
              <a:rPr lang="en-US" sz="1600" dirty="0">
                <a:solidFill>
                  <a:prstClr val="black"/>
                </a:solidFill>
              </a:rPr>
              <a:t>".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prstClr val="black"/>
                </a:solidFill>
              </a:rPr>
              <a:t>A key principle of Scrum is its recognition that during a project the customers can change their minds about what they want and need (often called requirements churn), and that unpredicted challenges cannot be easily addressed in a traditional predictive or planned manner.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prstClr val="black"/>
                </a:solidFill>
              </a:rPr>
              <a:t>As such, Scrum adopts an empirical approach—accepting that the problem cannot be fully understood or defined, focusing instead on maximizing the team's ability to deliver quickly and respond to emerging requirements</a:t>
            </a:r>
            <a:endParaRPr lang="en-US" sz="160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01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and SPRINT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 </a:t>
            </a:r>
            <a:r>
              <a:rPr lang="en-US" b="1" dirty="0"/>
              <a:t>sprint</a:t>
            </a:r>
            <a:r>
              <a:rPr lang="en-US" dirty="0"/>
              <a:t> is a get-together of people involved in a project to give a focused development on the project. Sprints are typically two to seven days long. Sprints have become popular events among some open source projects.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sprint (or iteration) is the basic unit of development in Scrum.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sprint is a "timeboxed" effort; that is, it is restricted to a specific duration.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Scrum projects do not define progress in terms of a straight line but instead as a series of sprints which are timeboxed iterations for a given period of time, typically a month or a few weeks.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duration is fixed in advance for each sprint and is normally between one week and one month, although two weeks is </a:t>
            </a:r>
            <a:r>
              <a:rPr lang="en-US" dirty="0" smtClean="0"/>
              <a:t>typical</a:t>
            </a:r>
            <a:r>
              <a:rPr lang="en-US" dirty="0"/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84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and SPRINT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771835"/>
            <a:ext cx="4953000" cy="3142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1371600"/>
            <a:ext cx="800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</a:rPr>
              <a:t>To carry out this process, the entire team will need to assign two positions: a </a:t>
            </a:r>
            <a:r>
              <a:rPr lang="en-US" sz="1400" b="1" dirty="0" err="1">
                <a:solidFill>
                  <a:prstClr val="black"/>
                </a:solidFill>
              </a:rPr>
              <a:t>ScrumMaster</a:t>
            </a:r>
            <a:r>
              <a:rPr lang="en-US" sz="1400" dirty="0">
                <a:solidFill>
                  <a:prstClr val="black"/>
                </a:solidFill>
              </a:rPr>
              <a:t> and a </a:t>
            </a:r>
            <a:r>
              <a:rPr lang="en-US" sz="1400" b="1" dirty="0">
                <a:solidFill>
                  <a:prstClr val="black"/>
                </a:solidFill>
              </a:rPr>
              <a:t>product owner.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</a:rPr>
              <a:t>The </a:t>
            </a:r>
            <a:r>
              <a:rPr lang="en-US" sz="1400" b="1" dirty="0" err="1">
                <a:solidFill>
                  <a:prstClr val="black"/>
                </a:solidFill>
              </a:rPr>
              <a:t>ScrumMaster's</a:t>
            </a:r>
            <a:r>
              <a:rPr lang="en-US" sz="1400" dirty="0">
                <a:solidFill>
                  <a:prstClr val="black"/>
                </a:solidFill>
              </a:rPr>
              <a:t> purpose is to act as a coach, essentially helping each member of the team figure out how they can best contribute to the framework.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</a:rPr>
              <a:t>The </a:t>
            </a:r>
            <a:r>
              <a:rPr lang="en-US" sz="1400" b="1" dirty="0">
                <a:solidFill>
                  <a:prstClr val="black"/>
                </a:solidFill>
              </a:rPr>
              <a:t>product owner</a:t>
            </a:r>
            <a:r>
              <a:rPr lang="en-US" sz="1400" dirty="0">
                <a:solidFill>
                  <a:prstClr val="black"/>
                </a:solidFill>
              </a:rPr>
              <a:t> represents the target consumer and basically guides the team into creating a product which fits well with the demands of the business as well as its target consumers.</a:t>
            </a:r>
            <a:endParaRPr lang="en-US" sz="140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1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53CA411-ACB1-4FF7-B346-38612DF77F2A}" type="slidenum">
              <a:rPr lang="en-US" altLang="en-US" smtClean="0"/>
              <a:pPr eaLnBrk="1" hangingPunct="1"/>
              <a:t>4</a:t>
            </a:fld>
            <a:endParaRPr lang="en-US" alt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Common Issues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Compilers and interpreters both must read the input – a stream of characters – and “understand” it; </a:t>
            </a:r>
            <a:r>
              <a:rPr lang="en-US" altLang="en-US" i="1" smtClean="0"/>
              <a:t>analysis</a:t>
            </a:r>
          </a:p>
          <a:p>
            <a:pPr eaLnBrk="1" hangingPunct="1"/>
            <a:endParaRPr lang="en-US" altLang="en-US" smtClean="0"/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Lucida Sans Unicode" pitchFamily="34" charset="0"/>
              </a:rPr>
              <a:t>w h i l e ( k &lt; l e n g t h ) { &lt;nl&gt; &lt;tab&gt; i f ( a [ k ] &gt; 0 </a:t>
            </a: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Lucida Sans Unicode" pitchFamily="34" charset="0"/>
              </a:rPr>
              <a:t>) &lt;nl&gt; &lt;tab&gt; &lt;tab&gt;{ n P o s + + ; } &lt;nl&gt; &lt;tab&gt; }</a:t>
            </a:r>
          </a:p>
        </p:txBody>
      </p:sp>
    </p:spTree>
    <p:extLst>
      <p:ext uri="{BB962C8B-B14F-4D97-AF65-F5344CB8AC3E}">
        <p14:creationId xmlns:p14="http://schemas.microsoft.com/office/powerpoint/2010/main" val="89232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2D060F8-CFB0-47AA-9CDA-D89343F31444}" type="slidenum">
              <a:rPr lang="en-US" altLang="en-US" smtClean="0"/>
              <a:pPr eaLnBrk="1" hangingPunct="1"/>
              <a:t>5</a:t>
            </a:fld>
            <a:endParaRPr lang="en-US" alt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Interpreter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Interpreter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Execution engine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Program execution interleaved with analysis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Lucida Sans Unicode" pitchFamily="34" charset="0"/>
              </a:rPr>
              <a:t>	</a:t>
            </a:r>
            <a:r>
              <a:rPr lang="en-US" altLang="en-US" b="1" smtClean="0">
                <a:latin typeface="Lucida Sans Unicode" pitchFamily="34" charset="0"/>
              </a:rPr>
              <a:t>running = true;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latin typeface="Lucida Sans Unicode" pitchFamily="34" charset="0"/>
              </a:rPr>
              <a:t>	while (running)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latin typeface="Lucida Sans Unicode" pitchFamily="34" charset="0"/>
              </a:rPr>
              <a:t>	    analyze next statement;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latin typeface="Lucida Sans Unicode" pitchFamily="34" charset="0"/>
              </a:rPr>
              <a:t>	    execute that statement;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latin typeface="Lucida Sans Unicode" pitchFamily="34" charset="0"/>
              </a:rPr>
              <a:t>	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May involve repeated analysis of some statements (loops, functions)</a:t>
            </a:r>
          </a:p>
        </p:txBody>
      </p:sp>
    </p:spTree>
    <p:extLst>
      <p:ext uri="{BB962C8B-B14F-4D97-AF65-F5344CB8AC3E}">
        <p14:creationId xmlns:p14="http://schemas.microsoft.com/office/powerpoint/2010/main" val="267966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CFDB3BA-B253-4B97-BECB-96B654AF976F}" type="slidenum">
              <a:rPr lang="en-US" altLang="en-US" smtClean="0"/>
              <a:pPr eaLnBrk="1" hangingPunct="1"/>
              <a:t>6</a:t>
            </a:fld>
            <a:endParaRPr lang="en-US" alt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Compiler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Read and analyze entire program</a:t>
            </a:r>
          </a:p>
          <a:p>
            <a:pPr eaLnBrk="1" hangingPunct="1"/>
            <a:r>
              <a:rPr lang="en-US" altLang="en-US" sz="2800" smtClean="0"/>
              <a:t>Translate to semantically equivalent program in another language</a:t>
            </a:r>
          </a:p>
          <a:p>
            <a:pPr lvl="1" eaLnBrk="1" hangingPunct="1"/>
            <a:r>
              <a:rPr lang="en-US" altLang="en-US" sz="2400" b="1" smtClean="0"/>
              <a:t>Presumably easier to execute or more efficient</a:t>
            </a:r>
          </a:p>
          <a:p>
            <a:pPr lvl="1" eaLnBrk="1" hangingPunct="1"/>
            <a:r>
              <a:rPr lang="en-US" altLang="en-US" sz="2400" b="1" smtClean="0"/>
              <a:t>Should “improve” the program in some fashion</a:t>
            </a:r>
          </a:p>
          <a:p>
            <a:pPr eaLnBrk="1" hangingPunct="1"/>
            <a:r>
              <a:rPr lang="en-US" altLang="en-US" sz="2800" smtClean="0"/>
              <a:t>Offline process</a:t>
            </a:r>
          </a:p>
          <a:p>
            <a:pPr lvl="1" eaLnBrk="1" hangingPunct="1"/>
            <a:r>
              <a:rPr lang="en-US" altLang="en-US" sz="2400" b="1" smtClean="0"/>
              <a:t>Tradeoff: compile time overhead (preprocessing step) vs execution performance</a:t>
            </a:r>
          </a:p>
        </p:txBody>
      </p:sp>
    </p:spTree>
    <p:extLst>
      <p:ext uri="{BB962C8B-B14F-4D97-AF65-F5344CB8AC3E}">
        <p14:creationId xmlns:p14="http://schemas.microsoft.com/office/powerpoint/2010/main" val="216735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5DCFFE1-533E-4D74-A084-F22884717CEB}" type="slidenum">
              <a:rPr lang="en-US" altLang="en-US" smtClean="0"/>
              <a:pPr eaLnBrk="1" hangingPunct="1"/>
              <a:t>7</a:t>
            </a:fld>
            <a:endParaRPr lang="en-US" alt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Typical Implementations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Compilers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FORTRAN, C, C++, Java, COBOL, etc.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Strong need for optimization,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Interpreters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PERL, Python, awk, sed, sh, csh, postscript printer, Java VM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Effective if interpreter overhead is low relative to execution cost of language statements</a:t>
            </a:r>
          </a:p>
        </p:txBody>
      </p:sp>
    </p:spTree>
    <p:extLst>
      <p:ext uri="{BB962C8B-B14F-4D97-AF65-F5344CB8AC3E}">
        <p14:creationId xmlns:p14="http://schemas.microsoft.com/office/powerpoint/2010/main" val="425375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28AD70-1407-46D0-B127-1484782C24C3}" type="slidenum">
              <a:rPr lang="en-US" altLang="en-US" smtClean="0"/>
              <a:pPr eaLnBrk="1" hangingPunct="1"/>
              <a:t>8</a:t>
            </a:fld>
            <a:endParaRPr lang="en-US" alt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Hybrid approaches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Well-known example: Java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 smtClean="0"/>
              <a:t>Compile Java source to byte codes – Java Virtual Machine language (.class files)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 smtClean="0"/>
              <a:t>Execution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b="1" smtClean="0"/>
              <a:t>Interpret byte codes directly, or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b="1" smtClean="0"/>
              <a:t>Compile some or all byte codes to native code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800" b="1" smtClean="0"/>
              <a:t>(particularly for execution hot spots)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800" b="1" smtClean="0"/>
              <a:t>Just-In-Time compiler (JIT)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Variation: VS.NET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 smtClean="0"/>
              <a:t>Compilers generate MSIL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 smtClean="0"/>
              <a:t>All IL compiled to native code before execution</a:t>
            </a:r>
          </a:p>
        </p:txBody>
      </p:sp>
    </p:spTree>
    <p:extLst>
      <p:ext uri="{BB962C8B-B14F-4D97-AF65-F5344CB8AC3E}">
        <p14:creationId xmlns:p14="http://schemas.microsoft.com/office/powerpoint/2010/main" val="341577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44C14FC-304C-4EDE-9FBB-D71DED0C2676}" type="slidenum">
              <a:rPr lang="en-US" altLang="en-US" smtClean="0"/>
              <a:pPr eaLnBrk="1" hangingPunct="1"/>
              <a:t>9</a:t>
            </a:fld>
            <a:endParaRPr lang="en-US" alt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Compilers: The Big picture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3841750" y="1550988"/>
            <a:ext cx="1681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>
                <a:latin typeface="Times New Roman" pitchFamily="18" charset="0"/>
              </a:rPr>
              <a:t>Source code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4005263" y="2057400"/>
            <a:ext cx="1352550" cy="476250"/>
          </a:xfrm>
          <a:prstGeom prst="rect">
            <a:avLst/>
          </a:prstGeom>
          <a:solidFill>
            <a:srgbClr val="66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>
                <a:latin typeface="Times New Roman" pitchFamily="18" charset="0"/>
              </a:rPr>
              <a:t>Compiler</a:t>
            </a: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1004888" y="2541588"/>
            <a:ext cx="2054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>
                <a:latin typeface="Times New Roman" pitchFamily="18" charset="0"/>
              </a:rPr>
              <a:t>Assembly code</a:t>
            </a:r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3929063" y="3168650"/>
            <a:ext cx="1506537" cy="476250"/>
          </a:xfrm>
          <a:prstGeom prst="rect">
            <a:avLst/>
          </a:prstGeom>
          <a:solidFill>
            <a:srgbClr val="66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>
                <a:latin typeface="Times New Roman" pitchFamily="18" charset="0"/>
              </a:rPr>
              <a:t>Assembler</a:t>
            </a:r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1065213" y="3532188"/>
            <a:ext cx="20685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>
                <a:latin typeface="Times New Roman" pitchFamily="18" charset="0"/>
              </a:rPr>
              <a:t>Object code</a:t>
            </a:r>
          </a:p>
          <a:p>
            <a:r>
              <a:rPr lang="en-US" altLang="en-US" sz="2400">
                <a:latin typeface="Times New Roman" pitchFamily="18" charset="0"/>
              </a:rPr>
              <a:t>(machine code)</a:t>
            </a:r>
          </a:p>
        </p:txBody>
      </p:sp>
      <p:sp>
        <p:nvSpPr>
          <p:cNvPr id="9225" name="Text Box 8"/>
          <p:cNvSpPr txBox="1">
            <a:spLocks noChangeArrowheads="1"/>
          </p:cNvSpPr>
          <p:nvPr/>
        </p:nvSpPr>
        <p:spPr bwMode="auto">
          <a:xfrm>
            <a:off x="762000" y="4598988"/>
            <a:ext cx="27797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>
                <a:latin typeface="Times New Roman" pitchFamily="18" charset="0"/>
              </a:rPr>
              <a:t>Fully-resolved object</a:t>
            </a:r>
          </a:p>
          <a:p>
            <a:r>
              <a:rPr lang="en-US" altLang="en-US" sz="2400">
                <a:latin typeface="Times New Roman" pitchFamily="18" charset="0"/>
              </a:rPr>
              <a:t>code (machine code)</a:t>
            </a:r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3505200" y="5818188"/>
            <a:ext cx="2354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>
                <a:latin typeface="Times New Roman" pitchFamily="18" charset="0"/>
              </a:rPr>
              <a:t>Executable image</a:t>
            </a:r>
          </a:p>
        </p:txBody>
      </p:sp>
      <p:sp>
        <p:nvSpPr>
          <p:cNvPr id="9227" name="Text Box 10"/>
          <p:cNvSpPr txBox="1">
            <a:spLocks noChangeArrowheads="1"/>
          </p:cNvSpPr>
          <p:nvPr/>
        </p:nvSpPr>
        <p:spPr bwMode="auto">
          <a:xfrm>
            <a:off x="4175125" y="4279900"/>
            <a:ext cx="1014413" cy="476250"/>
          </a:xfrm>
          <a:prstGeom prst="rect">
            <a:avLst/>
          </a:prstGeom>
          <a:solidFill>
            <a:srgbClr val="66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>
                <a:latin typeface="Times New Roman" pitchFamily="18" charset="0"/>
              </a:rPr>
              <a:t>Linker</a:t>
            </a:r>
          </a:p>
        </p:txBody>
      </p:sp>
      <p:sp>
        <p:nvSpPr>
          <p:cNvPr id="9228" name="Text Box 11"/>
          <p:cNvSpPr txBox="1">
            <a:spLocks noChangeArrowheads="1"/>
          </p:cNvSpPr>
          <p:nvPr/>
        </p:nvSpPr>
        <p:spPr bwMode="auto">
          <a:xfrm>
            <a:off x="4149725" y="5391150"/>
            <a:ext cx="1065213" cy="476250"/>
          </a:xfrm>
          <a:prstGeom prst="rect">
            <a:avLst/>
          </a:prstGeom>
          <a:solidFill>
            <a:srgbClr val="66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>
                <a:latin typeface="Times New Roman" pitchFamily="18" charset="0"/>
              </a:rPr>
              <a:t>Loader</a:t>
            </a:r>
          </a:p>
        </p:txBody>
      </p:sp>
      <p:cxnSp>
        <p:nvCxnSpPr>
          <p:cNvPr id="9229" name="AutoShape 12"/>
          <p:cNvCxnSpPr>
            <a:cxnSpLocks noChangeShapeType="1"/>
            <a:stCxn id="9221" idx="2"/>
            <a:endCxn id="9223" idx="0"/>
          </p:cNvCxnSpPr>
          <p:nvPr/>
        </p:nvCxnSpPr>
        <p:spPr bwMode="auto">
          <a:xfrm>
            <a:off x="4681538" y="2543175"/>
            <a:ext cx="1587" cy="615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0" name="AutoShape 13"/>
          <p:cNvCxnSpPr>
            <a:cxnSpLocks noChangeShapeType="1"/>
            <a:stCxn id="9223" idx="2"/>
            <a:endCxn id="9227" idx="0"/>
          </p:cNvCxnSpPr>
          <p:nvPr/>
        </p:nvCxnSpPr>
        <p:spPr bwMode="auto">
          <a:xfrm>
            <a:off x="4683125" y="3654425"/>
            <a:ext cx="0" cy="615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1" name="AutoShape 14"/>
          <p:cNvCxnSpPr>
            <a:cxnSpLocks noChangeShapeType="1"/>
            <a:stCxn id="9227" idx="2"/>
            <a:endCxn id="9228" idx="0"/>
          </p:cNvCxnSpPr>
          <p:nvPr/>
        </p:nvCxnSpPr>
        <p:spPr bwMode="auto">
          <a:xfrm>
            <a:off x="4683125" y="4765675"/>
            <a:ext cx="0" cy="615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470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1757</Words>
  <Application>Microsoft Office PowerPoint</Application>
  <PresentationFormat>On-screen Show (4:3)</PresentationFormat>
  <Paragraphs>328</Paragraphs>
  <Slides>39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Office Theme</vt:lpstr>
      <vt:lpstr>Visio</vt:lpstr>
      <vt:lpstr>Programming Logic &amp; Techniques</vt:lpstr>
      <vt:lpstr>Introduction to Compilation</vt:lpstr>
      <vt:lpstr>Interpreters &amp; Compilers</vt:lpstr>
      <vt:lpstr>Common Issues</vt:lpstr>
      <vt:lpstr>Interpreter</vt:lpstr>
      <vt:lpstr>Compiler</vt:lpstr>
      <vt:lpstr>Typical Implementations</vt:lpstr>
      <vt:lpstr>Hybrid approaches</vt:lpstr>
      <vt:lpstr>Compilers: The Big picture</vt:lpstr>
      <vt:lpstr>UML</vt:lpstr>
      <vt:lpstr>Objectives</vt:lpstr>
      <vt:lpstr>UML</vt:lpstr>
      <vt:lpstr>Types of UML Diagrams</vt:lpstr>
      <vt:lpstr>Types of UML Diagrams</vt:lpstr>
      <vt:lpstr>UML Use Case Diagrams</vt:lpstr>
      <vt:lpstr>Use Case Modeling</vt:lpstr>
      <vt:lpstr>Use Case Modeling</vt:lpstr>
      <vt:lpstr>Use case Diagram</vt:lpstr>
      <vt:lpstr>Use case Diagram</vt:lpstr>
      <vt:lpstr>Use Case Modeling example</vt:lpstr>
      <vt:lpstr>Use Case Modeling example</vt:lpstr>
      <vt:lpstr>Use Case Modeling example</vt:lpstr>
      <vt:lpstr>Use Case Modeling example detailed</vt:lpstr>
      <vt:lpstr>Use Case Modeling example detailed</vt:lpstr>
      <vt:lpstr>Use Case Modeling example detailed</vt:lpstr>
      <vt:lpstr>Use Case Modeling example detailed</vt:lpstr>
      <vt:lpstr>PowerPoint Presentation</vt:lpstr>
      <vt:lpstr>Objectives</vt:lpstr>
      <vt:lpstr>Process Models</vt:lpstr>
      <vt:lpstr>Waterfall Model</vt:lpstr>
      <vt:lpstr>Waterfall Model: Advantages and Disadvantages</vt:lpstr>
      <vt:lpstr>The Manifesto of Agile Software Development</vt:lpstr>
      <vt:lpstr>What is Agility?</vt:lpstr>
      <vt:lpstr>An Agile Process</vt:lpstr>
      <vt:lpstr>Agile: Advantages and Disadvantages</vt:lpstr>
      <vt:lpstr>Agile Methodologies</vt:lpstr>
      <vt:lpstr>SCRUM</vt:lpstr>
      <vt:lpstr>SCRUM and SPRINT</vt:lpstr>
      <vt:lpstr>SCRUM and SPRINT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Logic &amp; Techniques</dc:title>
  <dc:creator>Ramnath Nishad</dc:creator>
  <cp:lastModifiedBy>Ramnath Nishad</cp:lastModifiedBy>
  <cp:revision>5</cp:revision>
  <dcterms:created xsi:type="dcterms:W3CDTF">2025-01-15T18:59:32Z</dcterms:created>
  <dcterms:modified xsi:type="dcterms:W3CDTF">2025-01-16T20:02:02Z</dcterms:modified>
</cp:coreProperties>
</file>