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77" r:id="rId4"/>
    <p:sldId id="272" r:id="rId5"/>
    <p:sldId id="282" r:id="rId6"/>
    <p:sldId id="286" r:id="rId7"/>
    <p:sldId id="283" r:id="rId8"/>
    <p:sldId id="284" r:id="rId9"/>
    <p:sldId id="291" r:id="rId10"/>
    <p:sldId id="290" r:id="rId11"/>
    <p:sldId id="287" r:id="rId12"/>
    <p:sldId id="288" r:id="rId13"/>
    <p:sldId id="289" r:id="rId14"/>
    <p:sldId id="294" r:id="rId15"/>
    <p:sldId id="296" r:id="rId16"/>
    <p:sldId id="295" r:id="rId17"/>
    <p:sldId id="297" r:id="rId18"/>
    <p:sldId id="26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50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3FF1-8806-4BFE-97D5-4A3873C153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34A231B2-F995-4FC7-BB71-26C1518B2C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Visibility of System Status</a:t>
          </a:r>
          <a:endParaRPr lang="en-US" dirty="0"/>
        </a:p>
      </dgm:t>
    </dgm:pt>
    <dgm:pt modelId="{12BBF9FD-34E4-47A6-AEBC-C6740980664A}" type="parTrans" cxnId="{78A9D658-AD9A-409C-BA2D-EFC555EB3BF9}">
      <dgm:prSet/>
      <dgm:spPr/>
      <dgm:t>
        <a:bodyPr/>
        <a:lstStyle/>
        <a:p>
          <a:endParaRPr lang="en-US"/>
        </a:p>
      </dgm:t>
    </dgm:pt>
    <dgm:pt modelId="{C0AD84D0-56AE-4F4A-92A9-9029B8DAFC50}" type="sibTrans" cxnId="{78A9D658-AD9A-409C-BA2D-EFC555EB3B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96AB9B-BE98-451E-86E5-47DA18C360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Match with the Real World</a:t>
          </a:r>
          <a:endParaRPr lang="en-US" dirty="0"/>
        </a:p>
      </dgm:t>
    </dgm:pt>
    <dgm:pt modelId="{1206BCAD-18F4-4FAE-BB7B-91227DA962BE}" type="parTrans" cxnId="{30D9F73B-F53C-4A32-BFD9-9A3C558CBF54}">
      <dgm:prSet/>
      <dgm:spPr/>
      <dgm:t>
        <a:bodyPr/>
        <a:lstStyle/>
        <a:p>
          <a:endParaRPr lang="en-US"/>
        </a:p>
      </dgm:t>
    </dgm:pt>
    <dgm:pt modelId="{A6F5D14F-BAB0-4AEF-84EE-0A59E501DF10}" type="sibTrans" cxnId="{30D9F73B-F53C-4A32-BFD9-9A3C558CBF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C07E8B-B834-45A4-9795-7E03191935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Consistency and Standards</a:t>
          </a:r>
          <a:endParaRPr lang="en-US" dirty="0"/>
        </a:p>
      </dgm:t>
    </dgm:pt>
    <dgm:pt modelId="{67A952CB-80DF-4EAB-9CB8-1AA785488CE3}" type="parTrans" cxnId="{97A4A7AE-1004-496A-8BA9-9C6E5CBDF725}">
      <dgm:prSet/>
      <dgm:spPr/>
      <dgm:t>
        <a:bodyPr/>
        <a:lstStyle/>
        <a:p>
          <a:endParaRPr lang="en-US"/>
        </a:p>
      </dgm:t>
    </dgm:pt>
    <dgm:pt modelId="{C9242A15-BEB2-41B4-9AA1-D603DFEDE14F}" type="sibTrans" cxnId="{97A4A7AE-1004-496A-8BA9-9C6E5CBDF7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282BFB-12E5-454F-8601-7DC5A8C854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Error Prevention</a:t>
          </a:r>
          <a:endParaRPr lang="en-US" dirty="0"/>
        </a:p>
      </dgm:t>
    </dgm:pt>
    <dgm:pt modelId="{1F53AA77-9F28-4080-95CE-29312F87521A}" type="parTrans" cxnId="{2FA42EC7-10AE-4669-A0C5-D198EFA1EBDC}">
      <dgm:prSet/>
      <dgm:spPr/>
      <dgm:t>
        <a:bodyPr/>
        <a:lstStyle/>
        <a:p>
          <a:endParaRPr lang="en-US"/>
        </a:p>
      </dgm:t>
    </dgm:pt>
    <dgm:pt modelId="{3DDFECE5-7273-4AC9-BD4C-F1D4BC2EF0AE}" type="sibTrans" cxnId="{2FA42EC7-10AE-4669-A0C5-D198EFA1EB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DE30A7-CBE5-48CD-9BCB-CCAF5B227E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Recognition Over Recall</a:t>
          </a:r>
          <a:endParaRPr lang="en-US" dirty="0"/>
        </a:p>
      </dgm:t>
    </dgm:pt>
    <dgm:pt modelId="{95340BD4-ACD9-4547-89E5-2FAED22CC366}" type="parTrans" cxnId="{A4348953-5D88-4308-A473-AFAFFE070DE3}">
      <dgm:prSet/>
      <dgm:spPr/>
      <dgm:t>
        <a:bodyPr/>
        <a:lstStyle/>
        <a:p>
          <a:endParaRPr lang="en-US"/>
        </a:p>
      </dgm:t>
    </dgm:pt>
    <dgm:pt modelId="{00CFDCC8-3950-4F39-B963-38EB264AA08A}" type="sibTrans" cxnId="{A4348953-5D88-4308-A473-AFAFFE070D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2F4221-E351-4348-846A-2583FDC2D1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Aesthetic and Minimalist Design</a:t>
          </a:r>
          <a:endParaRPr lang="en-US" dirty="0"/>
        </a:p>
      </dgm:t>
    </dgm:pt>
    <dgm:pt modelId="{F17E44B0-756B-4B93-926F-2A577262287B}" type="parTrans" cxnId="{B38E17B4-5A8E-4D20-B761-9FB761A10AA8}">
      <dgm:prSet/>
      <dgm:spPr/>
      <dgm:t>
        <a:bodyPr/>
        <a:lstStyle/>
        <a:p>
          <a:endParaRPr lang="en-US"/>
        </a:p>
      </dgm:t>
    </dgm:pt>
    <dgm:pt modelId="{A0865E64-9F4D-4D3B-8CFA-10D6AD2BD267}" type="sibTrans" cxnId="{B38E17B4-5A8E-4D20-B761-9FB761A10AA8}">
      <dgm:prSet/>
      <dgm:spPr/>
      <dgm:t>
        <a:bodyPr/>
        <a:lstStyle/>
        <a:p>
          <a:endParaRPr lang="en-US"/>
        </a:p>
      </dgm:t>
    </dgm:pt>
    <dgm:pt modelId="{C40D9027-12D8-4A4B-B317-A071826A1674}" type="pres">
      <dgm:prSet presAssocID="{F07E3FF1-8806-4BFE-97D5-4A3873C1536C}" presName="root" presStyleCnt="0">
        <dgm:presLayoutVars>
          <dgm:dir/>
          <dgm:resizeHandles val="exact"/>
        </dgm:presLayoutVars>
      </dgm:prSet>
      <dgm:spPr/>
    </dgm:pt>
    <dgm:pt modelId="{1758B605-4CA0-4853-998C-7552AD0EEF63}" type="pres">
      <dgm:prSet presAssocID="{F07E3FF1-8806-4BFE-97D5-4A3873C1536C}" presName="container" presStyleCnt="0">
        <dgm:presLayoutVars>
          <dgm:dir/>
          <dgm:resizeHandles val="exact"/>
        </dgm:presLayoutVars>
      </dgm:prSet>
      <dgm:spPr/>
    </dgm:pt>
    <dgm:pt modelId="{6EF9DF29-7D18-494F-A70A-2F38C12C1DFF}" type="pres">
      <dgm:prSet presAssocID="{34A231B2-F995-4FC7-BB71-26C1518B2C6F}" presName="compNode" presStyleCnt="0"/>
      <dgm:spPr/>
    </dgm:pt>
    <dgm:pt modelId="{4D6850E0-194A-44E0-B08C-89379235C676}" type="pres">
      <dgm:prSet presAssocID="{34A231B2-F995-4FC7-BB71-26C1518B2C6F}" presName="iconBgRect" presStyleLbl="bgShp" presStyleIdx="0" presStyleCnt="6"/>
      <dgm:spPr/>
    </dgm:pt>
    <dgm:pt modelId="{E28161FF-38C0-4D32-81B9-0F76BDF9F373}" type="pres">
      <dgm:prSet presAssocID="{34A231B2-F995-4FC7-BB71-26C1518B2C6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ECC02C0-AE1F-4335-8503-C41646E9CAA6}" type="pres">
      <dgm:prSet presAssocID="{34A231B2-F995-4FC7-BB71-26C1518B2C6F}" presName="spaceRect" presStyleCnt="0"/>
      <dgm:spPr/>
    </dgm:pt>
    <dgm:pt modelId="{E37771A4-66DB-43D3-B5D5-F3450CF19AD8}" type="pres">
      <dgm:prSet presAssocID="{34A231B2-F995-4FC7-BB71-26C1518B2C6F}" presName="textRect" presStyleLbl="revTx" presStyleIdx="0" presStyleCnt="6">
        <dgm:presLayoutVars>
          <dgm:chMax val="1"/>
          <dgm:chPref val="1"/>
        </dgm:presLayoutVars>
      </dgm:prSet>
      <dgm:spPr/>
    </dgm:pt>
    <dgm:pt modelId="{8FFB8657-DF28-4C99-B47F-9EB7C1F00A18}" type="pres">
      <dgm:prSet presAssocID="{C0AD84D0-56AE-4F4A-92A9-9029B8DAFC50}" presName="sibTrans" presStyleLbl="sibTrans2D1" presStyleIdx="0" presStyleCnt="0"/>
      <dgm:spPr/>
    </dgm:pt>
    <dgm:pt modelId="{4890E829-A3C7-466B-8088-5BE19AB1D27E}" type="pres">
      <dgm:prSet presAssocID="{F896AB9B-BE98-451E-86E5-47DA18C360E7}" presName="compNode" presStyleCnt="0"/>
      <dgm:spPr/>
    </dgm:pt>
    <dgm:pt modelId="{5DAD5AC0-13EB-4DA2-82C2-08AB7BAEF61C}" type="pres">
      <dgm:prSet presAssocID="{F896AB9B-BE98-451E-86E5-47DA18C360E7}" presName="iconBgRect" presStyleLbl="bgShp" presStyleIdx="1" presStyleCnt="6"/>
      <dgm:spPr/>
    </dgm:pt>
    <dgm:pt modelId="{5AE36CD7-075A-457E-9A5D-B9601227B6B0}" type="pres">
      <dgm:prSet presAssocID="{F896AB9B-BE98-451E-86E5-47DA18C360E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B405E1A-2E6B-4746-B565-BD861BE9111D}" type="pres">
      <dgm:prSet presAssocID="{F896AB9B-BE98-451E-86E5-47DA18C360E7}" presName="spaceRect" presStyleCnt="0"/>
      <dgm:spPr/>
    </dgm:pt>
    <dgm:pt modelId="{47D49FCD-F9E2-41CE-AFDB-295CE107749B}" type="pres">
      <dgm:prSet presAssocID="{F896AB9B-BE98-451E-86E5-47DA18C360E7}" presName="textRect" presStyleLbl="revTx" presStyleIdx="1" presStyleCnt="6">
        <dgm:presLayoutVars>
          <dgm:chMax val="1"/>
          <dgm:chPref val="1"/>
        </dgm:presLayoutVars>
      </dgm:prSet>
      <dgm:spPr/>
    </dgm:pt>
    <dgm:pt modelId="{FD5E5321-B690-474E-B0FF-0D35CC90594B}" type="pres">
      <dgm:prSet presAssocID="{A6F5D14F-BAB0-4AEF-84EE-0A59E501DF10}" presName="sibTrans" presStyleLbl="sibTrans2D1" presStyleIdx="0" presStyleCnt="0"/>
      <dgm:spPr/>
    </dgm:pt>
    <dgm:pt modelId="{C09D78B1-80D6-4CF3-978B-1D9633968281}" type="pres">
      <dgm:prSet presAssocID="{21C07E8B-B834-45A4-9795-7E0319193558}" presName="compNode" presStyleCnt="0"/>
      <dgm:spPr/>
    </dgm:pt>
    <dgm:pt modelId="{A2A6F471-9F6B-4732-B847-E1331EC226F9}" type="pres">
      <dgm:prSet presAssocID="{21C07E8B-B834-45A4-9795-7E0319193558}" presName="iconBgRect" presStyleLbl="bgShp" presStyleIdx="2" presStyleCnt="6"/>
      <dgm:spPr/>
    </dgm:pt>
    <dgm:pt modelId="{851370B4-CFA0-4521-97F5-DEABDEE801AF}" type="pres">
      <dgm:prSet presAssocID="{21C07E8B-B834-45A4-9795-7E03191935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842D003-60C2-4DA7-BB7F-72DB0FE485D0}" type="pres">
      <dgm:prSet presAssocID="{21C07E8B-B834-45A4-9795-7E0319193558}" presName="spaceRect" presStyleCnt="0"/>
      <dgm:spPr/>
    </dgm:pt>
    <dgm:pt modelId="{5CA8638B-C16C-4591-8AB3-A17E98D079B3}" type="pres">
      <dgm:prSet presAssocID="{21C07E8B-B834-45A4-9795-7E0319193558}" presName="textRect" presStyleLbl="revTx" presStyleIdx="2" presStyleCnt="6">
        <dgm:presLayoutVars>
          <dgm:chMax val="1"/>
          <dgm:chPref val="1"/>
        </dgm:presLayoutVars>
      </dgm:prSet>
      <dgm:spPr/>
    </dgm:pt>
    <dgm:pt modelId="{CDB35987-3A50-4038-A4C9-890574DD8B04}" type="pres">
      <dgm:prSet presAssocID="{C9242A15-BEB2-41B4-9AA1-D603DFEDE14F}" presName="sibTrans" presStyleLbl="sibTrans2D1" presStyleIdx="0" presStyleCnt="0"/>
      <dgm:spPr/>
    </dgm:pt>
    <dgm:pt modelId="{7086DD78-9C98-4B86-A58D-5804B3561857}" type="pres">
      <dgm:prSet presAssocID="{74282BFB-12E5-454F-8601-7DC5A8C854A5}" presName="compNode" presStyleCnt="0"/>
      <dgm:spPr/>
    </dgm:pt>
    <dgm:pt modelId="{31144003-E206-43B9-A938-F0D380C19793}" type="pres">
      <dgm:prSet presAssocID="{74282BFB-12E5-454F-8601-7DC5A8C854A5}" presName="iconBgRect" presStyleLbl="bgShp" presStyleIdx="3" presStyleCnt="6"/>
      <dgm:spPr/>
    </dgm:pt>
    <dgm:pt modelId="{92C0E144-7B11-4DAB-A53B-26C57CBDE2EC}" type="pres">
      <dgm:prSet presAssocID="{74282BFB-12E5-454F-8601-7DC5A8C854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BFC6D90-3BE5-4549-809E-FB1460E638B3}" type="pres">
      <dgm:prSet presAssocID="{74282BFB-12E5-454F-8601-7DC5A8C854A5}" presName="spaceRect" presStyleCnt="0"/>
      <dgm:spPr/>
    </dgm:pt>
    <dgm:pt modelId="{B0DD8B79-08AD-4282-8F68-39C2C256E96D}" type="pres">
      <dgm:prSet presAssocID="{74282BFB-12E5-454F-8601-7DC5A8C854A5}" presName="textRect" presStyleLbl="revTx" presStyleIdx="3" presStyleCnt="6">
        <dgm:presLayoutVars>
          <dgm:chMax val="1"/>
          <dgm:chPref val="1"/>
        </dgm:presLayoutVars>
      </dgm:prSet>
      <dgm:spPr/>
    </dgm:pt>
    <dgm:pt modelId="{B2EA1510-4778-4F9F-9159-CDFAF88F8EA2}" type="pres">
      <dgm:prSet presAssocID="{3DDFECE5-7273-4AC9-BD4C-F1D4BC2EF0AE}" presName="sibTrans" presStyleLbl="sibTrans2D1" presStyleIdx="0" presStyleCnt="0"/>
      <dgm:spPr/>
    </dgm:pt>
    <dgm:pt modelId="{2B92E2C9-4D28-4E3B-A94A-67B8EB12ED0F}" type="pres">
      <dgm:prSet presAssocID="{45DE30A7-CBE5-48CD-9BCB-CCAF5B227E62}" presName="compNode" presStyleCnt="0"/>
      <dgm:spPr/>
    </dgm:pt>
    <dgm:pt modelId="{BA690DFB-9F12-4DE8-BD6A-7F261B0C6B5A}" type="pres">
      <dgm:prSet presAssocID="{45DE30A7-CBE5-48CD-9BCB-CCAF5B227E62}" presName="iconBgRect" presStyleLbl="bgShp" presStyleIdx="4" presStyleCnt="6"/>
      <dgm:spPr/>
    </dgm:pt>
    <dgm:pt modelId="{4DEC709E-3904-4638-87B2-4EC97B471C85}" type="pres">
      <dgm:prSet presAssocID="{45DE30A7-CBE5-48CD-9BCB-CCAF5B227E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B358CA-D38B-4F14-9E9E-0E7D6AE93985}" type="pres">
      <dgm:prSet presAssocID="{45DE30A7-CBE5-48CD-9BCB-CCAF5B227E62}" presName="spaceRect" presStyleCnt="0"/>
      <dgm:spPr/>
    </dgm:pt>
    <dgm:pt modelId="{41EF5A16-FC9D-442E-BDC4-6E3FF2C2001D}" type="pres">
      <dgm:prSet presAssocID="{45DE30A7-CBE5-48CD-9BCB-CCAF5B227E62}" presName="textRect" presStyleLbl="revTx" presStyleIdx="4" presStyleCnt="6">
        <dgm:presLayoutVars>
          <dgm:chMax val="1"/>
          <dgm:chPref val="1"/>
        </dgm:presLayoutVars>
      </dgm:prSet>
      <dgm:spPr/>
    </dgm:pt>
    <dgm:pt modelId="{E6947672-65C6-4890-B929-CDBDC86B7019}" type="pres">
      <dgm:prSet presAssocID="{00CFDCC8-3950-4F39-B963-38EB264AA08A}" presName="sibTrans" presStyleLbl="sibTrans2D1" presStyleIdx="0" presStyleCnt="0"/>
      <dgm:spPr/>
    </dgm:pt>
    <dgm:pt modelId="{04E603AF-2E15-4519-ACAB-33ADC8C2F26A}" type="pres">
      <dgm:prSet presAssocID="{C02F4221-E351-4348-846A-2583FDC2D142}" presName="compNode" presStyleCnt="0"/>
      <dgm:spPr/>
    </dgm:pt>
    <dgm:pt modelId="{759879AA-67D0-4C3A-838E-FC62F691F902}" type="pres">
      <dgm:prSet presAssocID="{C02F4221-E351-4348-846A-2583FDC2D142}" presName="iconBgRect" presStyleLbl="bgShp" presStyleIdx="5" presStyleCnt="6"/>
      <dgm:spPr/>
    </dgm:pt>
    <dgm:pt modelId="{B1D595A5-CFDA-4CE4-9CAF-F80F0AF9F348}" type="pres">
      <dgm:prSet presAssocID="{C02F4221-E351-4348-846A-2583FDC2D1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2D5D63DF-C222-4E7E-9135-E9DB840E0EC1}" type="pres">
      <dgm:prSet presAssocID="{C02F4221-E351-4348-846A-2583FDC2D142}" presName="spaceRect" presStyleCnt="0"/>
      <dgm:spPr/>
    </dgm:pt>
    <dgm:pt modelId="{C78F5EEB-DD61-492A-A5E9-63B4F038B473}" type="pres">
      <dgm:prSet presAssocID="{C02F4221-E351-4348-846A-2583FDC2D14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748FC17-9528-48DC-A6E4-7972A9A58249}" type="presOf" srcId="{A6F5D14F-BAB0-4AEF-84EE-0A59E501DF10}" destId="{FD5E5321-B690-474E-B0FF-0D35CC90594B}" srcOrd="0" destOrd="0" presId="urn:microsoft.com/office/officeart/2018/2/layout/IconCircleList"/>
    <dgm:cxn modelId="{9D7F8D28-695F-471E-BFD4-5E9919EFB0F4}" type="presOf" srcId="{F07E3FF1-8806-4BFE-97D5-4A3873C1536C}" destId="{C40D9027-12D8-4A4B-B317-A071826A1674}" srcOrd="0" destOrd="0" presId="urn:microsoft.com/office/officeart/2018/2/layout/IconCircleList"/>
    <dgm:cxn modelId="{B73F0F29-DB3B-4FD7-95D5-D0910AE360F5}" type="presOf" srcId="{3DDFECE5-7273-4AC9-BD4C-F1D4BC2EF0AE}" destId="{B2EA1510-4778-4F9F-9159-CDFAF88F8EA2}" srcOrd="0" destOrd="0" presId="urn:microsoft.com/office/officeart/2018/2/layout/IconCircleList"/>
    <dgm:cxn modelId="{30D9F73B-F53C-4A32-BFD9-9A3C558CBF54}" srcId="{F07E3FF1-8806-4BFE-97D5-4A3873C1536C}" destId="{F896AB9B-BE98-451E-86E5-47DA18C360E7}" srcOrd="1" destOrd="0" parTransId="{1206BCAD-18F4-4FAE-BB7B-91227DA962BE}" sibTransId="{A6F5D14F-BAB0-4AEF-84EE-0A59E501DF10}"/>
    <dgm:cxn modelId="{A4348953-5D88-4308-A473-AFAFFE070DE3}" srcId="{F07E3FF1-8806-4BFE-97D5-4A3873C1536C}" destId="{45DE30A7-CBE5-48CD-9BCB-CCAF5B227E62}" srcOrd="4" destOrd="0" parTransId="{95340BD4-ACD9-4547-89E5-2FAED22CC366}" sibTransId="{00CFDCC8-3950-4F39-B963-38EB264AA08A}"/>
    <dgm:cxn modelId="{78A9D658-AD9A-409C-BA2D-EFC555EB3BF9}" srcId="{F07E3FF1-8806-4BFE-97D5-4A3873C1536C}" destId="{34A231B2-F995-4FC7-BB71-26C1518B2C6F}" srcOrd="0" destOrd="0" parTransId="{12BBF9FD-34E4-47A6-AEBC-C6740980664A}" sibTransId="{C0AD84D0-56AE-4F4A-92A9-9029B8DAFC50}"/>
    <dgm:cxn modelId="{F6E5768B-94DD-46CC-9F32-DF2BF7627FED}" type="presOf" srcId="{00CFDCC8-3950-4F39-B963-38EB264AA08A}" destId="{E6947672-65C6-4890-B929-CDBDC86B7019}" srcOrd="0" destOrd="0" presId="urn:microsoft.com/office/officeart/2018/2/layout/IconCircleList"/>
    <dgm:cxn modelId="{9175428D-7296-446D-8610-5478A07C57A5}" type="presOf" srcId="{21C07E8B-B834-45A4-9795-7E0319193558}" destId="{5CA8638B-C16C-4591-8AB3-A17E98D079B3}" srcOrd="0" destOrd="0" presId="urn:microsoft.com/office/officeart/2018/2/layout/IconCircleList"/>
    <dgm:cxn modelId="{F759929B-0DE0-41D1-AB08-617A6AFC8EB4}" type="presOf" srcId="{74282BFB-12E5-454F-8601-7DC5A8C854A5}" destId="{B0DD8B79-08AD-4282-8F68-39C2C256E96D}" srcOrd="0" destOrd="0" presId="urn:microsoft.com/office/officeart/2018/2/layout/IconCircleList"/>
    <dgm:cxn modelId="{33A1BDA5-5765-4780-9D73-33E5D072FA9B}" type="presOf" srcId="{F896AB9B-BE98-451E-86E5-47DA18C360E7}" destId="{47D49FCD-F9E2-41CE-AFDB-295CE107749B}" srcOrd="0" destOrd="0" presId="urn:microsoft.com/office/officeart/2018/2/layout/IconCircleList"/>
    <dgm:cxn modelId="{59A814A7-5229-423D-83C3-3C433C356B8D}" type="presOf" srcId="{C0AD84D0-56AE-4F4A-92A9-9029B8DAFC50}" destId="{8FFB8657-DF28-4C99-B47F-9EB7C1F00A18}" srcOrd="0" destOrd="0" presId="urn:microsoft.com/office/officeart/2018/2/layout/IconCircleList"/>
    <dgm:cxn modelId="{97A4A7AE-1004-496A-8BA9-9C6E5CBDF725}" srcId="{F07E3FF1-8806-4BFE-97D5-4A3873C1536C}" destId="{21C07E8B-B834-45A4-9795-7E0319193558}" srcOrd="2" destOrd="0" parTransId="{67A952CB-80DF-4EAB-9CB8-1AA785488CE3}" sibTransId="{C9242A15-BEB2-41B4-9AA1-D603DFEDE14F}"/>
    <dgm:cxn modelId="{B38E17B4-5A8E-4D20-B761-9FB761A10AA8}" srcId="{F07E3FF1-8806-4BFE-97D5-4A3873C1536C}" destId="{C02F4221-E351-4348-846A-2583FDC2D142}" srcOrd="5" destOrd="0" parTransId="{F17E44B0-756B-4B93-926F-2A577262287B}" sibTransId="{A0865E64-9F4D-4D3B-8CFA-10D6AD2BD267}"/>
    <dgm:cxn modelId="{2FA42EC7-10AE-4669-A0C5-D198EFA1EBDC}" srcId="{F07E3FF1-8806-4BFE-97D5-4A3873C1536C}" destId="{74282BFB-12E5-454F-8601-7DC5A8C854A5}" srcOrd="3" destOrd="0" parTransId="{1F53AA77-9F28-4080-95CE-29312F87521A}" sibTransId="{3DDFECE5-7273-4AC9-BD4C-F1D4BC2EF0AE}"/>
    <dgm:cxn modelId="{464F44CC-56F4-4062-B36E-02D5CD3EB2E5}" type="presOf" srcId="{45DE30A7-CBE5-48CD-9BCB-CCAF5B227E62}" destId="{41EF5A16-FC9D-442E-BDC4-6E3FF2C2001D}" srcOrd="0" destOrd="0" presId="urn:microsoft.com/office/officeart/2018/2/layout/IconCircleList"/>
    <dgm:cxn modelId="{947EB7D1-4786-43D7-A07C-77FE0CED8786}" type="presOf" srcId="{C9242A15-BEB2-41B4-9AA1-D603DFEDE14F}" destId="{CDB35987-3A50-4038-A4C9-890574DD8B04}" srcOrd="0" destOrd="0" presId="urn:microsoft.com/office/officeart/2018/2/layout/IconCircleList"/>
    <dgm:cxn modelId="{AC3DC0D5-C51F-4DC4-8051-7E6FFA43229F}" type="presOf" srcId="{C02F4221-E351-4348-846A-2583FDC2D142}" destId="{C78F5EEB-DD61-492A-A5E9-63B4F038B473}" srcOrd="0" destOrd="0" presId="urn:microsoft.com/office/officeart/2018/2/layout/IconCircleList"/>
    <dgm:cxn modelId="{8857EAD5-DDEB-4F39-9FEE-7BB72908117A}" type="presOf" srcId="{34A231B2-F995-4FC7-BB71-26C1518B2C6F}" destId="{E37771A4-66DB-43D3-B5D5-F3450CF19AD8}" srcOrd="0" destOrd="0" presId="urn:microsoft.com/office/officeart/2018/2/layout/IconCircleList"/>
    <dgm:cxn modelId="{8603D670-417C-470F-9A9D-ECC52CA2C1DC}" type="presParOf" srcId="{C40D9027-12D8-4A4B-B317-A071826A1674}" destId="{1758B605-4CA0-4853-998C-7552AD0EEF63}" srcOrd="0" destOrd="0" presId="urn:microsoft.com/office/officeart/2018/2/layout/IconCircleList"/>
    <dgm:cxn modelId="{A7255E19-0EE8-4DAD-B9C3-FC1DA2993CF3}" type="presParOf" srcId="{1758B605-4CA0-4853-998C-7552AD0EEF63}" destId="{6EF9DF29-7D18-494F-A70A-2F38C12C1DFF}" srcOrd="0" destOrd="0" presId="urn:microsoft.com/office/officeart/2018/2/layout/IconCircleList"/>
    <dgm:cxn modelId="{48BC5FAB-E54B-43EE-9ACE-F6C7F8346F7A}" type="presParOf" srcId="{6EF9DF29-7D18-494F-A70A-2F38C12C1DFF}" destId="{4D6850E0-194A-44E0-B08C-89379235C676}" srcOrd="0" destOrd="0" presId="urn:microsoft.com/office/officeart/2018/2/layout/IconCircleList"/>
    <dgm:cxn modelId="{868387F1-A3CC-4DF8-A85C-4C1669427836}" type="presParOf" srcId="{6EF9DF29-7D18-494F-A70A-2F38C12C1DFF}" destId="{E28161FF-38C0-4D32-81B9-0F76BDF9F373}" srcOrd="1" destOrd="0" presId="urn:microsoft.com/office/officeart/2018/2/layout/IconCircleList"/>
    <dgm:cxn modelId="{F097C9A3-0247-4597-9450-EBD97BD83B1F}" type="presParOf" srcId="{6EF9DF29-7D18-494F-A70A-2F38C12C1DFF}" destId="{AECC02C0-AE1F-4335-8503-C41646E9CAA6}" srcOrd="2" destOrd="0" presId="urn:microsoft.com/office/officeart/2018/2/layout/IconCircleList"/>
    <dgm:cxn modelId="{87361AF3-5984-4229-9064-CBFA48AE5D22}" type="presParOf" srcId="{6EF9DF29-7D18-494F-A70A-2F38C12C1DFF}" destId="{E37771A4-66DB-43D3-B5D5-F3450CF19AD8}" srcOrd="3" destOrd="0" presId="urn:microsoft.com/office/officeart/2018/2/layout/IconCircleList"/>
    <dgm:cxn modelId="{B8A23780-6446-471D-A535-5C2825531A2D}" type="presParOf" srcId="{1758B605-4CA0-4853-998C-7552AD0EEF63}" destId="{8FFB8657-DF28-4C99-B47F-9EB7C1F00A18}" srcOrd="1" destOrd="0" presId="urn:microsoft.com/office/officeart/2018/2/layout/IconCircleList"/>
    <dgm:cxn modelId="{5253BEF1-B2BB-4534-8682-25B9DD4909DE}" type="presParOf" srcId="{1758B605-4CA0-4853-998C-7552AD0EEF63}" destId="{4890E829-A3C7-466B-8088-5BE19AB1D27E}" srcOrd="2" destOrd="0" presId="urn:microsoft.com/office/officeart/2018/2/layout/IconCircleList"/>
    <dgm:cxn modelId="{1C474701-23A2-4B4B-9BF0-5A0DE8639ED4}" type="presParOf" srcId="{4890E829-A3C7-466B-8088-5BE19AB1D27E}" destId="{5DAD5AC0-13EB-4DA2-82C2-08AB7BAEF61C}" srcOrd="0" destOrd="0" presId="urn:microsoft.com/office/officeart/2018/2/layout/IconCircleList"/>
    <dgm:cxn modelId="{1CE99A67-F228-4EAD-8DB1-28946B7B3051}" type="presParOf" srcId="{4890E829-A3C7-466B-8088-5BE19AB1D27E}" destId="{5AE36CD7-075A-457E-9A5D-B9601227B6B0}" srcOrd="1" destOrd="0" presId="urn:microsoft.com/office/officeart/2018/2/layout/IconCircleList"/>
    <dgm:cxn modelId="{E58339A7-EB39-4BF4-AF16-17A6628E98A5}" type="presParOf" srcId="{4890E829-A3C7-466B-8088-5BE19AB1D27E}" destId="{1B405E1A-2E6B-4746-B565-BD861BE9111D}" srcOrd="2" destOrd="0" presId="urn:microsoft.com/office/officeart/2018/2/layout/IconCircleList"/>
    <dgm:cxn modelId="{2BFE6DB1-A8BF-448C-AD26-1D0CFBBF26C4}" type="presParOf" srcId="{4890E829-A3C7-466B-8088-5BE19AB1D27E}" destId="{47D49FCD-F9E2-41CE-AFDB-295CE107749B}" srcOrd="3" destOrd="0" presId="urn:microsoft.com/office/officeart/2018/2/layout/IconCircleList"/>
    <dgm:cxn modelId="{6E00A72B-BE7A-4D4C-B731-E9263E262495}" type="presParOf" srcId="{1758B605-4CA0-4853-998C-7552AD0EEF63}" destId="{FD5E5321-B690-474E-B0FF-0D35CC90594B}" srcOrd="3" destOrd="0" presId="urn:microsoft.com/office/officeart/2018/2/layout/IconCircleList"/>
    <dgm:cxn modelId="{152EB553-3D30-4FAD-855C-1B53E5FA5EC4}" type="presParOf" srcId="{1758B605-4CA0-4853-998C-7552AD0EEF63}" destId="{C09D78B1-80D6-4CF3-978B-1D9633968281}" srcOrd="4" destOrd="0" presId="urn:microsoft.com/office/officeart/2018/2/layout/IconCircleList"/>
    <dgm:cxn modelId="{A192141B-C560-42F2-8F13-3CFF219EE157}" type="presParOf" srcId="{C09D78B1-80D6-4CF3-978B-1D9633968281}" destId="{A2A6F471-9F6B-4732-B847-E1331EC226F9}" srcOrd="0" destOrd="0" presId="urn:microsoft.com/office/officeart/2018/2/layout/IconCircleList"/>
    <dgm:cxn modelId="{B14168C3-02FA-4963-B748-A33C033E69C7}" type="presParOf" srcId="{C09D78B1-80D6-4CF3-978B-1D9633968281}" destId="{851370B4-CFA0-4521-97F5-DEABDEE801AF}" srcOrd="1" destOrd="0" presId="urn:microsoft.com/office/officeart/2018/2/layout/IconCircleList"/>
    <dgm:cxn modelId="{BA8EF933-527A-412B-A795-B8CBE5BB6703}" type="presParOf" srcId="{C09D78B1-80D6-4CF3-978B-1D9633968281}" destId="{D842D003-60C2-4DA7-BB7F-72DB0FE485D0}" srcOrd="2" destOrd="0" presId="urn:microsoft.com/office/officeart/2018/2/layout/IconCircleList"/>
    <dgm:cxn modelId="{3A254180-5DD4-49AA-AC87-8E69E089C9B0}" type="presParOf" srcId="{C09D78B1-80D6-4CF3-978B-1D9633968281}" destId="{5CA8638B-C16C-4591-8AB3-A17E98D079B3}" srcOrd="3" destOrd="0" presId="urn:microsoft.com/office/officeart/2018/2/layout/IconCircleList"/>
    <dgm:cxn modelId="{E6CE3B8C-978A-480E-A16E-33F6339A9D35}" type="presParOf" srcId="{1758B605-4CA0-4853-998C-7552AD0EEF63}" destId="{CDB35987-3A50-4038-A4C9-890574DD8B04}" srcOrd="5" destOrd="0" presId="urn:microsoft.com/office/officeart/2018/2/layout/IconCircleList"/>
    <dgm:cxn modelId="{0BF805C8-D017-4662-A8B5-7A3DD07B9225}" type="presParOf" srcId="{1758B605-4CA0-4853-998C-7552AD0EEF63}" destId="{7086DD78-9C98-4B86-A58D-5804B3561857}" srcOrd="6" destOrd="0" presId="urn:microsoft.com/office/officeart/2018/2/layout/IconCircleList"/>
    <dgm:cxn modelId="{B114212E-F22A-457E-8500-4EF131F220EB}" type="presParOf" srcId="{7086DD78-9C98-4B86-A58D-5804B3561857}" destId="{31144003-E206-43B9-A938-F0D380C19793}" srcOrd="0" destOrd="0" presId="urn:microsoft.com/office/officeart/2018/2/layout/IconCircleList"/>
    <dgm:cxn modelId="{DECEFB67-FBED-420D-88A9-47F2AD0CCB43}" type="presParOf" srcId="{7086DD78-9C98-4B86-A58D-5804B3561857}" destId="{92C0E144-7B11-4DAB-A53B-26C57CBDE2EC}" srcOrd="1" destOrd="0" presId="urn:microsoft.com/office/officeart/2018/2/layout/IconCircleList"/>
    <dgm:cxn modelId="{A78F99BA-2E92-4931-A86C-A7758639407B}" type="presParOf" srcId="{7086DD78-9C98-4B86-A58D-5804B3561857}" destId="{7BFC6D90-3BE5-4549-809E-FB1460E638B3}" srcOrd="2" destOrd="0" presId="urn:microsoft.com/office/officeart/2018/2/layout/IconCircleList"/>
    <dgm:cxn modelId="{A20BCF4B-2E5E-4D2F-B3A5-5606D1A4337B}" type="presParOf" srcId="{7086DD78-9C98-4B86-A58D-5804B3561857}" destId="{B0DD8B79-08AD-4282-8F68-39C2C256E96D}" srcOrd="3" destOrd="0" presId="urn:microsoft.com/office/officeart/2018/2/layout/IconCircleList"/>
    <dgm:cxn modelId="{1BD7CDDD-E17F-4D00-BB46-891722B6FC57}" type="presParOf" srcId="{1758B605-4CA0-4853-998C-7552AD0EEF63}" destId="{B2EA1510-4778-4F9F-9159-CDFAF88F8EA2}" srcOrd="7" destOrd="0" presId="urn:microsoft.com/office/officeart/2018/2/layout/IconCircleList"/>
    <dgm:cxn modelId="{9149350D-7A98-4D48-BC3F-D1370F3B0EAA}" type="presParOf" srcId="{1758B605-4CA0-4853-998C-7552AD0EEF63}" destId="{2B92E2C9-4D28-4E3B-A94A-67B8EB12ED0F}" srcOrd="8" destOrd="0" presId="urn:microsoft.com/office/officeart/2018/2/layout/IconCircleList"/>
    <dgm:cxn modelId="{62A1DCAE-9C37-4399-9843-B3B0FEC6E123}" type="presParOf" srcId="{2B92E2C9-4D28-4E3B-A94A-67B8EB12ED0F}" destId="{BA690DFB-9F12-4DE8-BD6A-7F261B0C6B5A}" srcOrd="0" destOrd="0" presId="urn:microsoft.com/office/officeart/2018/2/layout/IconCircleList"/>
    <dgm:cxn modelId="{636D74E0-033B-4F9F-BEF4-49A2C27051A9}" type="presParOf" srcId="{2B92E2C9-4D28-4E3B-A94A-67B8EB12ED0F}" destId="{4DEC709E-3904-4638-87B2-4EC97B471C85}" srcOrd="1" destOrd="0" presId="urn:microsoft.com/office/officeart/2018/2/layout/IconCircleList"/>
    <dgm:cxn modelId="{0E19880E-4EF0-4DD3-B00B-4572B11636A0}" type="presParOf" srcId="{2B92E2C9-4D28-4E3B-A94A-67B8EB12ED0F}" destId="{45B358CA-D38B-4F14-9E9E-0E7D6AE93985}" srcOrd="2" destOrd="0" presId="urn:microsoft.com/office/officeart/2018/2/layout/IconCircleList"/>
    <dgm:cxn modelId="{D032FA8B-15B0-4145-9617-D7783A2F00E7}" type="presParOf" srcId="{2B92E2C9-4D28-4E3B-A94A-67B8EB12ED0F}" destId="{41EF5A16-FC9D-442E-BDC4-6E3FF2C2001D}" srcOrd="3" destOrd="0" presId="urn:microsoft.com/office/officeart/2018/2/layout/IconCircleList"/>
    <dgm:cxn modelId="{8DDE99FD-9A4B-43C4-B40C-898E46CE1EEA}" type="presParOf" srcId="{1758B605-4CA0-4853-998C-7552AD0EEF63}" destId="{E6947672-65C6-4890-B929-CDBDC86B7019}" srcOrd="9" destOrd="0" presId="urn:microsoft.com/office/officeart/2018/2/layout/IconCircleList"/>
    <dgm:cxn modelId="{B9F5898A-052B-41F8-8639-2E9DC17787A8}" type="presParOf" srcId="{1758B605-4CA0-4853-998C-7552AD0EEF63}" destId="{04E603AF-2E15-4519-ACAB-33ADC8C2F26A}" srcOrd="10" destOrd="0" presId="urn:microsoft.com/office/officeart/2018/2/layout/IconCircleList"/>
    <dgm:cxn modelId="{5400CF76-05F4-4AE7-9B3F-F0ACFAC6D2C3}" type="presParOf" srcId="{04E603AF-2E15-4519-ACAB-33ADC8C2F26A}" destId="{759879AA-67D0-4C3A-838E-FC62F691F902}" srcOrd="0" destOrd="0" presId="urn:microsoft.com/office/officeart/2018/2/layout/IconCircleList"/>
    <dgm:cxn modelId="{D2AA41FC-C2CF-4224-A1E8-4D98D4F8DB40}" type="presParOf" srcId="{04E603AF-2E15-4519-ACAB-33ADC8C2F26A}" destId="{B1D595A5-CFDA-4CE4-9CAF-F80F0AF9F348}" srcOrd="1" destOrd="0" presId="urn:microsoft.com/office/officeart/2018/2/layout/IconCircleList"/>
    <dgm:cxn modelId="{A8A390F6-E5C7-4628-88DE-166AB000E3E9}" type="presParOf" srcId="{04E603AF-2E15-4519-ACAB-33ADC8C2F26A}" destId="{2D5D63DF-C222-4E7E-9135-E9DB840E0EC1}" srcOrd="2" destOrd="0" presId="urn:microsoft.com/office/officeart/2018/2/layout/IconCircleList"/>
    <dgm:cxn modelId="{57D0A68D-9ED7-4AAA-BA82-6302F127D0DE}" type="presParOf" srcId="{04E603AF-2E15-4519-ACAB-33ADC8C2F26A}" destId="{C78F5EEB-DD61-492A-A5E9-63B4F038B4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850E0-194A-44E0-B08C-89379235C676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161FF-38C0-4D32-81B9-0F76BDF9F373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771A4-66DB-43D3-B5D5-F3450CF19AD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Visibility of System Status</a:t>
          </a:r>
          <a:endParaRPr lang="en-US" sz="2200" kern="1200" dirty="0"/>
        </a:p>
      </dsp:txBody>
      <dsp:txXfrm>
        <a:off x="1172126" y="908559"/>
        <a:ext cx="2114937" cy="897246"/>
      </dsp:txXfrm>
    </dsp:sp>
    <dsp:sp modelId="{5DAD5AC0-13EB-4DA2-82C2-08AB7BAEF61C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36CD7-075A-457E-9A5D-B9601227B6B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49FCD-F9E2-41CE-AFDB-295CE107749B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Match with the Real World</a:t>
          </a:r>
          <a:endParaRPr lang="en-US" sz="2200" kern="1200" dirty="0"/>
        </a:p>
      </dsp:txBody>
      <dsp:txXfrm>
        <a:off x="4745088" y="908559"/>
        <a:ext cx="2114937" cy="897246"/>
      </dsp:txXfrm>
    </dsp:sp>
    <dsp:sp modelId="{A2A6F471-9F6B-4732-B847-E1331EC226F9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370B4-CFA0-4521-97F5-DEABDEE801AF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8638B-C16C-4591-8AB3-A17E98D079B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Consistency and Standards</a:t>
          </a:r>
          <a:endParaRPr lang="en-US" sz="2200" kern="1200" dirty="0"/>
        </a:p>
      </dsp:txBody>
      <dsp:txXfrm>
        <a:off x="8318049" y="908559"/>
        <a:ext cx="2114937" cy="897246"/>
      </dsp:txXfrm>
    </dsp:sp>
    <dsp:sp modelId="{31144003-E206-43B9-A938-F0D380C19793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0E144-7B11-4DAB-A53B-26C57CBDE2EC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D8B79-08AD-4282-8F68-39C2C256E96D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Error Prevention</a:t>
          </a:r>
          <a:endParaRPr lang="en-US" sz="2200" kern="1200" dirty="0"/>
        </a:p>
      </dsp:txBody>
      <dsp:txXfrm>
        <a:off x="1172126" y="2545532"/>
        <a:ext cx="2114937" cy="897246"/>
      </dsp:txXfrm>
    </dsp:sp>
    <dsp:sp modelId="{BA690DFB-9F12-4DE8-BD6A-7F261B0C6B5A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C709E-3904-4638-87B2-4EC97B471C85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F5A16-FC9D-442E-BDC4-6E3FF2C2001D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Recognition Over Recall</a:t>
          </a:r>
          <a:endParaRPr lang="en-US" sz="2200" kern="1200" dirty="0"/>
        </a:p>
      </dsp:txBody>
      <dsp:txXfrm>
        <a:off x="4745088" y="2545532"/>
        <a:ext cx="2114937" cy="897246"/>
      </dsp:txXfrm>
    </dsp:sp>
    <dsp:sp modelId="{759879AA-67D0-4C3A-838E-FC62F691F902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595A5-CFDA-4CE4-9CAF-F80F0AF9F348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F5EEB-DD61-492A-A5E9-63B4F038B473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Aesthetic and Minimalist Design</a:t>
          </a:r>
          <a:endParaRPr lang="en-US" sz="2200" kern="1200" dirty="0"/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04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50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5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93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5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5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47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45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21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8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F669-04D0-4E46-8585-8B7F09167067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97B9-F174-4EA2-9F3A-A7E501EC68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400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8.png"/><Relationship Id="rId10" Type="http://schemas.openxmlformats.org/officeDocument/2006/relationships/image" Target="../media/image37.svg"/><Relationship Id="rId4" Type="http://schemas.openxmlformats.org/officeDocument/2006/relationships/image" Target="../media/image32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A53C77-E0D4-E1A1-B7AE-9695327B7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99EFE-04F2-DF65-2ABE-97750FAEA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rgbClr val="FFFFFF"/>
                </a:solidFill>
              </a:rPr>
              <a:t>A study in (HCI) human computer interaction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36EF9-BD47-5DE5-D040-065960F4FA6B}"/>
              </a:ext>
            </a:extLst>
          </p:cNvPr>
          <p:cNvSpPr txBox="1"/>
          <p:nvPr/>
        </p:nvSpPr>
        <p:spPr>
          <a:xfrm>
            <a:off x="3304596" y="3900328"/>
            <a:ext cx="55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By Ramnik Dhoot</a:t>
            </a:r>
          </a:p>
        </p:txBody>
      </p:sp>
    </p:spTree>
    <p:extLst>
      <p:ext uri="{BB962C8B-B14F-4D97-AF65-F5344CB8AC3E}">
        <p14:creationId xmlns:p14="http://schemas.microsoft.com/office/powerpoint/2010/main" val="166925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AB9EE-343A-44BD-AB3C-5E0B304E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5600" dirty="0"/>
              <a:t>Shopping Website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6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Graphic 6" descr="Eye">
            <a:extLst>
              <a:ext uri="{FF2B5EF4-FFF2-40B4-BE49-F238E27FC236}">
                <a16:creationId xmlns:a16="http://schemas.microsoft.com/office/drawing/2014/main" id="{359FA327-5314-90F0-AFB5-8417121E6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C624-3544-4669-D634-9C93254B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7"/>
            <a:ext cx="4582241" cy="3399911"/>
          </a:xfrm>
        </p:spPr>
        <p:txBody>
          <a:bodyPr anchor="t">
            <a:normAutofit/>
          </a:bodyPr>
          <a:lstStyle/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Targeted towards visually impaired users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The main HCI principle for this is accessibility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Accessibility Commitment: Prioritizing simplicity and ease of use, especially for screen reader users.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Design Elements: Bootstrap, HTML, clear navigation, high contrast, and keyboard accessibility.</a:t>
            </a:r>
          </a:p>
          <a:p>
            <a:pPr>
              <a:buClr>
                <a:srgbClr val="2CA9BC"/>
              </a:buClr>
            </a:pPr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4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8A93215-35B6-6C09-B5EA-16F0B097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6" y="497729"/>
            <a:ext cx="11780680" cy="5862542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F75FD78-43F5-0627-E4BA-0867E48709EC}"/>
              </a:ext>
            </a:extLst>
          </p:cNvPr>
          <p:cNvSpPr/>
          <p:nvPr/>
        </p:nvSpPr>
        <p:spPr>
          <a:xfrm>
            <a:off x="2267372" y="1330232"/>
            <a:ext cx="2034889" cy="917741"/>
          </a:xfrm>
          <a:custGeom>
            <a:avLst/>
            <a:gdLst>
              <a:gd name="connsiteX0" fmla="*/ 0 w 5105398"/>
              <a:gd name="connsiteY0" fmla="*/ 91944 h 551655"/>
              <a:gd name="connsiteX1" fmla="*/ 91944 w 5105398"/>
              <a:gd name="connsiteY1" fmla="*/ 0 h 551655"/>
              <a:gd name="connsiteX2" fmla="*/ 5013454 w 5105398"/>
              <a:gd name="connsiteY2" fmla="*/ 0 h 551655"/>
              <a:gd name="connsiteX3" fmla="*/ 5105398 w 5105398"/>
              <a:gd name="connsiteY3" fmla="*/ 91944 h 551655"/>
              <a:gd name="connsiteX4" fmla="*/ 5105398 w 5105398"/>
              <a:gd name="connsiteY4" fmla="*/ 459711 h 551655"/>
              <a:gd name="connsiteX5" fmla="*/ 5013454 w 5105398"/>
              <a:gd name="connsiteY5" fmla="*/ 551655 h 551655"/>
              <a:gd name="connsiteX6" fmla="*/ 91944 w 5105398"/>
              <a:gd name="connsiteY6" fmla="*/ 551655 h 551655"/>
              <a:gd name="connsiteX7" fmla="*/ 0 w 5105398"/>
              <a:gd name="connsiteY7" fmla="*/ 459711 h 551655"/>
              <a:gd name="connsiteX8" fmla="*/ 0 w 5105398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5398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5013454" y="0"/>
                </a:lnTo>
                <a:cubicBezTo>
                  <a:pt x="5064233" y="0"/>
                  <a:pt x="5105398" y="41165"/>
                  <a:pt x="5105398" y="91944"/>
                </a:cubicBezTo>
                <a:lnTo>
                  <a:pt x="5105398" y="459711"/>
                </a:lnTo>
                <a:cubicBezTo>
                  <a:pt x="5105398" y="510490"/>
                  <a:pt x="5064233" y="551655"/>
                  <a:pt x="5013454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bg1"/>
                </a:solidFill>
              </a:rPr>
              <a:t>Clarity and usability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4E5055B-A1FD-1437-F2F5-D1533E7BA5F6}"/>
              </a:ext>
            </a:extLst>
          </p:cNvPr>
          <p:cNvSpPr/>
          <p:nvPr/>
        </p:nvSpPr>
        <p:spPr>
          <a:xfrm>
            <a:off x="7752923" y="1330232"/>
            <a:ext cx="2034889" cy="917741"/>
          </a:xfrm>
          <a:custGeom>
            <a:avLst/>
            <a:gdLst>
              <a:gd name="connsiteX0" fmla="*/ 0 w 5105398"/>
              <a:gd name="connsiteY0" fmla="*/ 91944 h 551655"/>
              <a:gd name="connsiteX1" fmla="*/ 91944 w 5105398"/>
              <a:gd name="connsiteY1" fmla="*/ 0 h 551655"/>
              <a:gd name="connsiteX2" fmla="*/ 5013454 w 5105398"/>
              <a:gd name="connsiteY2" fmla="*/ 0 h 551655"/>
              <a:gd name="connsiteX3" fmla="*/ 5105398 w 5105398"/>
              <a:gd name="connsiteY3" fmla="*/ 91944 h 551655"/>
              <a:gd name="connsiteX4" fmla="*/ 5105398 w 5105398"/>
              <a:gd name="connsiteY4" fmla="*/ 459711 h 551655"/>
              <a:gd name="connsiteX5" fmla="*/ 5013454 w 5105398"/>
              <a:gd name="connsiteY5" fmla="*/ 551655 h 551655"/>
              <a:gd name="connsiteX6" fmla="*/ 91944 w 5105398"/>
              <a:gd name="connsiteY6" fmla="*/ 551655 h 551655"/>
              <a:gd name="connsiteX7" fmla="*/ 0 w 5105398"/>
              <a:gd name="connsiteY7" fmla="*/ 459711 h 551655"/>
              <a:gd name="connsiteX8" fmla="*/ 0 w 5105398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5398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5013454" y="0"/>
                </a:lnTo>
                <a:cubicBezTo>
                  <a:pt x="5064233" y="0"/>
                  <a:pt x="5105398" y="41165"/>
                  <a:pt x="5105398" y="91944"/>
                </a:cubicBezTo>
                <a:lnTo>
                  <a:pt x="5105398" y="459711"/>
                </a:lnTo>
                <a:cubicBezTo>
                  <a:pt x="5105398" y="510490"/>
                  <a:pt x="5064233" y="551655"/>
                  <a:pt x="5013454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bg1"/>
                </a:solidFill>
              </a:rPr>
              <a:t>Accessibility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FB7D63-6F7E-9EB2-33C2-658B7DF808A5}"/>
              </a:ext>
            </a:extLst>
          </p:cNvPr>
          <p:cNvSpPr/>
          <p:nvPr/>
        </p:nvSpPr>
        <p:spPr>
          <a:xfrm>
            <a:off x="2267372" y="2883469"/>
            <a:ext cx="2034889" cy="917741"/>
          </a:xfrm>
          <a:custGeom>
            <a:avLst/>
            <a:gdLst>
              <a:gd name="connsiteX0" fmla="*/ 0 w 5105398"/>
              <a:gd name="connsiteY0" fmla="*/ 91944 h 551655"/>
              <a:gd name="connsiteX1" fmla="*/ 91944 w 5105398"/>
              <a:gd name="connsiteY1" fmla="*/ 0 h 551655"/>
              <a:gd name="connsiteX2" fmla="*/ 5013454 w 5105398"/>
              <a:gd name="connsiteY2" fmla="*/ 0 h 551655"/>
              <a:gd name="connsiteX3" fmla="*/ 5105398 w 5105398"/>
              <a:gd name="connsiteY3" fmla="*/ 91944 h 551655"/>
              <a:gd name="connsiteX4" fmla="*/ 5105398 w 5105398"/>
              <a:gd name="connsiteY4" fmla="*/ 459711 h 551655"/>
              <a:gd name="connsiteX5" fmla="*/ 5013454 w 5105398"/>
              <a:gd name="connsiteY5" fmla="*/ 551655 h 551655"/>
              <a:gd name="connsiteX6" fmla="*/ 91944 w 5105398"/>
              <a:gd name="connsiteY6" fmla="*/ 551655 h 551655"/>
              <a:gd name="connsiteX7" fmla="*/ 0 w 5105398"/>
              <a:gd name="connsiteY7" fmla="*/ 459711 h 551655"/>
              <a:gd name="connsiteX8" fmla="*/ 0 w 5105398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5398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5013454" y="0"/>
                </a:lnTo>
                <a:cubicBezTo>
                  <a:pt x="5064233" y="0"/>
                  <a:pt x="5105398" y="41165"/>
                  <a:pt x="5105398" y="91944"/>
                </a:cubicBezTo>
                <a:lnTo>
                  <a:pt x="5105398" y="459711"/>
                </a:lnTo>
                <a:cubicBezTo>
                  <a:pt x="5105398" y="510490"/>
                  <a:pt x="5064233" y="551655"/>
                  <a:pt x="5013454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bg1"/>
                </a:solidFill>
              </a:rPr>
              <a:t>Error prevention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0944703-DB5E-88DA-2E38-C16AEA3157A0}"/>
              </a:ext>
            </a:extLst>
          </p:cNvPr>
          <p:cNvSpPr/>
          <p:nvPr/>
        </p:nvSpPr>
        <p:spPr>
          <a:xfrm>
            <a:off x="7752922" y="2883468"/>
            <a:ext cx="2034889" cy="917741"/>
          </a:xfrm>
          <a:custGeom>
            <a:avLst/>
            <a:gdLst>
              <a:gd name="connsiteX0" fmla="*/ 0 w 5105398"/>
              <a:gd name="connsiteY0" fmla="*/ 91944 h 551655"/>
              <a:gd name="connsiteX1" fmla="*/ 91944 w 5105398"/>
              <a:gd name="connsiteY1" fmla="*/ 0 h 551655"/>
              <a:gd name="connsiteX2" fmla="*/ 5013454 w 5105398"/>
              <a:gd name="connsiteY2" fmla="*/ 0 h 551655"/>
              <a:gd name="connsiteX3" fmla="*/ 5105398 w 5105398"/>
              <a:gd name="connsiteY3" fmla="*/ 91944 h 551655"/>
              <a:gd name="connsiteX4" fmla="*/ 5105398 w 5105398"/>
              <a:gd name="connsiteY4" fmla="*/ 459711 h 551655"/>
              <a:gd name="connsiteX5" fmla="*/ 5013454 w 5105398"/>
              <a:gd name="connsiteY5" fmla="*/ 551655 h 551655"/>
              <a:gd name="connsiteX6" fmla="*/ 91944 w 5105398"/>
              <a:gd name="connsiteY6" fmla="*/ 551655 h 551655"/>
              <a:gd name="connsiteX7" fmla="*/ 0 w 5105398"/>
              <a:gd name="connsiteY7" fmla="*/ 459711 h 551655"/>
              <a:gd name="connsiteX8" fmla="*/ 0 w 5105398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5398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5013454" y="0"/>
                </a:lnTo>
                <a:cubicBezTo>
                  <a:pt x="5064233" y="0"/>
                  <a:pt x="5105398" y="41165"/>
                  <a:pt x="5105398" y="91944"/>
                </a:cubicBezTo>
                <a:lnTo>
                  <a:pt x="5105398" y="459711"/>
                </a:lnTo>
                <a:cubicBezTo>
                  <a:pt x="5105398" y="510490"/>
                  <a:pt x="5064233" y="551655"/>
                  <a:pt x="5013454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bg1"/>
                </a:solidFill>
              </a:rPr>
              <a:t>Consistency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F741C4-60BA-C7A8-A6C6-1436ECF7A854}"/>
              </a:ext>
            </a:extLst>
          </p:cNvPr>
          <p:cNvSpPr/>
          <p:nvPr/>
        </p:nvSpPr>
        <p:spPr>
          <a:xfrm>
            <a:off x="2267372" y="4436706"/>
            <a:ext cx="2034889" cy="917741"/>
          </a:xfrm>
          <a:custGeom>
            <a:avLst/>
            <a:gdLst>
              <a:gd name="connsiteX0" fmla="*/ 0 w 5105398"/>
              <a:gd name="connsiteY0" fmla="*/ 91944 h 551655"/>
              <a:gd name="connsiteX1" fmla="*/ 91944 w 5105398"/>
              <a:gd name="connsiteY1" fmla="*/ 0 h 551655"/>
              <a:gd name="connsiteX2" fmla="*/ 5013454 w 5105398"/>
              <a:gd name="connsiteY2" fmla="*/ 0 h 551655"/>
              <a:gd name="connsiteX3" fmla="*/ 5105398 w 5105398"/>
              <a:gd name="connsiteY3" fmla="*/ 91944 h 551655"/>
              <a:gd name="connsiteX4" fmla="*/ 5105398 w 5105398"/>
              <a:gd name="connsiteY4" fmla="*/ 459711 h 551655"/>
              <a:gd name="connsiteX5" fmla="*/ 5013454 w 5105398"/>
              <a:gd name="connsiteY5" fmla="*/ 551655 h 551655"/>
              <a:gd name="connsiteX6" fmla="*/ 91944 w 5105398"/>
              <a:gd name="connsiteY6" fmla="*/ 551655 h 551655"/>
              <a:gd name="connsiteX7" fmla="*/ 0 w 5105398"/>
              <a:gd name="connsiteY7" fmla="*/ 459711 h 551655"/>
              <a:gd name="connsiteX8" fmla="*/ 0 w 5105398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5398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5013454" y="0"/>
                </a:lnTo>
                <a:cubicBezTo>
                  <a:pt x="5064233" y="0"/>
                  <a:pt x="5105398" y="41165"/>
                  <a:pt x="5105398" y="91944"/>
                </a:cubicBezTo>
                <a:lnTo>
                  <a:pt x="5105398" y="459711"/>
                </a:lnTo>
                <a:cubicBezTo>
                  <a:pt x="5105398" y="510490"/>
                  <a:pt x="5064233" y="551655"/>
                  <a:pt x="5013454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bg1"/>
                </a:solidFill>
              </a:rPr>
              <a:t>Learnability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4E4208-2CE9-A053-E5D6-27582B80D919}"/>
              </a:ext>
            </a:extLst>
          </p:cNvPr>
          <p:cNvSpPr/>
          <p:nvPr/>
        </p:nvSpPr>
        <p:spPr>
          <a:xfrm>
            <a:off x="7752921" y="4436704"/>
            <a:ext cx="2034889" cy="917741"/>
          </a:xfrm>
          <a:custGeom>
            <a:avLst/>
            <a:gdLst>
              <a:gd name="connsiteX0" fmla="*/ 0 w 5105398"/>
              <a:gd name="connsiteY0" fmla="*/ 91944 h 551655"/>
              <a:gd name="connsiteX1" fmla="*/ 91944 w 5105398"/>
              <a:gd name="connsiteY1" fmla="*/ 0 h 551655"/>
              <a:gd name="connsiteX2" fmla="*/ 5013454 w 5105398"/>
              <a:gd name="connsiteY2" fmla="*/ 0 h 551655"/>
              <a:gd name="connsiteX3" fmla="*/ 5105398 w 5105398"/>
              <a:gd name="connsiteY3" fmla="*/ 91944 h 551655"/>
              <a:gd name="connsiteX4" fmla="*/ 5105398 w 5105398"/>
              <a:gd name="connsiteY4" fmla="*/ 459711 h 551655"/>
              <a:gd name="connsiteX5" fmla="*/ 5013454 w 5105398"/>
              <a:gd name="connsiteY5" fmla="*/ 551655 h 551655"/>
              <a:gd name="connsiteX6" fmla="*/ 91944 w 5105398"/>
              <a:gd name="connsiteY6" fmla="*/ 551655 h 551655"/>
              <a:gd name="connsiteX7" fmla="*/ 0 w 5105398"/>
              <a:gd name="connsiteY7" fmla="*/ 459711 h 551655"/>
              <a:gd name="connsiteX8" fmla="*/ 0 w 5105398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5398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5013454" y="0"/>
                </a:lnTo>
                <a:cubicBezTo>
                  <a:pt x="5064233" y="0"/>
                  <a:pt x="5105398" y="41165"/>
                  <a:pt x="5105398" y="91944"/>
                </a:cubicBezTo>
                <a:lnTo>
                  <a:pt x="5105398" y="459711"/>
                </a:lnTo>
                <a:cubicBezTo>
                  <a:pt x="5105398" y="510490"/>
                  <a:pt x="5064233" y="551655"/>
                  <a:pt x="5013454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bg1"/>
                </a:solidFill>
              </a:rPr>
              <a:t>Feedback</a:t>
            </a:r>
            <a:endParaRPr lang="en-US" sz="24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6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4AC192D-5265-A0D7-E355-39BF539EE770}"/>
              </a:ext>
            </a:extLst>
          </p:cNvPr>
          <p:cNvSpPr txBox="1"/>
          <p:nvPr/>
        </p:nvSpPr>
        <p:spPr>
          <a:xfrm>
            <a:off x="838200" y="5609902"/>
            <a:ext cx="6924026" cy="91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Larger text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E25E6-0BA8-F5B0-86E3-F676D47F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01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7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5DE55D-012E-D702-471F-A4AED346E906}"/>
              </a:ext>
            </a:extLst>
          </p:cNvPr>
          <p:cNvSpPr txBox="1"/>
          <p:nvPr/>
        </p:nvSpPr>
        <p:spPr>
          <a:xfrm>
            <a:off x="838200" y="5609902"/>
            <a:ext cx="6924026" cy="913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High-Contrast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53A87-B122-A0E6-44F0-4FCCBC383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14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AB9EE-343A-44BD-AB3C-5E0B304E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5600" dirty="0"/>
              <a:t>Database interface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6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359FA327-5314-90F0-AFB5-8417121E6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C624-3544-4669-D634-9C93254B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500974" cy="3669626"/>
          </a:xfrm>
        </p:spPr>
        <p:txBody>
          <a:bodyPr anchor="t">
            <a:normAutofit/>
          </a:bodyPr>
          <a:lstStyle/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Business owners managing warehouse inventory across various devices.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Portability: Responsive Design utilizing Bootstrap for responsive layouts and enhanced visual appeal.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Security Measures: Account functionality with defined user roles and permissions.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Technology Stack: Back end using Java, Spring Boot, and servlet library for efficient database interaction.</a:t>
            </a:r>
          </a:p>
        </p:txBody>
      </p:sp>
      <p:sp>
        <p:nvSpPr>
          <p:cNvPr id="7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50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293" y="79230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406" y="92592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543" y="15161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4630696-4315-2E1A-A461-F65F10C9F511}"/>
              </a:ext>
            </a:extLst>
          </p:cNvPr>
          <p:cNvSpPr/>
          <p:nvPr/>
        </p:nvSpPr>
        <p:spPr>
          <a:xfrm>
            <a:off x="7580250" y="808969"/>
            <a:ext cx="1963690" cy="1178214"/>
          </a:xfrm>
          <a:custGeom>
            <a:avLst/>
            <a:gdLst>
              <a:gd name="connsiteX0" fmla="*/ 0 w 1963690"/>
              <a:gd name="connsiteY0" fmla="*/ 0 h 1178214"/>
              <a:gd name="connsiteX1" fmla="*/ 1963690 w 1963690"/>
              <a:gd name="connsiteY1" fmla="*/ 0 h 1178214"/>
              <a:gd name="connsiteX2" fmla="*/ 1963690 w 1963690"/>
              <a:gd name="connsiteY2" fmla="*/ 1178214 h 1178214"/>
              <a:gd name="connsiteX3" fmla="*/ 0 w 1963690"/>
              <a:gd name="connsiteY3" fmla="*/ 1178214 h 1178214"/>
              <a:gd name="connsiteX4" fmla="*/ 0 w 1963690"/>
              <a:gd name="connsiteY4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90" h="1178214">
                <a:moveTo>
                  <a:pt x="0" y="0"/>
                </a:moveTo>
                <a:lnTo>
                  <a:pt x="1963690" y="0"/>
                </a:lnTo>
                <a:lnTo>
                  <a:pt x="1963690" y="1178214"/>
                </a:lnTo>
                <a:lnTo>
                  <a:pt x="0" y="11782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Scalability</a:t>
            </a:r>
            <a:endParaRPr lang="en-US" sz="2400" kern="12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7D88DF0-4137-402B-47E2-4192EE52CC27}"/>
              </a:ext>
            </a:extLst>
          </p:cNvPr>
          <p:cNvSpPr/>
          <p:nvPr/>
        </p:nvSpPr>
        <p:spPr>
          <a:xfrm>
            <a:off x="9740310" y="808969"/>
            <a:ext cx="1963690" cy="1178214"/>
          </a:xfrm>
          <a:custGeom>
            <a:avLst/>
            <a:gdLst>
              <a:gd name="connsiteX0" fmla="*/ 0 w 1963690"/>
              <a:gd name="connsiteY0" fmla="*/ 0 h 1178214"/>
              <a:gd name="connsiteX1" fmla="*/ 1963690 w 1963690"/>
              <a:gd name="connsiteY1" fmla="*/ 0 h 1178214"/>
              <a:gd name="connsiteX2" fmla="*/ 1963690 w 1963690"/>
              <a:gd name="connsiteY2" fmla="*/ 1178214 h 1178214"/>
              <a:gd name="connsiteX3" fmla="*/ 0 w 1963690"/>
              <a:gd name="connsiteY3" fmla="*/ 1178214 h 1178214"/>
              <a:gd name="connsiteX4" fmla="*/ 0 w 1963690"/>
              <a:gd name="connsiteY4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90" h="1178214">
                <a:moveTo>
                  <a:pt x="0" y="0"/>
                </a:moveTo>
                <a:lnTo>
                  <a:pt x="1963690" y="0"/>
                </a:lnTo>
                <a:lnTo>
                  <a:pt x="1963690" y="1178214"/>
                </a:lnTo>
                <a:lnTo>
                  <a:pt x="0" y="11782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65506"/>
              <a:satOff val="-2488"/>
              <a:lumOff val="-1681"/>
              <a:alphaOff val="0"/>
            </a:schemeClr>
          </a:fillRef>
          <a:effectRef idx="1">
            <a:schemeClr val="accent5">
              <a:hueOff val="-965506"/>
              <a:satOff val="-2488"/>
              <a:lumOff val="-16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Feedback</a:t>
            </a:r>
            <a:endParaRPr lang="en-US" sz="2400" kern="12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EB4CBA4-46C1-C60C-3AE7-780B8930CB9C}"/>
              </a:ext>
            </a:extLst>
          </p:cNvPr>
          <p:cNvSpPr/>
          <p:nvPr/>
        </p:nvSpPr>
        <p:spPr>
          <a:xfrm>
            <a:off x="7580250" y="2183553"/>
            <a:ext cx="1963690" cy="1178214"/>
          </a:xfrm>
          <a:custGeom>
            <a:avLst/>
            <a:gdLst>
              <a:gd name="connsiteX0" fmla="*/ 0 w 1963690"/>
              <a:gd name="connsiteY0" fmla="*/ 0 h 1178214"/>
              <a:gd name="connsiteX1" fmla="*/ 1963690 w 1963690"/>
              <a:gd name="connsiteY1" fmla="*/ 0 h 1178214"/>
              <a:gd name="connsiteX2" fmla="*/ 1963690 w 1963690"/>
              <a:gd name="connsiteY2" fmla="*/ 1178214 h 1178214"/>
              <a:gd name="connsiteX3" fmla="*/ 0 w 1963690"/>
              <a:gd name="connsiteY3" fmla="*/ 1178214 h 1178214"/>
              <a:gd name="connsiteX4" fmla="*/ 0 w 1963690"/>
              <a:gd name="connsiteY4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90" h="1178214">
                <a:moveTo>
                  <a:pt x="0" y="0"/>
                </a:moveTo>
                <a:lnTo>
                  <a:pt x="1963690" y="0"/>
                </a:lnTo>
                <a:lnTo>
                  <a:pt x="1963690" y="1178214"/>
                </a:lnTo>
                <a:lnTo>
                  <a:pt x="0" y="11782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931012"/>
              <a:satOff val="-4977"/>
              <a:lumOff val="-3361"/>
              <a:alphaOff val="0"/>
            </a:schemeClr>
          </a:fillRef>
          <a:effectRef idx="1">
            <a:schemeClr val="accent5">
              <a:hueOff val="-1931012"/>
              <a:satOff val="-4977"/>
              <a:lumOff val="-33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Efficiency</a:t>
            </a:r>
            <a:endParaRPr lang="en-US" sz="2400" kern="12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02F69CB-78E8-946E-6C3C-7046AE046175}"/>
              </a:ext>
            </a:extLst>
          </p:cNvPr>
          <p:cNvSpPr/>
          <p:nvPr/>
        </p:nvSpPr>
        <p:spPr>
          <a:xfrm>
            <a:off x="9740310" y="2183553"/>
            <a:ext cx="1963690" cy="1178214"/>
          </a:xfrm>
          <a:custGeom>
            <a:avLst/>
            <a:gdLst>
              <a:gd name="connsiteX0" fmla="*/ 0 w 1963690"/>
              <a:gd name="connsiteY0" fmla="*/ 0 h 1178214"/>
              <a:gd name="connsiteX1" fmla="*/ 1963690 w 1963690"/>
              <a:gd name="connsiteY1" fmla="*/ 0 h 1178214"/>
              <a:gd name="connsiteX2" fmla="*/ 1963690 w 1963690"/>
              <a:gd name="connsiteY2" fmla="*/ 1178214 h 1178214"/>
              <a:gd name="connsiteX3" fmla="*/ 0 w 1963690"/>
              <a:gd name="connsiteY3" fmla="*/ 1178214 h 1178214"/>
              <a:gd name="connsiteX4" fmla="*/ 0 w 1963690"/>
              <a:gd name="connsiteY4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90" h="1178214">
                <a:moveTo>
                  <a:pt x="0" y="0"/>
                </a:moveTo>
                <a:lnTo>
                  <a:pt x="1963690" y="0"/>
                </a:lnTo>
                <a:lnTo>
                  <a:pt x="1963690" y="1178214"/>
                </a:lnTo>
                <a:lnTo>
                  <a:pt x="0" y="11782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896518"/>
              <a:satOff val="-7465"/>
              <a:lumOff val="-5042"/>
              <a:alphaOff val="0"/>
            </a:schemeClr>
          </a:fillRef>
          <a:effectRef idx="1">
            <a:schemeClr val="accent5">
              <a:hueOff val="-2896518"/>
              <a:satOff val="-7465"/>
              <a:lumOff val="-504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Customization</a:t>
            </a:r>
            <a:endParaRPr lang="en-US" sz="2400" kern="120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87D2CE6-576C-EEE6-530B-9F2541DE59F3}"/>
              </a:ext>
            </a:extLst>
          </p:cNvPr>
          <p:cNvSpPr/>
          <p:nvPr/>
        </p:nvSpPr>
        <p:spPr>
          <a:xfrm>
            <a:off x="7580250" y="3558137"/>
            <a:ext cx="1963690" cy="1178214"/>
          </a:xfrm>
          <a:custGeom>
            <a:avLst/>
            <a:gdLst>
              <a:gd name="connsiteX0" fmla="*/ 0 w 1963690"/>
              <a:gd name="connsiteY0" fmla="*/ 0 h 1178214"/>
              <a:gd name="connsiteX1" fmla="*/ 1963690 w 1963690"/>
              <a:gd name="connsiteY1" fmla="*/ 0 h 1178214"/>
              <a:gd name="connsiteX2" fmla="*/ 1963690 w 1963690"/>
              <a:gd name="connsiteY2" fmla="*/ 1178214 h 1178214"/>
              <a:gd name="connsiteX3" fmla="*/ 0 w 1963690"/>
              <a:gd name="connsiteY3" fmla="*/ 1178214 h 1178214"/>
              <a:gd name="connsiteX4" fmla="*/ 0 w 1963690"/>
              <a:gd name="connsiteY4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90" h="1178214">
                <a:moveTo>
                  <a:pt x="0" y="0"/>
                </a:moveTo>
                <a:lnTo>
                  <a:pt x="1963690" y="0"/>
                </a:lnTo>
                <a:lnTo>
                  <a:pt x="1963690" y="1178214"/>
                </a:lnTo>
                <a:lnTo>
                  <a:pt x="0" y="11782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862025"/>
              <a:satOff val="-9954"/>
              <a:lumOff val="-6723"/>
              <a:alphaOff val="0"/>
            </a:schemeClr>
          </a:fillRef>
          <a:effectRef idx="1">
            <a:schemeClr val="accent5">
              <a:hueOff val="-3862025"/>
              <a:satOff val="-9954"/>
              <a:lumOff val="-67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Memorability</a:t>
            </a:r>
            <a:endParaRPr lang="en-US" sz="2400" kern="12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A9D7D0F-0284-23A7-EFCB-597A3825BAE4}"/>
              </a:ext>
            </a:extLst>
          </p:cNvPr>
          <p:cNvSpPr/>
          <p:nvPr/>
        </p:nvSpPr>
        <p:spPr>
          <a:xfrm>
            <a:off x="9740310" y="3558137"/>
            <a:ext cx="1963690" cy="1178214"/>
          </a:xfrm>
          <a:custGeom>
            <a:avLst/>
            <a:gdLst>
              <a:gd name="connsiteX0" fmla="*/ 0 w 1963690"/>
              <a:gd name="connsiteY0" fmla="*/ 0 h 1178214"/>
              <a:gd name="connsiteX1" fmla="*/ 1963690 w 1963690"/>
              <a:gd name="connsiteY1" fmla="*/ 0 h 1178214"/>
              <a:gd name="connsiteX2" fmla="*/ 1963690 w 1963690"/>
              <a:gd name="connsiteY2" fmla="*/ 1178214 h 1178214"/>
              <a:gd name="connsiteX3" fmla="*/ 0 w 1963690"/>
              <a:gd name="connsiteY3" fmla="*/ 1178214 h 1178214"/>
              <a:gd name="connsiteX4" fmla="*/ 0 w 1963690"/>
              <a:gd name="connsiteY4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90" h="1178214">
                <a:moveTo>
                  <a:pt x="0" y="0"/>
                </a:moveTo>
                <a:lnTo>
                  <a:pt x="1963690" y="0"/>
                </a:lnTo>
                <a:lnTo>
                  <a:pt x="1963690" y="1178214"/>
                </a:lnTo>
                <a:lnTo>
                  <a:pt x="0" y="11782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827531"/>
              <a:satOff val="-12442"/>
              <a:lumOff val="-8404"/>
              <a:alphaOff val="0"/>
            </a:schemeClr>
          </a:fillRef>
          <a:effectRef idx="1">
            <a:schemeClr val="accent5">
              <a:hueOff val="-4827531"/>
              <a:satOff val="-12442"/>
              <a:lumOff val="-84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Robustness</a:t>
            </a:r>
            <a:endParaRPr lang="en-US" sz="2400" kern="12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C9C2A9A-0487-81B1-E2D8-90A8AFB35F3F}"/>
              </a:ext>
            </a:extLst>
          </p:cNvPr>
          <p:cNvSpPr/>
          <p:nvPr/>
        </p:nvSpPr>
        <p:spPr>
          <a:xfrm>
            <a:off x="7580250" y="4932720"/>
            <a:ext cx="1963690" cy="1178214"/>
          </a:xfrm>
          <a:custGeom>
            <a:avLst/>
            <a:gdLst>
              <a:gd name="connsiteX0" fmla="*/ 0 w 1963690"/>
              <a:gd name="connsiteY0" fmla="*/ 0 h 1178214"/>
              <a:gd name="connsiteX1" fmla="*/ 1963690 w 1963690"/>
              <a:gd name="connsiteY1" fmla="*/ 0 h 1178214"/>
              <a:gd name="connsiteX2" fmla="*/ 1963690 w 1963690"/>
              <a:gd name="connsiteY2" fmla="*/ 1178214 h 1178214"/>
              <a:gd name="connsiteX3" fmla="*/ 0 w 1963690"/>
              <a:gd name="connsiteY3" fmla="*/ 1178214 h 1178214"/>
              <a:gd name="connsiteX4" fmla="*/ 0 w 1963690"/>
              <a:gd name="connsiteY4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90" h="1178214">
                <a:moveTo>
                  <a:pt x="0" y="0"/>
                </a:moveTo>
                <a:lnTo>
                  <a:pt x="1963690" y="0"/>
                </a:lnTo>
                <a:lnTo>
                  <a:pt x="1963690" y="1178214"/>
                </a:lnTo>
                <a:lnTo>
                  <a:pt x="0" y="11782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793037"/>
              <a:satOff val="-14931"/>
              <a:lumOff val="-10084"/>
              <a:alphaOff val="0"/>
            </a:schemeClr>
          </a:fillRef>
          <a:effectRef idx="1">
            <a:schemeClr val="accent5">
              <a:hueOff val="-5793037"/>
              <a:satOff val="-14931"/>
              <a:lumOff val="-1008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Learnability</a:t>
            </a:r>
            <a:endParaRPr lang="en-US" sz="2400" kern="12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1D69D73-1174-0852-7AC1-1D8884C28E75}"/>
              </a:ext>
            </a:extLst>
          </p:cNvPr>
          <p:cNvSpPr/>
          <p:nvPr/>
        </p:nvSpPr>
        <p:spPr>
          <a:xfrm>
            <a:off x="9726525" y="4932720"/>
            <a:ext cx="1963690" cy="1178214"/>
          </a:xfrm>
          <a:custGeom>
            <a:avLst/>
            <a:gdLst>
              <a:gd name="connsiteX0" fmla="*/ 0 w 1963690"/>
              <a:gd name="connsiteY0" fmla="*/ 0 h 1178214"/>
              <a:gd name="connsiteX1" fmla="*/ 1963690 w 1963690"/>
              <a:gd name="connsiteY1" fmla="*/ 0 h 1178214"/>
              <a:gd name="connsiteX2" fmla="*/ 1963690 w 1963690"/>
              <a:gd name="connsiteY2" fmla="*/ 1178214 h 1178214"/>
              <a:gd name="connsiteX3" fmla="*/ 0 w 1963690"/>
              <a:gd name="connsiteY3" fmla="*/ 1178214 h 1178214"/>
              <a:gd name="connsiteX4" fmla="*/ 0 w 1963690"/>
              <a:gd name="connsiteY4" fmla="*/ 0 h 117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90" h="1178214">
                <a:moveTo>
                  <a:pt x="0" y="0"/>
                </a:moveTo>
                <a:lnTo>
                  <a:pt x="1963690" y="0"/>
                </a:lnTo>
                <a:lnTo>
                  <a:pt x="1963690" y="1178214"/>
                </a:lnTo>
                <a:lnTo>
                  <a:pt x="0" y="11782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1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Recall</a:t>
            </a:r>
            <a:endParaRPr lang="en-US" sz="2400" kern="1200" dirty="0"/>
          </a:p>
        </p:txBody>
      </p: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C708BB6D-CE58-5CA4-81C8-CBC45DC58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t="4181" r="22565" b="4924"/>
          <a:stretch/>
        </p:blipFill>
        <p:spPr bwMode="auto">
          <a:xfrm>
            <a:off x="0" y="155642"/>
            <a:ext cx="7092253" cy="6546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2963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5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AB9EE-343A-44BD-AB3C-5E0B304E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6000" dirty="0"/>
              <a:t>Notes taking application</a:t>
            </a:r>
            <a:endParaRPr lang="en-GB" sz="56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6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Graphic 6" descr="Graduation cap outline">
            <a:extLst>
              <a:ext uri="{FF2B5EF4-FFF2-40B4-BE49-F238E27FC236}">
                <a16:creationId xmlns:a16="http://schemas.microsoft.com/office/drawing/2014/main" id="{359FA327-5314-90F0-AFB5-8417121E6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C624-3544-4669-D634-9C93254B7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7"/>
            <a:ext cx="4582240" cy="3399911"/>
          </a:xfrm>
        </p:spPr>
        <p:txBody>
          <a:bodyPr anchor="t">
            <a:normAutofit/>
          </a:bodyPr>
          <a:lstStyle/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Technology: Utilizing Swing, a Java library, for the graphical user interface.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Targeted towards Students (ages 14-21)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The main HCI principle for this is User Control and Freedom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Functionality: Simple note-taking application with essential features – save, load, delete, change size, and change font.</a:t>
            </a:r>
          </a:p>
          <a:p>
            <a:pPr>
              <a:buClr>
                <a:srgbClr val="2CA9BC"/>
              </a:buClr>
            </a:pPr>
            <a:r>
              <a:rPr lang="en-GB" sz="2000" dirty="0">
                <a:solidFill>
                  <a:schemeClr val="tx1">
                    <a:lumMod val="85000"/>
                  </a:schemeClr>
                </a:solidFill>
              </a:rPr>
              <a:t>User-Friendly Design</a:t>
            </a:r>
          </a:p>
        </p:txBody>
      </p:sp>
      <p:sp>
        <p:nvSpPr>
          <p:cNvPr id="7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48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CB0262-BA77-5C8B-378B-04299621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8" y="0"/>
            <a:ext cx="11015578" cy="45440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8AFABE3-7D25-FF8D-514B-4B05EEDD2381}"/>
              </a:ext>
            </a:extLst>
          </p:cNvPr>
          <p:cNvGrpSpPr/>
          <p:nvPr/>
        </p:nvGrpSpPr>
        <p:grpSpPr>
          <a:xfrm>
            <a:off x="360006" y="4881625"/>
            <a:ext cx="1643554" cy="1972264"/>
            <a:chOff x="360006" y="4881625"/>
            <a:chExt cx="1643554" cy="1972264"/>
          </a:xfrm>
        </p:grpSpPr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4DF2DFA5-FB04-9C64-C0E6-65A6B94942F8}"/>
                </a:ext>
              </a:extLst>
            </p:cNvPr>
            <p:cNvSpPr/>
            <p:nvPr/>
          </p:nvSpPr>
          <p:spPr>
            <a:xfrm>
              <a:off x="680499" y="4881625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9" name="Rectangle 18" descr="Run">
              <a:extLst>
                <a:ext uri="{FF2B5EF4-FFF2-40B4-BE49-F238E27FC236}">
                  <a16:creationId xmlns:a16="http://schemas.microsoft.com/office/drawing/2014/main" id="{E4A425A4-1166-236C-5254-6FDBB1922274}"/>
                </a:ext>
              </a:extLst>
            </p:cNvPr>
            <p:cNvSpPr/>
            <p:nvPr/>
          </p:nvSpPr>
          <p:spPr>
            <a:xfrm>
              <a:off x="894162" y="5095287"/>
              <a:ext cx="575244" cy="57524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45F062C-1CBA-0FF7-086A-7D81B1D1A416}"/>
                </a:ext>
              </a:extLst>
            </p:cNvPr>
            <p:cNvSpPr/>
            <p:nvPr/>
          </p:nvSpPr>
          <p:spPr>
            <a:xfrm>
              <a:off x="360006" y="6196468"/>
              <a:ext cx="1643554" cy="657421"/>
            </a:xfrm>
            <a:custGeom>
              <a:avLst/>
              <a:gdLst>
                <a:gd name="connsiteX0" fmla="*/ 0 w 1643554"/>
                <a:gd name="connsiteY0" fmla="*/ 0 h 657421"/>
                <a:gd name="connsiteX1" fmla="*/ 1643554 w 1643554"/>
                <a:gd name="connsiteY1" fmla="*/ 0 h 657421"/>
                <a:gd name="connsiteX2" fmla="*/ 1643554 w 1643554"/>
                <a:gd name="connsiteY2" fmla="*/ 657421 h 657421"/>
                <a:gd name="connsiteX3" fmla="*/ 0 w 1643554"/>
                <a:gd name="connsiteY3" fmla="*/ 657421 h 657421"/>
                <a:gd name="connsiteX4" fmla="*/ 0 w 1643554"/>
                <a:gd name="connsiteY4" fmla="*/ 0 h 65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554" h="657421">
                  <a:moveTo>
                    <a:pt x="0" y="0"/>
                  </a:moveTo>
                  <a:lnTo>
                    <a:pt x="1643554" y="0"/>
                  </a:lnTo>
                  <a:lnTo>
                    <a:pt x="1643554" y="657421"/>
                  </a:lnTo>
                  <a:lnTo>
                    <a:pt x="0" y="6574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2000" kern="1200" dirty="0">
                  <a:solidFill>
                    <a:schemeClr val="tx1"/>
                  </a:solidFill>
                </a:rPr>
                <a:t>Flexibility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606857-CB90-1886-3D70-E959F9D406C8}"/>
              </a:ext>
            </a:extLst>
          </p:cNvPr>
          <p:cNvGrpSpPr/>
          <p:nvPr/>
        </p:nvGrpSpPr>
        <p:grpSpPr>
          <a:xfrm>
            <a:off x="2291183" y="4881625"/>
            <a:ext cx="1643554" cy="1972264"/>
            <a:chOff x="2291183" y="4881625"/>
            <a:chExt cx="1643554" cy="1972264"/>
          </a:xfrm>
        </p:grpSpPr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32F4654D-FE3B-DD92-C54E-DF210C90E123}"/>
                </a:ext>
              </a:extLst>
            </p:cNvPr>
            <p:cNvSpPr/>
            <p:nvPr/>
          </p:nvSpPr>
          <p:spPr>
            <a:xfrm>
              <a:off x="2611676" y="4881625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2" name="Rectangle 21" descr="Warning">
              <a:extLst>
                <a:ext uri="{FF2B5EF4-FFF2-40B4-BE49-F238E27FC236}">
                  <a16:creationId xmlns:a16="http://schemas.microsoft.com/office/drawing/2014/main" id="{13167128-380D-0590-AAE6-ADD1DCD28488}"/>
                </a:ext>
              </a:extLst>
            </p:cNvPr>
            <p:cNvSpPr/>
            <p:nvPr/>
          </p:nvSpPr>
          <p:spPr>
            <a:xfrm>
              <a:off x="2825338" y="5095287"/>
              <a:ext cx="575244" cy="575244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8EE10C-6A14-93E4-E8BE-CA8D73B8D2AF}"/>
                </a:ext>
              </a:extLst>
            </p:cNvPr>
            <p:cNvSpPr/>
            <p:nvPr/>
          </p:nvSpPr>
          <p:spPr>
            <a:xfrm>
              <a:off x="2291183" y="6196468"/>
              <a:ext cx="1643554" cy="657421"/>
            </a:xfrm>
            <a:custGeom>
              <a:avLst/>
              <a:gdLst>
                <a:gd name="connsiteX0" fmla="*/ 0 w 1643554"/>
                <a:gd name="connsiteY0" fmla="*/ 0 h 657421"/>
                <a:gd name="connsiteX1" fmla="*/ 1643554 w 1643554"/>
                <a:gd name="connsiteY1" fmla="*/ 0 h 657421"/>
                <a:gd name="connsiteX2" fmla="*/ 1643554 w 1643554"/>
                <a:gd name="connsiteY2" fmla="*/ 657421 h 657421"/>
                <a:gd name="connsiteX3" fmla="*/ 0 w 1643554"/>
                <a:gd name="connsiteY3" fmla="*/ 657421 h 657421"/>
                <a:gd name="connsiteX4" fmla="*/ 0 w 1643554"/>
                <a:gd name="connsiteY4" fmla="*/ 0 h 65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554" h="657421">
                  <a:moveTo>
                    <a:pt x="0" y="0"/>
                  </a:moveTo>
                  <a:lnTo>
                    <a:pt x="1643554" y="0"/>
                  </a:lnTo>
                  <a:lnTo>
                    <a:pt x="1643554" y="657421"/>
                  </a:lnTo>
                  <a:lnTo>
                    <a:pt x="0" y="6574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2000" kern="1200" dirty="0">
                  <a:solidFill>
                    <a:schemeClr val="tx1"/>
                  </a:solidFill>
                </a:rPr>
                <a:t>Error Prevention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B6F745-2F63-521A-23AB-B3470722BDB3}"/>
              </a:ext>
            </a:extLst>
          </p:cNvPr>
          <p:cNvGrpSpPr/>
          <p:nvPr/>
        </p:nvGrpSpPr>
        <p:grpSpPr>
          <a:xfrm>
            <a:off x="4222360" y="4881625"/>
            <a:ext cx="1643554" cy="1972264"/>
            <a:chOff x="4222360" y="4881625"/>
            <a:chExt cx="1643554" cy="1972264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4932B94B-233B-16D9-2A95-830CC5F44997}"/>
                </a:ext>
              </a:extLst>
            </p:cNvPr>
            <p:cNvSpPr/>
            <p:nvPr/>
          </p:nvSpPr>
          <p:spPr>
            <a:xfrm>
              <a:off x="4542853" y="4881625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5" name="Rectangle 24" descr="Checkmark">
              <a:extLst>
                <a:ext uri="{FF2B5EF4-FFF2-40B4-BE49-F238E27FC236}">
                  <a16:creationId xmlns:a16="http://schemas.microsoft.com/office/drawing/2014/main" id="{9F66C08C-F8F5-984F-5AD3-212EC973002E}"/>
                </a:ext>
              </a:extLst>
            </p:cNvPr>
            <p:cNvSpPr/>
            <p:nvPr/>
          </p:nvSpPr>
          <p:spPr>
            <a:xfrm>
              <a:off x="4756515" y="5095287"/>
              <a:ext cx="575244" cy="57524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80E99B-C020-1EBB-E004-D920ACB24D86}"/>
                </a:ext>
              </a:extLst>
            </p:cNvPr>
            <p:cNvSpPr/>
            <p:nvPr/>
          </p:nvSpPr>
          <p:spPr>
            <a:xfrm>
              <a:off x="4222360" y="6196468"/>
              <a:ext cx="1643554" cy="657421"/>
            </a:xfrm>
            <a:custGeom>
              <a:avLst/>
              <a:gdLst>
                <a:gd name="connsiteX0" fmla="*/ 0 w 1643554"/>
                <a:gd name="connsiteY0" fmla="*/ 0 h 657421"/>
                <a:gd name="connsiteX1" fmla="*/ 1643554 w 1643554"/>
                <a:gd name="connsiteY1" fmla="*/ 0 h 657421"/>
                <a:gd name="connsiteX2" fmla="*/ 1643554 w 1643554"/>
                <a:gd name="connsiteY2" fmla="*/ 657421 h 657421"/>
                <a:gd name="connsiteX3" fmla="*/ 0 w 1643554"/>
                <a:gd name="connsiteY3" fmla="*/ 657421 h 657421"/>
                <a:gd name="connsiteX4" fmla="*/ 0 w 1643554"/>
                <a:gd name="connsiteY4" fmla="*/ 0 h 65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554" h="657421">
                  <a:moveTo>
                    <a:pt x="0" y="0"/>
                  </a:moveTo>
                  <a:lnTo>
                    <a:pt x="1643554" y="0"/>
                  </a:lnTo>
                  <a:lnTo>
                    <a:pt x="1643554" y="657421"/>
                  </a:lnTo>
                  <a:lnTo>
                    <a:pt x="0" y="6574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2000" kern="1200" dirty="0">
                  <a:solidFill>
                    <a:schemeClr val="tx1"/>
                  </a:solidFill>
                </a:rPr>
                <a:t>Usability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1488B1-9394-B89F-DAB9-1CDA238F8DC6}"/>
              </a:ext>
            </a:extLst>
          </p:cNvPr>
          <p:cNvGrpSpPr/>
          <p:nvPr/>
        </p:nvGrpSpPr>
        <p:grpSpPr>
          <a:xfrm>
            <a:off x="6153537" y="4881625"/>
            <a:ext cx="1643554" cy="1972264"/>
            <a:chOff x="6153537" y="4881625"/>
            <a:chExt cx="1643554" cy="1972264"/>
          </a:xfrm>
        </p:grpSpPr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9350D93B-A2F7-AC5F-81D9-2134037DB7FC}"/>
                </a:ext>
              </a:extLst>
            </p:cNvPr>
            <p:cNvSpPr/>
            <p:nvPr/>
          </p:nvSpPr>
          <p:spPr>
            <a:xfrm>
              <a:off x="6474030" y="4881625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8" name="Rectangle 27" descr="Stopwatch">
              <a:extLst>
                <a:ext uri="{FF2B5EF4-FFF2-40B4-BE49-F238E27FC236}">
                  <a16:creationId xmlns:a16="http://schemas.microsoft.com/office/drawing/2014/main" id="{CC55A9B8-1A9E-5F22-C901-A6CD42A17068}"/>
                </a:ext>
              </a:extLst>
            </p:cNvPr>
            <p:cNvSpPr/>
            <p:nvPr/>
          </p:nvSpPr>
          <p:spPr>
            <a:xfrm>
              <a:off x="6687692" y="5095287"/>
              <a:ext cx="575244" cy="575244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0F10FA8-C940-F159-B7C5-55ED39C64311}"/>
                </a:ext>
              </a:extLst>
            </p:cNvPr>
            <p:cNvSpPr/>
            <p:nvPr/>
          </p:nvSpPr>
          <p:spPr>
            <a:xfrm>
              <a:off x="6153537" y="6196468"/>
              <a:ext cx="1643554" cy="657421"/>
            </a:xfrm>
            <a:custGeom>
              <a:avLst/>
              <a:gdLst>
                <a:gd name="connsiteX0" fmla="*/ 0 w 1643554"/>
                <a:gd name="connsiteY0" fmla="*/ 0 h 657421"/>
                <a:gd name="connsiteX1" fmla="*/ 1643554 w 1643554"/>
                <a:gd name="connsiteY1" fmla="*/ 0 h 657421"/>
                <a:gd name="connsiteX2" fmla="*/ 1643554 w 1643554"/>
                <a:gd name="connsiteY2" fmla="*/ 657421 h 657421"/>
                <a:gd name="connsiteX3" fmla="*/ 0 w 1643554"/>
                <a:gd name="connsiteY3" fmla="*/ 657421 h 657421"/>
                <a:gd name="connsiteX4" fmla="*/ 0 w 1643554"/>
                <a:gd name="connsiteY4" fmla="*/ 0 h 65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554" h="657421">
                  <a:moveTo>
                    <a:pt x="0" y="0"/>
                  </a:moveTo>
                  <a:lnTo>
                    <a:pt x="1643554" y="0"/>
                  </a:lnTo>
                  <a:lnTo>
                    <a:pt x="1643554" y="657421"/>
                  </a:lnTo>
                  <a:lnTo>
                    <a:pt x="0" y="6574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2000" kern="1200" dirty="0">
                  <a:solidFill>
                    <a:schemeClr val="tx1"/>
                  </a:solidFill>
                </a:rPr>
                <a:t>Efficiency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815C86-F3E2-9C2D-31A4-2E3CBC515235}"/>
              </a:ext>
            </a:extLst>
          </p:cNvPr>
          <p:cNvGrpSpPr/>
          <p:nvPr/>
        </p:nvGrpSpPr>
        <p:grpSpPr>
          <a:xfrm>
            <a:off x="8084713" y="4881625"/>
            <a:ext cx="1643554" cy="1972264"/>
            <a:chOff x="8084713" y="4881625"/>
            <a:chExt cx="1643554" cy="1972264"/>
          </a:xfrm>
        </p:grpSpPr>
        <p:sp>
          <p:nvSpPr>
            <p:cNvPr id="30" name="Rectangle: Diagonal Corners Rounded 29">
              <a:extLst>
                <a:ext uri="{FF2B5EF4-FFF2-40B4-BE49-F238E27FC236}">
                  <a16:creationId xmlns:a16="http://schemas.microsoft.com/office/drawing/2014/main" id="{3AD86ECF-017D-572E-DDAD-8CA29F867958}"/>
                </a:ext>
              </a:extLst>
            </p:cNvPr>
            <p:cNvSpPr/>
            <p:nvPr/>
          </p:nvSpPr>
          <p:spPr>
            <a:xfrm>
              <a:off x="8405206" y="4881625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31" name="Rectangle 30" descr="Magnifying glass">
              <a:extLst>
                <a:ext uri="{FF2B5EF4-FFF2-40B4-BE49-F238E27FC236}">
                  <a16:creationId xmlns:a16="http://schemas.microsoft.com/office/drawing/2014/main" id="{FC00ACA2-472F-5D8B-46E4-DF533622C92A}"/>
                </a:ext>
              </a:extLst>
            </p:cNvPr>
            <p:cNvSpPr/>
            <p:nvPr/>
          </p:nvSpPr>
          <p:spPr>
            <a:xfrm>
              <a:off x="8618869" y="5095287"/>
              <a:ext cx="575244" cy="575244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B01A06-7568-0ABF-23B3-806591F7CCD2}"/>
                </a:ext>
              </a:extLst>
            </p:cNvPr>
            <p:cNvSpPr/>
            <p:nvPr/>
          </p:nvSpPr>
          <p:spPr>
            <a:xfrm>
              <a:off x="8084713" y="6196468"/>
              <a:ext cx="1643554" cy="657421"/>
            </a:xfrm>
            <a:custGeom>
              <a:avLst/>
              <a:gdLst>
                <a:gd name="connsiteX0" fmla="*/ 0 w 1643554"/>
                <a:gd name="connsiteY0" fmla="*/ 0 h 657421"/>
                <a:gd name="connsiteX1" fmla="*/ 1643554 w 1643554"/>
                <a:gd name="connsiteY1" fmla="*/ 0 h 657421"/>
                <a:gd name="connsiteX2" fmla="*/ 1643554 w 1643554"/>
                <a:gd name="connsiteY2" fmla="*/ 657421 h 657421"/>
                <a:gd name="connsiteX3" fmla="*/ 0 w 1643554"/>
                <a:gd name="connsiteY3" fmla="*/ 657421 h 657421"/>
                <a:gd name="connsiteX4" fmla="*/ 0 w 1643554"/>
                <a:gd name="connsiteY4" fmla="*/ 0 h 65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554" h="657421">
                  <a:moveTo>
                    <a:pt x="0" y="0"/>
                  </a:moveTo>
                  <a:lnTo>
                    <a:pt x="1643554" y="0"/>
                  </a:lnTo>
                  <a:lnTo>
                    <a:pt x="1643554" y="657421"/>
                  </a:lnTo>
                  <a:lnTo>
                    <a:pt x="0" y="6574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2000" kern="1200" dirty="0">
                  <a:solidFill>
                    <a:schemeClr val="tx1"/>
                  </a:solidFill>
                </a:rPr>
                <a:t>Focus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D6A743-CB73-8B67-D38A-7EFBD600BBD5}"/>
              </a:ext>
            </a:extLst>
          </p:cNvPr>
          <p:cNvGrpSpPr/>
          <p:nvPr/>
        </p:nvGrpSpPr>
        <p:grpSpPr>
          <a:xfrm>
            <a:off x="10015890" y="4881625"/>
            <a:ext cx="1643554" cy="1972264"/>
            <a:chOff x="10015890" y="4881625"/>
            <a:chExt cx="1643554" cy="1972264"/>
          </a:xfrm>
        </p:grpSpPr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462781B0-9C78-F26E-C582-FBF544283AD3}"/>
                </a:ext>
              </a:extLst>
            </p:cNvPr>
            <p:cNvSpPr/>
            <p:nvPr/>
          </p:nvSpPr>
          <p:spPr>
            <a:xfrm>
              <a:off x="10336383" y="4881625"/>
              <a:ext cx="1002568" cy="1002568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34" name="Rectangle 33" descr="Smiling Face with No Fill">
              <a:extLst>
                <a:ext uri="{FF2B5EF4-FFF2-40B4-BE49-F238E27FC236}">
                  <a16:creationId xmlns:a16="http://schemas.microsoft.com/office/drawing/2014/main" id="{DF2DAB74-3AC6-8A61-8A98-EA59B94D1B3E}"/>
                </a:ext>
              </a:extLst>
            </p:cNvPr>
            <p:cNvSpPr/>
            <p:nvPr/>
          </p:nvSpPr>
          <p:spPr>
            <a:xfrm>
              <a:off x="10550045" y="5095287"/>
              <a:ext cx="575244" cy="575244"/>
            </a:xfrm>
            <a:prstGeom prst="rect">
              <a:avLst/>
            </a:prstGeom>
            <a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333D81-5C12-3D77-6133-8D927A5D0834}"/>
                </a:ext>
              </a:extLst>
            </p:cNvPr>
            <p:cNvSpPr/>
            <p:nvPr/>
          </p:nvSpPr>
          <p:spPr>
            <a:xfrm>
              <a:off x="10015890" y="6196468"/>
              <a:ext cx="1643554" cy="657421"/>
            </a:xfrm>
            <a:custGeom>
              <a:avLst/>
              <a:gdLst>
                <a:gd name="connsiteX0" fmla="*/ 0 w 1643554"/>
                <a:gd name="connsiteY0" fmla="*/ 0 h 657421"/>
                <a:gd name="connsiteX1" fmla="*/ 1643554 w 1643554"/>
                <a:gd name="connsiteY1" fmla="*/ 0 h 657421"/>
                <a:gd name="connsiteX2" fmla="*/ 1643554 w 1643554"/>
                <a:gd name="connsiteY2" fmla="*/ 657421 h 657421"/>
                <a:gd name="connsiteX3" fmla="*/ 0 w 1643554"/>
                <a:gd name="connsiteY3" fmla="*/ 657421 h 657421"/>
                <a:gd name="connsiteX4" fmla="*/ 0 w 1643554"/>
                <a:gd name="connsiteY4" fmla="*/ 0 h 65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3554" h="657421">
                  <a:moveTo>
                    <a:pt x="0" y="0"/>
                  </a:moveTo>
                  <a:lnTo>
                    <a:pt x="1643554" y="0"/>
                  </a:lnTo>
                  <a:lnTo>
                    <a:pt x="1643554" y="657421"/>
                  </a:lnTo>
                  <a:lnTo>
                    <a:pt x="0" y="6574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2000" kern="1200" dirty="0">
                  <a:solidFill>
                    <a:schemeClr val="tx1"/>
                  </a:solidFill>
                </a:rPr>
                <a:t>Satisfaction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13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5876AC-9E5B-3FFB-A1E5-98410C45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</a:rPr>
              <a:t>Conclusion and Future steps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42760-884D-444B-B14F-EBE67CDE8DD0}"/>
              </a:ext>
            </a:extLst>
          </p:cNvPr>
          <p:cNvGrpSpPr/>
          <p:nvPr/>
        </p:nvGrpSpPr>
        <p:grpSpPr>
          <a:xfrm>
            <a:off x="1404730" y="2056264"/>
            <a:ext cx="9382539" cy="4201662"/>
            <a:chOff x="1695425" y="2184851"/>
            <a:chExt cx="8801539" cy="379684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70F8B77-325C-C2A3-1912-7120292C1E33}"/>
                </a:ext>
              </a:extLst>
            </p:cNvPr>
            <p:cNvSpPr/>
            <p:nvPr/>
          </p:nvSpPr>
          <p:spPr>
            <a:xfrm>
              <a:off x="1695426" y="2184851"/>
              <a:ext cx="8801538" cy="1092618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sz="2000" dirty="0"/>
            </a:p>
          </p:txBody>
        </p:sp>
        <p:sp>
          <p:nvSpPr>
            <p:cNvPr id="13" name="Rectangle 12" descr="Processor">
              <a:extLst>
                <a:ext uri="{FF2B5EF4-FFF2-40B4-BE49-F238E27FC236}">
                  <a16:creationId xmlns:a16="http://schemas.microsoft.com/office/drawing/2014/main" id="{C055E8AF-38CD-05EE-36E8-FB40FED83396}"/>
                </a:ext>
              </a:extLst>
            </p:cNvPr>
            <p:cNvSpPr/>
            <p:nvPr/>
          </p:nvSpPr>
          <p:spPr>
            <a:xfrm>
              <a:off x="2025942" y="2430690"/>
              <a:ext cx="600940" cy="60094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sz="20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CE2324-D59A-569F-CB56-B84D7B59C555}"/>
                </a:ext>
              </a:extLst>
            </p:cNvPr>
            <p:cNvSpPr/>
            <p:nvPr/>
          </p:nvSpPr>
          <p:spPr>
            <a:xfrm>
              <a:off x="2957400" y="2184851"/>
              <a:ext cx="7539563" cy="1092618"/>
            </a:xfrm>
            <a:custGeom>
              <a:avLst/>
              <a:gdLst>
                <a:gd name="connsiteX0" fmla="*/ 0 w 9007861"/>
                <a:gd name="connsiteY0" fmla="*/ 0 h 1305401"/>
                <a:gd name="connsiteX1" fmla="*/ 9007861 w 9007861"/>
                <a:gd name="connsiteY1" fmla="*/ 0 h 1305401"/>
                <a:gd name="connsiteX2" fmla="*/ 9007861 w 9007861"/>
                <a:gd name="connsiteY2" fmla="*/ 1305401 h 1305401"/>
                <a:gd name="connsiteX3" fmla="*/ 0 w 9007861"/>
                <a:gd name="connsiteY3" fmla="*/ 1305401 h 1305401"/>
                <a:gd name="connsiteX4" fmla="*/ 0 w 9007861"/>
                <a:gd name="connsiteY4" fmla="*/ 0 h 130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861" h="1305401">
                  <a:moveTo>
                    <a:pt x="0" y="0"/>
                  </a:moveTo>
                  <a:lnTo>
                    <a:pt x="9007861" y="0"/>
                  </a:lnTo>
                  <a:lnTo>
                    <a:pt x="9007861" y="1305401"/>
                  </a:lnTo>
                  <a:lnTo>
                    <a:pt x="0" y="1305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55" tIns="138155" rIns="138155" bIns="138155" numCol="1" spcCol="1270" anchor="ctr" anchorCtr="0">
              <a:noAutofit/>
            </a:bodyPr>
            <a:lstStyle/>
            <a:p>
              <a:pPr defTabSz="737870"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HCI is essential for UI designers, bridging the gap between technology and user expectations. Adhering to HCI principles enhances interfaces, ensuring a positive, seamless user experience and making technology accessible to diverse users. </a:t>
              </a:r>
              <a:endParaRPr lang="en-US" sz="2400" kern="12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AA36EEE-932B-79EC-5CCE-022CBB9E9FF1}"/>
                </a:ext>
              </a:extLst>
            </p:cNvPr>
            <p:cNvSpPr/>
            <p:nvPr/>
          </p:nvSpPr>
          <p:spPr>
            <a:xfrm>
              <a:off x="1695426" y="3550624"/>
              <a:ext cx="8801538" cy="1092618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sz="2000" dirty="0"/>
            </a:p>
          </p:txBody>
        </p:sp>
        <p:sp>
          <p:nvSpPr>
            <p:cNvPr id="16" name="Rectangle 15" descr="Gears">
              <a:extLst>
                <a:ext uri="{FF2B5EF4-FFF2-40B4-BE49-F238E27FC236}">
                  <a16:creationId xmlns:a16="http://schemas.microsoft.com/office/drawing/2014/main" id="{F8DCA5A4-251C-F18D-E0C9-6D5774C22AEA}"/>
                </a:ext>
              </a:extLst>
            </p:cNvPr>
            <p:cNvSpPr/>
            <p:nvPr/>
          </p:nvSpPr>
          <p:spPr>
            <a:xfrm>
              <a:off x="2025942" y="3796463"/>
              <a:ext cx="600940" cy="60094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sz="20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B09BE6-8ECA-AC73-348D-BC08F12E298E}"/>
                </a:ext>
              </a:extLst>
            </p:cNvPr>
            <p:cNvSpPr/>
            <p:nvPr/>
          </p:nvSpPr>
          <p:spPr>
            <a:xfrm>
              <a:off x="2957400" y="3550624"/>
              <a:ext cx="7539563" cy="1092618"/>
            </a:xfrm>
            <a:custGeom>
              <a:avLst/>
              <a:gdLst>
                <a:gd name="connsiteX0" fmla="*/ 0 w 9007861"/>
                <a:gd name="connsiteY0" fmla="*/ 0 h 1305401"/>
                <a:gd name="connsiteX1" fmla="*/ 9007861 w 9007861"/>
                <a:gd name="connsiteY1" fmla="*/ 0 h 1305401"/>
                <a:gd name="connsiteX2" fmla="*/ 9007861 w 9007861"/>
                <a:gd name="connsiteY2" fmla="*/ 1305401 h 1305401"/>
                <a:gd name="connsiteX3" fmla="*/ 0 w 9007861"/>
                <a:gd name="connsiteY3" fmla="*/ 1305401 h 1305401"/>
                <a:gd name="connsiteX4" fmla="*/ 0 w 9007861"/>
                <a:gd name="connsiteY4" fmla="*/ 0 h 130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861" h="1305401">
                  <a:moveTo>
                    <a:pt x="0" y="0"/>
                  </a:moveTo>
                  <a:lnTo>
                    <a:pt x="9007861" y="0"/>
                  </a:lnTo>
                  <a:lnTo>
                    <a:pt x="9007861" y="1305401"/>
                  </a:lnTo>
                  <a:lnTo>
                    <a:pt x="0" y="1305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55" tIns="138155" rIns="138155" bIns="138155" numCol="1" spcCol="1270" anchor="ctr" anchorCtr="0">
              <a:noAutofit/>
            </a:bodyPr>
            <a:lstStyle/>
            <a:p>
              <a:pPr defTabSz="737870"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My future work involves further incorporating additional HCI principles and functionality into my interfaces.</a:t>
              </a:r>
              <a:endParaRPr lang="en-US" sz="2400" kern="12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35A7532-5066-5121-D6A2-870192192E5C}"/>
                </a:ext>
              </a:extLst>
            </p:cNvPr>
            <p:cNvSpPr/>
            <p:nvPr/>
          </p:nvSpPr>
          <p:spPr>
            <a:xfrm>
              <a:off x="1695425" y="4889082"/>
              <a:ext cx="8801538" cy="1092618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 sz="2000" dirty="0"/>
            </a:p>
          </p:txBody>
        </p:sp>
        <p:sp>
          <p:nvSpPr>
            <p:cNvPr id="19" name="Rectangle 18" descr="Document outline">
              <a:extLst>
                <a:ext uri="{FF2B5EF4-FFF2-40B4-BE49-F238E27FC236}">
                  <a16:creationId xmlns:a16="http://schemas.microsoft.com/office/drawing/2014/main" id="{805A1B1B-3125-9F02-442C-4661731A99A3}"/>
                </a:ext>
              </a:extLst>
            </p:cNvPr>
            <p:cNvSpPr/>
            <p:nvPr/>
          </p:nvSpPr>
          <p:spPr>
            <a:xfrm>
              <a:off x="2025941" y="5134921"/>
              <a:ext cx="600940" cy="600940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sz="20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B1E5F9-C669-2C26-CBA8-E7CD246A9AB0}"/>
                </a:ext>
              </a:extLst>
            </p:cNvPr>
            <p:cNvSpPr/>
            <p:nvPr/>
          </p:nvSpPr>
          <p:spPr>
            <a:xfrm>
              <a:off x="2957399" y="4889082"/>
              <a:ext cx="7539563" cy="1092618"/>
            </a:xfrm>
            <a:custGeom>
              <a:avLst/>
              <a:gdLst>
                <a:gd name="connsiteX0" fmla="*/ 0 w 9007861"/>
                <a:gd name="connsiteY0" fmla="*/ 0 h 1305401"/>
                <a:gd name="connsiteX1" fmla="*/ 9007861 w 9007861"/>
                <a:gd name="connsiteY1" fmla="*/ 0 h 1305401"/>
                <a:gd name="connsiteX2" fmla="*/ 9007861 w 9007861"/>
                <a:gd name="connsiteY2" fmla="*/ 1305401 h 1305401"/>
                <a:gd name="connsiteX3" fmla="*/ 0 w 9007861"/>
                <a:gd name="connsiteY3" fmla="*/ 1305401 h 1305401"/>
                <a:gd name="connsiteX4" fmla="*/ 0 w 9007861"/>
                <a:gd name="connsiteY4" fmla="*/ 0 h 130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861" h="1305401">
                  <a:moveTo>
                    <a:pt x="0" y="0"/>
                  </a:moveTo>
                  <a:lnTo>
                    <a:pt x="9007861" y="0"/>
                  </a:lnTo>
                  <a:lnTo>
                    <a:pt x="9007861" y="1305401"/>
                  </a:lnTo>
                  <a:lnTo>
                    <a:pt x="0" y="1305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55" tIns="138155" rIns="138155" bIns="138155" numCol="1" spcCol="1270" anchor="ctr" anchorCtr="0">
              <a:noAutofit/>
            </a:bodyPr>
            <a:lstStyle/>
            <a:p>
              <a:pPr defTabSz="737870">
                <a:spcBef>
                  <a:spcPct val="0"/>
                </a:spcBef>
                <a:spcAft>
                  <a:spcPct val="35000"/>
                </a:spcAft>
              </a:pPr>
              <a:r>
                <a:rPr lang="en-GB" kern="1200" dirty="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Also, to continue my HCI research and write a conclusive report on the topic.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6514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3DF93B0-C6E7-7560-46DE-A1B64B3C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FB5D-A8BF-2B1D-AA8D-D5947311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42" y="2315886"/>
            <a:ext cx="4158031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6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Any Questions?</a:t>
            </a: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5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6B500D-7DA8-E9BF-8204-B8498045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639" y="1155741"/>
            <a:ext cx="5596199" cy="475928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4800" u="sng" dirty="0">
                <a:latin typeface="+mj-lt"/>
                <a:cs typeface="Aldhabi" panose="020F0502020204030204" pitchFamily="2" charset="-78"/>
              </a:rPr>
              <a:t>Introduction</a:t>
            </a:r>
          </a:p>
          <a:p>
            <a:pPr marL="0" indent="0" algn="ctr">
              <a:buNone/>
            </a:pPr>
            <a:endParaRPr lang="en-GB" sz="1100" dirty="0">
              <a:latin typeface="+mj-lt"/>
              <a:cs typeface="Aldhabi" panose="020F0502020204030204" pitchFamily="2" charset="-78"/>
            </a:endParaRPr>
          </a:p>
          <a:p>
            <a:pPr marL="0" indent="0">
              <a:buNone/>
            </a:pPr>
            <a:r>
              <a:rPr lang="en-GB" sz="3200" dirty="0">
                <a:cs typeface="Aldhabi" panose="020F0502020204030204" pitchFamily="2" charset="-78"/>
              </a:rPr>
              <a:t>In this presentation I will discuss:</a:t>
            </a:r>
          </a:p>
          <a:p>
            <a:pPr lvl="1"/>
            <a:r>
              <a:rPr lang="en-GB" sz="2800" dirty="0">
                <a:cs typeface="Aldhabi" panose="020F0502020204030204" pitchFamily="2" charset="-78"/>
              </a:rPr>
              <a:t>What HCI is</a:t>
            </a:r>
          </a:p>
          <a:p>
            <a:pPr lvl="1"/>
            <a:r>
              <a:rPr lang="en-GB" sz="2800" dirty="0">
                <a:cs typeface="Aldhabi" panose="020F0502020204030204" pitchFamily="2" charset="-78"/>
              </a:rPr>
              <a:t>Why it's important</a:t>
            </a:r>
          </a:p>
          <a:p>
            <a:pPr lvl="1"/>
            <a:r>
              <a:rPr lang="en-GB" sz="2800" dirty="0">
                <a:cs typeface="Aldhabi" panose="020F0502020204030204" pitchFamily="2" charset="-78"/>
              </a:rPr>
              <a:t>The Aims and objectives of my project</a:t>
            </a:r>
          </a:p>
          <a:p>
            <a:pPr lvl="1"/>
            <a:r>
              <a:rPr lang="en-GB" sz="2800" dirty="0">
                <a:cs typeface="Aldhabi" panose="020F0502020204030204" pitchFamily="2" charset="-78"/>
              </a:rPr>
              <a:t>How I have applied everything I have learnt to create 3 User interface that implements key principles of HCI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B2408-3851-282C-F876-9A4EB1FE81FC}"/>
              </a:ext>
            </a:extLst>
          </p:cNvPr>
          <p:cNvSpPr txBox="1"/>
          <p:nvPr/>
        </p:nvSpPr>
        <p:spPr>
          <a:xfrm>
            <a:off x="1504950" y="-20869275"/>
            <a:ext cx="3057525" cy="347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0" dirty="0">
                <a:solidFill>
                  <a:srgbClr val="2CA9BC"/>
                </a:solidFill>
              </a:rPr>
              <a:t>12341</a:t>
            </a:r>
          </a:p>
        </p:txBody>
      </p:sp>
    </p:spTree>
    <p:extLst>
      <p:ext uri="{BB962C8B-B14F-4D97-AF65-F5344CB8AC3E}">
        <p14:creationId xmlns:p14="http://schemas.microsoft.com/office/powerpoint/2010/main" val="458586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F996AE-4893-1594-1122-27ABC647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589" y="784349"/>
            <a:ext cx="5840535" cy="52893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800" u="sng" dirty="0">
                <a:latin typeface="+mj-lt"/>
                <a:cs typeface="Aldhabi" panose="020F0502020204030204" pitchFamily="2" charset="-78"/>
              </a:rPr>
              <a:t>What is HCI</a:t>
            </a:r>
          </a:p>
          <a:p>
            <a:pPr marL="0" indent="0" algn="ctr">
              <a:buNone/>
            </a:pPr>
            <a:endParaRPr lang="en-GB" sz="1200" dirty="0">
              <a:latin typeface="+mj-lt"/>
              <a:cs typeface="Aldhabi" panose="020F0502020204030204" pitchFamily="2" charset="-78"/>
            </a:endParaRP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Human-Computer Interaction is a field of study that focuses on the design and use of computer technology</a:t>
            </a: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The goal of HCI is to improve the interaction between users and computer systems </a:t>
            </a: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Key aspects of HCI, such as cognitive psychology, design principles, and evaluation methods</a:t>
            </a: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HCI principles help designers design the most usable interfaces for users.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C0008-2582-0C7F-3F5D-8F3C239FF301}"/>
              </a:ext>
            </a:extLst>
          </p:cNvPr>
          <p:cNvSpPr txBox="1"/>
          <p:nvPr/>
        </p:nvSpPr>
        <p:spPr>
          <a:xfrm>
            <a:off x="1504950" y="-27598689"/>
            <a:ext cx="3057525" cy="347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0" dirty="0">
                <a:solidFill>
                  <a:srgbClr val="2CA9BC"/>
                </a:solidFill>
              </a:rPr>
              <a:t>12341</a:t>
            </a:r>
          </a:p>
        </p:txBody>
      </p:sp>
    </p:spTree>
    <p:extLst>
      <p:ext uri="{BB962C8B-B14F-4D97-AF65-F5344CB8AC3E}">
        <p14:creationId xmlns:p14="http://schemas.microsoft.com/office/powerpoint/2010/main" val="2537050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CF87C-2ED0-494C-CD0E-CAE54E3BE93A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Nielsen's usability heuristics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FF9874-F383-44C1-5680-3E7AD9246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0406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972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E2C6F-0D08-9A25-A82F-91F6C532BE53}"/>
              </a:ext>
            </a:extLst>
          </p:cNvPr>
          <p:cNvSpPr txBox="1"/>
          <p:nvPr/>
        </p:nvSpPr>
        <p:spPr>
          <a:xfrm>
            <a:off x="1504950" y="-7019925"/>
            <a:ext cx="3057525" cy="2086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0" dirty="0"/>
              <a:t>1</a:t>
            </a:r>
            <a:r>
              <a:rPr lang="en-GB" sz="45000" dirty="0">
                <a:solidFill>
                  <a:srgbClr val="2CA9BC"/>
                </a:solidFill>
              </a:rPr>
              <a:t>2</a:t>
            </a:r>
            <a:r>
              <a:rPr lang="en-GB" sz="45000" dirty="0"/>
              <a:t>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18E04A-F44C-44E1-7CA0-3C7CBF76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912" y="777744"/>
            <a:ext cx="6096000" cy="52719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u="sng" dirty="0">
                <a:latin typeface="+mj-lt"/>
                <a:cs typeface="Aldhabi" panose="020F0502020204030204" pitchFamily="2" charset="-78"/>
              </a:rPr>
              <a:t>Importance of HCI</a:t>
            </a:r>
          </a:p>
          <a:p>
            <a:pPr marL="0" indent="0" algn="ctr">
              <a:buNone/>
            </a:pPr>
            <a:endParaRPr lang="en-GB" sz="1100" u="sng" dirty="0">
              <a:latin typeface="+mj-lt"/>
              <a:cs typeface="Aldhabi" panose="020F0502020204030204" pitchFamily="2" charset="-78"/>
            </a:endParaRP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The significance of HCI lies in its direct and profound impact on our daily lives. </a:t>
            </a: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HCI principles serve as a guide for UI designers, making the interactions we have with computers as efficient, effective, and enjoyable as possible.</a:t>
            </a: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Users seek interfaces that allow them to complete tasks quickly and effortlessly.</a:t>
            </a:r>
          </a:p>
        </p:txBody>
      </p:sp>
    </p:spTree>
    <p:extLst>
      <p:ext uri="{BB962C8B-B14F-4D97-AF65-F5344CB8AC3E}">
        <p14:creationId xmlns:p14="http://schemas.microsoft.com/office/powerpoint/2010/main" val="1852330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BB6A427-3686-4CB7-77D6-EB491726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GB" sz="3400" dirty="0"/>
              <a:t>The relevance of HCI in today's technology-driven world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187374-1997-25CF-6860-E41337F1E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4059"/>
              </p:ext>
            </p:extLst>
          </p:nvPr>
        </p:nvGraphicFramePr>
        <p:xfrm>
          <a:off x="1094874" y="4494966"/>
          <a:ext cx="10258926" cy="200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642">
                  <a:extLst>
                    <a:ext uri="{9D8B030D-6E8A-4147-A177-3AD203B41FA5}">
                      <a16:colId xmlns:a16="http://schemas.microsoft.com/office/drawing/2014/main" val="2249554272"/>
                    </a:ext>
                  </a:extLst>
                </a:gridCol>
                <a:gridCol w="3419642">
                  <a:extLst>
                    <a:ext uri="{9D8B030D-6E8A-4147-A177-3AD203B41FA5}">
                      <a16:colId xmlns:a16="http://schemas.microsoft.com/office/drawing/2014/main" val="3642480230"/>
                    </a:ext>
                  </a:extLst>
                </a:gridCol>
                <a:gridCol w="3419642">
                  <a:extLst>
                    <a:ext uri="{9D8B030D-6E8A-4147-A177-3AD203B41FA5}">
                      <a16:colId xmlns:a16="http://schemas.microsoft.com/office/drawing/2014/main" val="2624737446"/>
                    </a:ext>
                  </a:extLst>
                </a:gridCol>
              </a:tblGrid>
              <a:tr h="2009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Medical devices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Medical devices are safe and easy to use for both patients and healthcare professionals.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Websites and Other technology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HCI can help to ensure that websites and mobile apps are easy to navigate and use for users.</a:t>
                      </a: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GB" sz="1800" b="1" i="0" dirty="0">
                          <a:solidFill>
                            <a:schemeClr val="tx1"/>
                          </a:solidFill>
                          <a:effectLst/>
                        </a:rPr>
                        <a:t>lear communication</a:t>
                      </a: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</a:rPr>
                        <a:t>Safety critical systems should have intuitive interactions to prevent potential hazards or errors.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013614"/>
                  </a:ext>
                </a:extLst>
              </a:tr>
            </a:tbl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F22F204B-CDC7-CD88-2728-F85E7D58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8071" y="2095597"/>
            <a:ext cx="2165958" cy="21659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367A1B9-BEE4-5E09-A6D0-730C0853C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0351" y="2011363"/>
            <a:ext cx="2588201" cy="25882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50C157-E527-A472-095D-9EE022252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2703" y="2238123"/>
            <a:ext cx="2361441" cy="23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3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E2C6F-0D08-9A25-A82F-91F6C532BE53}"/>
              </a:ext>
            </a:extLst>
          </p:cNvPr>
          <p:cNvSpPr txBox="1"/>
          <p:nvPr/>
        </p:nvSpPr>
        <p:spPr>
          <a:xfrm>
            <a:off x="1504950" y="-14030325"/>
            <a:ext cx="3057525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0" dirty="0">
                <a:solidFill>
                  <a:srgbClr val="2CA9BC"/>
                </a:solidFill>
              </a:rPr>
              <a:t>1234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BF1380A-2E0F-6D97-AE91-4B0B8FA9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89" y="757989"/>
            <a:ext cx="6619299" cy="554121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4800" u="sng" dirty="0">
                <a:latin typeface="+mj-lt"/>
                <a:cs typeface="Aldhabi" panose="020F0502020204030204" pitchFamily="2" charset="-78"/>
              </a:rPr>
              <a:t>Aims and objectives</a:t>
            </a:r>
          </a:p>
          <a:p>
            <a:pPr marL="0" indent="0" algn="ctr">
              <a:buNone/>
            </a:pPr>
            <a:endParaRPr lang="en-GB" sz="1200" b="1" u="sng" dirty="0">
              <a:latin typeface="+mj-lt"/>
              <a:cs typeface="Aldhabi" panose="020F0502020204030204" pitchFamily="2" charset="-78"/>
            </a:endParaRPr>
          </a:p>
          <a:p>
            <a:pPr>
              <a:buClr>
                <a:srgbClr val="2CA9BC"/>
              </a:buClr>
            </a:pPr>
            <a:r>
              <a:rPr lang="en-GB" dirty="0"/>
              <a:t>In this project I will explore how crucial a systems design is.</a:t>
            </a:r>
          </a:p>
          <a:p>
            <a:pPr>
              <a:buClr>
                <a:srgbClr val="2CA9BC"/>
              </a:buClr>
            </a:pPr>
            <a:r>
              <a:rPr lang="en-GB" dirty="0"/>
              <a:t>Employ the acquired knowledge to design three distinct Proof of concept Ui's </a:t>
            </a:r>
          </a:p>
          <a:p>
            <a:pPr lvl="1">
              <a:buClr>
                <a:srgbClr val="2CA9BC"/>
              </a:buClr>
            </a:pPr>
            <a:r>
              <a:rPr lang="en-GB" dirty="0"/>
              <a:t>a shopping website</a:t>
            </a:r>
          </a:p>
          <a:p>
            <a:pPr lvl="1">
              <a:buClr>
                <a:srgbClr val="2CA9BC"/>
              </a:buClr>
            </a:pPr>
            <a:r>
              <a:rPr lang="en-GB" dirty="0"/>
              <a:t>Database Management System (DBMS) Interface </a:t>
            </a:r>
          </a:p>
          <a:p>
            <a:pPr lvl="1">
              <a:buClr>
                <a:srgbClr val="2CA9BC"/>
              </a:buClr>
            </a:pPr>
            <a:r>
              <a:rPr lang="en-GB" dirty="0"/>
              <a:t>Note taking application</a:t>
            </a:r>
          </a:p>
          <a:p>
            <a:pPr>
              <a:buClr>
                <a:srgbClr val="2CA9BC"/>
              </a:buClr>
            </a:pPr>
            <a:r>
              <a:rPr lang="en-GB" sz="2800" dirty="0"/>
              <a:t>Evaluate the UIs based on usability, efficiency, and user satisfaction.</a:t>
            </a:r>
            <a:r>
              <a:rPr lang="en-GB" dirty="0"/>
              <a:t> </a:t>
            </a:r>
          </a:p>
          <a:p>
            <a:pPr>
              <a:buClr>
                <a:srgbClr val="2CA9BC"/>
              </a:buClr>
            </a:pPr>
            <a:r>
              <a:rPr lang="en-GB" dirty="0"/>
              <a:t>Complete a comprehensive final report, outlining the entire design process.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20907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58AED0-1799-17CE-7498-4413133B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639" y="1312904"/>
            <a:ext cx="5010411" cy="42321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u="sng" dirty="0">
                <a:latin typeface="+mj-lt"/>
                <a:cs typeface="Aldhabi" panose="020F0502020204030204" pitchFamily="2" charset="-78"/>
              </a:rPr>
              <a:t>My User interfaces</a:t>
            </a:r>
          </a:p>
          <a:p>
            <a:pPr marL="0" indent="0" algn="ctr">
              <a:buNone/>
            </a:pPr>
            <a:endParaRPr lang="en-GB" sz="1100" u="sng" dirty="0">
              <a:latin typeface="+mj-lt"/>
              <a:cs typeface="Aldhabi" panose="020F0502020204030204" pitchFamily="2" charset="-78"/>
            </a:endParaRPr>
          </a:p>
          <a:p>
            <a:pPr marL="0" indent="0">
              <a:buNone/>
            </a:pPr>
            <a:r>
              <a:rPr lang="en-GB" dirty="0">
                <a:cs typeface="Aldhabi" panose="020F0502020204030204" pitchFamily="2" charset="-78"/>
              </a:rPr>
              <a:t>I will then talk about each of my Ui's:</a:t>
            </a: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They are all targeted towards different user groups</a:t>
            </a:r>
          </a:p>
          <a:p>
            <a:pPr>
              <a:buClr>
                <a:srgbClr val="2CA9BC"/>
              </a:buClr>
            </a:pPr>
            <a:r>
              <a:rPr lang="en-GB" dirty="0">
                <a:cs typeface="Aldhabi" panose="020F0502020204030204" pitchFamily="2" charset="-78"/>
              </a:rPr>
              <a:t>Then I will explain the HCI principles I have used </a:t>
            </a:r>
          </a:p>
          <a:p>
            <a:pPr marL="0" indent="0">
              <a:buNone/>
            </a:pPr>
            <a:endParaRPr lang="en-GB" dirty="0">
              <a:latin typeface="Bell MT" panose="02020503060305020303" pitchFamily="18" charset="0"/>
              <a:cs typeface="Aldhabi" panose="020F0502020204030204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6D31D-8F1A-379B-A6D2-19679CF2D60A}"/>
              </a:ext>
            </a:extLst>
          </p:cNvPr>
          <p:cNvSpPr txBox="1"/>
          <p:nvPr/>
        </p:nvSpPr>
        <p:spPr>
          <a:xfrm>
            <a:off x="1504950" y="-20888324"/>
            <a:ext cx="3057525" cy="2779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0" dirty="0">
                <a:solidFill>
                  <a:srgbClr val="2CA9BC"/>
                </a:solidFill>
              </a:rPr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210149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A3DD84F0-1E2C-0F29-5858-F7E87EB0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The Design Process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A9578A0-608F-7140-77CC-7E191B2FB83E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2F5EE3-DA01-EF54-2F3F-ACA78D10F48E}"/>
              </a:ext>
            </a:extLst>
          </p:cNvPr>
          <p:cNvSpPr/>
          <p:nvPr/>
        </p:nvSpPr>
        <p:spPr>
          <a:xfrm>
            <a:off x="1526840" y="2184851"/>
            <a:ext cx="1623557" cy="838800"/>
          </a:xfrm>
          <a:prstGeom prst="roundRect">
            <a:avLst/>
          </a:prstGeom>
          <a:solidFill>
            <a:srgbClr val="2CA9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4069">
              <a:spcAft>
                <a:spcPts val="498"/>
              </a:spcAft>
            </a:pPr>
            <a:r>
              <a:rPr lang="en-GB" sz="155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What is Wanted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8C3B12-1142-7684-9626-A781F14DFA4C}"/>
              </a:ext>
            </a:extLst>
          </p:cNvPr>
          <p:cNvSpPr/>
          <p:nvPr/>
        </p:nvSpPr>
        <p:spPr>
          <a:xfrm>
            <a:off x="4036617" y="2870652"/>
            <a:ext cx="1623557" cy="838800"/>
          </a:xfrm>
          <a:prstGeom prst="roundRect">
            <a:avLst/>
          </a:prstGeom>
          <a:solidFill>
            <a:srgbClr val="2CA9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4069">
              <a:spcAft>
                <a:spcPts val="498"/>
              </a:spcAft>
            </a:pPr>
            <a:r>
              <a:rPr lang="en-GB" sz="155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Analysis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EAF275-E5C6-1EC9-152B-21CFA71779B9}"/>
              </a:ext>
            </a:extLst>
          </p:cNvPr>
          <p:cNvSpPr/>
          <p:nvPr/>
        </p:nvSpPr>
        <p:spPr>
          <a:xfrm>
            <a:off x="6539453" y="3555415"/>
            <a:ext cx="1623557" cy="838800"/>
          </a:xfrm>
          <a:prstGeom prst="roundRect">
            <a:avLst/>
          </a:prstGeom>
          <a:solidFill>
            <a:srgbClr val="2CA9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4069">
              <a:spcAft>
                <a:spcPts val="498"/>
              </a:spcAft>
            </a:pPr>
            <a:r>
              <a:rPr lang="en-GB" sz="155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454A1E-CAE1-5805-4A17-B31D20C67FFA}"/>
              </a:ext>
            </a:extLst>
          </p:cNvPr>
          <p:cNvSpPr/>
          <p:nvPr/>
        </p:nvSpPr>
        <p:spPr>
          <a:xfrm>
            <a:off x="9041992" y="4268021"/>
            <a:ext cx="1623557" cy="838800"/>
          </a:xfrm>
          <a:prstGeom prst="roundRect">
            <a:avLst/>
          </a:prstGeom>
          <a:solidFill>
            <a:srgbClr val="2CA9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4069">
              <a:spcAft>
                <a:spcPts val="498"/>
              </a:spcAft>
            </a:pPr>
            <a:r>
              <a:rPr lang="en-GB" sz="155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 and deliver product</a:t>
            </a:r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12EC42C-8E38-4CDF-BCE0-F53B7CA4473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50397" y="2604250"/>
            <a:ext cx="886220" cy="6858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BD3427B-FBE2-3276-D73B-2C5E17571AF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660172" y="3290051"/>
            <a:ext cx="879281" cy="6847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3349629-932D-9A0B-1927-383C21CF60D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163011" y="3974814"/>
            <a:ext cx="878981" cy="7126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unched Tape 30">
            <a:extLst>
              <a:ext uri="{FF2B5EF4-FFF2-40B4-BE49-F238E27FC236}">
                <a16:creationId xmlns:a16="http://schemas.microsoft.com/office/drawing/2014/main" id="{9E692FF1-031C-2933-AE97-D49D3160D553}"/>
              </a:ext>
            </a:extLst>
          </p:cNvPr>
          <p:cNvSpPr/>
          <p:nvPr/>
        </p:nvSpPr>
        <p:spPr>
          <a:xfrm>
            <a:off x="5424847" y="4987585"/>
            <a:ext cx="1623557" cy="684763"/>
          </a:xfrm>
          <a:prstGeom prst="flowChartPunchedTape">
            <a:avLst/>
          </a:prstGeom>
          <a:solidFill>
            <a:srgbClr val="2CA9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4069">
              <a:spcAft>
                <a:spcPts val="498"/>
              </a:spcAft>
            </a:pPr>
            <a:r>
              <a:rPr lang="en-GB" sz="155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Prototyping</a:t>
            </a:r>
            <a:endParaRPr lang="en-GB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19D96A1-8BD2-A099-055A-860C431CF8C6}"/>
              </a:ext>
            </a:extLst>
          </p:cNvPr>
          <p:cNvCxnSpPr>
            <a:stCxn id="7" idx="3"/>
            <a:endCxn id="31" idx="3"/>
          </p:cNvCxnSpPr>
          <p:nvPr/>
        </p:nvCxnSpPr>
        <p:spPr>
          <a:xfrm flipH="1">
            <a:off x="7048403" y="3974814"/>
            <a:ext cx="1114608" cy="1355154"/>
          </a:xfrm>
          <a:prstGeom prst="curvedConnector3">
            <a:avLst>
              <a:gd name="adj1" fmla="val -20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93B1E7E-F863-BE25-AC82-12A145F43E75}"/>
              </a:ext>
            </a:extLst>
          </p:cNvPr>
          <p:cNvCxnSpPr>
            <a:stCxn id="31" idx="1"/>
            <a:endCxn id="6" idx="2"/>
          </p:cNvCxnSpPr>
          <p:nvPr/>
        </p:nvCxnSpPr>
        <p:spPr>
          <a:xfrm rot="10800000">
            <a:off x="4848396" y="3709451"/>
            <a:ext cx="576451" cy="16205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A2A784-7AFC-4DFF-7AEB-4987FF85C583}"/>
              </a:ext>
            </a:extLst>
          </p:cNvPr>
          <p:cNvSpPr txBox="1"/>
          <p:nvPr/>
        </p:nvSpPr>
        <p:spPr>
          <a:xfrm>
            <a:off x="3593507" y="2184851"/>
            <a:ext cx="1294419" cy="61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4069">
              <a:spcAft>
                <a:spcPts val="498"/>
              </a:spcAft>
            </a:pPr>
            <a:r>
              <a:rPr lang="en-GB" sz="17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Analysis</a:t>
            </a:r>
            <a:endParaRPr lang="en-GB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0562DF-14FD-7F67-FE81-9A57439FE962}"/>
              </a:ext>
            </a:extLst>
          </p:cNvPr>
          <p:cNvSpPr txBox="1"/>
          <p:nvPr/>
        </p:nvSpPr>
        <p:spPr>
          <a:xfrm>
            <a:off x="6755879" y="2727010"/>
            <a:ext cx="1294419" cy="61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4069">
              <a:spcAft>
                <a:spcPts val="498"/>
              </a:spcAft>
            </a:pPr>
            <a:r>
              <a:rPr lang="en-GB" sz="17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Guiding HCI principles</a:t>
            </a:r>
            <a:endParaRPr lang="en-GB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4A951-BF93-6B83-C2CC-F7A2A318FC1B}"/>
              </a:ext>
            </a:extLst>
          </p:cNvPr>
          <p:cNvSpPr txBox="1"/>
          <p:nvPr/>
        </p:nvSpPr>
        <p:spPr>
          <a:xfrm>
            <a:off x="8498795" y="3356109"/>
            <a:ext cx="1657804" cy="61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4069">
              <a:spcAft>
                <a:spcPts val="498"/>
              </a:spcAft>
            </a:pPr>
            <a:r>
              <a:rPr lang="en-GB" sz="17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Precise Specifications</a:t>
            </a:r>
            <a:endParaRPr lang="en-GB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9FE91E-50CA-8F34-4F9D-B3DBE0B1EA4B}"/>
              </a:ext>
            </a:extLst>
          </p:cNvPr>
          <p:cNvSpPr txBox="1"/>
          <p:nvPr/>
        </p:nvSpPr>
        <p:spPr>
          <a:xfrm>
            <a:off x="3985965" y="5362994"/>
            <a:ext cx="1294419" cy="61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4069">
              <a:spcAft>
                <a:spcPts val="498"/>
              </a:spcAft>
            </a:pPr>
            <a:r>
              <a:rPr lang="en-GB" sz="17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and evaluation</a:t>
            </a:r>
            <a:endParaRPr lang="en-GB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56C76F-1079-7EDF-9407-7C964D51CE6D}"/>
              </a:ext>
            </a:extLst>
          </p:cNvPr>
          <p:cNvSpPr txBox="1"/>
          <p:nvPr/>
        </p:nvSpPr>
        <p:spPr>
          <a:xfrm>
            <a:off x="5431064" y="4379612"/>
            <a:ext cx="1294419" cy="61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4069">
              <a:spcAft>
                <a:spcPts val="498"/>
              </a:spcAft>
            </a:pPr>
            <a:r>
              <a:rPr lang="en-GB" sz="17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HCI Heuristics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7028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5468</TotalTime>
  <Words>660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Bell MT</vt:lpstr>
      <vt:lpstr>Calibri</vt:lpstr>
      <vt:lpstr>Calibri Light</vt:lpstr>
      <vt:lpstr>Office Theme</vt:lpstr>
      <vt:lpstr>A study in (HCI) human computer interaction</vt:lpstr>
      <vt:lpstr>PowerPoint Presentation</vt:lpstr>
      <vt:lpstr>PowerPoint Presentation</vt:lpstr>
      <vt:lpstr>PowerPoint Presentation</vt:lpstr>
      <vt:lpstr>PowerPoint Presentation</vt:lpstr>
      <vt:lpstr>The relevance of HCI in today's technology-driven world</vt:lpstr>
      <vt:lpstr>PowerPoint Presentation</vt:lpstr>
      <vt:lpstr>PowerPoint Presentation</vt:lpstr>
      <vt:lpstr>The Design Process</vt:lpstr>
      <vt:lpstr>Shopping Website</vt:lpstr>
      <vt:lpstr>PowerPoint Presentation</vt:lpstr>
      <vt:lpstr>PowerPoint Presentation</vt:lpstr>
      <vt:lpstr>PowerPoint Presentation</vt:lpstr>
      <vt:lpstr>Database interface</vt:lpstr>
      <vt:lpstr>PowerPoint Presentation</vt:lpstr>
      <vt:lpstr>Notes taking application</vt:lpstr>
      <vt:lpstr>PowerPoint Presentation</vt:lpstr>
      <vt:lpstr>Conclusion and Future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Ramnik Dhoot</dc:creator>
  <cp:lastModifiedBy>Ramnik Dhoot</cp:lastModifiedBy>
  <cp:revision>10</cp:revision>
  <dcterms:created xsi:type="dcterms:W3CDTF">2023-11-28T17:46:48Z</dcterms:created>
  <dcterms:modified xsi:type="dcterms:W3CDTF">2023-12-02T12:55:11Z</dcterms:modified>
</cp:coreProperties>
</file>