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3" r:id="rId1"/>
  </p:sldMasterIdLst>
  <p:sldIdLst>
    <p:sldId id="256" r:id="rId2"/>
    <p:sldId id="257" r:id="rId3"/>
    <p:sldId id="263" r:id="rId4"/>
    <p:sldId id="269" r:id="rId5"/>
    <p:sldId id="270" r:id="rId6"/>
    <p:sldId id="259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03F"/>
    <a:srgbClr val="57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C69F-81EA-4A7B-8424-4554445181CD}" type="datetimeFigureOut">
              <a:rPr lang="en-IN" smtClean="0"/>
              <a:pPr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0857A-A4E0-42C9-A37D-157CCB099E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F02BF-D400-4124-A6BE-E6565CBEFD73}"/>
              </a:ext>
            </a:extLst>
          </p:cNvPr>
          <p:cNvSpPr/>
          <p:nvPr/>
        </p:nvSpPr>
        <p:spPr>
          <a:xfrm>
            <a:off x="2347382" y="3134633"/>
            <a:ext cx="770670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ACCIDENT DATA ANALYSIS USING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7F866-494A-4519-9541-5854C8307494}"/>
              </a:ext>
            </a:extLst>
          </p:cNvPr>
          <p:cNvSpPr/>
          <p:nvPr/>
        </p:nvSpPr>
        <p:spPr>
          <a:xfrm>
            <a:off x="6764785" y="4631377"/>
            <a:ext cx="40773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By:</a:t>
            </a:r>
          </a:p>
          <a:p>
            <a:pPr algn="ctr"/>
            <a:r>
              <a:rPr lang="en-US" sz="200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 RAMNIVESH REDDY(18C91A0576)</a:t>
            </a:r>
          </a:p>
          <a:p>
            <a:pPr algn="ctr"/>
            <a:r>
              <a:rPr lang="en-US" sz="200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 DIVYA                         (18C91A0567)</a:t>
            </a:r>
          </a:p>
          <a:p>
            <a:pPr algn="ctr"/>
            <a:r>
              <a:rPr lang="en-US" sz="200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N. SRIHARSHA              (18C91A0562)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447DF-9E4F-40A7-A6C3-AAA36458CD7D}"/>
              </a:ext>
            </a:extLst>
          </p:cNvPr>
          <p:cNvSpPr/>
          <p:nvPr/>
        </p:nvSpPr>
        <p:spPr>
          <a:xfrm>
            <a:off x="63163" y="4833257"/>
            <a:ext cx="4490061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Under the guidance of:</a:t>
            </a:r>
          </a:p>
          <a:p>
            <a:pPr algn="ctr"/>
            <a:r>
              <a:rPr lang="en-US" sz="240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Dr.G.Venkat</a:t>
            </a:r>
            <a:r>
              <a:rPr lang="en-US" sz="2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Koti</a:t>
            </a:r>
            <a:r>
              <a:rPr lang="en-US" sz="2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Reddy</a:t>
            </a:r>
          </a:p>
          <a:p>
            <a:pPr algn="ctr"/>
            <a:r>
              <a:rPr lang="en-US" sz="1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                                      (Associate Professor)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59150-7FC2-42CB-8B16-84E7CC70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210548"/>
            <a:ext cx="1677880" cy="1336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E7EB9-2F89-48CA-A99B-68146E6D9582}"/>
              </a:ext>
            </a:extLst>
          </p:cNvPr>
          <p:cNvSpPr txBox="1"/>
          <p:nvPr/>
        </p:nvSpPr>
        <p:spPr>
          <a:xfrm>
            <a:off x="1555668" y="275842"/>
            <a:ext cx="10078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Georgia" panose="02040502050405020303" pitchFamily="18" charset="0"/>
              </a:rPr>
              <a:t>HOLY MARY INSTITUTE OF TECHNOLOGY &amp; SCIENCE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>
                <a:latin typeface="Georgia" panose="02040502050405020303" pitchFamily="18" charset="0"/>
                <a:cs typeface="Arial" panose="020B0604020202020204" pitchFamily="34" charset="0"/>
              </a:rPr>
              <a:t>Approved by AICTE, New Delhi, Affiliated to JNTU, Hyderabad)</a:t>
            </a:r>
          </a:p>
          <a:p>
            <a:pPr algn="ctr"/>
            <a:r>
              <a:rPr lang="en-US" sz="160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BOGARAM(V),KEESARA(M),MEDCHAL DISTRICT-501301</a:t>
            </a:r>
          </a:p>
          <a:p>
            <a:r>
              <a:rPr lang="en-US">
                <a:latin typeface="Georgia" panose="02040502050405020303" pitchFamily="18" charset="0"/>
                <a:cs typeface="Arial" panose="020B0604020202020204" pitchFamily="34" charset="0"/>
              </a:rPr>
              <a:t>                                                               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2021-2022</a:t>
            </a:r>
            <a:endParaRPr lang="en-IN" sz="160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F406-1192-498E-96AB-FBF950C57D30}"/>
              </a:ext>
            </a:extLst>
          </p:cNvPr>
          <p:cNvSpPr txBox="1"/>
          <p:nvPr/>
        </p:nvSpPr>
        <p:spPr>
          <a:xfrm>
            <a:off x="2472431" y="1741808"/>
            <a:ext cx="7456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0F58C-2366-4F01-8A7C-E0C0BC1E5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06" y="1384916"/>
            <a:ext cx="10255188" cy="4882719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/>
                </a:solidFill>
                <a:effectLst/>
              </a:rPr>
              <a:t>The main purpose of the Project is as of now to analyze the data, Data scientist are using        K- means algorithm Instead we are taking 5 more algorithms and checking for efficient and easiest algorithm to analyze the data</a:t>
            </a:r>
          </a:p>
          <a:p>
            <a:pPr marL="342900" indent="-342900" algn="l"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 through roadways have been a great threat to developed as well as underdeveloped countries. Road accidents and its safety have been a major concern for the world, and everyone is trying to handle this since years. Injuries caused by road accidents are major but sometimes imperceptible, which later on affect health too.</a:t>
            </a:r>
          </a:p>
          <a:p>
            <a:pPr marL="342900" indent="-342900" algn="l"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study aims to analyze road accidents in one of the popular metropolitan cities,i.e., Bengaluru, through 5 algorithms (</a:t>
            </a:r>
            <a:r>
              <a:rPr lang="en-US" sz="200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Regression, Polynomial Regression, Decision Tree Regressor, Support Vector Regressor, Random Forest Regressor </a:t>
            </a:r>
            <a:r>
              <a:rPr lang="en-US" sz="200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algorithms) and machine learning by scrutinizing accident-prone or hotspot areas and their root causes</a:t>
            </a:r>
            <a:r>
              <a:rPr lang="en-US" sz="200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</a:pPr>
            <a:endParaRPr lang="en-IN" sz="2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156A3-9D35-4C80-A036-A092150F6079}"/>
              </a:ext>
            </a:extLst>
          </p:cNvPr>
          <p:cNvSpPr/>
          <p:nvPr/>
        </p:nvSpPr>
        <p:spPr>
          <a:xfrm>
            <a:off x="4219698" y="326397"/>
            <a:ext cx="37526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  <a:endParaRPr lang="en-US" sz="5400" b="1" cap="none" spc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94422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6A27-81ED-47B1-80A0-7CF419C14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4C4C4C"/>
                </a:solidFill>
                <a:latin typeface="Helvetica Neue"/>
              </a:rPr>
              <a:t>.</a:t>
            </a:r>
            <a:br>
              <a:rPr lang="en-US" b="0" i="0">
                <a:solidFill>
                  <a:srgbClr val="4C4C4C"/>
                </a:solidFill>
                <a:effectLst/>
                <a:latin typeface="Helvetica Neue"/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315A0-DF6C-4A0E-90F4-5DBF05AC0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70" y="310717"/>
            <a:ext cx="10599938" cy="6161103"/>
          </a:xfrm>
        </p:spPr>
        <p:txBody>
          <a:bodyPr/>
          <a:lstStyle/>
          <a:p>
            <a:pPr algn="l"/>
            <a:endParaRPr lang="en-US" sz="2000" b="1" u="sng">
              <a:solidFill>
                <a:srgbClr val="7030A0"/>
              </a:solidFill>
            </a:endParaRPr>
          </a:p>
          <a:p>
            <a:pPr algn="l"/>
            <a:endParaRPr lang="en-US" sz="2000" b="1" u="sng">
              <a:solidFill>
                <a:srgbClr val="7030A0"/>
              </a:solidFill>
            </a:endParaRPr>
          </a:p>
          <a:p>
            <a:pPr algn="l"/>
            <a:endParaRPr lang="en-US" sz="2000" b="1" u="sng">
              <a:solidFill>
                <a:srgbClr val="7030A0"/>
              </a:solidFill>
            </a:endParaRPr>
          </a:p>
          <a:p>
            <a:pPr algn="l"/>
            <a:endParaRPr lang="en-US" sz="2000" b="1" u="sng">
              <a:solidFill>
                <a:srgbClr val="7030A0"/>
              </a:solidFill>
            </a:endParaRPr>
          </a:p>
          <a:p>
            <a:pPr algn="l"/>
            <a:r>
              <a:rPr lang="en-US" sz="2000" b="1" u="sng">
                <a:solidFill>
                  <a:srgbClr val="7030A0"/>
                </a:solidFill>
              </a:rPr>
              <a:t>EXISTING SYSTEM:</a:t>
            </a:r>
          </a:p>
          <a:p>
            <a:pPr algn="l"/>
            <a:br>
              <a:rPr lang="en-US" sz="2000">
                <a:solidFill>
                  <a:srgbClr val="4C4C4C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 The K-means clustering model produced a low accuracy. Using K-means there were quite a few wrong predictions, which wrongly got detected as Accident spots. Therefore, K-means would not be the preferred model, as it doesn’t correctly Analyze Accidents and it also produced a lot of false positives</a:t>
            </a:r>
          </a:p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877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3777"/>
            <a:ext cx="10972800" cy="51523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>
                <a:solidFill>
                  <a:srgbClr val="7030A0"/>
                </a:solidFill>
              </a:rPr>
              <a:t>PROPOSED SYSTEM:</a:t>
            </a:r>
          </a:p>
          <a:p>
            <a:endParaRPr lang="en-US" b="1" u="sng">
              <a:solidFill>
                <a:srgbClr val="7030A0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The algorithms i will be using to analyze the data are: Linear Regression, Polynomial Regression, Decision Tree Regressor, Support Vector Regressor, Random Forest Regressor algorithms. These algorithms are used to classify the previous accidents data set and then regression is performed. </a:t>
            </a:r>
          </a:p>
          <a:p>
            <a:r>
              <a:rPr lang="en-US" sz="2000">
                <a:solidFill>
                  <a:schemeClr val="tx1"/>
                </a:solidFill>
              </a:rPr>
              <a:t>We will check best out of 5 Algorithms ,which will found to produce a good estimate of the generalization error and to be resistant to over fitting. This algorithms has been found to produce a good accuracy and precision</a:t>
            </a:r>
            <a:r>
              <a:rPr lang="en-IN" sz="2000">
                <a:solidFill>
                  <a:schemeClr val="tx1"/>
                </a:solidFill>
              </a:rPr>
              <a:t>                                </a:t>
            </a:r>
          </a:p>
          <a:p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8157"/>
            <a:ext cx="10972800" cy="4998010"/>
          </a:xfrm>
        </p:spPr>
        <p:txBody>
          <a:bodyPr/>
          <a:lstStyle/>
          <a:p>
            <a:pPr>
              <a:buNone/>
            </a:pPr>
            <a:r>
              <a:rPr lang="en-US"/>
              <a:t>Advantage in Proposed System :</a:t>
            </a:r>
          </a:p>
          <a:p>
            <a:r>
              <a:rPr lang="en-US" sz="2000"/>
              <a:t>As of now to analyze the data Data scientist are using K- means algorithm Instead we are taking 5 more algorithms and checking for efficient and easiest algorithm to analyze the data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Disadvantage in  Existing System :</a:t>
            </a:r>
          </a:p>
          <a:p>
            <a:r>
              <a:rPr lang="en-US" sz="2000">
                <a:solidFill>
                  <a:schemeClr val="tx1"/>
                </a:solidFill>
              </a:rPr>
              <a:t>Using K-means there were quite a few wrong predictions, which wrongly got detected as Accident spots.</a:t>
            </a:r>
            <a:endParaRPr lang="en-I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3C9782-BD13-4DD8-B27F-A5D4A8A02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482" y="660415"/>
            <a:ext cx="8787710" cy="4870374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1900" b="1" u="sng" kern="50">
                <a:solidFill>
                  <a:srgbClr val="105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 </a:t>
            </a:r>
            <a:r>
              <a:rPr lang="en-US" sz="1900" b="1" kern="50">
                <a:solidFill>
                  <a:srgbClr val="10503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900" kern="50">
              <a:solidFill>
                <a:srgbClr val="10503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1375" algn="l">
              <a:spcBef>
                <a:spcPts val="675"/>
              </a:spcBef>
              <a:spcAft>
                <a:spcPts val="0"/>
              </a:spcAft>
              <a:tabLst>
                <a:tab pos="267208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US" sz="1800" spc="-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	:	Windows 10.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1375" algn="l">
              <a:spcBef>
                <a:spcPts val="720"/>
              </a:spcBef>
              <a:spcAft>
                <a:spcPts val="0"/>
              </a:spcAft>
              <a:tabLst>
                <a:tab pos="267208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1800" spc="-1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	:	Python</a:t>
            </a:r>
          </a:p>
          <a:p>
            <a:pPr marL="841375" algn="l">
              <a:spcBef>
                <a:spcPts val="720"/>
              </a:spcBef>
              <a:spcAft>
                <a:spcPts val="0"/>
              </a:spcAft>
              <a:tabLst>
                <a:tab pos="267208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	:	Jupyter Notebook(Anaconda Navigator)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endParaRPr lang="en-US" sz="1900" b="1" u="sng" kern="50">
              <a:solidFill>
                <a:schemeClr val="accent5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1900" b="1" u="sng" kern="5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 </a:t>
            </a:r>
            <a:r>
              <a:rPr lang="en-US" sz="1900" b="1" u="sng" kern="5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41375" algn="l">
              <a:spcBef>
                <a:spcPts val="650"/>
              </a:spcBef>
              <a:spcAft>
                <a:spcPts val="0"/>
              </a:spcAft>
              <a:tabLst>
                <a:tab pos="267462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	:	Intel </a:t>
            </a:r>
            <a:r>
              <a:rPr lang="en-US" sz="1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5Core.11th</a:t>
            </a:r>
            <a:r>
              <a:rPr lang="en-US" sz="1800" spc="-5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1375" algn="l">
              <a:spcBef>
                <a:spcPts val="710"/>
              </a:spcBef>
              <a:spcAft>
                <a:spcPts val="0"/>
              </a:spcAft>
              <a:tabLst>
                <a:tab pos="267208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</a:t>
            </a:r>
            <a:r>
              <a:rPr lang="en-US" sz="1800" spc="-1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	:	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TB.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1375" algn="l">
              <a:spcBef>
                <a:spcPts val="705"/>
              </a:spcBef>
              <a:spcAft>
                <a:spcPts val="0"/>
              </a:spcAft>
              <a:tabLst>
                <a:tab pos="267208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	:	15.6’’</a:t>
            </a:r>
            <a:r>
              <a:rPr lang="en-US" sz="1800" spc="-6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1375" algn="l">
              <a:spcBef>
                <a:spcPts val="720"/>
              </a:spcBef>
              <a:spcAft>
                <a:spcPts val="0"/>
              </a:spcAft>
              <a:tabLst>
                <a:tab pos="267462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Devices	:	Keyboard, Mouse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1375" algn="l">
              <a:spcBef>
                <a:spcPts val="710"/>
              </a:spcBef>
              <a:spcAft>
                <a:spcPts val="0"/>
              </a:spcAft>
              <a:tabLst>
                <a:tab pos="2672080" algn="l"/>
                <a:tab pos="3129280" algn="l"/>
              </a:tabLst>
            </a:pP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	:	8</a:t>
            </a:r>
            <a:r>
              <a:rPr lang="en-US" sz="1800" spc="-1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endParaRPr lang="en-IN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8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006D-02A2-4F2D-8A9A-29DBD7F7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32" y="1828801"/>
            <a:ext cx="3027284" cy="452760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002060"/>
                </a:solidFill>
              </a:rPr>
              <a:t>CONCLUSION</a:t>
            </a:r>
            <a:endParaRPr lang="en-IN" sz="2800" b="1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8F97-46FA-4DB9-8B75-C56D3B1CB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751" y="2512382"/>
            <a:ext cx="9934113" cy="2672177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endParaRPr lang="en-US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By the end of our project we can conclude that we can use 1 out of 5 of the best algorithm to analyze the data.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Which helps the Data Scientist to analyze the data efficiently and easily</a:t>
            </a:r>
            <a:endParaRPr lang="en-I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15588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6B658E-DCBF-4B7D-8CF4-9EE03AE7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44" y="694555"/>
            <a:ext cx="6400801" cy="52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4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560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Helvetica Neue</vt:lpstr>
      <vt:lpstr>Times New Roman</vt:lpstr>
      <vt:lpstr>Office Theme</vt:lpstr>
      <vt:lpstr>PowerPoint Presentation</vt:lpstr>
      <vt:lpstr>PowerPoint Presentation</vt:lpstr>
      <vt:lpstr>. 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Divya</dc:creator>
  <cp:lastModifiedBy>ramnivesh reddy</cp:lastModifiedBy>
  <cp:revision>57</cp:revision>
  <dcterms:created xsi:type="dcterms:W3CDTF">2021-05-08T17:00:47Z</dcterms:created>
  <dcterms:modified xsi:type="dcterms:W3CDTF">2021-11-22T05:00:29Z</dcterms:modified>
</cp:coreProperties>
</file>