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sldIdLst>
    <p:sldId id="256" r:id="rId2"/>
    <p:sldId id="257" r:id="rId3"/>
    <p:sldId id="263" r:id="rId4"/>
    <p:sldId id="278" r:id="rId5"/>
    <p:sldId id="269" r:id="rId6"/>
    <p:sldId id="277" r:id="rId7"/>
    <p:sldId id="259" r:id="rId8"/>
    <p:sldId id="271" r:id="rId9"/>
    <p:sldId id="276" r:id="rId10"/>
    <p:sldId id="273" r:id="rId11"/>
    <p:sldId id="280" r:id="rId12"/>
    <p:sldId id="274" r:id="rId13"/>
    <p:sldId id="275" r:id="rId14"/>
    <p:sldId id="281" r:id="rId15"/>
    <p:sldId id="279"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DDUTOORY REDDY" initials="PR" lastIdx="1" clrIdx="0">
    <p:extLst>
      <p:ext uri="{19B8F6BF-5375-455C-9EA6-DF929625EA0E}">
        <p15:presenceInfo xmlns:p15="http://schemas.microsoft.com/office/powerpoint/2012/main" userId="1592b7a07b5999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B9B4-65A3-4757-AF98-794B0B3B2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A60F5A-6965-4D7D-A896-CF2A15444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30B146-3D23-4BF9-BEE8-72AAF2DF78B3}"/>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5" name="Footer Placeholder 4">
            <a:extLst>
              <a:ext uri="{FF2B5EF4-FFF2-40B4-BE49-F238E27FC236}">
                <a16:creationId xmlns:a16="http://schemas.microsoft.com/office/drawing/2014/main" id="{B248E620-2A4D-4AFD-93C6-EAFFAB1A1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C6BF4-5B80-4BCA-92E4-BF4F4C7E226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91824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1E97-3C43-474C-80E6-B8779B997D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565B9-B020-4FCF-9353-AD5681F8B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F5AFD-115B-4836-B28D-693D9E79D236}"/>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5" name="Footer Placeholder 4">
            <a:extLst>
              <a:ext uri="{FF2B5EF4-FFF2-40B4-BE49-F238E27FC236}">
                <a16:creationId xmlns:a16="http://schemas.microsoft.com/office/drawing/2014/main" id="{F6F60C6A-C414-4AB4-82A0-711DAD9D2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20530-5858-4D01-AFE8-4A2B58B5FF07}"/>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419147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E2580-8F29-499F-AF70-C32DD6ABB7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25439-1855-40D4-A328-10816589B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B1CDB-A837-48BB-BF3B-BDD0E251DADD}"/>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5" name="Footer Placeholder 4">
            <a:extLst>
              <a:ext uri="{FF2B5EF4-FFF2-40B4-BE49-F238E27FC236}">
                <a16:creationId xmlns:a16="http://schemas.microsoft.com/office/drawing/2014/main" id="{6E58B38E-8342-46DE-A0B1-20242C746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04C46-A116-4CBB-A47A-FFBE4394FE88}"/>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138222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51AA-3E42-4873-8725-93A349304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97742C-4A46-43F2-9CE1-1822E1FB8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0A50A-6096-42DA-A9F9-4B4FD05DEC38}"/>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5" name="Footer Placeholder 4">
            <a:extLst>
              <a:ext uri="{FF2B5EF4-FFF2-40B4-BE49-F238E27FC236}">
                <a16:creationId xmlns:a16="http://schemas.microsoft.com/office/drawing/2014/main" id="{9634C970-D45E-4D86-BF02-65EA299F2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634A82-0F41-47F3-8C90-6745A0618C1A}"/>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14359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AB0D-5F19-4367-965C-8DB68DE37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D6FA64-900E-4E67-BA97-65C40D794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E5E983-A48E-4734-B1AC-CC0ED8EB5DB3}"/>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5" name="Footer Placeholder 4">
            <a:extLst>
              <a:ext uri="{FF2B5EF4-FFF2-40B4-BE49-F238E27FC236}">
                <a16:creationId xmlns:a16="http://schemas.microsoft.com/office/drawing/2014/main" id="{0F725DD3-C13A-4ACB-8CA1-73431F32F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F2EF4-A47B-4DB1-B849-30703CFF9EC2}"/>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48684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EE75-4474-4901-9770-79B4C9716C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29AE41-A9B2-409D-9993-DDAF2AD01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A007B4-AC2B-46B5-9392-5F73BBD2B1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38EE83-D5D6-4849-A94C-EFFBE1E89D15}"/>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6" name="Footer Placeholder 5">
            <a:extLst>
              <a:ext uri="{FF2B5EF4-FFF2-40B4-BE49-F238E27FC236}">
                <a16:creationId xmlns:a16="http://schemas.microsoft.com/office/drawing/2014/main" id="{08034E89-F525-4CF0-8986-71C456E77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45FC9-0E68-42E6-A546-090B1AD6868A}"/>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403717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1027-CD1F-4E0C-A935-46045401A1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296E81-1955-4B13-BF3A-D3BE45876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AF1BB-2FA2-4E73-9EFB-06F9D1595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76AE2F-5E15-4CDF-B809-BF83BA624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458DC-308F-4505-A90D-1A15EC55B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8336C7-D386-4528-A013-E9E5293AEEAD}"/>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8" name="Footer Placeholder 7">
            <a:extLst>
              <a:ext uri="{FF2B5EF4-FFF2-40B4-BE49-F238E27FC236}">
                <a16:creationId xmlns:a16="http://schemas.microsoft.com/office/drawing/2014/main" id="{3F6A2E63-D544-40DF-80BA-7559E687D9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21C2D2-9068-4F6C-9022-27448BFD5441}"/>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11382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EB00-D88C-43BB-93A1-2CBC343A74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F96CEE-A380-44EB-B846-AF3A0E5A267D}"/>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4" name="Footer Placeholder 3">
            <a:extLst>
              <a:ext uri="{FF2B5EF4-FFF2-40B4-BE49-F238E27FC236}">
                <a16:creationId xmlns:a16="http://schemas.microsoft.com/office/drawing/2014/main" id="{13198EA7-DE22-4287-9C28-E6474B4814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6D1654-BD57-4CF2-BAD8-C6F1A4B17765}"/>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46841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AB9C6-3EB6-4A78-8136-E78F712300FC}"/>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3" name="Footer Placeholder 2">
            <a:extLst>
              <a:ext uri="{FF2B5EF4-FFF2-40B4-BE49-F238E27FC236}">
                <a16:creationId xmlns:a16="http://schemas.microsoft.com/office/drawing/2014/main" id="{D7C58203-E5B0-42C5-9B3A-CB1B07819D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59FE94-D4A1-4F68-9F16-EE40A810256F}"/>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3811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E269-1FCF-49A7-B4FD-6EA7C9B5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30B65C-BA8A-4DCB-842A-B808A3D6B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D2444D-2929-4C82-901A-EEB3F3032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9D252-2ACB-42A5-AB74-09A97F756EC8}"/>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6" name="Footer Placeholder 5">
            <a:extLst>
              <a:ext uri="{FF2B5EF4-FFF2-40B4-BE49-F238E27FC236}">
                <a16:creationId xmlns:a16="http://schemas.microsoft.com/office/drawing/2014/main" id="{2F6744A8-4ED6-4F52-9501-ED2A325065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B246AB-F1F5-428A-BB0E-B2FE3519F2E6}"/>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00473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5DFE-A474-432B-921D-327868D65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FE57FA-56C7-497E-A06E-F09FE2ADE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FF5101-F247-4CF9-8DE1-33F990BF0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8335F-BDCB-4712-8668-06ABEF534E0B}"/>
              </a:ext>
            </a:extLst>
          </p:cNvPr>
          <p:cNvSpPr>
            <a:spLocks noGrp="1"/>
          </p:cNvSpPr>
          <p:nvPr>
            <p:ph type="dt" sz="half" idx="10"/>
          </p:nvPr>
        </p:nvSpPr>
        <p:spPr/>
        <p:txBody>
          <a:bodyPr/>
          <a:lstStyle/>
          <a:p>
            <a:fld id="{4BEBC69F-81EA-4A7B-8424-4554445181CD}" type="datetimeFigureOut">
              <a:rPr lang="en-IN" smtClean="0"/>
              <a:pPr/>
              <a:t>27-10-2021</a:t>
            </a:fld>
            <a:endParaRPr lang="en-IN"/>
          </a:p>
        </p:txBody>
      </p:sp>
      <p:sp>
        <p:nvSpPr>
          <p:cNvPr id="6" name="Footer Placeholder 5">
            <a:extLst>
              <a:ext uri="{FF2B5EF4-FFF2-40B4-BE49-F238E27FC236}">
                <a16:creationId xmlns:a16="http://schemas.microsoft.com/office/drawing/2014/main" id="{043F85ED-24E6-49AA-90A3-71FB923260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CD3F33-24E8-4D1A-B70F-625E7E8304D7}"/>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428612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8ACCB-EB84-4B98-A3CB-6B930C353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DBFF0-47BE-4077-BB25-DEC282D58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F4E3E-B783-4DF2-95F9-FB914E79E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C69F-81EA-4A7B-8424-4554445181CD}" type="datetimeFigureOut">
              <a:rPr lang="en-IN" smtClean="0"/>
              <a:pPr/>
              <a:t>27-10-2021</a:t>
            </a:fld>
            <a:endParaRPr lang="en-IN"/>
          </a:p>
        </p:txBody>
      </p:sp>
      <p:sp>
        <p:nvSpPr>
          <p:cNvPr id="5" name="Footer Placeholder 4">
            <a:extLst>
              <a:ext uri="{FF2B5EF4-FFF2-40B4-BE49-F238E27FC236}">
                <a16:creationId xmlns:a16="http://schemas.microsoft.com/office/drawing/2014/main" id="{9628EF11-18CF-4B75-BACA-A11D8A2EC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9445C0-A11D-4B83-B0A1-588C25211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857A-A4E0-42C9-A37D-157CCB099EDE}" type="slidenum">
              <a:rPr lang="en-IN" smtClean="0"/>
              <a:pPr/>
              <a:t>‹#›</a:t>
            </a:fld>
            <a:endParaRPr lang="en-IN"/>
          </a:p>
        </p:txBody>
      </p:sp>
    </p:spTree>
    <p:extLst>
      <p:ext uri="{BB962C8B-B14F-4D97-AF65-F5344CB8AC3E}">
        <p14:creationId xmlns:p14="http://schemas.microsoft.com/office/powerpoint/2010/main" val="2660182746"/>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2347382" y="3134633"/>
            <a:ext cx="7706706" cy="954107"/>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SHUTDOWN AND RESTARTING PERSONAL COMPUTER USING VOICE COMMAND  </a:t>
            </a:r>
            <a:endPar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CCC7F866-494A-4519-9541-5854C8307494}"/>
              </a:ext>
            </a:extLst>
          </p:cNvPr>
          <p:cNvSpPr/>
          <p:nvPr/>
        </p:nvSpPr>
        <p:spPr>
          <a:xfrm>
            <a:off x="6511636" y="4631377"/>
            <a:ext cx="4490061" cy="1323439"/>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a:t>
            </a:r>
          </a:p>
          <a:p>
            <a:r>
              <a:rPr lang="en-US" sz="2000" dirty="0">
                <a:ln w="0"/>
                <a:solidFill>
                  <a:schemeClr val="accent5">
                    <a:lumMod val="50000"/>
                  </a:schemeClr>
                </a:solidFill>
                <a:effectLst>
                  <a:outerShdw blurRad="38100" dist="25400" dir="5400000" algn="ctr" rotWithShape="0">
                    <a:srgbClr val="6E747A">
                      <a:alpha val="43000"/>
                    </a:srgbClr>
                  </a:outerShdw>
                </a:effectLst>
              </a:rPr>
              <a:t>P RAM NIVESH REDDY(18C91A0576)</a:t>
            </a:r>
          </a:p>
          <a:p>
            <a:r>
              <a:rPr lang="en-US" sz="2000" dirty="0">
                <a:ln w="0"/>
                <a:solidFill>
                  <a:schemeClr val="accent5">
                    <a:lumMod val="50000"/>
                  </a:schemeClr>
                </a:solidFill>
                <a:effectLst>
                  <a:outerShdw blurRad="38100" dist="25400" dir="5400000" algn="ctr" rotWithShape="0">
                    <a:srgbClr val="6E747A">
                      <a:alpha val="43000"/>
                    </a:srgbClr>
                  </a:outerShdw>
                </a:effectLst>
              </a:rPr>
              <a:t>PANNALA DIVYA           (18C91A0567)</a:t>
            </a:r>
          </a:p>
          <a:p>
            <a:r>
              <a:rPr lang="en-US" sz="2000" dirty="0">
                <a:ln w="0"/>
                <a:solidFill>
                  <a:schemeClr val="accent5">
                    <a:lumMod val="50000"/>
                  </a:schemeClr>
                </a:solidFill>
                <a:effectLst>
                  <a:outerShdw blurRad="38100" dist="25400" dir="5400000" algn="ctr" rotWithShape="0">
                    <a:srgbClr val="6E747A">
                      <a:alpha val="43000"/>
                    </a:srgbClr>
                  </a:outerShdw>
                </a:effectLst>
              </a:rPr>
              <a:t>N SRIHARSHA                (18C91A0562)</a:t>
            </a: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1569660"/>
          </a:xfrm>
          <a:prstGeom prst="rect">
            <a:avLst/>
          </a:prstGeom>
          <a:noFill/>
        </p:spPr>
        <p:txBody>
          <a:bodyPr wrap="square" lIns="91440" tIns="45720" rIns="91440" bIns="45720">
            <a:spAutoFit/>
          </a:bodyPr>
          <a:lstStyle/>
          <a:p>
            <a:pPr algn="ctr">
              <a:lnSpc>
                <a:spcPct val="150000"/>
              </a:lnSpc>
            </a:pP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Under the guidance of:</a:t>
            </a:r>
          </a:p>
          <a:p>
            <a:pPr algn="ctr">
              <a:lnSpc>
                <a:spcPct val="150000"/>
              </a:lnSpc>
            </a:pPr>
            <a:r>
              <a:rPr lang="en-US" sz="2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Dr.G.Venkat</a:t>
            </a: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2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Koti</a:t>
            </a: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Reddy</a:t>
            </a:r>
          </a:p>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-Assistant Professor</a:t>
            </a:r>
            <a:endPar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555668" y="275842"/>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2021-2022</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230582" y="1664575"/>
            <a:ext cx="7706706"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DEPARTMENT OF COMPUTER SCIENCE AND ENGINEERING</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9382"/>
            <a:ext cx="11319164" cy="6248399"/>
          </a:xfrm>
        </p:spPr>
        <p:txBody>
          <a:bodyPr/>
          <a:lstStyle/>
          <a:p>
            <a:pPr algn="ctr">
              <a:buNone/>
            </a:pPr>
            <a:r>
              <a:rPr lang="en-US" dirty="0"/>
              <a:t> </a:t>
            </a:r>
          </a:p>
          <a:p>
            <a:pPr algn="ctr">
              <a:buNone/>
            </a:pPr>
            <a:r>
              <a:rPr lang="en-US" dirty="0"/>
              <a:t>  IMPLEMENTATION</a:t>
            </a:r>
          </a:p>
          <a:p>
            <a:pPr algn="ctr">
              <a:buNone/>
            </a:pPr>
            <a:endParaRPr lang="en-US" dirty="0"/>
          </a:p>
          <a:p>
            <a:pPr marL="139700" marR="0">
              <a:spcBef>
                <a:spcPts val="805"/>
              </a:spcBef>
              <a:spcAft>
                <a:spcPts val="0"/>
              </a:spcAft>
              <a:tabLst>
                <a:tab pos="5677535" algn="r"/>
              </a:tabLst>
            </a:pPr>
            <a:r>
              <a:rPr lang="en-US" sz="1800" b="1" dirty="0">
                <a:effectLst/>
                <a:latin typeface="Times New Roman" panose="02020603050405020304" pitchFamily="18" charset="0"/>
                <a:ea typeface="Times New Roman" panose="02020603050405020304" pitchFamily="18" charset="0"/>
              </a:rPr>
              <a:t>Environmental</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Setup: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805"/>
              </a:spcBef>
              <a:spcAft>
                <a:spcPts val="0"/>
              </a:spcAft>
              <a:buFont typeface="Symbol" panose="05050102010706020507" pitchFamily="18" charset="2"/>
              <a:buChar char=""/>
              <a:tabLst>
                <a:tab pos="5677535" algn="r"/>
              </a:tabLst>
            </a:pPr>
            <a:r>
              <a:rPr lang="en-US" sz="1800" dirty="0">
                <a:effectLst/>
                <a:latin typeface="Times New Roman" panose="02020603050405020304" pitchFamily="18" charset="0"/>
                <a:ea typeface="Times New Roman" panose="02020603050405020304" pitchFamily="18" charset="0"/>
              </a:rPr>
              <a:t>we need to install and setup the IDE </a:t>
            </a:r>
          </a:p>
          <a:p>
            <a:pPr marL="342900" marR="0" lvl="0" indent="-342900">
              <a:spcBef>
                <a:spcPts val="805"/>
              </a:spcBef>
              <a:spcAft>
                <a:spcPts val="0"/>
              </a:spcAft>
              <a:buFont typeface="Symbol" panose="05050102010706020507" pitchFamily="18" charset="2"/>
              <a:buChar char=""/>
              <a:tabLst>
                <a:tab pos="5677535" algn="r"/>
              </a:tabLst>
            </a:pPr>
            <a:r>
              <a:rPr lang="en-US" sz="1800" dirty="0">
                <a:effectLst/>
                <a:latin typeface="Times New Roman" panose="02020603050405020304" pitchFamily="18" charset="0"/>
                <a:ea typeface="Times New Roman" panose="02020603050405020304" pitchFamily="18" charset="0"/>
              </a:rPr>
              <a:t>after installing we need to set the path in environmental variables</a:t>
            </a:r>
          </a:p>
          <a:p>
            <a:pPr marL="342900" marR="0" lvl="0" indent="-342900">
              <a:spcBef>
                <a:spcPts val="805"/>
              </a:spcBef>
              <a:spcAft>
                <a:spcPts val="0"/>
              </a:spcAft>
              <a:buFont typeface="Symbol" panose="05050102010706020507" pitchFamily="18" charset="2"/>
              <a:buChar char=""/>
              <a:tabLst>
                <a:tab pos="5677535" algn="r"/>
              </a:tabLst>
            </a:pPr>
            <a:r>
              <a:rPr lang="en-US" sz="1800" dirty="0">
                <a:effectLst/>
                <a:latin typeface="Times New Roman" panose="02020603050405020304" pitchFamily="18" charset="0"/>
                <a:ea typeface="Times New Roman" panose="02020603050405020304" pitchFamily="18" charset="0"/>
              </a:rPr>
              <a:t>the process for installing is as below.</a:t>
            </a:r>
          </a:p>
          <a:p>
            <a:pPr marL="342900" marR="0" lvl="0" indent="-342900">
              <a:spcBef>
                <a:spcPts val="805"/>
              </a:spcBef>
              <a:spcAft>
                <a:spcPts val="0"/>
              </a:spcAft>
              <a:buFont typeface="Symbol" panose="05050102010706020507" pitchFamily="18" charset="2"/>
              <a:buChar char=""/>
              <a:tabLst>
                <a:tab pos="5677535" algn="r"/>
              </a:tabLst>
            </a:pPr>
            <a:endParaRPr lang="en-US" sz="1800" dirty="0">
              <a:latin typeface="Times New Roman" panose="02020603050405020304" pitchFamily="18" charset="0"/>
              <a:ea typeface="Times New Roman" panose="02020603050405020304" pitchFamily="18" charset="0"/>
            </a:endParaRPr>
          </a:p>
          <a:p>
            <a:pPr marL="0" marR="0">
              <a:spcBef>
                <a:spcPts val="0"/>
              </a:spcBef>
              <a:spcAft>
                <a:spcPts val="1200"/>
              </a:spcAft>
            </a:pPr>
            <a:r>
              <a:rPr lang="en-US" sz="1800" b="1" dirty="0">
                <a:solidFill>
                  <a:srgbClr val="222222"/>
                </a:solidFill>
                <a:effectLst/>
                <a:latin typeface="Arial" panose="020B0604020202020204" pitchFamily="34" charset="0"/>
                <a:ea typeface="Times New Roman" panose="02020603050405020304" pitchFamily="18" charset="0"/>
              </a:rPr>
              <a:t>Module </a:t>
            </a:r>
            <a:r>
              <a:rPr lang="en-US" sz="1800" b="1" dirty="0">
                <a:effectLst/>
                <a:latin typeface="Times New Roman" panose="02020603050405020304" pitchFamily="18" charset="0"/>
                <a:ea typeface="Times New Roman" panose="02020603050405020304" pitchFamily="18" charset="0"/>
              </a:rPr>
              <a:t>Description: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1200"/>
              </a:spcBef>
              <a:spcAft>
                <a:spcPts val="1200"/>
              </a:spcAft>
              <a:buFont typeface="Arial" panose="020B0604020202020204" pitchFamily="34" charset="0"/>
              <a:buChar char="•"/>
              <a:tabLst>
                <a:tab pos="457200" algn="l"/>
              </a:tabLs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main objective of this project is to shutdown, restart and log-off PC(Personal Computer) by using voice command.</a:t>
            </a:r>
          </a:p>
          <a:p>
            <a:pPr marL="342900" marR="0" lvl="0" indent="-342900" algn="just">
              <a:spcBef>
                <a:spcPts val="0"/>
              </a:spcBef>
              <a:spcAft>
                <a:spcPts val="12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have used three modules of Python here,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pyaudio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working in the background and is necessary to be installed.</a:t>
            </a:r>
          </a:p>
          <a:p>
            <a:pPr>
              <a:spcBef>
                <a:spcPts val="805"/>
              </a:spcBef>
              <a:buFont typeface="Symbol" panose="05050102010706020507" pitchFamily="18" charset="2"/>
              <a:buChar char=""/>
              <a:tabLst>
                <a:tab pos="5677535"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we have made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take_command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function so that it can be used here as the ear of our voice assistant in Python which ultimately uses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speech_recognition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module.</a:t>
            </a:r>
          </a:p>
          <a:p>
            <a:pPr marL="342900" marR="0" lvl="0" indent="-342900">
              <a:spcBef>
                <a:spcPts val="805"/>
              </a:spcBef>
              <a:spcAft>
                <a:spcPts val="0"/>
              </a:spcAft>
              <a:buFont typeface="Symbol" panose="05050102010706020507" pitchFamily="18" charset="2"/>
              <a:buChar char=""/>
              <a:tabLst>
                <a:tab pos="5677535" algn="r"/>
              </a:tabLst>
            </a:pPr>
            <a:endParaRPr lang="en-US" sz="1800" dirty="0">
              <a:effectLst/>
              <a:latin typeface="Times New Roman" panose="02020603050405020304" pitchFamily="18" charset="0"/>
              <a:ea typeface="Times New Roman" panose="02020603050405020304" pitchFamily="18" charset="0"/>
            </a:endParaRPr>
          </a:p>
          <a:p>
            <a:pPr algn="ctr">
              <a:buNone/>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E995-79FE-4AB6-ABEE-9E069A2B4BBB}"/>
              </a:ext>
            </a:extLst>
          </p:cNvPr>
          <p:cNvSpPr>
            <a:spLocks noGrp="1"/>
          </p:cNvSpPr>
          <p:nvPr>
            <p:ph type="title"/>
          </p:nvPr>
        </p:nvSpPr>
        <p:spPr>
          <a:xfrm>
            <a:off x="609599" y="274637"/>
            <a:ext cx="11249891" cy="6292417"/>
          </a:xfrm>
        </p:spPr>
        <p:txBody>
          <a:bodyPr>
            <a:normAutofit/>
          </a:bodyPr>
          <a:lstStyle/>
          <a:p>
            <a:pPr marL="342900" marR="0" lvl="0" indent="-342900" algn="l">
              <a:spcBef>
                <a:spcPts val="0"/>
              </a:spcBef>
              <a:spcAft>
                <a:spcPts val="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Similarly, we have made the Speak() function so that it can be used here as the mouth of our voice assistant in Python which ultimately uses the pyttsx3 module.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dirty="0">
                <a:solidFill>
                  <a:srgbClr val="222222"/>
                </a:solidFill>
                <a:effectLst/>
                <a:latin typeface="Arial" panose="020B0604020202020204" pitchFamily="34"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dirty="0">
                <a:solidFill>
                  <a:srgbClr val="222222"/>
                </a:solidFill>
                <a:effectLst/>
                <a:latin typeface="Arial" panose="020B0604020202020204" pitchFamily="34" charset="0"/>
                <a:ea typeface="Times New Roman" panose="02020603050405020304" pitchFamily="18" charset="0"/>
              </a:rPr>
              <a:t> </a:t>
            </a:r>
            <a:br>
              <a:rPr lang="en-US" sz="2400"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Software</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Description:</a:t>
            </a:r>
            <a:br>
              <a:rPr lang="en-US" sz="2400" b="1" dirty="0">
                <a:effectLst/>
                <a:latin typeface="Times New Roman" panose="02020603050405020304" pitchFamily="18" charset="0"/>
                <a:ea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r>
              <a:rPr lang="en-US" sz="2400" dirty="0">
                <a:solidFill>
                  <a:srgbClr val="222222"/>
                </a:solidFill>
                <a:effectLst/>
                <a:latin typeface="Arial" panose="020B0604020202020204" pitchFamily="34" charset="0"/>
                <a:ea typeface="Times New Roman" panose="02020603050405020304" pitchFamily="18" charset="0"/>
              </a:rPr>
              <a:t>This assistant is built using python.</a:t>
            </a:r>
            <a:br>
              <a:rPr lang="en-US" sz="2400" dirty="0">
                <a:effectLst/>
                <a:latin typeface="Times New Roman" panose="02020603050405020304" pitchFamily="18" charset="0"/>
                <a:ea typeface="Times New Roman" panose="02020603050405020304" pitchFamily="18" charset="0"/>
              </a:rPr>
            </a:br>
            <a:r>
              <a:rPr lang="en-US" sz="2400" dirty="0">
                <a:solidFill>
                  <a:srgbClr val="222222"/>
                </a:solidFill>
                <a:effectLst/>
                <a:latin typeface="Arial" panose="020B0604020202020204" pitchFamily="34"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We have used three modules of Python here, </a:t>
            </a:r>
            <a:r>
              <a:rPr lang="en-US" sz="2400" dirty="0" err="1">
                <a:effectLst/>
                <a:latin typeface="Times New Roman" panose="02020603050405020304" pitchFamily="18" charset="0"/>
                <a:ea typeface="Times New Roman" panose="02020603050405020304" pitchFamily="18" charset="0"/>
              </a:rPr>
              <a:t>pyaudio</a:t>
            </a:r>
            <a:r>
              <a:rPr lang="en-US" sz="2400" dirty="0">
                <a:effectLst/>
                <a:latin typeface="Times New Roman" panose="02020603050405020304" pitchFamily="18" charset="0"/>
                <a:ea typeface="Times New Roman" panose="02020603050405020304" pitchFamily="18" charset="0"/>
              </a:rPr>
              <a:t> is working in the background and is necessary to be installed</a:t>
            </a:r>
            <a:r>
              <a:rPr lang="en-US" sz="2400" dirty="0">
                <a:solidFill>
                  <a:srgbClr val="222222"/>
                </a:solidFill>
                <a:effectLst/>
                <a:latin typeface="Arial" panose="020B0604020202020204" pitchFamily="34" charset="0"/>
                <a:ea typeface="Times New Roman" panose="02020603050405020304" pitchFamily="18" charset="0"/>
              </a:rPr>
              <a:t>.</a:t>
            </a:r>
            <a:br>
              <a:rPr lang="en-US" sz="2400" dirty="0">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254820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318655"/>
            <a:ext cx="11097491" cy="5807511"/>
          </a:xfrm>
        </p:spPr>
        <p:txBody>
          <a:bodyPr>
            <a:normAutofit/>
          </a:bodyPr>
          <a:lstStyle/>
          <a:p>
            <a:pPr algn="ctr">
              <a:buNone/>
            </a:pPr>
            <a:r>
              <a:rPr lang="en-US" dirty="0"/>
              <a:t> </a:t>
            </a:r>
          </a:p>
          <a:p>
            <a:pPr algn="ctr">
              <a:buNone/>
            </a:pPr>
            <a:r>
              <a:rPr lang="en-US" dirty="0"/>
              <a:t>SYSTEM TESTING</a:t>
            </a:r>
          </a:p>
          <a:p>
            <a:pPr algn="ctr">
              <a:buNone/>
            </a:pPr>
            <a:endParaRPr lang="en-US" dirty="0"/>
          </a:p>
          <a:p>
            <a:pPr algn="ctr">
              <a:buNone/>
            </a:pPr>
            <a:endParaRPr lang="en-US" dirty="0"/>
          </a:p>
          <a:p>
            <a:r>
              <a:rPr lang="en-US" sz="1800" dirty="0">
                <a:solidFill>
                  <a:srgbClr val="222222"/>
                </a:solidFill>
                <a:effectLst/>
                <a:latin typeface="Arial" panose="020B0604020202020204" pitchFamily="34" charset="0"/>
                <a:ea typeface="Times New Roman" panose="02020603050405020304" pitchFamily="18" charset="0"/>
              </a:rPr>
              <a:t>Testing is vital to the success of the system. System testing makes a logical assumption that if all parts of the system correct the results will be successfully achieved. Effective testing early in the process translates directly into long term cost saving, reduced number of errors. System testing is done when all the modules of the system are in working order and has been tested independently for proper working. All the pieces are put into one system and test to determined, whether it needs user's requirements. The best program is worthless if doesn't needs. System testing is designed to uncover weakness that were not found in earlier tests like program testing in which only syntactical and logical are removed. The purpose of System Testing is to consider all the likely variations to which it will be subjected and then push the system to its limits.</a:t>
            </a:r>
            <a:endParaRPr lang="en-US" sz="1800" dirty="0">
              <a:effectLst/>
              <a:latin typeface="Times New Roman" panose="02020603050405020304" pitchFamily="18" charset="0"/>
              <a:ea typeface="Times New Roman" panose="02020603050405020304" pitchFamily="18" charset="0"/>
            </a:endParaRPr>
          </a:p>
          <a:p>
            <a:pPr algn="ctr">
              <a:buNone/>
            </a:pP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
            <a:ext cx="11443855" cy="6126166"/>
          </a:xfrm>
        </p:spPr>
        <p:txBody>
          <a:bodyPr/>
          <a:lstStyle/>
          <a:p>
            <a:pPr algn="ctr">
              <a:buNone/>
            </a:pPr>
            <a:endParaRPr lang="en-US" dirty="0"/>
          </a:p>
          <a:p>
            <a:pPr algn="ctr">
              <a:buNone/>
            </a:pPr>
            <a:r>
              <a:rPr lang="en-US" dirty="0"/>
              <a:t>RESULTS</a:t>
            </a:r>
          </a:p>
          <a:p>
            <a:pPr>
              <a:buNone/>
            </a:pPr>
            <a:r>
              <a:rPr lang="en-US" sz="2400" dirty="0"/>
              <a:t>Shutdown result :</a:t>
            </a:r>
          </a:p>
          <a:p>
            <a:pPr algn="ctr">
              <a:buNone/>
            </a:pPr>
            <a:endParaRPr lang="en-IN" dirty="0"/>
          </a:p>
        </p:txBody>
      </p:sp>
      <p:pic>
        <p:nvPicPr>
          <p:cNvPr id="4" name="Picture 3" descr="What Exactly Happens When You Shut Down or Sign Out of Windows?">
            <a:extLst>
              <a:ext uri="{FF2B5EF4-FFF2-40B4-BE49-F238E27FC236}">
                <a16:creationId xmlns:a16="http://schemas.microsoft.com/office/drawing/2014/main" id="{4D365959-8745-4FD9-817A-2B47B5ABC7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90501"/>
            <a:ext cx="9393382" cy="50901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B387-0470-40C6-9B09-34567C351741}"/>
              </a:ext>
            </a:extLst>
          </p:cNvPr>
          <p:cNvSpPr>
            <a:spLocks noGrp="1"/>
          </p:cNvSpPr>
          <p:nvPr>
            <p:ph type="title"/>
          </p:nvPr>
        </p:nvSpPr>
        <p:spPr/>
        <p:txBody>
          <a:bodyPr>
            <a:normAutofit/>
          </a:bodyPr>
          <a:lstStyle/>
          <a:p>
            <a:pPr algn="l"/>
            <a:r>
              <a:rPr lang="en-US" sz="2400" dirty="0">
                <a:latin typeface="+mn-lt"/>
              </a:rPr>
              <a:t>Restart Result :</a:t>
            </a:r>
          </a:p>
        </p:txBody>
      </p:sp>
      <p:pic>
        <p:nvPicPr>
          <p:cNvPr id="3" name="Picture 2" descr="SOLVED] Computer Randomly Restarts on Windows 10 - Driver Easy">
            <a:extLst>
              <a:ext uri="{FF2B5EF4-FFF2-40B4-BE49-F238E27FC236}">
                <a16:creationId xmlns:a16="http://schemas.microsoft.com/office/drawing/2014/main" id="{E38E27E4-9572-4B64-916E-9526034E7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2633" y="387379"/>
            <a:ext cx="6878493" cy="6304915"/>
          </a:xfrm>
          <a:prstGeom prst="rect">
            <a:avLst/>
          </a:prstGeom>
          <a:noFill/>
          <a:ln>
            <a:noFill/>
          </a:ln>
        </p:spPr>
      </p:pic>
    </p:spTree>
    <p:extLst>
      <p:ext uri="{BB962C8B-B14F-4D97-AF65-F5344CB8AC3E}">
        <p14:creationId xmlns:p14="http://schemas.microsoft.com/office/powerpoint/2010/main" val="111471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buNone/>
            </a:pPr>
            <a:r>
              <a:rPr lang="en-US" b="1" u="sng" dirty="0">
                <a:solidFill>
                  <a:srgbClr val="7030A0"/>
                </a:solidFill>
              </a:rPr>
              <a:t>FUTUTRE SCOPE:</a:t>
            </a:r>
          </a:p>
          <a:p>
            <a:pPr>
              <a:buNone/>
            </a:pPr>
            <a:r>
              <a:rPr lang="en-US" dirty="0">
                <a:solidFill>
                  <a:schemeClr val="tx1"/>
                </a:solidFill>
              </a:rPr>
              <a:t>Now a days the use of virtual assistant is increasing day by day so </a:t>
            </a:r>
            <a:r>
              <a:rPr lang="en-US">
                <a:solidFill>
                  <a:schemeClr val="tx1"/>
                </a:solidFill>
              </a:rPr>
              <a:t>this voice </a:t>
            </a:r>
            <a:r>
              <a:rPr lang="en-US" dirty="0">
                <a:solidFill>
                  <a:schemeClr val="tx1"/>
                </a:solidFill>
              </a:rPr>
              <a:t>assistant for shutting down and restarting PC would be Very </a:t>
            </a:r>
            <a:r>
              <a:rPr lang="en-US" dirty="0" err="1">
                <a:solidFill>
                  <a:schemeClr val="tx1"/>
                </a:solidFill>
              </a:rPr>
              <a:t>usefull</a:t>
            </a:r>
            <a:r>
              <a:rPr lang="en-US" dirty="0">
                <a:solidFill>
                  <a:schemeClr val="tx1"/>
                </a:solidFill>
              </a:rPr>
              <a:t>.</a:t>
            </a:r>
            <a:endParaRPr lang="en-IN"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1100832" y="1828801"/>
            <a:ext cx="3027284" cy="452760"/>
          </a:xfrm>
        </p:spPr>
        <p:txBody>
          <a:bodyPr>
            <a:normAutofit fontScale="90000"/>
          </a:bodyPr>
          <a:lstStyle/>
          <a:p>
            <a:r>
              <a:rPr lang="en-US" sz="3600" dirty="0">
                <a:solidFill>
                  <a:srgbClr val="002060"/>
                </a:solidFill>
              </a:rPr>
              <a:t>CONCLUSION</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1269506" y="2654425"/>
            <a:ext cx="9952676" cy="3871066"/>
          </a:xfrm>
        </p:spPr>
        <p:txBody>
          <a:bodyPr>
            <a:normAutofit/>
          </a:bodyPr>
          <a:lstStyle/>
          <a:p>
            <a:pPr marL="342900" marR="0" lvl="0" indent="-342900" algn="l">
              <a:spcBef>
                <a:spcPts val="1200"/>
              </a:spcBef>
              <a:spcAft>
                <a:spcPts val="1200"/>
              </a:spcAft>
              <a:buFont typeface="Arial" panose="020B0604020202020204" pitchFamily="34" charset="0"/>
              <a:buChar char="•"/>
              <a:tabLst>
                <a:tab pos="45720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this project is to shutdown, restart and log-off PC (Personal Computer) by using voice command.</a:t>
            </a:r>
          </a:p>
          <a:p>
            <a:pPr marL="342900" marR="0" lvl="0" indent="-342900" algn="l">
              <a:spcBef>
                <a:spcPts val="1200"/>
              </a:spcBef>
              <a:spcAft>
                <a:spcPts val="1200"/>
              </a:spcAft>
              <a:buFont typeface="Arial" panose="020B0604020202020204" pitchFamily="34" charset="0"/>
              <a:buChar char="•"/>
              <a:tabLst>
                <a:tab pos="457200" algn="l"/>
              </a:tabLs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This assistant can talk to you or communicate with you using your voice and listens to your voice.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l">
              <a:spcBef>
                <a:spcPts val="1200"/>
              </a:spcBef>
              <a:spcAft>
                <a:spcPts val="1200"/>
              </a:spcAft>
              <a:buFont typeface="Arial" panose="020B0604020202020204" pitchFamily="34" charset="0"/>
              <a:buChar char="•"/>
              <a:tabLst>
                <a:tab pos="457200" algn="l"/>
              </a:tabLst>
            </a:pPr>
            <a:r>
              <a:rPr lang="en-US"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Voice assistant is created for restart and shutting down the personal computer.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buClr>
                <a:schemeClr val="tx1"/>
              </a:buClr>
            </a:pPr>
            <a:endParaRPr lang="en-US" dirty="0">
              <a:solidFill>
                <a:schemeClr val="tx1"/>
              </a:solidFill>
            </a:endParaRPr>
          </a:p>
        </p:txBody>
      </p:sp>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86B658E-DCBF-4B7D-8CF4-9EE03AE72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44" y="694555"/>
            <a:ext cx="6400801" cy="52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949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F58C-2366-4F01-8A7C-E0C0BC1E5AA0}"/>
              </a:ext>
            </a:extLst>
          </p:cNvPr>
          <p:cNvSpPr>
            <a:spLocks noGrp="1"/>
          </p:cNvSpPr>
          <p:nvPr>
            <p:ph type="subTitle" idx="1"/>
          </p:nvPr>
        </p:nvSpPr>
        <p:spPr>
          <a:xfrm>
            <a:off x="523783" y="1393794"/>
            <a:ext cx="10255188" cy="4882719"/>
          </a:xfrm>
        </p:spPr>
        <p:txBody>
          <a:bodyPr>
            <a:normAutofit/>
          </a:bodyPr>
          <a:lstStyle/>
          <a:p>
            <a:pPr marL="342900" indent="-342900" algn="l">
              <a:buClr>
                <a:schemeClr val="tx1"/>
              </a:buClr>
              <a:buSzPct val="85000"/>
              <a:buFont typeface="Arial" panose="020B0604020202020204" pitchFamily="34" charset="0"/>
              <a:buChar char="•"/>
            </a:pPr>
            <a:r>
              <a:rPr lang="en-US" sz="2000" b="0" i="0" dirty="0">
                <a:solidFill>
                  <a:schemeClr val="tx1"/>
                </a:solidFill>
                <a:effectLst/>
              </a:rPr>
              <a:t>The main objective of this project is to shutdown and restart PC(Personal Computer) by using voice command.</a:t>
            </a:r>
          </a:p>
          <a:p>
            <a:pPr marL="342900" indent="-342900" algn="l">
              <a:buClr>
                <a:schemeClr val="tx1"/>
              </a:buClr>
              <a:buSzPct val="85000"/>
              <a:buFont typeface="Arial" panose="020B0604020202020204" pitchFamily="34" charset="0"/>
              <a:buChar char="•"/>
            </a:pPr>
            <a:endParaRPr lang="en-US" sz="2000" b="0" i="0" dirty="0">
              <a:solidFill>
                <a:schemeClr val="tx1"/>
              </a:solidFill>
              <a:effectLst/>
            </a:endParaRPr>
          </a:p>
          <a:p>
            <a:pPr marL="342900" indent="-342900" algn="l">
              <a:buClr>
                <a:schemeClr val="tx1"/>
              </a:buClr>
              <a:buSzPct val="85000"/>
              <a:buFont typeface="Arial" panose="020B0604020202020204" pitchFamily="34" charset="0"/>
              <a:buChar char="•"/>
            </a:pPr>
            <a:r>
              <a:rPr lang="en-US" sz="2000" b="0" i="0" dirty="0">
                <a:solidFill>
                  <a:schemeClr val="tx1"/>
                </a:solidFill>
                <a:effectLst/>
              </a:rPr>
              <a:t>We have used three modules of Python here, </a:t>
            </a:r>
            <a:r>
              <a:rPr lang="en-US" sz="2000" b="0" i="0" dirty="0" err="1">
                <a:solidFill>
                  <a:schemeClr val="tx1"/>
                </a:solidFill>
                <a:effectLst/>
              </a:rPr>
              <a:t>pyaudio</a:t>
            </a:r>
            <a:r>
              <a:rPr lang="en-US" sz="2000" b="0" i="0" dirty="0">
                <a:solidFill>
                  <a:schemeClr val="tx1"/>
                </a:solidFill>
                <a:effectLst/>
              </a:rPr>
              <a:t> is working in the background and is necessary to be installed.</a:t>
            </a:r>
          </a:p>
          <a:p>
            <a:pPr marL="342900" indent="-342900" algn="l">
              <a:buClr>
                <a:schemeClr val="tx1"/>
              </a:buClr>
              <a:buSzPct val="85000"/>
              <a:buFont typeface="Arial" panose="020B0604020202020204" pitchFamily="34" charset="0"/>
              <a:buChar char="•"/>
            </a:pPr>
            <a:endParaRPr lang="en-US" sz="2000" b="0" i="0" dirty="0">
              <a:solidFill>
                <a:schemeClr val="tx1"/>
              </a:solidFill>
              <a:effectLst/>
            </a:endParaRPr>
          </a:p>
          <a:p>
            <a:pPr marL="342900" indent="-342900" algn="l">
              <a:buClr>
                <a:schemeClr val="tx1"/>
              </a:buClr>
              <a:buSzPct val="85000"/>
              <a:buFont typeface="Arial" panose="020B0604020202020204" pitchFamily="34" charset="0"/>
              <a:buChar char="•"/>
            </a:pPr>
            <a:r>
              <a:rPr lang="en-US" sz="2000" b="0" i="0" dirty="0">
                <a:solidFill>
                  <a:schemeClr val="tx1"/>
                </a:solidFill>
                <a:effectLst/>
              </a:rPr>
              <a:t>Here, we have made the </a:t>
            </a:r>
            <a:r>
              <a:rPr lang="en-US" sz="2000" b="0" i="0" dirty="0" err="1">
                <a:solidFill>
                  <a:schemeClr val="tx1"/>
                </a:solidFill>
                <a:effectLst/>
              </a:rPr>
              <a:t>take_command</a:t>
            </a:r>
            <a:r>
              <a:rPr lang="en-US" sz="2000" b="0" i="0" dirty="0">
                <a:solidFill>
                  <a:schemeClr val="tx1"/>
                </a:solidFill>
                <a:effectLst/>
              </a:rPr>
              <a:t>() function so that it can be used here as the ear of our voice assistant in Python which ultimately uses the </a:t>
            </a:r>
            <a:r>
              <a:rPr lang="en-US" sz="2000" b="0" i="0" dirty="0" err="1">
                <a:solidFill>
                  <a:schemeClr val="tx1"/>
                </a:solidFill>
                <a:effectLst/>
              </a:rPr>
              <a:t>speech_recognition</a:t>
            </a:r>
            <a:r>
              <a:rPr lang="en-US" sz="2000" b="0" i="0" dirty="0">
                <a:solidFill>
                  <a:schemeClr val="tx1"/>
                </a:solidFill>
                <a:effectLst/>
              </a:rPr>
              <a:t> module.</a:t>
            </a:r>
          </a:p>
          <a:p>
            <a:pPr marL="342900" indent="-342900" algn="l">
              <a:buClr>
                <a:schemeClr val="tx1"/>
              </a:buClr>
              <a:buSzPct val="85000"/>
              <a:buFont typeface="Arial" panose="020B0604020202020204" pitchFamily="34" charset="0"/>
              <a:buChar char="•"/>
            </a:pPr>
            <a:endParaRPr lang="en-US" sz="2000" b="0" i="0" dirty="0">
              <a:solidFill>
                <a:schemeClr val="tx1"/>
              </a:solidFill>
              <a:effectLst/>
            </a:endParaRPr>
          </a:p>
          <a:p>
            <a:pPr marL="342900" indent="-342900" algn="l">
              <a:buClr>
                <a:schemeClr val="tx1"/>
              </a:buClr>
              <a:buSzPct val="85000"/>
              <a:buFont typeface="Arial" panose="020B0604020202020204" pitchFamily="34" charset="0"/>
              <a:buChar char="•"/>
            </a:pPr>
            <a:r>
              <a:rPr lang="en-US" sz="2000" b="0" i="0" dirty="0">
                <a:solidFill>
                  <a:schemeClr val="tx1"/>
                </a:solidFill>
                <a:effectLst/>
              </a:rPr>
              <a:t>Similarly, we have made the Speak() function so that it can be used here as the mouth of our voice assistant in Python which ultimately uses the pyttsx3 module.</a:t>
            </a:r>
          </a:p>
          <a:p>
            <a:pPr marL="342900" indent="-342900" algn="l">
              <a:buClr>
                <a:schemeClr val="tx1"/>
              </a:buClr>
              <a:buSzPct val="85000"/>
              <a:buFont typeface="Arial" panose="020B0604020202020204" pitchFamily="34" charset="0"/>
              <a:buChar char="•"/>
            </a:pPr>
            <a:endParaRPr lang="en-IN" sz="2000" dirty="0">
              <a:solidFill>
                <a:schemeClr val="tx1"/>
              </a:solidFill>
            </a:endParaRPr>
          </a:p>
        </p:txBody>
      </p:sp>
      <p:sp>
        <p:nvSpPr>
          <p:cNvPr id="4" name="Rectangle 3">
            <a:extLst>
              <a:ext uri="{FF2B5EF4-FFF2-40B4-BE49-F238E27FC236}">
                <a16:creationId xmlns:a16="http://schemas.microsoft.com/office/drawing/2014/main" id="{AED156A3-9D35-4C80-A036-A092150F6079}"/>
              </a:ext>
            </a:extLst>
          </p:cNvPr>
          <p:cNvSpPr/>
          <p:nvPr/>
        </p:nvSpPr>
        <p:spPr>
          <a:xfrm>
            <a:off x="4358244" y="273131"/>
            <a:ext cx="3752603"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endParaRPr lang="en-US" sz="5400" b="1" cap="none" spc="0" dirty="0">
              <a:ln/>
              <a:solidFill>
                <a:schemeClr val="accent4"/>
              </a:solidFill>
              <a:effectLs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6A27-81ED-47B1-80A0-7CF419C14BA2}"/>
              </a:ext>
            </a:extLst>
          </p:cNvPr>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1"/>
          </p:nvPr>
        </p:nvSpPr>
        <p:spPr>
          <a:xfrm>
            <a:off x="648070" y="310717"/>
            <a:ext cx="10599938" cy="6161103"/>
          </a:xfrm>
        </p:spPr>
        <p:txBody>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sz="2000" b="1" u="sng" dirty="0">
                <a:solidFill>
                  <a:srgbClr val="7030A0"/>
                </a:solidFill>
              </a:rPr>
              <a:t>EXISTING SYSTEM:</a:t>
            </a:r>
            <a:br>
              <a:rPr lang="en-US" sz="2000" dirty="0">
                <a:solidFill>
                  <a:srgbClr val="4C4C4C"/>
                </a:solidFill>
              </a:rPr>
            </a:br>
            <a:r>
              <a:rPr lang="en-US" sz="2000" dirty="0">
                <a:solidFill>
                  <a:schemeClr val="tx1"/>
                </a:solidFill>
              </a:rPr>
              <a:t> </a:t>
            </a:r>
          </a:p>
          <a:p>
            <a:pPr marL="342900" indent="-342900" algn="l">
              <a:buFont typeface="Wingdings" panose="05000000000000000000" pitchFamily="2" charset="2"/>
              <a:buChar char="Ø"/>
            </a:pPr>
            <a:r>
              <a:rPr lang="en-US" sz="2000" dirty="0">
                <a:solidFill>
                  <a:schemeClr val="tx1"/>
                </a:solidFill>
              </a:rPr>
              <a:t>In this </a:t>
            </a:r>
            <a:r>
              <a:rPr lang="en-US" sz="2000" dirty="0" err="1">
                <a:solidFill>
                  <a:schemeClr val="tx1"/>
                </a:solidFill>
              </a:rPr>
              <a:t>system,we</a:t>
            </a:r>
            <a:r>
              <a:rPr lang="en-US" sz="2000" dirty="0">
                <a:solidFill>
                  <a:schemeClr val="tx1"/>
                </a:solidFill>
              </a:rPr>
              <a:t> can do manual shutdown and manual restart such as by going to windows –power button, Alt + F4 +(Select choice either to shutdown or restart) then Enter.</a:t>
            </a: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r>
              <a:rPr lang="en-US" sz="2000" dirty="0">
                <a:solidFill>
                  <a:schemeClr val="tx1"/>
                </a:solidFill>
              </a:rPr>
              <a:t>We only know how to shutdown and restart personal computer manually.</a:t>
            </a: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a:p>
            <a:pPr algn="l"/>
            <a:endParaRPr lang="en-US" sz="2000" dirty="0">
              <a:solidFill>
                <a:schemeClr val="tx1"/>
              </a:solidFill>
            </a:endParaRPr>
          </a:p>
          <a:p>
            <a:pPr algn="l"/>
            <a:endParaRPr lang="en-US" sz="2000" dirty="0">
              <a:solidFill>
                <a:schemeClr val="tx1"/>
              </a:solidFill>
            </a:endParaRPr>
          </a:p>
          <a:p>
            <a:pPr algn="l"/>
            <a:endParaRPr lang="en-IN" dirty="0"/>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p:txBody>
      </p:sp>
      <p:sp>
        <p:nvSpPr>
          <p:cNvPr id="4" name="Rectangle 3"/>
          <p:cNvSpPr/>
          <p:nvPr/>
        </p:nvSpPr>
        <p:spPr>
          <a:xfrm>
            <a:off x="677334" y="2531315"/>
            <a:ext cx="9796702" cy="2154436"/>
          </a:xfrm>
          <a:prstGeom prst="rect">
            <a:avLst/>
          </a:prstGeom>
        </p:spPr>
        <p:txBody>
          <a:bodyPr wrap="square">
            <a:spAutoFit/>
          </a:bodyPr>
          <a:lstStyle/>
          <a:p>
            <a:pPr>
              <a:buNone/>
            </a:pPr>
            <a:endParaRPr lang="en-US" sz="2000" b="1" u="sng" dirty="0">
              <a:solidFill>
                <a:srgbClr val="7030A0"/>
              </a:solidFill>
            </a:endParaRPr>
          </a:p>
          <a:p>
            <a:pPr>
              <a:buNone/>
            </a:pPr>
            <a:endParaRPr lang="en-US" sz="2000" b="1" u="sng" dirty="0">
              <a:solidFill>
                <a:srgbClr val="7030A0"/>
              </a:solidFill>
            </a:endParaRPr>
          </a:p>
          <a:p>
            <a:pPr>
              <a:buNone/>
            </a:pPr>
            <a:r>
              <a:rPr lang="en-US" sz="2000" b="1" u="sng" dirty="0">
                <a:solidFill>
                  <a:srgbClr val="7030A0"/>
                </a:solidFill>
              </a:rPr>
              <a:t>DISADVANTAGES OF EXISTING SYSTEM:</a:t>
            </a:r>
          </a:p>
          <a:p>
            <a:pPr>
              <a:buNone/>
            </a:pPr>
            <a:endParaRPr lang="en-US" sz="2000" b="1" u="sng" dirty="0">
              <a:solidFill>
                <a:srgbClr val="7030A0"/>
              </a:solidFill>
            </a:endParaRPr>
          </a:p>
          <a:p>
            <a:pPr marL="342900" indent="-342900">
              <a:buFont typeface="Wingdings" panose="05000000000000000000" pitchFamily="2" charset="2"/>
              <a:buChar char="Ø"/>
            </a:pPr>
            <a:r>
              <a:rPr lang="en-US" dirty="0"/>
              <a:t>IN THIS SYSTEM,WE CAN DO MANUAL SHUTDOWN AND MANUAL RESTART SUCH AS By going to windows –power button, Alt + F4 +(Select choice either to shutdown or restart) then Enter.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73777"/>
            <a:ext cx="10972800" cy="5152389"/>
          </a:xfrm>
        </p:spPr>
        <p:txBody>
          <a:bodyPr>
            <a:normAutofit/>
          </a:bodyPr>
          <a:lstStyle/>
          <a:p>
            <a:pPr>
              <a:buNone/>
            </a:pPr>
            <a:r>
              <a:rPr lang="en-US" b="1" u="sng" dirty="0">
                <a:solidFill>
                  <a:srgbClr val="7030A0"/>
                </a:solidFill>
              </a:rPr>
              <a:t>PROPOSED SYSTEM:</a:t>
            </a:r>
          </a:p>
          <a:p>
            <a:endParaRPr lang="en-US" b="1" u="sng" dirty="0">
              <a:solidFill>
                <a:srgbClr val="7030A0"/>
              </a:solidFill>
            </a:endParaRPr>
          </a:p>
          <a:p>
            <a:r>
              <a:rPr lang="en-US" dirty="0">
                <a:solidFill>
                  <a:schemeClr val="tx1"/>
                </a:solidFill>
              </a:rPr>
              <a:t>BY USING THE MANUAL SHUTDOWN AND RETARTING PERSONAL COMPUTER. </a:t>
            </a:r>
          </a:p>
          <a:p>
            <a:r>
              <a:rPr lang="en-US" dirty="0">
                <a:solidFill>
                  <a:schemeClr val="tx1"/>
                </a:solidFill>
              </a:rPr>
              <a:t>WE CAME HERE WITH A NEW IDEA THAT IS SHUTDOWN AND RESTARTING THE PERSONAL COMPUTER BY USING VOICE COMMAND.</a:t>
            </a:r>
          </a:p>
          <a:p>
            <a:r>
              <a:rPr lang="en-IN" dirty="0">
                <a:solidFill>
                  <a:schemeClr val="tx1"/>
                </a:solidFill>
              </a:rPr>
              <a:t>SHUTDOWN AND RESTARTING PERSONAL COMPUTER BY USING VOICE COMMAND THIS ASSISTANT CAN TALK TO YOU OR COMMUNICATE WITH YOU USING YOUR VOICE AND LISTEN TO YOUR VOICE.</a:t>
            </a:r>
            <a:endParaRPr lang="en-US" sz="3200" b="0" i="0" dirty="0">
              <a:solidFill>
                <a:schemeClr val="tx1"/>
              </a:solidFill>
              <a:effectLst/>
            </a:endParaRPr>
          </a:p>
          <a:p>
            <a:pPr>
              <a:buNone/>
            </a:pPr>
            <a:r>
              <a:rPr lang="en-IN" dirty="0">
                <a:solidFill>
                  <a:schemeClr val="tx1"/>
                </a:solidFill>
              </a:rPr>
              <a:t>                                </a:t>
            </a: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68037"/>
            <a:ext cx="11277600" cy="5558130"/>
          </a:xfrm>
        </p:spPr>
        <p:txBody>
          <a:bodyPr>
            <a:normAutofit/>
          </a:bodyPr>
          <a:lstStyle/>
          <a:p>
            <a:pPr algn="ctr">
              <a:buNone/>
            </a:pPr>
            <a:endParaRPr lang="en-US" dirty="0"/>
          </a:p>
          <a:p>
            <a:pPr algn="ctr">
              <a:buNone/>
            </a:pPr>
            <a:r>
              <a:rPr lang="en-US" dirty="0"/>
              <a:t>ADVANTAGES OF PROPOSED SYSTEM</a:t>
            </a:r>
          </a:p>
          <a:p>
            <a:pPr algn="ctr">
              <a:buNone/>
            </a:pPr>
            <a:endParaRPr lang="en-US" dirty="0"/>
          </a:p>
          <a:p>
            <a:pPr algn="ctr">
              <a:buNone/>
            </a:pPr>
            <a:endParaRPr lang="en-US" dirty="0"/>
          </a:p>
          <a:p>
            <a:pPr>
              <a:buFont typeface="Wingdings" panose="05000000000000000000" pitchFamily="2" charset="2"/>
              <a:buChar char="ü"/>
            </a:pPr>
            <a:r>
              <a:rPr lang="en-US" dirty="0"/>
              <a:t> EASY TO USE.</a:t>
            </a:r>
          </a:p>
          <a:p>
            <a:pPr>
              <a:buFont typeface="Wingdings" panose="05000000000000000000" pitchFamily="2" charset="2"/>
              <a:buChar char="ü"/>
            </a:pPr>
            <a:r>
              <a:rPr lang="en-US" dirty="0"/>
              <a:t>LISTEN TO COMMANDS.</a:t>
            </a:r>
          </a:p>
          <a:p>
            <a:pPr>
              <a:buFont typeface="Wingdings" panose="05000000000000000000" pitchFamily="2" charset="2"/>
              <a:buChar char="ü"/>
            </a:pPr>
            <a:r>
              <a:rPr lang="en-US" dirty="0"/>
              <a:t>INTEGRATES WITH OTHER TOOLS.</a:t>
            </a:r>
          </a:p>
          <a:p>
            <a:pPr>
              <a:buFont typeface="Wingdings" panose="05000000000000000000" pitchFamily="2" charset="2"/>
              <a:buChar char="ü"/>
            </a:pPr>
            <a:r>
              <a:rPr lang="en-US" dirty="0"/>
              <a:t>INCREASES PRODUCTIVITY.</a:t>
            </a:r>
          </a:p>
          <a:p>
            <a:pPr algn="ct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1"/>
          </p:nvPr>
        </p:nvSpPr>
        <p:spPr>
          <a:xfrm>
            <a:off x="953918" y="217068"/>
            <a:ext cx="10517645" cy="6197585"/>
          </a:xfrm>
        </p:spPr>
        <p:txBody>
          <a:bodyPr>
            <a:normAutofit fontScale="92500" lnSpcReduction="10000"/>
          </a:bodyPr>
          <a:lstStyle/>
          <a:p>
            <a:pPr>
              <a:lnSpc>
                <a:spcPct val="115000"/>
              </a:lnSpc>
              <a:spcAft>
                <a:spcPts val="1000"/>
              </a:spcAft>
            </a:pPr>
            <a:r>
              <a:rPr lang="en-US" sz="5100" b="1" kern="5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SYSTEM REQUIREMENTS</a:t>
            </a:r>
          </a:p>
          <a:p>
            <a:pPr algn="l">
              <a:lnSpc>
                <a:spcPct val="115000"/>
              </a:lnSpc>
              <a:spcAft>
                <a:spcPts val="1000"/>
              </a:spcAft>
            </a:pPr>
            <a:endPar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endParaRPr lang="en-US" sz="1900" b="1" u="sng" kern="50" dirty="0">
              <a:solidFill>
                <a:srgbClr val="10503F"/>
              </a:solidFill>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9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Windows 10.</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Coding</a:t>
            </a:r>
            <a:r>
              <a:rPr lang="en-US" sz="19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Language	:	Python</a:t>
            </a:r>
          </a:p>
          <a:p>
            <a:pPr marL="841375" algn="l">
              <a:spcBef>
                <a:spcPts val="720"/>
              </a:spcBef>
              <a:spcAft>
                <a:spcPts val="0"/>
              </a:spcAft>
              <a:tabLst>
                <a:tab pos="267208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Editor	:	Anaconda (</a:t>
            </a: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notebook) or  </a:t>
            </a:r>
            <a:r>
              <a:rPr lang="en-US" sz="19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Pycharm</a:t>
            </a:r>
            <a:endParaRPr lang="en-IN" sz="1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41375" algn="l">
              <a:spcBef>
                <a:spcPts val="650"/>
              </a:spcBef>
              <a:spcAft>
                <a:spcPts val="0"/>
              </a:spcAft>
              <a:tabLst>
                <a:tab pos="267462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rPr>
              <a:t>System	:	Intel </a:t>
            </a:r>
            <a:r>
              <a:rPr lang="en-US" sz="1900" dirty="0" err="1">
                <a:solidFill>
                  <a:schemeClr val="tx1"/>
                </a:solidFill>
                <a:effectLst/>
                <a:latin typeface="Times New Roman" panose="02020603050405020304" pitchFamily="18" charset="0"/>
                <a:ea typeface="Times New Roman" panose="02020603050405020304" pitchFamily="18" charset="0"/>
              </a:rPr>
              <a:t>i</a:t>
            </a:r>
            <a:r>
              <a:rPr lang="en-US" sz="1900" dirty="0">
                <a:solidFill>
                  <a:schemeClr val="tx1"/>
                </a:solidFill>
                <a:effectLst/>
                <a:latin typeface="Times New Roman" panose="02020603050405020304" pitchFamily="18" charset="0"/>
                <a:ea typeface="Times New Roman" panose="02020603050405020304" pitchFamily="18" charset="0"/>
              </a:rPr>
              <a:t> 3Core.5th</a:t>
            </a:r>
            <a:r>
              <a:rPr lang="en-US" sz="1900" spc="-55" dirty="0">
                <a:solidFill>
                  <a:schemeClr val="tx1"/>
                </a:solidFill>
                <a:effectLst/>
                <a:latin typeface="Times New Roman" panose="02020603050405020304" pitchFamily="18" charset="0"/>
                <a:ea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rPr>
              <a:t>gen</a:t>
            </a:r>
            <a:endParaRPr lang="en-IN" sz="19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rPr>
              <a:t>Hard</a:t>
            </a:r>
            <a:r>
              <a:rPr lang="en-US" sz="1900" spc="-10" dirty="0">
                <a:solidFill>
                  <a:schemeClr val="tx1"/>
                </a:solidFill>
                <a:effectLst/>
                <a:latin typeface="Times New Roman" panose="02020603050405020304" pitchFamily="18" charset="0"/>
                <a:ea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rPr>
              <a:t>Disk	:	80 GB.</a:t>
            </a:r>
            <a:endParaRPr lang="en-IN" sz="19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05"/>
              </a:spcBef>
              <a:spcAft>
                <a:spcPts val="0"/>
              </a:spcAft>
              <a:tabLst>
                <a:tab pos="267208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rPr>
              <a:t>Monitor	:	15.6’’</a:t>
            </a:r>
            <a:r>
              <a:rPr lang="en-US" sz="1900" spc="-65" dirty="0">
                <a:solidFill>
                  <a:schemeClr val="tx1"/>
                </a:solidFill>
                <a:effectLst/>
                <a:latin typeface="Times New Roman" panose="02020603050405020304" pitchFamily="18" charset="0"/>
                <a:ea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rPr>
              <a:t>LED</a:t>
            </a:r>
            <a:endParaRPr lang="en-IN" sz="19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20"/>
              </a:spcBef>
              <a:spcAft>
                <a:spcPts val="0"/>
              </a:spcAft>
              <a:tabLst>
                <a:tab pos="267462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rPr>
              <a:t>Input Devices	:	voice assistant</a:t>
            </a:r>
            <a:endParaRPr lang="en-IN" sz="19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900" dirty="0">
                <a:solidFill>
                  <a:schemeClr val="tx1"/>
                </a:solidFill>
                <a:effectLst/>
                <a:latin typeface="Times New Roman" panose="02020603050405020304" pitchFamily="18" charset="0"/>
                <a:ea typeface="Times New Roman" panose="02020603050405020304" pitchFamily="18" charset="0"/>
              </a:rPr>
              <a:t>Ram	:	4</a:t>
            </a:r>
            <a:r>
              <a:rPr lang="en-US" sz="1900" spc="-15" dirty="0">
                <a:solidFill>
                  <a:schemeClr val="tx1"/>
                </a:solidFill>
                <a:effectLst/>
                <a:latin typeface="Times New Roman" panose="02020603050405020304" pitchFamily="18" charset="0"/>
                <a:ea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rPr>
              <a:t>GB</a:t>
            </a:r>
            <a:endParaRPr lang="en-IN" sz="19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4855"/>
            <a:ext cx="8596668" cy="5646507"/>
          </a:xfrm>
        </p:spPr>
        <p:txBody>
          <a:bodyPr>
            <a:normAutofit/>
          </a:bodyPr>
          <a:lstStyle/>
          <a:p>
            <a:pPr>
              <a:buNone/>
            </a:pPr>
            <a:r>
              <a:rPr lang="en-US" sz="2000" b="1" u="sng" dirty="0">
                <a:solidFill>
                  <a:srgbClr val="7030A0"/>
                </a:solidFill>
              </a:rPr>
              <a:t>SYSTEM DESIGN:</a:t>
            </a:r>
          </a:p>
          <a:p>
            <a:pPr>
              <a:buNone/>
            </a:pPr>
            <a:endParaRPr lang="en-US" sz="2000" b="1" u="sng" dirty="0">
              <a:solidFill>
                <a:srgbClr val="7030A0"/>
              </a:solidFill>
            </a:endParaRPr>
          </a:p>
          <a:p>
            <a:pPr>
              <a:buNone/>
            </a:pPr>
            <a:endParaRPr lang="en-US" sz="2000" b="1" u="sng" dirty="0">
              <a:solidFill>
                <a:srgbClr val="7030A0"/>
              </a:solidFill>
            </a:endParaRPr>
          </a:p>
          <a:p>
            <a:pPr>
              <a:buNone/>
            </a:pPr>
            <a:endParaRPr lang="en-US" sz="2000" b="1" u="sng" dirty="0">
              <a:solidFill>
                <a:srgbClr val="7030A0"/>
              </a:solidFill>
            </a:endParaRPr>
          </a:p>
          <a:p>
            <a:pPr>
              <a:buNone/>
            </a:pPr>
            <a:endParaRPr lang="en-US" sz="2000" b="1" u="sng" dirty="0">
              <a:solidFill>
                <a:srgbClr val="7030A0"/>
              </a:solidFill>
            </a:endParaRPr>
          </a:p>
          <a:p>
            <a:pPr>
              <a:buNone/>
            </a:pPr>
            <a:endParaRPr lang="en-US" sz="2000" b="1" u="sng" dirty="0">
              <a:solidFill>
                <a:srgbClr val="7030A0"/>
              </a:solidFill>
            </a:endParaRPr>
          </a:p>
          <a:p>
            <a:pPr>
              <a:buNone/>
            </a:pPr>
            <a:endParaRPr lang="en-IN" sz="2000" b="1" u="sng" dirty="0">
              <a:solidFill>
                <a:srgbClr val="7030A0"/>
              </a:solidFill>
            </a:endParaRPr>
          </a:p>
        </p:txBody>
      </p:sp>
      <p:sp>
        <p:nvSpPr>
          <p:cNvPr id="2" name="Flowchart: Connector 1"/>
          <p:cNvSpPr/>
          <p:nvPr/>
        </p:nvSpPr>
        <p:spPr>
          <a:xfrm>
            <a:off x="1724891" y="2306782"/>
            <a:ext cx="810491" cy="935182"/>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2119745" y="3241964"/>
            <a:ext cx="0" cy="124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79418" y="3449782"/>
            <a:ext cx="9559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1724891" y="4488873"/>
            <a:ext cx="394854"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119745" y="4488873"/>
            <a:ext cx="415637" cy="5403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5527964" y="665019"/>
            <a:ext cx="1962278" cy="11222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Input Voice</a:t>
            </a:r>
            <a:endParaRPr lang="en-US" dirty="0"/>
          </a:p>
        </p:txBody>
      </p:sp>
      <p:sp>
        <p:nvSpPr>
          <p:cNvPr id="19" name="Oval 18"/>
          <p:cNvSpPr/>
          <p:nvPr/>
        </p:nvSpPr>
        <p:spPr>
          <a:xfrm>
            <a:off x="4031672" y="2504207"/>
            <a:ext cx="2240044" cy="9455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Shutdown</a:t>
            </a:r>
          </a:p>
        </p:txBody>
      </p:sp>
      <p:sp>
        <p:nvSpPr>
          <p:cNvPr id="20" name="Oval 19"/>
          <p:cNvSpPr/>
          <p:nvPr/>
        </p:nvSpPr>
        <p:spPr>
          <a:xfrm>
            <a:off x="7337013" y="2504207"/>
            <a:ext cx="2331843" cy="9455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Restart</a:t>
            </a:r>
          </a:p>
        </p:txBody>
      </p:sp>
      <p:cxnSp>
        <p:nvCxnSpPr>
          <p:cNvPr id="22" name="Straight Arrow Connector 21"/>
          <p:cNvCxnSpPr>
            <a:endCxn id="18" idx="2"/>
          </p:cNvCxnSpPr>
          <p:nvPr/>
        </p:nvCxnSpPr>
        <p:spPr>
          <a:xfrm flipV="1">
            <a:off x="2535382" y="1226128"/>
            <a:ext cx="2992582" cy="2223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8" idx="4"/>
            <a:endCxn id="19" idx="0"/>
          </p:cNvCxnSpPr>
          <p:nvPr/>
        </p:nvCxnSpPr>
        <p:spPr>
          <a:xfrm flipH="1">
            <a:off x="5151694" y="1787237"/>
            <a:ext cx="1357409" cy="716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4"/>
            <a:endCxn id="20" idx="1"/>
          </p:cNvCxnSpPr>
          <p:nvPr/>
        </p:nvCxnSpPr>
        <p:spPr>
          <a:xfrm>
            <a:off x="6509103" y="1787237"/>
            <a:ext cx="1169401" cy="855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85291" y="4073237"/>
            <a:ext cx="1323811"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
        <p:nvSpPr>
          <p:cNvPr id="43" name="Oval 42"/>
          <p:cNvSpPr/>
          <p:nvPr/>
        </p:nvSpPr>
        <p:spPr>
          <a:xfrm>
            <a:off x="3403137" y="4073237"/>
            <a:ext cx="1366518"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44" name="Oval 43"/>
          <p:cNvSpPr/>
          <p:nvPr/>
        </p:nvSpPr>
        <p:spPr>
          <a:xfrm>
            <a:off x="8630797" y="4073237"/>
            <a:ext cx="1183532"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
        <p:nvSpPr>
          <p:cNvPr id="45" name="Oval 44"/>
          <p:cNvSpPr/>
          <p:nvPr/>
        </p:nvSpPr>
        <p:spPr>
          <a:xfrm>
            <a:off x="7033042" y="4031673"/>
            <a:ext cx="132656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cxnSp>
        <p:nvCxnSpPr>
          <p:cNvPr id="55" name="Straight Arrow Connector 54"/>
          <p:cNvCxnSpPr>
            <a:stCxn id="19" idx="4"/>
            <a:endCxn id="43" idx="0"/>
          </p:cNvCxnSpPr>
          <p:nvPr/>
        </p:nvCxnSpPr>
        <p:spPr>
          <a:xfrm flipH="1">
            <a:off x="4086396" y="3449783"/>
            <a:ext cx="1065298" cy="623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9" idx="4"/>
            <a:endCxn id="42" idx="0"/>
          </p:cNvCxnSpPr>
          <p:nvPr/>
        </p:nvCxnSpPr>
        <p:spPr>
          <a:xfrm>
            <a:off x="5151694" y="3449783"/>
            <a:ext cx="695503" cy="623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0" idx="4"/>
            <a:endCxn id="45" idx="0"/>
          </p:cNvCxnSpPr>
          <p:nvPr/>
        </p:nvCxnSpPr>
        <p:spPr>
          <a:xfrm flipH="1">
            <a:off x="7696322" y="3449782"/>
            <a:ext cx="806613" cy="58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4"/>
            <a:endCxn id="44" idx="0"/>
          </p:cNvCxnSpPr>
          <p:nvPr/>
        </p:nvCxnSpPr>
        <p:spPr>
          <a:xfrm>
            <a:off x="8502935" y="3449782"/>
            <a:ext cx="719628" cy="623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00199"/>
            <a:ext cx="9443411" cy="4441163"/>
          </a:xfrm>
        </p:spPr>
        <p:txBody>
          <a:bodyPr/>
          <a:lstStyle/>
          <a:p>
            <a:pPr algn="ctr">
              <a:buNone/>
            </a:pPr>
            <a:endParaRPr lang="en-US" dirty="0"/>
          </a:p>
          <a:p>
            <a:pPr algn="ctr">
              <a:buNone/>
            </a:pPr>
            <a:endParaRPr lang="en-US" dirty="0"/>
          </a:p>
          <a:p>
            <a:pPr>
              <a:buNone/>
            </a:pPr>
            <a:r>
              <a:rPr lang="en-US" sz="2000" b="1" u="sng" dirty="0">
                <a:solidFill>
                  <a:srgbClr val="7030A0"/>
                </a:solidFill>
              </a:rPr>
              <a:t>SYSTEM ANALYSIS:</a:t>
            </a:r>
          </a:p>
          <a:p>
            <a:pPr algn="just">
              <a:buNone/>
            </a:pPr>
            <a:r>
              <a:rPr lang="en-US" dirty="0"/>
              <a:t>     </a:t>
            </a:r>
            <a:r>
              <a:rPr lang="en-US" dirty="0" err="1"/>
              <a:t>Τhе</a:t>
            </a:r>
            <a:r>
              <a:rPr lang="en-US" dirty="0"/>
              <a:t> </a:t>
            </a:r>
            <a:r>
              <a:rPr lang="en-US" dirty="0" err="1"/>
              <a:t>fеаsibility</a:t>
            </a:r>
            <a:r>
              <a:rPr lang="en-US" dirty="0"/>
              <a:t> </a:t>
            </a:r>
            <a:r>
              <a:rPr lang="en-US" dirty="0" err="1"/>
              <a:t>оf</a:t>
            </a:r>
            <a:r>
              <a:rPr lang="en-US" dirty="0"/>
              <a:t> </a:t>
            </a:r>
            <a:r>
              <a:rPr lang="en-US" dirty="0" err="1"/>
              <a:t>thе</a:t>
            </a:r>
            <a:r>
              <a:rPr lang="en-US" dirty="0"/>
              <a:t> </a:t>
            </a:r>
            <a:r>
              <a:rPr lang="en-US" dirty="0" err="1"/>
              <a:t>рrоjесt</a:t>
            </a:r>
            <a:r>
              <a:rPr lang="en-US" dirty="0"/>
              <a:t> is </a:t>
            </a:r>
            <a:r>
              <a:rPr lang="en-US" dirty="0" err="1"/>
              <a:t>аnаlyzеd</a:t>
            </a:r>
            <a:r>
              <a:rPr lang="en-US" dirty="0"/>
              <a:t> in this </a:t>
            </a:r>
            <a:r>
              <a:rPr lang="en-US" dirty="0" err="1"/>
              <a:t>рhаsе</a:t>
            </a:r>
            <a:r>
              <a:rPr lang="en-US" dirty="0"/>
              <a:t> </a:t>
            </a:r>
            <a:r>
              <a:rPr lang="en-US" dirty="0" err="1"/>
              <a:t>аnd</a:t>
            </a:r>
            <a:r>
              <a:rPr lang="en-US" dirty="0"/>
              <a:t> </a:t>
            </a:r>
            <a:r>
              <a:rPr lang="en-US" dirty="0" err="1"/>
              <a:t>businеss</a:t>
            </a:r>
            <a:r>
              <a:rPr lang="en-US" dirty="0"/>
              <a:t> </a:t>
            </a:r>
            <a:r>
              <a:rPr lang="en-US" dirty="0" err="1"/>
              <a:t>рrороsаl</a:t>
            </a:r>
            <a:r>
              <a:rPr lang="en-US" dirty="0"/>
              <a:t> is </a:t>
            </a:r>
            <a:r>
              <a:rPr lang="en-US" dirty="0" err="1"/>
              <a:t>рut</a:t>
            </a:r>
            <a:r>
              <a:rPr lang="en-US" dirty="0"/>
              <a:t> </a:t>
            </a:r>
            <a:r>
              <a:rPr lang="en-US" dirty="0" err="1"/>
              <a:t>fоrth</a:t>
            </a:r>
            <a:r>
              <a:rPr lang="en-US" dirty="0"/>
              <a:t> with а </a:t>
            </a:r>
            <a:r>
              <a:rPr lang="en-US" dirty="0" err="1"/>
              <a:t>vеry</a:t>
            </a:r>
            <a:r>
              <a:rPr lang="en-US" dirty="0"/>
              <a:t> </a:t>
            </a:r>
            <a:r>
              <a:rPr lang="en-US" dirty="0" err="1"/>
              <a:t>gеnеrаl</a:t>
            </a:r>
            <a:r>
              <a:rPr lang="en-US" dirty="0"/>
              <a:t> </a:t>
            </a:r>
            <a:r>
              <a:rPr lang="en-US" dirty="0" err="1"/>
              <a:t>рlаn</a:t>
            </a:r>
            <a:r>
              <a:rPr lang="en-US" dirty="0"/>
              <a:t> </a:t>
            </a:r>
            <a:r>
              <a:rPr lang="en-US" dirty="0" err="1"/>
              <a:t>fоr</a:t>
            </a:r>
            <a:r>
              <a:rPr lang="en-US" dirty="0"/>
              <a:t> </a:t>
            </a:r>
            <a:r>
              <a:rPr lang="en-US" dirty="0" err="1"/>
              <a:t>thе</a:t>
            </a:r>
            <a:r>
              <a:rPr lang="en-US" dirty="0"/>
              <a:t> </a:t>
            </a:r>
            <a:r>
              <a:rPr lang="en-US" dirty="0" err="1"/>
              <a:t>рrоjесt</a:t>
            </a:r>
            <a:r>
              <a:rPr lang="en-US" dirty="0"/>
              <a:t> </a:t>
            </a:r>
            <a:r>
              <a:rPr lang="en-US" dirty="0" err="1"/>
              <a:t>аnd</a:t>
            </a:r>
            <a:r>
              <a:rPr lang="en-US" dirty="0"/>
              <a:t> </a:t>
            </a:r>
            <a:r>
              <a:rPr lang="en-US" dirty="0" err="1"/>
              <a:t>sоmе</a:t>
            </a:r>
            <a:r>
              <a:rPr lang="en-US" dirty="0"/>
              <a:t> </a:t>
            </a:r>
            <a:r>
              <a:rPr lang="en-US" dirty="0" err="1"/>
              <a:t>соst</a:t>
            </a:r>
            <a:r>
              <a:rPr lang="en-US" dirty="0"/>
              <a:t> </a:t>
            </a:r>
            <a:r>
              <a:rPr lang="en-US" dirty="0" err="1"/>
              <a:t>еstimаtеs</a:t>
            </a:r>
            <a:r>
              <a:rPr lang="en-US" dirty="0"/>
              <a:t>. During </a:t>
            </a:r>
            <a:r>
              <a:rPr lang="en-US" dirty="0" err="1"/>
              <a:t>systеm</a:t>
            </a:r>
            <a:r>
              <a:rPr lang="en-US" dirty="0"/>
              <a:t> </a:t>
            </a:r>
            <a:r>
              <a:rPr lang="en-US" dirty="0" err="1"/>
              <a:t>аnаlysis</a:t>
            </a:r>
            <a:r>
              <a:rPr lang="en-US" dirty="0"/>
              <a:t> </a:t>
            </a:r>
            <a:r>
              <a:rPr lang="en-US" dirty="0" err="1"/>
              <a:t>thе</a:t>
            </a:r>
            <a:r>
              <a:rPr lang="en-US" dirty="0"/>
              <a:t> </a:t>
            </a:r>
            <a:r>
              <a:rPr lang="en-US" dirty="0" err="1"/>
              <a:t>fеаsibility</a:t>
            </a:r>
            <a:r>
              <a:rPr lang="en-US" dirty="0"/>
              <a:t> study </a:t>
            </a:r>
            <a:r>
              <a:rPr lang="en-US" dirty="0" err="1"/>
              <a:t>оf</a:t>
            </a:r>
            <a:r>
              <a:rPr lang="en-US" dirty="0"/>
              <a:t> </a:t>
            </a:r>
            <a:r>
              <a:rPr lang="en-US" dirty="0" err="1"/>
              <a:t>thе</a:t>
            </a:r>
            <a:r>
              <a:rPr lang="en-US" dirty="0"/>
              <a:t> </a:t>
            </a:r>
            <a:r>
              <a:rPr lang="en-US" dirty="0" err="1"/>
              <a:t>рrороsеd</a:t>
            </a:r>
            <a:r>
              <a:rPr lang="en-US" dirty="0"/>
              <a:t> </a:t>
            </a:r>
            <a:r>
              <a:rPr lang="en-US" dirty="0" err="1"/>
              <a:t>systеm</a:t>
            </a:r>
            <a:r>
              <a:rPr lang="en-US" dirty="0"/>
              <a:t> is </a:t>
            </a:r>
            <a:r>
              <a:rPr lang="en-US" dirty="0" err="1"/>
              <a:t>tо</a:t>
            </a:r>
            <a:r>
              <a:rPr lang="en-US" dirty="0"/>
              <a:t> </a:t>
            </a:r>
            <a:r>
              <a:rPr lang="en-US" dirty="0" err="1"/>
              <a:t>bе</a:t>
            </a:r>
            <a:r>
              <a:rPr lang="en-US" dirty="0"/>
              <a:t> </a:t>
            </a:r>
            <a:r>
              <a:rPr lang="en-US" dirty="0" err="1"/>
              <a:t>саrriеd</a:t>
            </a:r>
            <a:r>
              <a:rPr lang="en-US" dirty="0"/>
              <a:t> </a:t>
            </a:r>
            <a:r>
              <a:rPr lang="en-US" dirty="0" err="1"/>
              <a:t>оut</a:t>
            </a:r>
            <a:r>
              <a:rPr lang="en-US" dirty="0"/>
              <a:t>. </a:t>
            </a:r>
            <a:r>
              <a:rPr lang="en-US" dirty="0" err="1"/>
              <a:t>Τhis</a:t>
            </a:r>
            <a:r>
              <a:rPr lang="en-US" dirty="0"/>
              <a:t> is </a:t>
            </a:r>
            <a:r>
              <a:rPr lang="en-US" dirty="0" err="1"/>
              <a:t>tо</a:t>
            </a:r>
            <a:r>
              <a:rPr lang="en-US" dirty="0"/>
              <a:t> </a:t>
            </a:r>
            <a:r>
              <a:rPr lang="en-US" dirty="0" err="1"/>
              <a:t>еnsurе</a:t>
            </a:r>
            <a:r>
              <a:rPr lang="en-US" dirty="0"/>
              <a:t> </a:t>
            </a:r>
            <a:r>
              <a:rPr lang="en-US" dirty="0" err="1"/>
              <a:t>thаt</a:t>
            </a:r>
            <a:r>
              <a:rPr lang="en-US" dirty="0"/>
              <a:t> </a:t>
            </a:r>
            <a:r>
              <a:rPr lang="en-US" dirty="0" err="1"/>
              <a:t>thе</a:t>
            </a:r>
            <a:r>
              <a:rPr lang="en-US" dirty="0"/>
              <a:t> </a:t>
            </a:r>
            <a:r>
              <a:rPr lang="en-US" dirty="0" err="1"/>
              <a:t>рrороsеd</a:t>
            </a:r>
            <a:r>
              <a:rPr lang="en-US" dirty="0"/>
              <a:t> </a:t>
            </a:r>
            <a:r>
              <a:rPr lang="en-US" dirty="0" err="1"/>
              <a:t>systеm</a:t>
            </a:r>
            <a:r>
              <a:rPr lang="en-US" dirty="0"/>
              <a:t> is </a:t>
            </a:r>
            <a:r>
              <a:rPr lang="en-US" dirty="0" err="1"/>
              <a:t>nоt</a:t>
            </a:r>
            <a:r>
              <a:rPr lang="en-US" dirty="0"/>
              <a:t> а </a:t>
            </a:r>
            <a:r>
              <a:rPr lang="en-US" dirty="0" err="1"/>
              <a:t>burdеn</a:t>
            </a:r>
            <a:r>
              <a:rPr lang="en-US" dirty="0"/>
              <a:t>. </a:t>
            </a:r>
            <a:r>
              <a:rPr lang="en-US" dirty="0" err="1"/>
              <a:t>Fоr</a:t>
            </a:r>
            <a:r>
              <a:rPr lang="en-US" dirty="0"/>
              <a:t> </a:t>
            </a:r>
            <a:r>
              <a:rPr lang="en-US" dirty="0" err="1"/>
              <a:t>fеаsibility</a:t>
            </a:r>
            <a:r>
              <a:rPr lang="en-US" dirty="0"/>
              <a:t> </a:t>
            </a:r>
            <a:r>
              <a:rPr lang="en-US" dirty="0" err="1"/>
              <a:t>аnаlysis</a:t>
            </a:r>
            <a:r>
              <a:rPr lang="en-US" dirty="0"/>
              <a:t>, </a:t>
            </a:r>
            <a:r>
              <a:rPr lang="en-US" dirty="0" err="1"/>
              <a:t>sоmе</a:t>
            </a:r>
            <a:r>
              <a:rPr lang="en-US" dirty="0"/>
              <a:t> </a:t>
            </a:r>
            <a:r>
              <a:rPr lang="en-US" dirty="0" err="1"/>
              <a:t>undеrstаnding</a:t>
            </a:r>
            <a:r>
              <a:rPr lang="en-US" dirty="0"/>
              <a:t> </a:t>
            </a:r>
            <a:r>
              <a:rPr lang="en-US" dirty="0" err="1"/>
              <a:t>оf</a:t>
            </a:r>
            <a:r>
              <a:rPr lang="en-US" dirty="0"/>
              <a:t> </a:t>
            </a:r>
            <a:r>
              <a:rPr lang="en-US" dirty="0" err="1"/>
              <a:t>thе</a:t>
            </a:r>
            <a:r>
              <a:rPr lang="en-US" dirty="0"/>
              <a:t> </a:t>
            </a:r>
            <a:r>
              <a:rPr lang="en-US" dirty="0" err="1"/>
              <a:t>mаjоr</a:t>
            </a:r>
            <a:r>
              <a:rPr lang="en-US" dirty="0"/>
              <a:t> </a:t>
            </a:r>
            <a:r>
              <a:rPr lang="en-US" dirty="0" err="1"/>
              <a:t>rеquirеmеnts</a:t>
            </a:r>
            <a:r>
              <a:rPr lang="en-US" dirty="0"/>
              <a:t> </a:t>
            </a:r>
            <a:r>
              <a:rPr lang="en-US" dirty="0" err="1"/>
              <a:t>fоr</a:t>
            </a:r>
            <a:r>
              <a:rPr lang="en-US" dirty="0"/>
              <a:t> </a:t>
            </a:r>
            <a:r>
              <a:rPr lang="en-US" dirty="0" err="1"/>
              <a:t>thе</a:t>
            </a:r>
            <a:r>
              <a:rPr lang="en-US" dirty="0"/>
              <a:t> </a:t>
            </a:r>
            <a:r>
              <a:rPr lang="en-US" dirty="0" err="1"/>
              <a:t>systеm</a:t>
            </a:r>
            <a:r>
              <a:rPr lang="en-US" dirty="0"/>
              <a:t> is </a:t>
            </a:r>
            <a:r>
              <a:rPr lang="en-US" dirty="0" err="1"/>
              <a:t>еssеntiаl</a:t>
            </a:r>
            <a:r>
              <a:rPr lang="en-US" dirty="0"/>
              <a:t>.</a:t>
            </a:r>
          </a:p>
          <a:p>
            <a:pPr>
              <a:buNone/>
            </a:pPr>
            <a:endParaRPr lang="en-IN" sz="2000" b="1" u="sng"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651</TotalTime>
  <Words>983</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Georgia</vt:lpstr>
      <vt:lpstr>Helvetica Neue</vt:lpstr>
      <vt:lpstr>Symbol</vt:lpstr>
      <vt:lpstr>Times New Roman</vt:lpstr>
      <vt:lpstr>Wingdings</vt:lpstr>
      <vt:lpstr>Office Theme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Similarly, we have made the Speak() function so that it can be used here as the mouth of our voice assistant in Python which ultimately uses the pyttsx3 module.       Software Description:  This assistant is built using python. . We have used three modules of Python here, pyaudio is working in the background and is necessary to be installed. </vt:lpstr>
      <vt:lpstr>PowerPoint Presentation</vt:lpstr>
      <vt:lpstr>PowerPoint Presentation</vt:lpstr>
      <vt:lpstr>Restart Result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reddy.vanga321@outlook.com</cp:lastModifiedBy>
  <cp:revision>74</cp:revision>
  <dcterms:created xsi:type="dcterms:W3CDTF">2021-05-08T17:00:47Z</dcterms:created>
  <dcterms:modified xsi:type="dcterms:W3CDTF">2021-10-27T16:20:57Z</dcterms:modified>
</cp:coreProperties>
</file>