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Book Antiqua"/>
      <p:regular r:id="rId24"/>
      <p:bold r:id="rId25"/>
      <p:italic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ijAGWmof7BTFcgBO3nEyKbatl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BookAntiqua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Subject Name &amp; Topic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9c4817d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9c481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b9c4817d8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9c4817d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9c4817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8b9c4817d8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9c4817d8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9c4817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b9c4817d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9c4817d8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9c4817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b9c4817d8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91f4c4c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a91f4c4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8a91f4c4cd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9c4817d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9c481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b9c4817d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4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4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44332A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5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DCD0B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5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7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9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9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?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fadeDir="5400000" kx="0" rotWithShape="0" algn="bl" stA="49000" stPos="0" sy="-9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8194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?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62889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🞭"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306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717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717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1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0" y="1066800"/>
            <a:ext cx="9144000" cy="1000126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5"/>
              <a:buFont typeface="Arial"/>
              <a:buNone/>
            </a:pPr>
            <a:r>
              <a:rPr b="1" i="0" lang="en-US" sz="3325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Department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3325"/>
              <a:buFont typeface="Arial"/>
              <a:buNone/>
            </a:pPr>
            <a:r>
              <a:rPr b="1" i="0" lang="en-US" sz="3325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4975"/>
              <a:buFont typeface="Arial"/>
              <a:buNone/>
            </a:pPr>
            <a:r>
              <a:t/>
            </a:r>
            <a:endParaRPr b="0" i="0" sz="49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447800" y="152403"/>
            <a:ext cx="7543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INSTITUTE OF TECHNOLOGY</a:t>
            </a:r>
            <a:endParaRPr b="1" i="0" sz="3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_globe_color-e1552884169375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1"/>
            <a:ext cx="1042988" cy="1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73894" y="2504516"/>
            <a:ext cx="8317706" cy="1915084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 Name with code: </a:t>
            </a:r>
            <a:r>
              <a:rPr b="1" i="0" lang="en-US" sz="22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Data Structure &amp;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Unit-1 </a:t>
            </a:r>
            <a:endParaRPr b="1" i="0" sz="28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02494" y="5181600"/>
            <a:ext cx="8012906" cy="19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Presented by:  Mr. Sohan Lal Gupta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Assistant Professor, CSE</a:t>
            </a:r>
            <a:endParaRPr b="1" i="0" sz="28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</a:t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advTm="18736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9c4817d8_0_7"/>
          <p:cNvSpPr txBox="1"/>
          <p:nvPr>
            <p:ph idx="1" type="body"/>
          </p:nvPr>
        </p:nvSpPr>
        <p:spPr>
          <a:xfrm>
            <a:off x="304800" y="363550"/>
            <a:ext cx="8686800" cy="6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switch(ch)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case 1: push();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		break;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case 2: pop();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		break;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case 3: display();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		break;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case 4: exit(0);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default: printf("\nWrong Choice!!");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push()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int val;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if(top==MAX-1)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printf("\nStack is full!!");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printf("\nEnter element to push:");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scanf("%d",&amp;val);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top=top+1;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stack[top]=val;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9c4817d8_0_13"/>
          <p:cNvSpPr txBox="1"/>
          <p:nvPr>
            <p:ph idx="1" type="body"/>
          </p:nvPr>
        </p:nvSpPr>
        <p:spPr>
          <a:xfrm>
            <a:off x="304800" y="380075"/>
            <a:ext cx="8686800" cy="64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pop()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if(top==-1)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printf("\nStack is empty!!");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printf("\nDeleted element is %d",stack[top]);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top=top-1;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display()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if(top==-1)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printf("\nStack is empty!!");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printf("\nStack is...\n");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for(i=top;i&gt;=0;--i)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	printf("%d\n",stack[i]);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9c4817d8_0_19"/>
          <p:cNvSpPr txBox="1"/>
          <p:nvPr>
            <p:ph idx="1" type="body"/>
          </p:nvPr>
        </p:nvSpPr>
        <p:spPr>
          <a:xfrm>
            <a:off x="304800" y="280925"/>
            <a:ext cx="86868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Output: 		</a:t>
            </a: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choice(1-4):1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element to push:3			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choice(1-4):1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element to push:6				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choice(1-4):3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Stack is…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choice(1-4):2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Deleted element is 6			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9c4817d8_0_27"/>
          <p:cNvSpPr txBox="1"/>
          <p:nvPr>
            <p:ph idx="1" type="body"/>
          </p:nvPr>
        </p:nvSpPr>
        <p:spPr>
          <a:xfrm>
            <a:off x="304800" y="1057625"/>
            <a:ext cx="8686800" cy="5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choice(1-4):3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Stack is…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choice(1-4):2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Deleted element is 3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*** Stack Menu ***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1.Push				2.Pop					3.Display			4.Exit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choice(1-4):2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Stack is empty!!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6000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b="1" lang="en-US" sz="6000">
                <a:solidFill>
                  <a:srgbClr val="00B050"/>
                </a:solidFill>
              </a:rPr>
              <a:t>Thank You… .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838200" y="2967335"/>
            <a:ext cx="7772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8038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Quries ? </a:t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0" y="1"/>
            <a:ext cx="413590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543865" y="0"/>
            <a:ext cx="2695135" cy="3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7624689" y="0"/>
            <a:ext cx="1519311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7371471" y="6400801"/>
            <a:ext cx="162012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04800" y="446175"/>
            <a:ext cx="8686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24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</a:t>
            </a:r>
            <a:endParaRPr b="0" i="0" sz="2400" u="none" cap="none" strike="noStrik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-1" y="1"/>
            <a:ext cx="42343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76800" y="1"/>
            <a:ext cx="270568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652825" y="0"/>
            <a:ext cx="14911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554351" y="6400800"/>
            <a:ext cx="143724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48725" y="827175"/>
            <a:ext cx="8923500" cy="5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1.1 Basic Stack</a:t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1.2 Stack Operations</a:t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1.2.1 algorithms for push</a:t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1.2.2 algorithms for pop</a:t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t/>
            </a:r>
            <a:endParaRPr sz="24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1.1 BASIC STACK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04800" y="12192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Stack is a linear data structure which follows a particular order in which the operations are performed. The order may be LIFO(Last In First Out) or FILO(First In Last Out).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The elements are removed from a stack in the reverse order of that in which they were inserted into the stack.</a:t>
            </a:r>
            <a:endParaRPr sz="1800"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example – a deck of cards or a pile of plates, etc.</a:t>
            </a:r>
            <a:endParaRPr sz="1800"/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1800"/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1800"/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3"/>
          <p:cNvSpPr txBox="1"/>
          <p:nvPr/>
        </p:nvSpPr>
        <p:spPr>
          <a:xfrm>
            <a:off x="-1" y="1"/>
            <a:ext cx="416403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876799" y="0"/>
            <a:ext cx="274788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695028" y="1"/>
            <a:ext cx="144897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455877" y="6400800"/>
            <a:ext cx="153572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810000"/>
            <a:ext cx="356616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 Medium"/>
              <a:buNone/>
            </a:pPr>
            <a:r>
              <a:rPr lang="en-US" sz="2400"/>
              <a:t>1.2 STACK OPERATION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49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PUSH	</a:t>
            </a:r>
            <a:endParaRPr sz="1800"/>
          </a:p>
          <a:p>
            <a:pPr indent="-3149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POP</a:t>
            </a:r>
            <a:endParaRPr sz="1800"/>
          </a:p>
          <a:p>
            <a:pPr indent="0" lvl="1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2000"/>
              <a:t>1.2.1 PUSH</a:t>
            </a:r>
            <a:endParaRPr sz="2000"/>
          </a:p>
        </p:txBody>
      </p:sp>
      <p:sp>
        <p:nvSpPr>
          <p:cNvPr id="129" name="Google Shape;129;p4"/>
          <p:cNvSpPr txBox="1"/>
          <p:nvPr/>
        </p:nvSpPr>
        <p:spPr>
          <a:xfrm>
            <a:off x="-1" y="1"/>
            <a:ext cx="4262511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876799" y="0"/>
            <a:ext cx="295890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610622" y="0"/>
            <a:ext cx="153337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772400" y="6400800"/>
            <a:ext cx="121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3" y="3404382"/>
            <a:ext cx="7419975" cy="312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91f4c4cd_0_3"/>
          <p:cNvSpPr txBox="1"/>
          <p:nvPr>
            <p:ph type="title"/>
          </p:nvPr>
        </p:nvSpPr>
        <p:spPr>
          <a:xfrm>
            <a:off x="304800" y="661182"/>
            <a:ext cx="8686800" cy="464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400"/>
              <a:t>1.2.2 POP</a:t>
            </a:r>
            <a:br>
              <a:rPr lang="en-US" sz="2400"/>
            </a:br>
            <a:endParaRPr sz="2400"/>
          </a:p>
        </p:txBody>
      </p:sp>
      <p:pic>
        <p:nvPicPr>
          <p:cNvPr id="140" name="Google Shape;140;g8a91f4c4c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21" y="2678600"/>
            <a:ext cx="76295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8a91f4c4cd_0_3"/>
          <p:cNvSpPr txBox="1"/>
          <p:nvPr/>
        </p:nvSpPr>
        <p:spPr>
          <a:xfrm>
            <a:off x="-1" y="1"/>
            <a:ext cx="4248443" cy="281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g8a91f4c4cd_0_3"/>
          <p:cNvSpPr txBox="1"/>
          <p:nvPr/>
        </p:nvSpPr>
        <p:spPr>
          <a:xfrm>
            <a:off x="4876800" y="0"/>
            <a:ext cx="3057378" cy="29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g8a91f4c4cd_0_3"/>
          <p:cNvSpPr txBox="1"/>
          <p:nvPr/>
        </p:nvSpPr>
        <p:spPr>
          <a:xfrm>
            <a:off x="7596554" y="-1"/>
            <a:ext cx="1547446" cy="33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g8a91f4c4cd_0_3"/>
          <p:cNvSpPr txBox="1"/>
          <p:nvPr/>
        </p:nvSpPr>
        <p:spPr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Standard Error Messages in Stack</a:t>
            </a:r>
            <a:endParaRPr sz="2400"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1800"/>
              <a:t>Two standard error messages of stack are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– Stack Overflow: If we attempt to add new element beyond the maximum size, we will encounter a stack overflow condition.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 – Stack Underflow: If we attempt to remove elements beyond the base of the stack, we will encounter a stack underflow condition.</a:t>
            </a:r>
            <a:endParaRPr sz="1800"/>
          </a:p>
        </p:txBody>
      </p:sp>
      <p:sp>
        <p:nvSpPr>
          <p:cNvPr id="151" name="Google Shape;151;p5"/>
          <p:cNvSpPr txBox="1"/>
          <p:nvPr/>
        </p:nvSpPr>
        <p:spPr>
          <a:xfrm>
            <a:off x="0" y="1"/>
            <a:ext cx="419217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4276578" y="0"/>
            <a:ext cx="29624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484012" y="0"/>
            <a:ext cx="165998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2400"/>
              <a:t>Algorithms for PUSH</a:t>
            </a:r>
            <a:endParaRPr sz="2400"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PUSH (STACK, TOP, MAXSIZE, ITEM):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This procedure pushes an ITEM onto a stack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1. If TOP = MAXSIZE, then Print: OVERFLOW, and Return.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2. Set TOP := TOP + 1 [Increases TOP by1]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3. Set STACK [TOP] := ITEM. [Insert ITEM in TOP position] </a:t>
            </a:r>
            <a:endParaRPr sz="1800"/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4. Return</a:t>
            </a:r>
            <a:endParaRPr sz="1800"/>
          </a:p>
        </p:txBody>
      </p:sp>
      <p:sp>
        <p:nvSpPr>
          <p:cNvPr id="161" name="Google Shape;161;p6"/>
          <p:cNvSpPr txBox="1"/>
          <p:nvPr/>
        </p:nvSpPr>
        <p:spPr>
          <a:xfrm>
            <a:off x="-1" y="0"/>
            <a:ext cx="433284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4876800" y="1"/>
            <a:ext cx="287449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7680960" y="1"/>
            <a:ext cx="146304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7005711" y="6400801"/>
            <a:ext cx="198588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2400"/>
              <a:t>Algorithms for POP</a:t>
            </a:r>
            <a:endParaRPr sz="2400"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POP (STACK, TOP, ITEM): </a:t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This procedure deletes the top element of STACK and assign it to the variable ITEM </a:t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1. If TOP = 0, then Print: UNDERFLOW, and Return. </a:t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2. Set ITEM := STACK[TOP] </a:t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3. Set TOP := TOP - 1 [Decreases TOP by1] </a:t>
            </a:r>
            <a:endParaRPr sz="1800"/>
          </a:p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4. Return</a:t>
            </a:r>
            <a:endParaRPr sz="1800"/>
          </a:p>
        </p:txBody>
      </p:sp>
      <p:sp>
        <p:nvSpPr>
          <p:cNvPr id="171" name="Google Shape;171;p7"/>
          <p:cNvSpPr txBox="1"/>
          <p:nvPr/>
        </p:nvSpPr>
        <p:spPr>
          <a:xfrm>
            <a:off x="-1" y="1"/>
            <a:ext cx="416403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INSTITUTE OF TECHNOLOGY JAIPUR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876800" y="0"/>
            <a:ext cx="260721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Structure &amp; Algorithms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723163" y="0"/>
            <a:ext cx="142083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568418" y="6400800"/>
            <a:ext cx="142318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9c4817d8_0_0"/>
          <p:cNvSpPr txBox="1"/>
          <p:nvPr>
            <p:ph idx="1" type="body"/>
          </p:nvPr>
        </p:nvSpPr>
        <p:spPr>
          <a:xfrm>
            <a:off x="304800" y="1008050"/>
            <a:ext cx="8686800" cy="58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#include&lt;process.h&gt;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#include&lt;stdlib.h&gt;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#define MAX 5	//Maximum number of elements that can be stored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 top=-1,stack[MAX];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push();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pop();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display();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int ch;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while(1)	//infinite loop, will end when choice will be 4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printf("\n*** Stack Menu ***");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printf("\n\n1.Push\n2.Pop\n3.Display\n4.Exit");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printf("\n\nEnter your choice(1-4):");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scanf("%d",&amp;ch);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git</dc:creator>
</cp:coreProperties>
</file>