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Book Antiqua" pitchFamily="18" charset="0"/>
      <p:regular r:id="rId12"/>
      <p:bold r:id="rId13"/>
      <p:italic r:id="rId14"/>
      <p:boldItalic r:id="rId15"/>
    </p:embeddedFont>
    <p:embeddedFont>
      <p:font typeface="Libre Franklin" charset="0"/>
      <p:regular r:id="rId16"/>
      <p:bold r:id="rId17"/>
      <p:italic r:id="rId18"/>
      <p:boldItalic r:id="rId19"/>
    </p:embeddedFont>
    <p:embeddedFont>
      <p:font typeface="Libre Franklin Medium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IslwsUro6rlcUexMJgmOiysqj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Subject Name &amp; Topic Name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INSTITUTE OF TECHNOLOGY JAIPUR</a:t>
            </a:r>
            <a:endParaRPr/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Sohan Gupta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0fb6ed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890fb6ed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890fb6ed18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49a3b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8949a3bf9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8949a3bf9a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9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9"/>
          <p:cNvSpPr txBox="1"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44332A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0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DCD0B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marL="91440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marL="91440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4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?"/>
              <a:defRPr sz="3200"/>
            </a:lvl1pPr>
            <a:lvl2pPr marL="914400" lvl="1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4pPr>
            <a:lvl5pPr marL="2286000" lvl="4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>
            <a:spLocks noGrp="1"/>
          </p:cNvSpPr>
          <p:nvPr>
            <p:ph type="pic" idx="2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reflection stA="49000" endA="500" endPos="10000" dist="900" dir="5400000" sy="-9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8194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?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?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marL="2286000" lvl="4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🞭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16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0" y="1066800"/>
            <a:ext cx="9144000" cy="10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175" tIns="42075" rIns="84175" bIns="42075" anchor="t" anchorCtr="0">
            <a:normAutofit/>
          </a:bodyPr>
          <a:lstStyle/>
          <a:p>
            <a:pPr marL="294674" marR="0" lvl="0" indent="-29467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5"/>
              <a:buFont typeface="Arial"/>
              <a:buNone/>
            </a:pPr>
            <a:r>
              <a:rPr lang="en-US" sz="3325" b="1" i="0" u="none" strike="noStrike" cap="non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4975"/>
              <a:buFont typeface="Arial"/>
              <a:buNone/>
            </a:pPr>
            <a:endParaRPr sz="4975" b="0" i="0" u="none" strike="noStrike" cap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94674" marR="0" lvl="0" indent="-294674" algn="ctr" rtl="0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endParaRPr sz="1375" b="0" i="0" u="none" strike="noStrike" cap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47800" y="152403"/>
            <a:ext cx="754380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294674" marR="0" lvl="0" indent="-2946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INSTITUTE OF TECHNOLOGY</a:t>
            </a:r>
            <a:endParaRPr sz="2400" b="1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" descr="logo_globe_color-e15528841693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1"/>
            <a:ext cx="1042988" cy="1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73894" y="2667000"/>
            <a:ext cx="831770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175" tIns="42075" rIns="84175" bIns="42075" anchor="t" anchorCtr="0">
            <a:normAutofit/>
          </a:bodyPr>
          <a:lstStyle/>
          <a:p>
            <a:pPr marL="294674" marR="0" lvl="0" indent="-2946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 Name with code: Data Structure &amp; Algorithms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Unit-</a:t>
            </a:r>
            <a:r>
              <a:rPr lang="en-US" sz="2400" b="1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02494" y="5181600"/>
            <a:ext cx="8012906" cy="19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175" tIns="42075" rIns="84175" bIns="42075" anchor="t" anchorCtr="0">
            <a:normAutofit/>
          </a:bodyPr>
          <a:lstStyle/>
          <a:p>
            <a:pPr marL="294674" marR="0" lvl="0" indent="-294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Presented by:  Mr. Sohan Lal Gupta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Assistant Professor,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</a:t>
            </a:r>
            <a:endParaRPr sz="2800" b="0" i="0" u="none" strike="noStrike" cap="non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94674" marR="0" lvl="0" indent="-294674" algn="ctr" rtl="0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advTm="18736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14859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                  </a:t>
            </a:r>
            <a:endParaRPr/>
          </a:p>
          <a:p>
            <a:pPr marL="14859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                              Lecture No. 1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-1" y="1"/>
            <a:ext cx="427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876799" y="0"/>
            <a:ext cx="276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772400" y="0"/>
            <a:ext cx="137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3.1. Searching Techniques: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-US" sz="1800" dirty="0"/>
              <a:t>It is the algorithmic process of finding a particular item in a collection of items</a:t>
            </a:r>
            <a:endParaRPr sz="18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1800" dirty="0"/>
              <a:t>Searching is the process of finding a given value position in a list of values</a:t>
            </a:r>
            <a:endParaRPr sz="18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1800" dirty="0"/>
              <a:t>It decides whether a search key is present in the data or not. </a:t>
            </a:r>
            <a:endParaRPr sz="18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1800" dirty="0"/>
              <a:t>It can be done on internal data structure or on external data structure.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endParaRPr sz="2240"/>
          </a:p>
        </p:txBody>
      </p:sp>
      <p:grpSp>
        <p:nvGrpSpPr>
          <p:cNvPr id="118" name="Google Shape;118;p2"/>
          <p:cNvGrpSpPr/>
          <p:nvPr/>
        </p:nvGrpSpPr>
        <p:grpSpPr>
          <a:xfrm>
            <a:off x="0" y="153888"/>
            <a:ext cx="9144000" cy="307812"/>
            <a:chOff x="0" y="0"/>
            <a:chExt cx="9144000" cy="307812"/>
          </a:xfrm>
        </p:grpSpPr>
        <p:sp>
          <p:nvSpPr>
            <p:cNvPr id="119" name="Google Shape;119;p2"/>
            <p:cNvSpPr txBox="1"/>
            <p:nvPr/>
          </p:nvSpPr>
          <p:spPr>
            <a:xfrm>
              <a:off x="0" y="12"/>
              <a:ext cx="4422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4876799" y="0"/>
              <a:ext cx="26839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7916333" y="0"/>
              <a:ext cx="12276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304800" y="457201"/>
            <a:ext cx="8686800" cy="56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3.2 Types of Searching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29" name="Google Shape;129;p4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304800" y="1153551"/>
            <a:ext cx="8839200" cy="570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000" dirty="0">
                <a:solidFill>
                  <a:srgbClr val="1212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1212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ym typeface="Arial"/>
              </a:rPr>
              <a:t>It can be done in following ways: </a:t>
            </a:r>
            <a:endParaRPr lang="en-US" sz="1800" dirty="0" smtClean="0"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dirty="0" smtClean="0">
                <a:sym typeface="Arial"/>
              </a:rPr>
              <a:t>	1</a:t>
            </a:r>
            <a:r>
              <a:rPr lang="en-US" sz="1800" dirty="0">
                <a:sym typeface="Arial"/>
              </a:rPr>
              <a:t>. </a:t>
            </a:r>
            <a:r>
              <a:rPr lang="en-US" sz="1800" dirty="0" smtClean="0">
                <a:sym typeface="Arial"/>
              </a:rPr>
              <a:t>	Sequential </a:t>
            </a:r>
            <a:r>
              <a:rPr lang="en-US" sz="1800" dirty="0">
                <a:sym typeface="Arial"/>
              </a:rPr>
              <a:t>Search </a:t>
            </a:r>
            <a:endParaRPr lang="en-US" sz="1800" dirty="0" smtClean="0"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dirty="0" smtClean="0">
                <a:sym typeface="Arial"/>
              </a:rPr>
              <a:t>	2.	 </a:t>
            </a:r>
            <a:r>
              <a:rPr lang="en-US" sz="1800" dirty="0">
                <a:sym typeface="Arial"/>
              </a:rPr>
              <a:t>Binary Search </a:t>
            </a:r>
            <a:endParaRPr lang="en-US" sz="1800" dirty="0" smtClean="0"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000">
              <a:solidFill>
                <a:srgbClr val="1212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304800" y="484881"/>
            <a:ext cx="868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rPr lang="en-US" sz="24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3.2.1. Sequential Search</a:t>
            </a:r>
            <a:endParaRPr sz="240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40" name="Google Shape;140;p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3" name="Google Shape;143;p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304800" y="1146711"/>
            <a:ext cx="8686800" cy="5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21213"/>
              </a:buClr>
              <a:buSzPts val="1800"/>
              <a:buFont typeface="Times New Roman"/>
              <a:buChar char="❏"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search is also called as Linear Search.  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3"/>
              </a:buClr>
              <a:buSzPts val="1800"/>
              <a:buFont typeface="Times New Roman"/>
              <a:buChar char="❏"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search starts at the beginning of the list and checks every element of the list.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3"/>
              </a:buClr>
              <a:buSzPts val="1800"/>
              <a:buFont typeface="Times New Roman"/>
              <a:buChar char="❏"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basic and simple search algorithm.  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3"/>
              </a:buClr>
              <a:buSzPts val="1800"/>
              <a:buFont typeface="Times New Roman"/>
              <a:buChar char="❏"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search compares the element with all the other elements given in the list. If the element is matched, it returns the value index, else it returns - 1.</a:t>
            </a:r>
            <a:endParaRPr sz="13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27" y="4209818"/>
            <a:ext cx="35909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304800" y="1209821"/>
            <a:ext cx="8686800" cy="56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4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code snippet shows the sequential search operation: </a:t>
            </a:r>
            <a:endParaRPr sz="24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searchValue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(value, target) 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(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value.length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if (value[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target)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1800" dirty="0" err="1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-1;</a:t>
            </a:r>
            <a:endParaRPr sz="1800">
              <a:solidFill>
                <a:srgbClr val="1212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900" dirty="0">
                <a:solidFill>
                  <a:srgbClr val="1212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4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52" name="Google Shape;152;p7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5" name="Google Shape;155;p7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0fb6ed18_0_25"/>
          <p:cNvSpPr txBox="1">
            <a:spLocks noGrp="1"/>
          </p:cNvSpPr>
          <p:nvPr>
            <p:ph type="body" idx="1"/>
          </p:nvPr>
        </p:nvSpPr>
        <p:spPr>
          <a:xfrm>
            <a:off x="457200" y="484901"/>
            <a:ext cx="86868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-US" sz="2400" dirty="0"/>
              <a:t>3.2.2. Binary Search</a:t>
            </a:r>
            <a:endParaRPr sz="2400"/>
          </a:p>
        </p:txBody>
      </p:sp>
      <p:sp>
        <p:nvSpPr>
          <p:cNvPr id="162" name="Google Shape;162;g890fb6ed18_0_25"/>
          <p:cNvSpPr txBox="1">
            <a:spLocks noGrp="1"/>
          </p:cNvSpPr>
          <p:nvPr>
            <p:ph type="body" idx="1"/>
          </p:nvPr>
        </p:nvSpPr>
        <p:spPr>
          <a:xfrm>
            <a:off x="152400" y="1289225"/>
            <a:ext cx="8991600" cy="55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Binary Search is used for searching an element in a sorted array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It is a fast search algorithm with run-time complexity of O(log n)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Binary search works on the principle of divide and conquer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This searching technique looks for a particular element by comparing the middle most element of the collection.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It is useful when there are large number of elements in an array.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First, we shall determine half of the array by using this formula − mid = low + (high - low) / 2 </a:t>
            </a:r>
            <a:endParaRPr sz="2000"/>
          </a:p>
        </p:txBody>
      </p:sp>
      <p:pic>
        <p:nvPicPr>
          <p:cNvPr id="163" name="Google Shape;163;g890fb6ed1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99" y="5638039"/>
            <a:ext cx="40870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890fb6ed18_0_25"/>
          <p:cNvSpPr txBox="1"/>
          <p:nvPr/>
        </p:nvSpPr>
        <p:spPr>
          <a:xfrm>
            <a:off x="-1" y="1"/>
            <a:ext cx="427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g890fb6ed18_0_25"/>
          <p:cNvSpPr txBox="1"/>
          <p:nvPr/>
        </p:nvSpPr>
        <p:spPr>
          <a:xfrm>
            <a:off x="4876799" y="0"/>
            <a:ext cx="276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g890fb6ed18_0_25"/>
          <p:cNvSpPr txBox="1"/>
          <p:nvPr/>
        </p:nvSpPr>
        <p:spPr>
          <a:xfrm>
            <a:off x="7772400" y="0"/>
            <a:ext cx="137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g890fb6ed18_0_25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49a3bf9a_0_20"/>
          <p:cNvSpPr txBox="1"/>
          <p:nvPr/>
        </p:nvSpPr>
        <p:spPr>
          <a:xfrm>
            <a:off x="0" y="626700"/>
            <a:ext cx="91440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Example</a:t>
            </a:r>
            <a:endParaRPr sz="2000"/>
          </a:p>
        </p:txBody>
      </p:sp>
      <p:sp>
        <p:nvSpPr>
          <p:cNvPr id="174" name="Google Shape;174;g8949a3bf9a_0_20"/>
          <p:cNvSpPr txBox="1"/>
          <p:nvPr/>
        </p:nvSpPr>
        <p:spPr>
          <a:xfrm>
            <a:off x="152400" y="1073725"/>
            <a:ext cx="9144000" cy="5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For example, if searching an element 25 in the 7-element array, following figure shows how binary search works:</a:t>
            </a:r>
            <a:endParaRPr sz="1800"/>
          </a:p>
        </p:txBody>
      </p:sp>
      <p:pic>
        <p:nvPicPr>
          <p:cNvPr id="175" name="Google Shape;175;g8949a3bf9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628" y="2394797"/>
            <a:ext cx="5291475" cy="383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8949a3bf9a_0_20"/>
          <p:cNvSpPr txBox="1"/>
          <p:nvPr/>
        </p:nvSpPr>
        <p:spPr>
          <a:xfrm>
            <a:off x="-1" y="1"/>
            <a:ext cx="427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g8949a3bf9a_0_20"/>
          <p:cNvSpPr txBox="1"/>
          <p:nvPr/>
        </p:nvSpPr>
        <p:spPr>
          <a:xfrm>
            <a:off x="4876799" y="0"/>
            <a:ext cx="276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g8949a3bf9a_0_20"/>
          <p:cNvSpPr txBox="1"/>
          <p:nvPr/>
        </p:nvSpPr>
        <p:spPr>
          <a:xfrm>
            <a:off x="7772400" y="0"/>
            <a:ext cx="137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g8949a3bf9a_0_20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6000" b="1">
              <a:solidFill>
                <a:srgbClr val="00B05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US" sz="6000" b="1">
                <a:solidFill>
                  <a:srgbClr val="00B050"/>
                </a:solidFill>
              </a:rPr>
              <a:t>Thank You… .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838200" y="2967335"/>
            <a:ext cx="7772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8038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Quries ? </a:t>
            </a:r>
            <a:endParaRPr sz="5400" b="1" i="0" u="none" strike="noStrike" cap="non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87" name="Google Shape;187;p1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TECHNOLGY JAIPUR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0" name="Google Shape;190;p1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Libre Franklin</vt:lpstr>
      <vt:lpstr>Times New Roman</vt:lpstr>
      <vt:lpstr>Noto Sans Symbols</vt:lpstr>
      <vt:lpstr>Libre Franklin Medium</vt:lpstr>
      <vt:lpstr>Calibri</vt:lpstr>
      <vt:lpstr>Trek</vt:lpstr>
      <vt:lpstr>Slide 1</vt:lpstr>
      <vt:lpstr>Slide 2</vt:lpstr>
      <vt:lpstr>3.1. Searching Techniques:</vt:lpstr>
      <vt:lpstr>3.2 Types of Searching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</dc:creator>
  <cp:lastModifiedBy>git</cp:lastModifiedBy>
  <cp:revision>1</cp:revision>
  <dcterms:created xsi:type="dcterms:W3CDTF">2006-08-16T00:00:00Z</dcterms:created>
  <dcterms:modified xsi:type="dcterms:W3CDTF">2020-06-23T05:11:21Z</dcterms:modified>
</cp:coreProperties>
</file>