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Book Antiqua"/>
      <p:regular r:id="rId22"/>
      <p:bold r:id="rId23"/>
      <p:italic r:id="rId24"/>
      <p:boldItalic r:id="rId25"/>
    </p:embeddedFon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z3AZCA2EEySOHY4mEmCmTUHP7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BookAntiqua-regular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BookAntiqua-boldItalic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Subject Name &amp; Topic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a39ca36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9a39ca3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9a39ca36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INSTITUTE OF TECHNOLOGY JAIPUR</a:t>
            </a:r>
            <a:endParaRPr/>
          </a:p>
        </p:txBody>
      </p:sp>
      <p:sp>
        <p:nvSpPr>
          <p:cNvPr id="115" name="Google Shape;115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Sohan Gupta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0fb6ed1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890fb6ed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890fb6ed18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ee80e6c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9ee80e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89ee80e6c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9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9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44332A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0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DCD0B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4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4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?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fadeDir="5400000" kx="0" rotWithShape="0" algn="bl" stA="49000" stPos="0" sy="-9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8194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?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62889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🞭"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306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717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717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6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0" y="1066800"/>
            <a:ext cx="9144000" cy="1000126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5"/>
              <a:buFont typeface="Arial"/>
              <a:buNone/>
            </a:pPr>
            <a:r>
              <a:rPr b="1" i="0" lang="en-US" sz="3325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4975"/>
              <a:buFont typeface="Arial"/>
              <a:buNone/>
            </a:pPr>
            <a:r>
              <a:t/>
            </a:r>
            <a:endParaRPr b="0" i="0" sz="49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47800" y="152403"/>
            <a:ext cx="7543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INSTITUTE OF TECHNOLOGY</a:t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_globe_color-e1552884169375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1"/>
            <a:ext cx="1042988" cy="1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73894" y="2667000"/>
            <a:ext cx="831770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 Name with code: Data Structure &amp;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Unit-3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02494" y="5181600"/>
            <a:ext cx="8012906" cy="19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Presented by:  Mr. Sohan Lal Gupta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Assistant Professor,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</a:t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advTm="18736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457200" y="1012874"/>
            <a:ext cx="8686800" cy="584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void bubblesort( int A[ ], int n )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int temp;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for(int k = 0; k&lt; n-1; k++)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for(int i = 0; i &lt; n-k-1; i++)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if(A[ i ] &gt; A[ i+1]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    // here swapping of positions is being done.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    temp = A[ i 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    A[ i ] = A[ i+1 ];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    A[ i + 1] = temp;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}</a:t>
            </a:r>
            <a:endParaRPr sz="1800"/>
          </a:p>
        </p:txBody>
      </p:sp>
      <p:grpSp>
        <p:nvGrpSpPr>
          <p:cNvPr id="195" name="Google Shape;195;p6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196" name="Google Shape;196;p6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8" name="Google Shape;198;p6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a39ca364d_0_0"/>
          <p:cNvSpPr txBox="1"/>
          <p:nvPr>
            <p:ph idx="1" type="body"/>
          </p:nvPr>
        </p:nvSpPr>
        <p:spPr>
          <a:xfrm>
            <a:off x="457200" y="1012874"/>
            <a:ext cx="8686800" cy="5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 for Bubble sort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the first element(index = 0), compare the current element with the next element of the array.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current element is greater than the next element of the array, swap them.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current element is less than the next element, move to the next element.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  <p:grpSp>
        <p:nvGrpSpPr>
          <p:cNvPr id="206" name="Google Shape;206;g9a39ca364d_0_0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207" name="Google Shape;207;g9a39ca364d_0_0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g9a39ca364d_0_0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g9a39ca364d_0_0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g9a39ca364d_0_0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6000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b="1" lang="en-US" sz="6000">
                <a:solidFill>
                  <a:srgbClr val="00B050"/>
                </a:solidFill>
              </a:rPr>
              <a:t>Thank You… .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38200" y="2967335"/>
            <a:ext cx="7772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8038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Quries ? </a:t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17" name="Google Shape;217;p1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218" name="Google Shape;218;p1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1" name="Google Shape;221;p1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                  </a:t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                              Lecture No. 2</a:t>
            </a:r>
            <a:endParaRPr/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107" name="Google Shape;107;p9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9" name="Google Shape;109;p9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3.3 Sorting Techniques: Basic concepts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304800" y="1052186"/>
            <a:ext cx="8686800" cy="542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8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40"/>
              <a:buChar char="❏"/>
            </a:pPr>
            <a:r>
              <a:rPr lang="en-US" sz="1800"/>
              <a:t>Sorting refers to arranging data in a particular format.</a:t>
            </a:r>
            <a:endParaRPr sz="1800"/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Char char="❏"/>
            </a:pPr>
            <a:r>
              <a:rPr lang="en-US" sz="1800"/>
              <a:t>Most common orders are in numerical or lexicographical order.</a:t>
            </a:r>
            <a:endParaRPr sz="1800"/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Char char="❏"/>
            </a:pPr>
            <a:r>
              <a:rPr lang="en-US" sz="1800"/>
              <a:t>The importance of sorting lies in the fact that data searching can be optimized to a very high level</a:t>
            </a:r>
            <a:endParaRPr sz="1800"/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Char char="❏"/>
            </a:pPr>
            <a:r>
              <a:rPr lang="en-US" sz="1800"/>
              <a:t>Example: 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Telephone Directory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Dictionary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240"/>
          </a:p>
        </p:txBody>
      </p:sp>
      <p:grpSp>
        <p:nvGrpSpPr>
          <p:cNvPr id="119" name="Google Shape;119;p2"/>
          <p:cNvGrpSpPr/>
          <p:nvPr/>
        </p:nvGrpSpPr>
        <p:grpSpPr>
          <a:xfrm>
            <a:off x="0" y="153888"/>
            <a:ext cx="9144000" cy="307812"/>
            <a:chOff x="0" y="0"/>
            <a:chExt cx="9144000" cy="307812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4876799" y="0"/>
              <a:ext cx="26839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916333" y="0"/>
              <a:ext cx="12276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304800" y="457201"/>
            <a:ext cx="8686800" cy="569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Categories of Sorting: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4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304800" y="1153551"/>
            <a:ext cx="8839200" cy="5704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212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The techniques of sorting can be divided into two categories. These are: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121213"/>
              </a:buClr>
              <a:buSzPts val="2000"/>
              <a:buFont typeface="Arial"/>
              <a:buChar char="❏"/>
            </a:pPr>
            <a:r>
              <a:rPr lang="en-US" sz="1800"/>
              <a:t>Internal Sorting (Main Memory) 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3"/>
              </a:buClr>
              <a:buSzPts val="2000"/>
              <a:buFont typeface="Arial"/>
              <a:buChar char="❏"/>
            </a:pPr>
            <a:r>
              <a:rPr lang="en-US" sz="1800"/>
              <a:t>External Sorting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000">
              <a:solidFill>
                <a:srgbClr val="1212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304800" y="484881"/>
            <a:ext cx="8686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3.4 Types of Sorting</a:t>
            </a:r>
            <a:endParaRPr sz="240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4" name="Google Shape;144;p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304800" y="1146711"/>
            <a:ext cx="8686800" cy="5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The following sorting types are-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1. bubble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2. Insertion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3 selection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4 quick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5 heap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6 merge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7 radix sort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8 counting sorting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304800" y="520506"/>
            <a:ext cx="86868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3.4.1 Bubble sort :</a:t>
            </a:r>
            <a:endParaRPr sz="24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>
            <a:off x="-2" y="0"/>
            <a:ext cx="9165948" cy="351693"/>
            <a:chOff x="-2" y="0"/>
            <a:chExt cx="9165948" cy="351693"/>
          </a:xfrm>
        </p:grpSpPr>
        <p:sp>
          <p:nvSpPr>
            <p:cNvPr id="152" name="Google Shape;152;p7"/>
            <p:cNvSpPr txBox="1"/>
            <p:nvPr/>
          </p:nvSpPr>
          <p:spPr>
            <a:xfrm>
              <a:off x="-2" y="1"/>
              <a:ext cx="4344011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4876798" y="0"/>
              <a:ext cx="2804161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7772400" y="0"/>
              <a:ext cx="1393546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5" name="Google Shape;155;p7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365760" y="1097280"/>
            <a:ext cx="8778240" cy="57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❏"/>
            </a:pPr>
            <a:r>
              <a:rPr lang="en-US" sz="1800"/>
              <a:t>Bubble Sort Algorithm is used to arrange N elements in ascending order</a:t>
            </a:r>
            <a:endParaRPr/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❏"/>
            </a:pPr>
            <a:r>
              <a:rPr lang="en-US" sz="1800"/>
              <a:t>This sorting algorithm is comparison-based algorithm in which each pair of adjacent elements is compared and the elements are swapped if they are not in order.</a:t>
            </a:r>
            <a:endParaRPr/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❏"/>
            </a:pPr>
            <a:r>
              <a:rPr lang="en-US" sz="1800"/>
              <a:t>This algorithm is not suitable for large data sets as its average and worst case complexity are of Ο(n</a:t>
            </a:r>
            <a:r>
              <a:rPr baseline="30000" lang="en-US" sz="1800"/>
              <a:t>2</a:t>
            </a:r>
            <a:r>
              <a:rPr lang="en-US" sz="1800"/>
              <a:t>) where n is the number of items.</a:t>
            </a:r>
            <a:endParaRPr/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❏"/>
            </a:pPr>
            <a:r>
              <a:rPr lang="en-US" sz="1800"/>
              <a:t>Example   14  33  27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Bubble sort starts with very first two elements, comparing them to check which one is greater.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14  33  27  35  10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 this case, value 33 is greater than 14, so it is already in sorted locations. Next, we compare 33 with 27.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14  33  27  35  10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0fb6ed18_0_25"/>
          <p:cNvSpPr txBox="1"/>
          <p:nvPr>
            <p:ph idx="1" type="body"/>
          </p:nvPr>
        </p:nvSpPr>
        <p:spPr>
          <a:xfrm>
            <a:off x="152400" y="1055077"/>
            <a:ext cx="8991600" cy="5802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We find that 27 is smaller than 33 and these two values must be swapped.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14  27 33   35  10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Next we compare 33 and 35. We find that both are in already sorted positions.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14  27 33   35  10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Then we move to the next two values, 35 and 10.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14  27 33   35  10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We know then that 10 is smaller 35. Hence they are not sorted..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14  27 33   35  10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We swap these values. We find that we have reached the end of the array. After one iteration, the array should look like this 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14  27 33   10  35 </a:t>
            </a:r>
            <a:endParaRPr sz="2000"/>
          </a:p>
        </p:txBody>
      </p:sp>
      <p:grpSp>
        <p:nvGrpSpPr>
          <p:cNvPr id="163" name="Google Shape;163;g890fb6ed18_0_25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164" name="Google Shape;164;g890fb6ed18_0_25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5" name="Google Shape;165;g890fb6ed18_0_25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6" name="Google Shape;166;g890fb6ed18_0_25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g890fb6ed18_0_25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304800" y="1069146"/>
            <a:ext cx="8686800" cy="5788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240"/>
              <a:t>To be precise, we are now showing how an array should look like after each iteration. After the second iteration, it should look like this −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240"/>
              <a:t>14  27  10  33  35 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240"/>
              <a:t>Notice that after each iteration, at least one value moves at the end.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240"/>
              <a:t>14   10   27   33  35 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240"/>
              <a:t>And when there's no swap required, bubble sorts learns that an array is completely sorted.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240"/>
              <a:t>10   14   27   33  35 </a:t>
            </a:r>
            <a:endParaRPr sz="2240"/>
          </a:p>
        </p:txBody>
      </p:sp>
      <p:grpSp>
        <p:nvGrpSpPr>
          <p:cNvPr id="173" name="Google Shape;173;p3"/>
          <p:cNvGrpSpPr/>
          <p:nvPr/>
        </p:nvGrpSpPr>
        <p:grpSpPr>
          <a:xfrm>
            <a:off x="-2" y="0"/>
            <a:ext cx="9165948" cy="351693"/>
            <a:chOff x="-2" y="0"/>
            <a:chExt cx="9165948" cy="351693"/>
          </a:xfrm>
        </p:grpSpPr>
        <p:sp>
          <p:nvSpPr>
            <p:cNvPr id="174" name="Google Shape;174;p3"/>
            <p:cNvSpPr txBox="1"/>
            <p:nvPr/>
          </p:nvSpPr>
          <p:spPr>
            <a:xfrm>
              <a:off x="-2" y="1"/>
              <a:ext cx="4344011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4876798" y="0"/>
              <a:ext cx="2804161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7772400" y="0"/>
              <a:ext cx="1393546" cy="351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3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ee80e6cf_0_0"/>
          <p:cNvSpPr txBox="1"/>
          <p:nvPr>
            <p:ph idx="1" type="body"/>
          </p:nvPr>
        </p:nvSpPr>
        <p:spPr>
          <a:xfrm>
            <a:off x="457200" y="1012874"/>
            <a:ext cx="8686800" cy="584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-US" sz="1800"/>
              <a:t> Time Complexities:</a:t>
            </a:r>
            <a:endParaRPr/>
          </a:p>
          <a:p>
            <a:pPr indent="-314325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800"/>
              <a:t>Worst Case Complexity: O(n</a:t>
            </a:r>
            <a:r>
              <a:rPr baseline="30000" lang="en-US" sz="1800"/>
              <a:t>2</a:t>
            </a:r>
            <a:r>
              <a:rPr lang="en-US" sz="1800"/>
              <a:t>)</a:t>
            </a:r>
            <a:endParaRPr sz="1800"/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800"/>
              <a:t>Best Case Complexity:O(n)</a:t>
            </a:r>
            <a:endParaRPr sz="1800"/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800"/>
              <a:t>Average Case Complexity:O(n</a:t>
            </a:r>
            <a:r>
              <a:rPr baseline="30000" lang="en-US" sz="1800"/>
              <a:t>2</a:t>
            </a:r>
            <a:r>
              <a:rPr lang="en-US" sz="1800"/>
              <a:t>)</a:t>
            </a:r>
            <a:endParaRPr sz="1800"/>
          </a:p>
          <a:p>
            <a:pPr indent="-69850" lvl="0" marL="0" rtl="0" algn="l">
              <a:lnSpc>
                <a:spcPct val="166666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-US" sz="1800"/>
              <a:t>  Space Complexity: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Space complexity is O(1) because an extra variable temp is used for swapping.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 the optimized algorithm, the variable swapped adds to the space complexity thus, making it O(2).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  <p:grpSp>
        <p:nvGrpSpPr>
          <p:cNvPr id="184" name="Google Shape;184;g89ee80e6cf_0_0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185" name="Google Shape;185;g89ee80e6cf_0_0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g89ee80e6cf_0_0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7" name="Google Shape;187;g89ee80e6cf_0_0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g89ee80e6cf_0_0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git</dc:creator>
</cp:coreProperties>
</file>