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Libre Franklin"/>
      <p:regular r:id="rId22"/>
      <p:bold r:id="rId23"/>
      <p:italic r:id="rId24"/>
      <p:boldItalic r:id="rId25"/>
    </p:embeddedFont>
    <p:embeddedFont>
      <p:font typeface="Book Antiqua"/>
      <p:regular r:id="rId26"/>
      <p:bold r:id="rId27"/>
      <p:italic r:id="rId28"/>
      <p:boldItalic r:id="rId29"/>
    </p:embeddedFont>
    <p:embeddedFont>
      <p:font typeface="Libre Franklin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4" roundtripDataSignature="AMtx7mgzfRBp12aOhm4D8/5VSi9NcZyM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ibreFranklin-regular.fntdata"/><Relationship Id="rId21" Type="http://schemas.openxmlformats.org/officeDocument/2006/relationships/slide" Target="slides/slide16.xml"/><Relationship Id="rId24" Type="http://schemas.openxmlformats.org/officeDocument/2006/relationships/font" Target="fonts/LibreFranklin-italic.fntdata"/><Relationship Id="rId23" Type="http://schemas.openxmlformats.org/officeDocument/2006/relationships/font" Target="fonts/LibreFranklin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ookAntiqua-regular.fntdata"/><Relationship Id="rId25" Type="http://schemas.openxmlformats.org/officeDocument/2006/relationships/font" Target="fonts/LibreFranklin-boldItalic.fntdata"/><Relationship Id="rId28" Type="http://schemas.openxmlformats.org/officeDocument/2006/relationships/font" Target="fonts/BookAntiqua-italic.fntdata"/><Relationship Id="rId27" Type="http://schemas.openxmlformats.org/officeDocument/2006/relationships/font" Target="fonts/BookAntiqu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ookAntiqu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breFranklinMedium-bold.fntdata"/><Relationship Id="rId30" Type="http://schemas.openxmlformats.org/officeDocument/2006/relationships/font" Target="fonts/LibreFranklinMedium-regular.fntdata"/><Relationship Id="rId11" Type="http://schemas.openxmlformats.org/officeDocument/2006/relationships/slide" Target="slides/slide6.xml"/><Relationship Id="rId33" Type="http://schemas.openxmlformats.org/officeDocument/2006/relationships/font" Target="fonts/LibreFranklin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LibreFranklinMedium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Subject Name &amp; Topic Name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a43215beb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9a43215b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9a43215beb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abfb9cf95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8abfb9cf9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8abfb9cf95_0_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abfb9cf95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8abfb9cf9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8abfb9cf95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abfb9cf95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8abfb9cf9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8abfb9cf95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abfb9cf95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8abfb9cf9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8abfb9cf95_0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a43215beb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9a43215b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9a43215beb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GLOBAL INSTITUTE OF TECHNOLOGY JAIPUR</a:t>
            </a:r>
            <a:endParaRPr/>
          </a:p>
        </p:txBody>
      </p:sp>
      <p:sp>
        <p:nvSpPr>
          <p:cNvPr id="116" name="Google Shape;116;p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Sohan Gupta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a43215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9a43215be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90fb6ed18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890fb6ed1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890fb6ed18_0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abfb9cf95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8abfb9cf9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8abfb9cf95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" type="body"/>
          </p:nvPr>
        </p:nvSpPr>
        <p:spPr>
          <a:xfrm rot="5400000">
            <a:off x="2385218" y="-526257"/>
            <a:ext cx="4525963" cy="8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"/>
          <p:cNvSpPr txBox="1"/>
          <p:nvPr>
            <p:ph type="title"/>
          </p:nvPr>
        </p:nvSpPr>
        <p:spPr>
          <a:xfrm rot="5400000">
            <a:off x="4846637" y="2560638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" type="body"/>
          </p:nvPr>
        </p:nvSpPr>
        <p:spPr>
          <a:xfrm rot="5400000">
            <a:off x="655638" y="350839"/>
            <a:ext cx="5851525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1" type="ftr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9"/>
          <p:cNvCxnSpPr/>
          <p:nvPr/>
        </p:nvCxnSpPr>
        <p:spPr>
          <a:xfrm>
            <a:off x="514350" y="5349902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19"/>
          <p:cNvSpPr txBox="1"/>
          <p:nvPr>
            <p:ph type="ctrTitle"/>
          </p:nvPr>
        </p:nvSpPr>
        <p:spPr>
          <a:xfrm>
            <a:off x="381000" y="4853411"/>
            <a:ext cx="8458200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subTitle"/>
          </p:nvPr>
        </p:nvSpPr>
        <p:spPr>
          <a:xfrm>
            <a:off x="381000" y="388620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>
                <a:solidFill>
                  <a:srgbClr val="44332A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20"/>
          <p:cNvCxnSpPr/>
          <p:nvPr/>
        </p:nvCxnSpPr>
        <p:spPr>
          <a:xfrm>
            <a:off x="514350" y="3444902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381000" y="1676400"/>
            <a:ext cx="8458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DCD0B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20"/>
          <p:cNvSpPr txBox="1"/>
          <p:nvPr>
            <p:ph type="title"/>
          </p:nvPr>
        </p:nvSpPr>
        <p:spPr>
          <a:xfrm>
            <a:off x="180475" y="2947085"/>
            <a:ext cx="8686800" cy="118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Libre Franklin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304800" y="1600200"/>
            <a:ext cx="4191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306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?"/>
              <a:defRPr sz="2800"/>
            </a:lvl1pPr>
            <a:lvl2pPr indent="-33528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?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?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 sz="1800"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 sz="18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2" type="body"/>
          </p:nvPr>
        </p:nvSpPr>
        <p:spPr>
          <a:xfrm>
            <a:off x="4648200" y="1600200"/>
            <a:ext cx="434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306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?"/>
              <a:defRPr sz="2800"/>
            </a:lvl1pPr>
            <a:lvl2pPr indent="-33528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?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?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 sz="1800"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 sz="18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304800" y="5410200"/>
            <a:ext cx="8610600" cy="88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" type="body"/>
          </p:nvPr>
        </p:nvSpPr>
        <p:spPr>
          <a:xfrm>
            <a:off x="281444" y="666750"/>
            <a:ext cx="4290556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0" sz="1800" cap="none">
                <a:solidFill>
                  <a:srgbClr val="AF762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2" type="body"/>
          </p:nvPr>
        </p:nvSpPr>
        <p:spPr>
          <a:xfrm>
            <a:off x="4645025" y="666750"/>
            <a:ext cx="4292241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0" sz="1800" cap="none">
                <a:solidFill>
                  <a:srgbClr val="AF762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3" type="body"/>
          </p:nvPr>
        </p:nvSpPr>
        <p:spPr>
          <a:xfrm>
            <a:off x="281444" y="1316037"/>
            <a:ext cx="4290556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?"/>
              <a:defRPr sz="2400"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?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?"/>
              <a:defRPr sz="1600"/>
            </a:lvl4pPr>
            <a:lvl5pPr indent="-28956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?"/>
              <a:defRPr sz="16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4" type="body"/>
          </p:nvPr>
        </p:nvSpPr>
        <p:spPr>
          <a:xfrm>
            <a:off x="4648730" y="1316037"/>
            <a:ext cx="4288536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?"/>
              <a:defRPr sz="2400"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?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?"/>
              <a:defRPr sz="1600"/>
            </a:lvl4pPr>
            <a:lvl5pPr indent="-28956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?"/>
              <a:defRPr sz="16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229600" y="6477000"/>
            <a:ext cx="7620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22"/>
          <p:cNvCxnSpPr/>
          <p:nvPr/>
        </p:nvCxnSpPr>
        <p:spPr>
          <a:xfrm>
            <a:off x="514350" y="6019800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/>
          <p:nvPr>
            <p:ph type="title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24"/>
          <p:cNvCxnSpPr/>
          <p:nvPr/>
        </p:nvCxnSpPr>
        <p:spPr>
          <a:xfrm>
            <a:off x="514350" y="5849117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24"/>
          <p:cNvSpPr txBox="1"/>
          <p:nvPr>
            <p:ph type="title"/>
          </p:nvPr>
        </p:nvSpPr>
        <p:spPr>
          <a:xfrm>
            <a:off x="457200" y="5486400"/>
            <a:ext cx="84582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 Medium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" type="body"/>
          </p:nvPr>
        </p:nvSpPr>
        <p:spPr>
          <a:xfrm>
            <a:off x="457200" y="609600"/>
            <a:ext cx="3008313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2" type="body"/>
          </p:nvPr>
        </p:nvSpPr>
        <p:spPr>
          <a:xfrm>
            <a:off x="3575050" y="609600"/>
            <a:ext cx="5340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Char char="?"/>
              <a:defRPr sz="3200"/>
            </a:lvl1pPr>
            <a:lvl2pPr indent="-35306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?"/>
              <a:defRPr sz="2800"/>
            </a:lvl2pPr>
            <a:lvl3pPr indent="-33528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?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?"/>
              <a:defRPr sz="2000"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?"/>
              <a:defRPr sz="20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/>
          <p:nvPr>
            <p:ph idx="2" type="pic"/>
          </p:nvPr>
        </p:nvSpPr>
        <p:spPr>
          <a:xfrm>
            <a:off x="3505200" y="616634"/>
            <a:ext cx="5029200" cy="365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900" endA="500" endPos="10000" fadeDir="5400000" kx="0" rotWithShape="0" algn="bl" stA="49000" stPos="0" sy="-90000" ky="0"/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🞤"/>
              <a:defRPr b="0" i="0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🞫"/>
              <a:defRPr b="0" i="0" sz="2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🞲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🞩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🞤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🞲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4" name="Google Shape;74;p25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25"/>
          <p:cNvSpPr txBox="1"/>
          <p:nvPr>
            <p:ph type="title"/>
          </p:nvPr>
        </p:nvSpPr>
        <p:spPr>
          <a:xfrm>
            <a:off x="381000" y="4993760"/>
            <a:ext cx="58674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 Medium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" type="body"/>
          </p:nvPr>
        </p:nvSpPr>
        <p:spPr>
          <a:xfrm>
            <a:off x="381000" y="5533218"/>
            <a:ext cx="5867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97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8194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Char char="?"/>
              <a:defRPr sz="1200"/>
            </a:lvl2pPr>
            <a:lvl3pPr indent="-2730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Char char="?"/>
              <a:defRPr sz="1000"/>
            </a:lvl3pPr>
            <a:lvl4pPr indent="-268605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Char char="?"/>
              <a:defRPr sz="900"/>
            </a:lvl4pPr>
            <a:lvl5pPr indent="-262889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Char char="?"/>
              <a:defRPr sz="9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6"/>
          <p:cNvCxnSpPr/>
          <p:nvPr/>
        </p:nvCxnSpPr>
        <p:spPr>
          <a:xfrm>
            <a:off x="514350" y="1050898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🞭"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306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🞤"/>
              <a:defRPr b="0" i="0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🞫"/>
              <a:defRPr b="0" i="0" sz="2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🞲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7179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🞩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717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🞤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🞲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8194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6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  <a:defRPr b="0" i="0" sz="3600" u="none" cap="none" strike="noStrik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16"/>
          <p:cNvCxnSpPr/>
          <p:nvPr/>
        </p:nvCxnSpPr>
        <p:spPr>
          <a:xfrm>
            <a:off x="514350" y="1050898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" name="Google Shape;17;p16"/>
          <p:cNvCxnSpPr/>
          <p:nvPr/>
        </p:nvCxnSpPr>
        <p:spPr>
          <a:xfrm>
            <a:off x="514350" y="1057986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0" y="1066800"/>
            <a:ext cx="9144000" cy="1000126"/>
          </a:xfrm>
          <a:prstGeom prst="rect">
            <a:avLst/>
          </a:prstGeom>
          <a:noFill/>
          <a:ln>
            <a:noFill/>
          </a:ln>
        </p:spPr>
        <p:txBody>
          <a:bodyPr anchorCtr="0" anchor="t" bIns="42075" lIns="84175" spcFirstLastPara="1" rIns="84175" wrap="square" tIns="42075">
            <a:normAutofit/>
          </a:bodyPr>
          <a:lstStyle/>
          <a:p>
            <a:pPr indent="-294674" lvl="0" marL="294674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25"/>
              <a:buFont typeface="Arial"/>
              <a:buNone/>
            </a:pPr>
            <a:r>
              <a:rPr b="1" i="0" lang="en-US" sz="3325" u="none" cap="none" strike="noStrike">
                <a:solidFill>
                  <a:srgbClr val="0070C0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Book Antiqua"/>
                <a:ea typeface="Book Antiqua"/>
                <a:cs typeface="Book Antiqua"/>
                <a:sym typeface="Book Antiqua"/>
              </a:rPr>
              <a:t>Department of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74" lvl="0" marL="294674" marR="0" rtl="0" algn="ctr">
              <a:lnSpc>
                <a:spcPct val="8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  Computer Science &amp;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74" lvl="0" marL="294674" marR="0" rtl="0" algn="ctr">
              <a:lnSpc>
                <a:spcPct val="8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4975"/>
              <a:buFont typeface="Arial"/>
              <a:buNone/>
            </a:pPr>
            <a:r>
              <a:t/>
            </a:r>
            <a:endParaRPr b="0" i="0" sz="4975" u="none" cap="none" strike="noStrike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94674" lvl="0" marL="294674" marR="0" rtl="0" algn="ctr">
              <a:lnSpc>
                <a:spcPct val="8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1375"/>
              <a:buFont typeface="Arial"/>
              <a:buNone/>
            </a:pPr>
            <a:r>
              <a:t/>
            </a:r>
            <a:endParaRPr b="0" i="0" sz="1375" u="none" cap="none" strike="noStrike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447800" y="152403"/>
            <a:ext cx="7543800" cy="500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-294674" lvl="0" marL="29467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INSTITUTE OF TECHNOLOGY</a:t>
            </a:r>
            <a:endParaRPr b="1" i="0" sz="24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ogo_globe_color-e1552884169375"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1"/>
            <a:ext cx="1042988" cy="10572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673894" y="2667000"/>
            <a:ext cx="831770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2075" lIns="84175" spcFirstLastPara="1" rIns="84175" wrap="square" tIns="42075">
            <a:normAutofit/>
          </a:bodyPr>
          <a:lstStyle/>
          <a:p>
            <a:pPr indent="-294674" lvl="0" marL="29467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Subject Name with code: Data Structure &amp;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74" lvl="0" marL="294674" marR="0" rtl="0" algn="ctr">
              <a:lnSpc>
                <a:spcPct val="10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B05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94674" lvl="0" marL="294674" marR="0" rtl="0" algn="ctr">
              <a:lnSpc>
                <a:spcPct val="10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Unit-3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74" lvl="0" marL="294674" marR="0" rtl="0" algn="ctr">
              <a:lnSpc>
                <a:spcPct val="10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B05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94674" lvl="0" marL="294674" marR="0" rtl="0" algn="ctr">
              <a:lnSpc>
                <a:spcPct val="10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B05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902494" y="5181600"/>
            <a:ext cx="8012906" cy="1955264"/>
          </a:xfrm>
          <a:prstGeom prst="rect">
            <a:avLst/>
          </a:prstGeom>
          <a:noFill/>
          <a:ln>
            <a:noFill/>
          </a:ln>
        </p:spPr>
        <p:txBody>
          <a:bodyPr anchorCtr="0" anchor="t" bIns="42075" lIns="84175" spcFirstLastPara="1" rIns="84175" wrap="square" tIns="42075">
            <a:normAutofit/>
          </a:bodyPr>
          <a:lstStyle/>
          <a:p>
            <a:pPr indent="-294674" lvl="0" marL="29467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Presented by:  Mr. Sohan Lal Gupta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74" lvl="0" marL="294674" marR="0" rtl="0" algn="ctr">
              <a:lnSpc>
                <a:spcPct val="10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    Assistant Professor, CSE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74" lvl="0" marL="294674" marR="0" rtl="0" algn="ctr">
              <a:lnSpc>
                <a:spcPct val="10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                     </a:t>
            </a:r>
            <a:endParaRPr b="0" i="0" sz="2800" u="none" cap="none" strike="noStrike">
              <a:solidFill>
                <a:srgbClr val="00B05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94674" lvl="0" marL="294674" marR="0" rtl="0" algn="ctr">
              <a:lnSpc>
                <a:spcPct val="100000"/>
              </a:lnSpc>
              <a:spcBef>
                <a:spcPts val="69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B05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ransition advTm="18736">
    <p:strips dir="ld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a43215beb_0_10"/>
          <p:cNvSpPr txBox="1"/>
          <p:nvPr>
            <p:ph idx="1" type="body"/>
          </p:nvPr>
        </p:nvSpPr>
        <p:spPr>
          <a:xfrm>
            <a:off x="100350" y="1111350"/>
            <a:ext cx="9043500" cy="55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Radix sort algorithm -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Step 1 - Define 10 queues each representing a bucket for each digit from 0 to 9.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Step 2 - Consider the least significant digit of each number in the list which is to be sorted.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Step 3 - Insert each number into their respective queue based on the least significant digit.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Step 4 - Group all the numbers from queue 0 to queue 9 in the order they have inserted into their respective queues.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Step 5 - Repeat from step 3 based on the next least significant digit.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Step 6 - Repeat from step 2 until all the numbers are grouped based on the most significant digit.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6" name="Google Shape;196;g9a43215beb_0_10"/>
          <p:cNvGrpSpPr/>
          <p:nvPr/>
        </p:nvGrpSpPr>
        <p:grpSpPr>
          <a:xfrm>
            <a:off x="-1" y="0"/>
            <a:ext cx="9144001" cy="307801"/>
            <a:chOff x="-1" y="0"/>
            <a:chExt cx="9144001" cy="307801"/>
          </a:xfrm>
        </p:grpSpPr>
        <p:sp>
          <p:nvSpPr>
            <p:cNvPr id="197" name="Google Shape;197;g9a43215beb_0_10"/>
            <p:cNvSpPr txBox="1"/>
            <p:nvPr/>
          </p:nvSpPr>
          <p:spPr>
            <a:xfrm>
              <a:off x="-1" y="1"/>
              <a:ext cx="4275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GLOBAL INSTITUTE OF TECHNOLOGY JAIPUR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8" name="Google Shape;198;g9a43215beb_0_10"/>
            <p:cNvSpPr txBox="1"/>
            <p:nvPr/>
          </p:nvSpPr>
          <p:spPr>
            <a:xfrm>
              <a:off x="4876799" y="0"/>
              <a:ext cx="2760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Structure &amp; Algorithms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9" name="Google Shape;199;g9a43215beb_0_10"/>
            <p:cNvSpPr txBox="1"/>
            <p:nvPr/>
          </p:nvSpPr>
          <p:spPr>
            <a:xfrm>
              <a:off x="7772400" y="0"/>
              <a:ext cx="1371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CSE/ III Sem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00" name="Google Shape;200;g9a43215beb_0_10"/>
          <p:cNvSpPr txBox="1"/>
          <p:nvPr/>
        </p:nvSpPr>
        <p:spPr>
          <a:xfrm>
            <a:off x="7636932" y="6400800"/>
            <a:ext cx="150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abfb9cf95_0_26"/>
          <p:cNvSpPr txBox="1"/>
          <p:nvPr>
            <p:ph type="title"/>
          </p:nvPr>
        </p:nvSpPr>
        <p:spPr>
          <a:xfrm>
            <a:off x="304800" y="457200"/>
            <a:ext cx="8686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3.4.8 Counting sorting</a:t>
            </a:r>
            <a:endParaRPr sz="2400"/>
          </a:p>
        </p:txBody>
      </p:sp>
      <p:sp>
        <p:nvSpPr>
          <p:cNvPr id="207" name="Google Shape;207;g8abfb9cf95_0_26"/>
          <p:cNvSpPr txBox="1"/>
          <p:nvPr>
            <p:ph idx="1" type="body"/>
          </p:nvPr>
        </p:nvSpPr>
        <p:spPr>
          <a:xfrm>
            <a:off x="304800" y="1057500"/>
            <a:ext cx="86868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❏"/>
            </a:pPr>
            <a:r>
              <a:rPr lang="en-US" sz="1800"/>
              <a:t>Counting sort is a stable sorting technique (which is used to sort objects according to the keys that are small numbers.)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1800"/>
              <a:t>Counting sort is a sorting algorithm that sorts the elements of an array by counting the number of occurrences of each unique element in the array. </a:t>
            </a:r>
            <a:endParaRPr sz="1800"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❏"/>
            </a:pPr>
            <a:r>
              <a:rPr lang="en-US" sz="1800"/>
              <a:t>The count is stored in an auxiliary array and the sorting is done by mapping the count as an index of the auxiliary array.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1800"/>
              <a:t> It counts the number of keys whose key values are same.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1800"/>
              <a:t>This sorting technique is effective when the difference between different keys are not so big, otherwise, it can increase the space complexity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  <p:grpSp>
        <p:nvGrpSpPr>
          <p:cNvPr id="208" name="Google Shape;208;g8abfb9cf95_0_26"/>
          <p:cNvGrpSpPr/>
          <p:nvPr/>
        </p:nvGrpSpPr>
        <p:grpSpPr>
          <a:xfrm>
            <a:off x="-1" y="0"/>
            <a:ext cx="9144001" cy="307801"/>
            <a:chOff x="-1" y="0"/>
            <a:chExt cx="9144001" cy="307801"/>
          </a:xfrm>
        </p:grpSpPr>
        <p:sp>
          <p:nvSpPr>
            <p:cNvPr id="209" name="Google Shape;209;g8abfb9cf95_0_26"/>
            <p:cNvSpPr txBox="1"/>
            <p:nvPr/>
          </p:nvSpPr>
          <p:spPr>
            <a:xfrm>
              <a:off x="-1" y="1"/>
              <a:ext cx="4275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GLOBAL INSTITUTE OF TECHNOLOGY JAIPUR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0" name="Google Shape;210;g8abfb9cf95_0_26"/>
            <p:cNvSpPr txBox="1"/>
            <p:nvPr/>
          </p:nvSpPr>
          <p:spPr>
            <a:xfrm>
              <a:off x="4876799" y="0"/>
              <a:ext cx="2760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Structure &amp; Algorithms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1" name="Google Shape;211;g8abfb9cf95_0_26"/>
            <p:cNvSpPr txBox="1"/>
            <p:nvPr/>
          </p:nvSpPr>
          <p:spPr>
            <a:xfrm>
              <a:off x="7772400" y="0"/>
              <a:ext cx="1371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CSE/ III Sem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2" name="Google Shape;212;g8abfb9cf95_0_26"/>
          <p:cNvSpPr txBox="1"/>
          <p:nvPr/>
        </p:nvSpPr>
        <p:spPr>
          <a:xfrm>
            <a:off x="7636932" y="6400800"/>
            <a:ext cx="150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abfb9cf95_0_32"/>
          <p:cNvSpPr txBox="1"/>
          <p:nvPr>
            <p:ph type="title"/>
          </p:nvPr>
        </p:nvSpPr>
        <p:spPr>
          <a:xfrm>
            <a:off x="304800" y="347025"/>
            <a:ext cx="86868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latin typeface="Libre Franklin"/>
                <a:ea typeface="Libre Franklin"/>
                <a:cs typeface="Libre Franklin"/>
                <a:sym typeface="Libre Franklin"/>
              </a:rPr>
              <a:t>Example: For simplicity, consider the data in the range 0 to 9. </a:t>
            </a:r>
            <a:endParaRPr b="1"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Libre Franklin"/>
                <a:ea typeface="Libre Franklin"/>
                <a:cs typeface="Libre Franklin"/>
                <a:sym typeface="Libre Franklin"/>
              </a:rPr>
              <a:t>Input data: 1, 4, 1, 2, 7, 5, 2 1) </a:t>
            </a:r>
            <a:endParaRPr b="1"/>
          </a:p>
        </p:txBody>
      </p:sp>
      <p:sp>
        <p:nvSpPr>
          <p:cNvPr id="219" name="Google Shape;219;g8abfb9cf95_0_32"/>
          <p:cNvSpPr txBox="1"/>
          <p:nvPr>
            <p:ph idx="1" type="body"/>
          </p:nvPr>
        </p:nvSpPr>
        <p:spPr>
          <a:xfrm>
            <a:off x="304800" y="1074150"/>
            <a:ext cx="8686800" cy="57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Take a count array to store the count of each unique object. 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 Index: 0 1 2 3 4 5 6 7 8 9 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 Count: 0 2 2 0 1 1 0 1 0 0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2. Modify the count array such that each element at each index stores the sum of previous counts. 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  Index: 0 1 2 3 4 5 6 7 8 9 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  Count: 0 2 4 4 5 6 6 7 7 7 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The modified count array indicates the position of each object in the output sequence.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3. Output each object from the input sequence followed by decreasing its count by 1. Process the input data: 1, 4, 1, 2, 7, 5, 2. Position of 1 is 2. Put data 1 at index 2 in output. Decrease count by 1 to place next data 1 at an index 1 smaller than this index. </a:t>
            </a:r>
            <a:endParaRPr sz="1800"/>
          </a:p>
        </p:txBody>
      </p:sp>
      <p:grpSp>
        <p:nvGrpSpPr>
          <p:cNvPr id="220" name="Google Shape;220;g8abfb9cf95_0_32"/>
          <p:cNvGrpSpPr/>
          <p:nvPr/>
        </p:nvGrpSpPr>
        <p:grpSpPr>
          <a:xfrm>
            <a:off x="-1" y="0"/>
            <a:ext cx="9144001" cy="307801"/>
            <a:chOff x="-1" y="0"/>
            <a:chExt cx="9144001" cy="307801"/>
          </a:xfrm>
        </p:grpSpPr>
        <p:sp>
          <p:nvSpPr>
            <p:cNvPr id="221" name="Google Shape;221;g8abfb9cf95_0_32"/>
            <p:cNvSpPr txBox="1"/>
            <p:nvPr/>
          </p:nvSpPr>
          <p:spPr>
            <a:xfrm>
              <a:off x="-1" y="1"/>
              <a:ext cx="4275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GLOBAL INSTITUTE OF TECHNOLOGY JAIPUR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2" name="Google Shape;222;g8abfb9cf95_0_32"/>
            <p:cNvSpPr txBox="1"/>
            <p:nvPr/>
          </p:nvSpPr>
          <p:spPr>
            <a:xfrm>
              <a:off x="4876799" y="0"/>
              <a:ext cx="2760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Structure &amp; Algorithms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3" name="Google Shape;223;g8abfb9cf95_0_32"/>
            <p:cNvSpPr txBox="1"/>
            <p:nvPr/>
          </p:nvSpPr>
          <p:spPr>
            <a:xfrm>
              <a:off x="7772400" y="0"/>
              <a:ext cx="1371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CSE/ III Sem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24" name="Google Shape;224;g8abfb9cf95_0_32"/>
          <p:cNvSpPr txBox="1"/>
          <p:nvPr/>
        </p:nvSpPr>
        <p:spPr>
          <a:xfrm>
            <a:off x="7636932" y="6400800"/>
            <a:ext cx="150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abfb9cf95_0_38"/>
          <p:cNvSpPr txBox="1"/>
          <p:nvPr>
            <p:ph idx="1" type="body"/>
          </p:nvPr>
        </p:nvSpPr>
        <p:spPr>
          <a:xfrm>
            <a:off x="304800" y="1097280"/>
            <a:ext cx="8686800" cy="5760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b="1" lang="en-US" sz="2000">
                <a:latin typeface="Libre Franklin Medium"/>
                <a:ea typeface="Libre Franklin Medium"/>
                <a:cs typeface="Libre Franklin Medium"/>
                <a:sym typeface="Libre Franklin Medium"/>
              </a:rPr>
              <a:t>Time Complexities: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2000">
                <a:latin typeface="Libre Franklin Medium"/>
                <a:ea typeface="Libre Franklin Medium"/>
                <a:cs typeface="Libre Franklin Medium"/>
                <a:sym typeface="Libre Franklin Medium"/>
              </a:rPr>
              <a:t>	Worst Case Complexity: O(n+k)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2000">
                <a:latin typeface="Libre Franklin Medium"/>
                <a:ea typeface="Libre Franklin Medium"/>
                <a:cs typeface="Libre Franklin Medium"/>
                <a:sym typeface="Libre Franklin Medium"/>
              </a:rPr>
              <a:t>	Best Case Complexity: O(n+k)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2000">
                <a:latin typeface="Libre Franklin Medium"/>
                <a:ea typeface="Libre Franklin Medium"/>
                <a:cs typeface="Libre Franklin Medium"/>
                <a:sym typeface="Libre Franklin Medium"/>
              </a:rPr>
              <a:t>	Average Case Complexity: O(n+k)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b="1" lang="en-US" sz="2000">
                <a:latin typeface="Libre Franklin Medium"/>
                <a:ea typeface="Libre Franklin Medium"/>
                <a:cs typeface="Libre Franklin Medium"/>
                <a:sym typeface="Libre Franklin Medium"/>
              </a:rPr>
              <a:t>Space Complexity: </a:t>
            </a:r>
            <a:r>
              <a:rPr lang="en-US" sz="2000">
                <a:latin typeface="Libre Franklin Medium"/>
                <a:ea typeface="Libre Franklin Medium"/>
                <a:cs typeface="Libre Franklin Medium"/>
                <a:sym typeface="Libre Franklin Medium"/>
              </a:rPr>
              <a:t>The space complexity of Counting Sort is O(max). Larger the range of elements, larger is the space complexity.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b="1" lang="en-US" sz="2000">
                <a:latin typeface="Libre Franklin Medium"/>
                <a:ea typeface="Libre Franklin Medium"/>
                <a:cs typeface="Libre Franklin Medium"/>
                <a:sym typeface="Libre Franklin Medium"/>
              </a:rPr>
              <a:t>Counting Sort Applications: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2000">
                <a:latin typeface="Libre Franklin Medium"/>
                <a:ea typeface="Libre Franklin Medium"/>
                <a:cs typeface="Libre Franklin Medium"/>
                <a:sym typeface="Libre Franklin Medium"/>
              </a:rPr>
              <a:t>Counting sort is used when: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2000">
                <a:latin typeface="Libre Franklin Medium"/>
                <a:ea typeface="Libre Franklin Medium"/>
                <a:cs typeface="Libre Franklin Medium"/>
                <a:sym typeface="Libre Franklin Medium"/>
              </a:rPr>
              <a:t>there are smaller integers with multiple counts.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2000">
                <a:latin typeface="Libre Franklin Medium"/>
                <a:ea typeface="Libre Franklin Medium"/>
                <a:cs typeface="Libre Franklin Medium"/>
                <a:sym typeface="Libre Franklin Medium"/>
              </a:rPr>
              <a:t>linear complexity is the need.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  <p:grpSp>
        <p:nvGrpSpPr>
          <p:cNvPr id="231" name="Google Shape;231;g8abfb9cf95_0_38"/>
          <p:cNvGrpSpPr/>
          <p:nvPr/>
        </p:nvGrpSpPr>
        <p:grpSpPr>
          <a:xfrm>
            <a:off x="-1" y="0"/>
            <a:ext cx="9144001" cy="307801"/>
            <a:chOff x="-1" y="0"/>
            <a:chExt cx="9144001" cy="307801"/>
          </a:xfrm>
        </p:grpSpPr>
        <p:sp>
          <p:nvSpPr>
            <p:cNvPr id="232" name="Google Shape;232;g8abfb9cf95_0_38"/>
            <p:cNvSpPr txBox="1"/>
            <p:nvPr/>
          </p:nvSpPr>
          <p:spPr>
            <a:xfrm>
              <a:off x="-1" y="1"/>
              <a:ext cx="4275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GLOBAL INSTITUTE OF TECHNOLOGY JAIPUR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3" name="Google Shape;233;g8abfb9cf95_0_38"/>
            <p:cNvSpPr txBox="1"/>
            <p:nvPr/>
          </p:nvSpPr>
          <p:spPr>
            <a:xfrm>
              <a:off x="4876799" y="0"/>
              <a:ext cx="2760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Structure &amp; Algorithms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4" name="Google Shape;234;g8abfb9cf95_0_38"/>
            <p:cNvSpPr txBox="1"/>
            <p:nvPr/>
          </p:nvSpPr>
          <p:spPr>
            <a:xfrm>
              <a:off x="7772400" y="0"/>
              <a:ext cx="1371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CSE/ III Sem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35" name="Google Shape;235;g8abfb9cf95_0_38"/>
          <p:cNvSpPr txBox="1"/>
          <p:nvPr/>
        </p:nvSpPr>
        <p:spPr>
          <a:xfrm>
            <a:off x="7636932" y="6400800"/>
            <a:ext cx="150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abfb9cf95_0_56"/>
          <p:cNvSpPr txBox="1"/>
          <p:nvPr>
            <p:ph idx="1" type="body"/>
          </p:nvPr>
        </p:nvSpPr>
        <p:spPr>
          <a:xfrm>
            <a:off x="304800" y="1083212"/>
            <a:ext cx="8686800" cy="577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Libre Franklin Medium"/>
                <a:ea typeface="Libre Franklin Medium"/>
                <a:cs typeface="Libre Franklin Medium"/>
                <a:sym typeface="Libre Franklin Medium"/>
              </a:rPr>
              <a:t>Advantages of Counting Sort:</a:t>
            </a:r>
            <a:endParaRPr/>
          </a:p>
          <a:p>
            <a:pPr indent="-304800" lvl="0" marL="457200" rtl="0" algn="l">
              <a:lnSpc>
                <a:spcPct val="204545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en-US" sz="1800">
                <a:latin typeface="Libre Franklin Medium"/>
                <a:ea typeface="Libre Franklin Medium"/>
                <a:cs typeface="Libre Franklin Medium"/>
                <a:sym typeface="Libre Franklin Medium"/>
              </a:rPr>
              <a:t>It is quite fast</a:t>
            </a:r>
            <a:endParaRPr/>
          </a:p>
          <a:p>
            <a:pPr indent="-304800" lvl="0" marL="457200" rtl="0" algn="l">
              <a:lnSpc>
                <a:spcPct val="20454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en-US" sz="1800">
                <a:latin typeface="Libre Franklin Medium"/>
                <a:ea typeface="Libre Franklin Medium"/>
                <a:cs typeface="Libre Franklin Medium"/>
                <a:sym typeface="Libre Franklin Medium"/>
              </a:rPr>
              <a:t>It is a stable algorithm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Libre Franklin Medium"/>
                <a:ea typeface="Libre Franklin Medium"/>
                <a:cs typeface="Libre Franklin Medium"/>
                <a:sym typeface="Libre Franklin Medium"/>
              </a:rPr>
              <a:t>Note: For a sorting algorithm to be stable, the order of elements with equal keys (values) in the sorted array should be the same as that of the input array.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Libre Franklin Medium"/>
                <a:ea typeface="Libre Franklin Medium"/>
                <a:cs typeface="Libre Franklin Medium"/>
                <a:sym typeface="Libre Franklin Medium"/>
              </a:rPr>
              <a:t>Disadvantages of Counting Sort:</a:t>
            </a:r>
            <a:endParaRPr/>
          </a:p>
          <a:p>
            <a:pPr indent="-304800" lvl="0" marL="457200" rtl="0" algn="l">
              <a:lnSpc>
                <a:spcPct val="204545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en-US" sz="1800">
                <a:latin typeface="Libre Franklin Medium"/>
                <a:ea typeface="Libre Franklin Medium"/>
                <a:cs typeface="Libre Franklin Medium"/>
                <a:sym typeface="Libre Franklin Medium"/>
              </a:rPr>
              <a:t>It is not suitable for sorting large data sets</a:t>
            </a:r>
            <a:endParaRPr/>
          </a:p>
          <a:p>
            <a:pPr indent="-304800" lvl="0" marL="457200" rtl="0" algn="l">
              <a:lnSpc>
                <a:spcPct val="20454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en-US" sz="1800">
                <a:latin typeface="Libre Franklin Medium"/>
                <a:ea typeface="Libre Franklin Medium"/>
                <a:cs typeface="Libre Franklin Medium"/>
                <a:sym typeface="Libre Franklin Medium"/>
              </a:rPr>
              <a:t>It is not suitable for sorting string values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  <p:grpSp>
        <p:nvGrpSpPr>
          <p:cNvPr id="242" name="Google Shape;242;g8abfb9cf95_0_56"/>
          <p:cNvGrpSpPr/>
          <p:nvPr/>
        </p:nvGrpSpPr>
        <p:grpSpPr>
          <a:xfrm>
            <a:off x="-1" y="0"/>
            <a:ext cx="9144001" cy="307801"/>
            <a:chOff x="-1" y="0"/>
            <a:chExt cx="9144001" cy="307801"/>
          </a:xfrm>
        </p:grpSpPr>
        <p:sp>
          <p:nvSpPr>
            <p:cNvPr id="243" name="Google Shape;243;g8abfb9cf95_0_56"/>
            <p:cNvSpPr txBox="1"/>
            <p:nvPr/>
          </p:nvSpPr>
          <p:spPr>
            <a:xfrm>
              <a:off x="-1" y="1"/>
              <a:ext cx="4275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GLOBAL INSTITUTE OF TECHNOLOGY JAIPUR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4" name="Google Shape;244;g8abfb9cf95_0_56"/>
            <p:cNvSpPr txBox="1"/>
            <p:nvPr/>
          </p:nvSpPr>
          <p:spPr>
            <a:xfrm>
              <a:off x="4876799" y="0"/>
              <a:ext cx="2760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Structure &amp; Algorithms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5" name="Google Shape;245;g8abfb9cf95_0_56"/>
            <p:cNvSpPr txBox="1"/>
            <p:nvPr/>
          </p:nvSpPr>
          <p:spPr>
            <a:xfrm>
              <a:off x="7772400" y="0"/>
              <a:ext cx="1371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CSE/ III Sem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46" name="Google Shape;246;g8abfb9cf95_0_56"/>
          <p:cNvSpPr txBox="1"/>
          <p:nvPr/>
        </p:nvSpPr>
        <p:spPr>
          <a:xfrm>
            <a:off x="7636932" y="6400800"/>
            <a:ext cx="150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a43215beb_0_21"/>
          <p:cNvSpPr txBox="1"/>
          <p:nvPr>
            <p:ph idx="1" type="body"/>
          </p:nvPr>
        </p:nvSpPr>
        <p:spPr>
          <a:xfrm>
            <a:off x="304800" y="1037075"/>
            <a:ext cx="8686800" cy="5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tep 1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Consider an input array A having n elements in the range of 0 to k, where n and k are positive integer numbers. These n elements have to be sorted in ascending order using the counting sort technique. Also note that A[] can have distinct or duplicate elements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count/frequency of each distinct element in A is computed and stored in another array, say count, of size k+1. Let u be an element in A such that its frequency is stored at count[u].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Update the count array so that element at each index, say i, is equal to -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updated count array gives the index of each element of array A in the sorted sequence. Assume that the sorted sequence is stored in an output array, say B, of size n.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5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Add each element from input array A to B as follows: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i=0  and t = A[i]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 to B[v] such that v = (count[t]-1).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Decrement count[t] by 1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 i by 1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steps 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(d)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till 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= n-1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6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Display B since this is the sorted array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454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  <p:grpSp>
        <p:nvGrpSpPr>
          <p:cNvPr id="253" name="Google Shape;253;g9a43215beb_0_21"/>
          <p:cNvGrpSpPr/>
          <p:nvPr/>
        </p:nvGrpSpPr>
        <p:grpSpPr>
          <a:xfrm>
            <a:off x="-1" y="0"/>
            <a:ext cx="9144001" cy="307801"/>
            <a:chOff x="-1" y="0"/>
            <a:chExt cx="9144001" cy="307801"/>
          </a:xfrm>
        </p:grpSpPr>
        <p:sp>
          <p:nvSpPr>
            <p:cNvPr id="254" name="Google Shape;254;g9a43215beb_0_21"/>
            <p:cNvSpPr txBox="1"/>
            <p:nvPr/>
          </p:nvSpPr>
          <p:spPr>
            <a:xfrm>
              <a:off x="-1" y="1"/>
              <a:ext cx="4275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GLOBAL INSTITUTE OF TECHNOLOGY JAIPUR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5" name="Google Shape;255;g9a43215beb_0_21"/>
            <p:cNvSpPr txBox="1"/>
            <p:nvPr/>
          </p:nvSpPr>
          <p:spPr>
            <a:xfrm>
              <a:off x="4876799" y="0"/>
              <a:ext cx="2760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Structure &amp; Algorithms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6" name="Google Shape;256;g9a43215beb_0_21"/>
            <p:cNvSpPr txBox="1"/>
            <p:nvPr/>
          </p:nvSpPr>
          <p:spPr>
            <a:xfrm>
              <a:off x="7772400" y="0"/>
              <a:ext cx="1371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CSE/ III Sem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57" name="Google Shape;257;g9a43215beb_0_21"/>
          <p:cNvSpPr txBox="1"/>
          <p:nvPr/>
        </p:nvSpPr>
        <p:spPr>
          <a:xfrm>
            <a:off x="7636932" y="6400800"/>
            <a:ext cx="150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8" name="Google Shape;258;g9a43215beb_0_21"/>
          <p:cNvSpPr txBox="1"/>
          <p:nvPr/>
        </p:nvSpPr>
        <p:spPr>
          <a:xfrm>
            <a:off x="0" y="434900"/>
            <a:ext cx="91440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Algorithms for Counting sort:</a:t>
            </a:r>
            <a:endParaRPr/>
          </a:p>
        </p:txBody>
      </p:sp>
      <p:pic>
        <p:nvPicPr>
          <p:cNvPr id="259" name="Google Shape;259;g9a43215beb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313" y="2750625"/>
            <a:ext cx="28479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 txBox="1"/>
          <p:nvPr>
            <p:ph idx="1" type="body"/>
          </p:nvPr>
        </p:nvSpPr>
        <p:spPr>
          <a:xfrm>
            <a:off x="304800" y="1219200"/>
            <a:ext cx="8686800" cy="4860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b="1" sz="6000">
              <a:solidFill>
                <a:srgbClr val="00B05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200"/>
              <a:buNone/>
            </a:pPr>
            <a:r>
              <a:rPr b="1" lang="en-US" sz="6000">
                <a:solidFill>
                  <a:srgbClr val="00B050"/>
                </a:solidFill>
              </a:rPr>
              <a:t>Thank You… .</a:t>
            </a:r>
            <a:endParaRPr/>
          </a:p>
        </p:txBody>
      </p:sp>
      <p:sp>
        <p:nvSpPr>
          <p:cNvPr id="265" name="Google Shape;265;p15"/>
          <p:cNvSpPr/>
          <p:nvPr/>
        </p:nvSpPr>
        <p:spPr>
          <a:xfrm>
            <a:off x="838200" y="2967335"/>
            <a:ext cx="77724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1" i="0" sz="5400" u="none" cap="none" strike="noStrike">
              <a:solidFill>
                <a:srgbClr val="8038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1" i="0" sz="5400" u="none" cap="none" strike="noStrike">
              <a:solidFill>
                <a:srgbClr val="8038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8038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Any Quries ? </a:t>
            </a:r>
            <a:endParaRPr b="1" i="0" sz="5400" u="none" cap="none" strike="noStrike">
              <a:solidFill>
                <a:srgbClr val="8038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266" name="Google Shape;266;p15"/>
          <p:cNvGrpSpPr/>
          <p:nvPr/>
        </p:nvGrpSpPr>
        <p:grpSpPr>
          <a:xfrm>
            <a:off x="-1" y="0"/>
            <a:ext cx="9144001" cy="307777"/>
            <a:chOff x="-1" y="0"/>
            <a:chExt cx="9144001" cy="307777"/>
          </a:xfrm>
        </p:grpSpPr>
        <p:sp>
          <p:nvSpPr>
            <p:cNvPr id="267" name="Google Shape;267;p15"/>
            <p:cNvSpPr txBox="1"/>
            <p:nvPr/>
          </p:nvSpPr>
          <p:spPr>
            <a:xfrm>
              <a:off x="-1" y="1"/>
              <a:ext cx="4275667" cy="3077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GLOBAL INSTITUTE OF TECHNOLOGY JAIPUR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8" name="Google Shape;268;p15"/>
            <p:cNvSpPr txBox="1"/>
            <p:nvPr/>
          </p:nvSpPr>
          <p:spPr>
            <a:xfrm>
              <a:off x="4876799" y="0"/>
              <a:ext cx="27601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Structure &amp; Algorithms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9" name="Google Shape;269;p15"/>
            <p:cNvSpPr txBox="1"/>
            <p:nvPr/>
          </p:nvSpPr>
          <p:spPr>
            <a:xfrm>
              <a:off x="7772400" y="0"/>
              <a:ext cx="1371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CSE/ III Sem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70" name="Google Shape;270;p15"/>
          <p:cNvSpPr txBox="1"/>
          <p:nvPr/>
        </p:nvSpPr>
        <p:spPr>
          <a:xfrm>
            <a:off x="7636932" y="6400800"/>
            <a:ext cx="1507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idx="1" type="body"/>
          </p:nvPr>
        </p:nvSpPr>
        <p:spPr>
          <a:xfrm>
            <a:off x="304800" y="1090675"/>
            <a:ext cx="8686800" cy="49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2400"/>
              <a:t>	3.4.6 Merge Sort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n-US" sz="2400"/>
              <a:t> 	3.4.7 Radix Sort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n-US" sz="2400"/>
              <a:t>	3.4.8 Counting Sorting</a:t>
            </a:r>
            <a:endParaRPr sz="2400"/>
          </a:p>
          <a:p>
            <a:pPr indent="0" lvl="0" marL="14859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  <p:grpSp>
        <p:nvGrpSpPr>
          <p:cNvPr id="106" name="Google Shape;106;p9"/>
          <p:cNvGrpSpPr/>
          <p:nvPr/>
        </p:nvGrpSpPr>
        <p:grpSpPr>
          <a:xfrm>
            <a:off x="0" y="153888"/>
            <a:ext cx="7560599" cy="307812"/>
            <a:chOff x="0" y="0"/>
            <a:chExt cx="7560599" cy="307812"/>
          </a:xfrm>
        </p:grpSpPr>
        <p:sp>
          <p:nvSpPr>
            <p:cNvPr id="107" name="Google Shape;107;p9"/>
            <p:cNvSpPr txBox="1"/>
            <p:nvPr/>
          </p:nvSpPr>
          <p:spPr>
            <a:xfrm>
              <a:off x="0" y="12"/>
              <a:ext cx="4297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GLOBAL INSTITUTE OF TECHNOLOGY JAIPUR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9"/>
            <p:cNvSpPr txBox="1"/>
            <p:nvPr/>
          </p:nvSpPr>
          <p:spPr>
            <a:xfrm>
              <a:off x="4876799" y="0"/>
              <a:ext cx="2683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Structure &amp; Algorithms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09" name="Google Shape;109;p9"/>
          <p:cNvSpPr txBox="1"/>
          <p:nvPr/>
        </p:nvSpPr>
        <p:spPr>
          <a:xfrm>
            <a:off x="7916333" y="153888"/>
            <a:ext cx="122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CSE/ III Sem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0" name="Google Shape;110;p9"/>
          <p:cNvSpPr txBox="1"/>
          <p:nvPr/>
        </p:nvSpPr>
        <p:spPr>
          <a:xfrm>
            <a:off x="7636932" y="6400800"/>
            <a:ext cx="150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1" name="Google Shape;111;p9"/>
          <p:cNvSpPr txBox="1"/>
          <p:nvPr/>
        </p:nvSpPr>
        <p:spPr>
          <a:xfrm>
            <a:off x="457200" y="548641"/>
            <a:ext cx="8686800" cy="548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4859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rPr b="0" i="0" lang="en-US" sz="272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Index</a:t>
            </a:r>
            <a:endParaRPr b="0" i="0" sz="272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type="title"/>
          </p:nvPr>
        </p:nvSpPr>
        <p:spPr>
          <a:xfrm>
            <a:off x="304800" y="457200"/>
            <a:ext cx="86868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3.4.6 merge sort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304800" y="1083212"/>
            <a:ext cx="8686800" cy="5393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❏"/>
            </a:pPr>
            <a:r>
              <a:rPr lang="en-US" sz="1800">
                <a:solidFill>
                  <a:schemeClr val="dk1"/>
                </a:solidFill>
              </a:rPr>
              <a:t>Merge sort is a sorting technique based on divide and conquer technique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❏"/>
            </a:pPr>
            <a:r>
              <a:rPr lang="en-US" sz="1800">
                <a:solidFill>
                  <a:schemeClr val="dk1"/>
                </a:solidFill>
              </a:rPr>
              <a:t>Merge sort first divides the array into equal halves and then combines them in a sorted manner.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❏"/>
            </a:pPr>
            <a:r>
              <a:rPr lang="en-US" sz="1800">
                <a:solidFill>
                  <a:schemeClr val="dk1"/>
                </a:solidFill>
              </a:rPr>
              <a:t>breaking down a list into several sub-lists until each sublist consists of a single element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C33"/>
              </a:buClr>
              <a:buSzPts val="1800"/>
              <a:buFont typeface="Arial"/>
              <a:buChar char="❏"/>
            </a:pPr>
            <a:r>
              <a:rPr lang="en-US" sz="1800">
                <a:solidFill>
                  <a:schemeClr val="dk1"/>
                </a:solidFill>
              </a:rPr>
              <a:t>merging those sublists in a manner that results into a sorted list.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>
              <a:solidFill>
                <a:srgbClr val="252C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2"/>
          <p:cNvGrpSpPr/>
          <p:nvPr/>
        </p:nvGrpSpPr>
        <p:grpSpPr>
          <a:xfrm>
            <a:off x="0" y="153888"/>
            <a:ext cx="9144000" cy="307812"/>
            <a:chOff x="0" y="0"/>
            <a:chExt cx="9144000" cy="307812"/>
          </a:xfrm>
        </p:grpSpPr>
        <p:sp>
          <p:nvSpPr>
            <p:cNvPr id="121" name="Google Shape;121;p2"/>
            <p:cNvSpPr txBox="1"/>
            <p:nvPr/>
          </p:nvSpPr>
          <p:spPr>
            <a:xfrm>
              <a:off x="0" y="12"/>
              <a:ext cx="4297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GLOBAL INSTITUTE OF TECHNOLOGY JAIPUR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4876799" y="0"/>
              <a:ext cx="26839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Structure &amp; Algorithms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7916333" y="0"/>
              <a:ext cx="12276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CSE/ III Sem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24" name="Google Shape;124;p2"/>
          <p:cNvSpPr txBox="1"/>
          <p:nvPr/>
        </p:nvSpPr>
        <p:spPr>
          <a:xfrm>
            <a:off x="7636932" y="6400800"/>
            <a:ext cx="1507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2343150" y="2829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4"/>
          <p:cNvGrpSpPr/>
          <p:nvPr/>
        </p:nvGrpSpPr>
        <p:grpSpPr>
          <a:xfrm>
            <a:off x="-1" y="0"/>
            <a:ext cx="9144001" cy="307777"/>
            <a:chOff x="-1" y="0"/>
            <a:chExt cx="9144001" cy="307777"/>
          </a:xfrm>
        </p:grpSpPr>
        <p:sp>
          <p:nvSpPr>
            <p:cNvPr id="131" name="Google Shape;131;p4"/>
            <p:cNvSpPr txBox="1"/>
            <p:nvPr/>
          </p:nvSpPr>
          <p:spPr>
            <a:xfrm>
              <a:off x="-1" y="1"/>
              <a:ext cx="4275667" cy="3077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GLOBAL INSTITUTE OF TECHNOLOGY JAIPUR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4876799" y="0"/>
              <a:ext cx="27601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Structure &amp; Algorithms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7772400" y="0"/>
              <a:ext cx="1371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CSE/ III Sem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4" name="Google Shape;134;p4"/>
          <p:cNvSpPr txBox="1"/>
          <p:nvPr/>
        </p:nvSpPr>
        <p:spPr>
          <a:xfrm>
            <a:off x="7636932" y="6400800"/>
            <a:ext cx="1507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7618" y="1315188"/>
            <a:ext cx="6049108" cy="51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5"/>
          <p:cNvGrpSpPr/>
          <p:nvPr/>
        </p:nvGrpSpPr>
        <p:grpSpPr>
          <a:xfrm>
            <a:off x="-1" y="0"/>
            <a:ext cx="9144001" cy="307777"/>
            <a:chOff x="-1" y="0"/>
            <a:chExt cx="9144001" cy="307777"/>
          </a:xfrm>
        </p:grpSpPr>
        <p:sp>
          <p:nvSpPr>
            <p:cNvPr id="141" name="Google Shape;141;p5"/>
            <p:cNvSpPr txBox="1"/>
            <p:nvPr/>
          </p:nvSpPr>
          <p:spPr>
            <a:xfrm>
              <a:off x="-1" y="1"/>
              <a:ext cx="4275667" cy="3077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GLOBAL INSTITUTE OF TECHNOLOGY JAIPUR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2" name="Google Shape;142;p5"/>
            <p:cNvSpPr txBox="1"/>
            <p:nvPr/>
          </p:nvSpPr>
          <p:spPr>
            <a:xfrm>
              <a:off x="4876799" y="0"/>
              <a:ext cx="27601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Structure &amp; Algorithms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3" name="Google Shape;143;p5"/>
            <p:cNvSpPr txBox="1"/>
            <p:nvPr/>
          </p:nvSpPr>
          <p:spPr>
            <a:xfrm>
              <a:off x="7772400" y="0"/>
              <a:ext cx="1371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CSE/ III Sem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44" name="Google Shape;144;p5"/>
          <p:cNvSpPr txBox="1"/>
          <p:nvPr/>
        </p:nvSpPr>
        <p:spPr>
          <a:xfrm>
            <a:off x="7636932" y="6400800"/>
            <a:ext cx="1507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304800" y="1026942"/>
            <a:ext cx="8686800" cy="568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Time Complexity: </a:t>
            </a:r>
            <a:endParaRPr/>
          </a:p>
          <a:p>
            <a:pPr indent="0" lvl="0" marL="0" rtl="0" algn="l">
              <a:lnSpc>
                <a:spcPct val="166666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	Best Case Complexity: O(n*log n)</a:t>
            </a:r>
            <a:endParaRPr/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	Worst Case Complexity: O(n*log n)</a:t>
            </a:r>
            <a:endParaRPr/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	Average Case Complexity: O(n*log n)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Space Complexity</a:t>
            </a:r>
            <a:endParaRPr/>
          </a:p>
          <a:p>
            <a:pPr indent="0" lvl="0" marL="0" rtl="0" algn="l">
              <a:lnSpc>
                <a:spcPct val="166666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The space complexity of merge sort is O(n).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Merge Sort Applications</a:t>
            </a:r>
            <a:endParaRPr/>
          </a:p>
          <a:p>
            <a:pPr indent="-314325" lvl="0" marL="457200" rtl="0" algn="l">
              <a:lnSpc>
                <a:spcPct val="166666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</a:rPr>
              <a:t>Inversion count problem</a:t>
            </a:r>
            <a:endParaRPr/>
          </a:p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</a:rPr>
              <a:t>External sorting</a:t>
            </a:r>
            <a:endParaRPr/>
          </a:p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</a:rPr>
              <a:t>E-commerce applications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g9a43215beb_0_0"/>
          <p:cNvGrpSpPr/>
          <p:nvPr/>
        </p:nvGrpSpPr>
        <p:grpSpPr>
          <a:xfrm>
            <a:off x="-1" y="0"/>
            <a:ext cx="9144001" cy="307801"/>
            <a:chOff x="-1" y="0"/>
            <a:chExt cx="9144001" cy="307801"/>
          </a:xfrm>
        </p:grpSpPr>
        <p:sp>
          <p:nvSpPr>
            <p:cNvPr id="151" name="Google Shape;151;g9a43215beb_0_0"/>
            <p:cNvSpPr txBox="1"/>
            <p:nvPr/>
          </p:nvSpPr>
          <p:spPr>
            <a:xfrm>
              <a:off x="-1" y="1"/>
              <a:ext cx="4275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GLOBAL INSTITUTE OF TECHNOLOGY JAIPUR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2" name="Google Shape;152;g9a43215beb_0_0"/>
            <p:cNvSpPr txBox="1"/>
            <p:nvPr/>
          </p:nvSpPr>
          <p:spPr>
            <a:xfrm>
              <a:off x="4876799" y="0"/>
              <a:ext cx="2760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Structure &amp; Algorithms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3" name="Google Shape;153;g9a43215beb_0_0"/>
            <p:cNvSpPr txBox="1"/>
            <p:nvPr/>
          </p:nvSpPr>
          <p:spPr>
            <a:xfrm>
              <a:off x="7772400" y="0"/>
              <a:ext cx="1371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CSE/ III Sem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54" name="Google Shape;154;g9a43215beb_0_0"/>
          <p:cNvSpPr txBox="1"/>
          <p:nvPr/>
        </p:nvSpPr>
        <p:spPr>
          <a:xfrm>
            <a:off x="7636932" y="6400800"/>
            <a:ext cx="150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5" name="Google Shape;155;g9a43215beb_0_0"/>
          <p:cNvSpPr txBox="1"/>
          <p:nvPr>
            <p:ph idx="1" type="body"/>
          </p:nvPr>
        </p:nvSpPr>
        <p:spPr>
          <a:xfrm>
            <a:off x="304800" y="1026942"/>
            <a:ext cx="8686800" cy="5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SzPts val="126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Algorithms for Merge sort: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SzPts val="126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− if it is only one element in the list it is already sorted, return.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SzPts val="126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− divide the list recursively into two halves until it can no more be divided.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− merge the smaller lists into new list in sorted order.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idx="1" type="body"/>
          </p:nvPr>
        </p:nvSpPr>
        <p:spPr>
          <a:xfrm>
            <a:off x="304800" y="492370"/>
            <a:ext cx="8686800" cy="492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3.4.7 Radix Sort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1" name="Google Shape;161;p7"/>
          <p:cNvGrpSpPr/>
          <p:nvPr/>
        </p:nvGrpSpPr>
        <p:grpSpPr>
          <a:xfrm>
            <a:off x="-1" y="0"/>
            <a:ext cx="9144001" cy="307801"/>
            <a:chOff x="-1" y="0"/>
            <a:chExt cx="9144001" cy="307801"/>
          </a:xfrm>
        </p:grpSpPr>
        <p:sp>
          <p:nvSpPr>
            <p:cNvPr id="162" name="Google Shape;162;p7"/>
            <p:cNvSpPr txBox="1"/>
            <p:nvPr/>
          </p:nvSpPr>
          <p:spPr>
            <a:xfrm>
              <a:off x="-1" y="1"/>
              <a:ext cx="4275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GLOBAL INSTITUTE OF TECHNOLOGY JAIPUR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3" name="Google Shape;163;p7"/>
            <p:cNvSpPr txBox="1"/>
            <p:nvPr/>
          </p:nvSpPr>
          <p:spPr>
            <a:xfrm>
              <a:off x="4876799" y="0"/>
              <a:ext cx="2760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Structure &amp; Algorithms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4" name="Google Shape;164;p7"/>
            <p:cNvSpPr txBox="1"/>
            <p:nvPr/>
          </p:nvSpPr>
          <p:spPr>
            <a:xfrm>
              <a:off x="7772400" y="0"/>
              <a:ext cx="1371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CSE/ III Sem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5" name="Google Shape;165;p7"/>
          <p:cNvSpPr txBox="1"/>
          <p:nvPr/>
        </p:nvSpPr>
        <p:spPr>
          <a:xfrm>
            <a:off x="7636932" y="6400800"/>
            <a:ext cx="150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6" name="Google Shape;166;p7"/>
          <p:cNvSpPr txBox="1"/>
          <p:nvPr>
            <p:ph idx="1" type="body"/>
          </p:nvPr>
        </p:nvSpPr>
        <p:spPr>
          <a:xfrm>
            <a:off x="125400" y="1125414"/>
            <a:ext cx="9018600" cy="5732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52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radix sort is a non- Comparative sorting algorithms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It avoids comparison by creating and distributing elements into buckets according to their radix</a:t>
            </a:r>
            <a:endParaRPr/>
          </a:p>
          <a:p>
            <a:pPr indent="-2952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radix sort has also been called bucket sort and digital sort.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90fb6ed18_0_25"/>
          <p:cNvSpPr txBox="1"/>
          <p:nvPr>
            <p:ph idx="1" type="body"/>
          </p:nvPr>
        </p:nvSpPr>
        <p:spPr>
          <a:xfrm>
            <a:off x="152400" y="337618"/>
            <a:ext cx="8991600" cy="396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Following example shows how Radix sort operates on seven 3-digits number.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3" name="Google Shape;173;g890fb6ed18_0_25"/>
          <p:cNvGrpSpPr/>
          <p:nvPr/>
        </p:nvGrpSpPr>
        <p:grpSpPr>
          <a:xfrm>
            <a:off x="-1" y="0"/>
            <a:ext cx="9144001" cy="307801"/>
            <a:chOff x="-1" y="0"/>
            <a:chExt cx="9144001" cy="307801"/>
          </a:xfrm>
        </p:grpSpPr>
        <p:sp>
          <p:nvSpPr>
            <p:cNvPr id="174" name="Google Shape;174;g890fb6ed18_0_25"/>
            <p:cNvSpPr txBox="1"/>
            <p:nvPr/>
          </p:nvSpPr>
          <p:spPr>
            <a:xfrm>
              <a:off x="-1" y="1"/>
              <a:ext cx="4275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GLOBAL INSTITUTE OF TECHNOLOGY JAIPUR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5" name="Google Shape;175;g890fb6ed18_0_25"/>
            <p:cNvSpPr txBox="1"/>
            <p:nvPr/>
          </p:nvSpPr>
          <p:spPr>
            <a:xfrm>
              <a:off x="4876799" y="0"/>
              <a:ext cx="2760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Structure &amp; Algorithms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6" name="Google Shape;176;g890fb6ed18_0_25"/>
            <p:cNvSpPr txBox="1"/>
            <p:nvPr/>
          </p:nvSpPr>
          <p:spPr>
            <a:xfrm>
              <a:off x="7772400" y="0"/>
              <a:ext cx="1371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CSE/ III Sem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77" name="Google Shape;177;g890fb6ed18_0_25"/>
          <p:cNvSpPr txBox="1"/>
          <p:nvPr/>
        </p:nvSpPr>
        <p:spPr>
          <a:xfrm>
            <a:off x="7636932" y="6400800"/>
            <a:ext cx="150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78" name="Google Shape;178;g890fb6ed18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954" y="1561514"/>
            <a:ext cx="6410325" cy="413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abfb9cf95_0_16"/>
          <p:cNvSpPr txBox="1"/>
          <p:nvPr>
            <p:ph idx="1" type="body"/>
          </p:nvPr>
        </p:nvSpPr>
        <p:spPr>
          <a:xfrm>
            <a:off x="304800" y="1111348"/>
            <a:ext cx="8686800" cy="555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Time complexity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is O(d(n+k)).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Here, d is the number cycle and O(n+k) is the time complexity of counting sort.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Radix Sort Applications</a:t>
            </a:r>
            <a:endParaRPr/>
          </a:p>
          <a:p>
            <a:pPr indent="0" lvl="0" marL="0" rtl="0" algn="l">
              <a:lnSpc>
                <a:spcPct val="166666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Radix sort is implemented in</a:t>
            </a:r>
            <a:endParaRPr/>
          </a:p>
          <a:p>
            <a:pPr indent="-31432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DC3 algorithm (Kärkkäinen-Sanders-Burkhardt) while making a suffix array.</a:t>
            </a:r>
            <a:endParaRPr/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places where there are numbers in large ranges.</a:t>
            </a:r>
            <a:endParaRPr/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Advantages 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1. Fast when the keys are short i.e. when the range of the array elements is less.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2. Used in suffix array constuction algorithms like Manber's algorithm and DC3 algorithm.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Disadvantages: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1. Since Radix Sort depends on digits or letters, Radix Sort is much less flexible than other sorts. Hence , for every different type of data it needs to be rewritten.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2. The constant for Radix sort is greater compared to other sorting algorithms.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3. It takes more space compared to Quicksort which is inplace sorting.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g8abfb9cf95_0_16"/>
          <p:cNvGrpSpPr/>
          <p:nvPr/>
        </p:nvGrpSpPr>
        <p:grpSpPr>
          <a:xfrm>
            <a:off x="-1" y="0"/>
            <a:ext cx="9144001" cy="307801"/>
            <a:chOff x="-1" y="0"/>
            <a:chExt cx="9144001" cy="307801"/>
          </a:xfrm>
        </p:grpSpPr>
        <p:sp>
          <p:nvSpPr>
            <p:cNvPr id="186" name="Google Shape;186;g8abfb9cf95_0_16"/>
            <p:cNvSpPr txBox="1"/>
            <p:nvPr/>
          </p:nvSpPr>
          <p:spPr>
            <a:xfrm>
              <a:off x="-1" y="1"/>
              <a:ext cx="4275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GLOBAL INSTITUTE OF TECHNOLOGY JAIPUR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7" name="Google Shape;187;g8abfb9cf95_0_16"/>
            <p:cNvSpPr txBox="1"/>
            <p:nvPr/>
          </p:nvSpPr>
          <p:spPr>
            <a:xfrm>
              <a:off x="4876799" y="0"/>
              <a:ext cx="2760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Structure &amp; Algorithms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8" name="Google Shape;188;g8abfb9cf95_0_16"/>
            <p:cNvSpPr txBox="1"/>
            <p:nvPr/>
          </p:nvSpPr>
          <p:spPr>
            <a:xfrm>
              <a:off x="7772400" y="0"/>
              <a:ext cx="1371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CSE/ III Sem</a:t>
              </a:r>
              <a:endPara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9" name="Google Shape;189;g8abfb9cf95_0_16"/>
          <p:cNvSpPr txBox="1"/>
          <p:nvPr/>
        </p:nvSpPr>
        <p:spPr>
          <a:xfrm>
            <a:off x="7636932" y="6400800"/>
            <a:ext cx="150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Sohan Gupta</a:t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ek">
  <a:themeElements>
    <a:clrScheme name="Trek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git</dc:creator>
</cp:coreProperties>
</file>