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handoutMasterIdLst>
    <p:handoutMasterId r:id="rId21"/>
  </p:handoutMasterIdLst>
  <p:sldIdLst>
    <p:sldId id="256" r:id="rId2"/>
    <p:sldId id="358" r:id="rId3"/>
    <p:sldId id="368" r:id="rId4"/>
    <p:sldId id="359" r:id="rId5"/>
    <p:sldId id="369" r:id="rId6"/>
    <p:sldId id="361" r:id="rId7"/>
    <p:sldId id="370" r:id="rId8"/>
    <p:sldId id="371" r:id="rId9"/>
    <p:sldId id="372" r:id="rId10"/>
    <p:sldId id="373" r:id="rId11"/>
    <p:sldId id="374" r:id="rId12"/>
    <p:sldId id="375" r:id="rId13"/>
    <p:sldId id="376" r:id="rId14"/>
    <p:sldId id="377" r:id="rId15"/>
    <p:sldId id="378" r:id="rId16"/>
    <p:sldId id="379" r:id="rId17"/>
    <p:sldId id="380" r:id="rId18"/>
    <p:sldId id="35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6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2FBF87-CB66-4315-9BED-0508ABFCB4D4}" type="datetimeFigureOut">
              <a:rPr lang="en-US" smtClean="0"/>
              <a:pPr/>
              <a:t>7/10/2020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6548F6-E75B-4A70-BA6B-1183FE87A0EE}" type="slidenum">
              <a:rPr lang="en-US" smtClean="0"/>
              <a:pPr/>
              <a:t>‹#›</a:t>
            </a:fld>
            <a:endParaRPr lang="en-US"/>
          </a:p>
        </p:txBody>
      </p:sp>
    </p:spTree>
    <p:extLst>
      <p:ext uri="{BB962C8B-B14F-4D97-AF65-F5344CB8AC3E}">
        <p14:creationId xmlns:p14="http://schemas.microsoft.com/office/powerpoint/2010/main" xmlns="" val="120151932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GLOBAL INSTITUTE OF TECHNOLOGY JAIPUR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D5DEA-1997-42D9-869E-3130071EF6F5}" type="datetimeFigureOut">
              <a:rPr lang="en-US" smtClean="0"/>
              <a:pPr/>
              <a:t>7/10/2020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FACULTY</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D42EB-0CB2-482D-928A-02080AA310CD}" type="slidenum">
              <a:rPr lang="en-US" smtClean="0"/>
              <a:pPr/>
              <a:t>‹#›</a:t>
            </a:fld>
            <a:endParaRPr lang="en-US"/>
          </a:p>
        </p:txBody>
      </p:sp>
    </p:spTree>
    <p:extLst>
      <p:ext uri="{BB962C8B-B14F-4D97-AF65-F5344CB8AC3E}">
        <p14:creationId xmlns:p14="http://schemas.microsoft.com/office/powerpoint/2010/main" xmlns="" val="282577093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3D42EB-0CB2-482D-928A-02080AA310CD}"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NAME OF FACULTY</a:t>
            </a:r>
            <a:endParaRPr lang="en-US" dirty="0"/>
          </a:p>
        </p:txBody>
      </p:sp>
      <p:sp>
        <p:nvSpPr>
          <p:cNvPr id="6" name="Header Placeholder 5"/>
          <p:cNvSpPr>
            <a:spLocks noGrp="1"/>
          </p:cNvSpPr>
          <p:nvPr>
            <p:ph type="hdr" sz="quarter" idx="12"/>
          </p:nvPr>
        </p:nvSpPr>
        <p:spPr/>
        <p:txBody>
          <a:bodyPr/>
          <a:lstStyle/>
          <a:p>
            <a:r>
              <a:rPr lang="en-US" dirty="0" smtClean="0"/>
              <a:t>GLOBAL INSTITUTE OF TECHNOLOGY JAIPUR</a:t>
            </a:r>
            <a:endParaRPr lang="en-US" dirty="0"/>
          </a:p>
        </p:txBody>
      </p:sp>
    </p:spTree>
    <p:extLst>
      <p:ext uri="{BB962C8B-B14F-4D97-AF65-F5344CB8AC3E}">
        <p14:creationId xmlns:p14="http://schemas.microsoft.com/office/powerpoint/2010/main" xmlns="" val="4178533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36E3108-8AD3-480D-B158-AA518CA42840}" type="datetime1">
              <a:rPr lang="en-US" smtClean="0"/>
              <a:pPr/>
              <a:t>7/10/2020</a:t>
            </a:fld>
            <a:endParaRPr lang="en-US"/>
          </a:p>
        </p:txBody>
      </p:sp>
      <p:sp>
        <p:nvSpPr>
          <p:cNvPr id="2" name="Footer Placeholder 1"/>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1DD5D9-6273-431B-AB4E-DA62EF3F4BDC}" type="datetime1">
              <a:rPr lang="en-US" smtClean="0"/>
              <a:pPr/>
              <a:t>7/10/2020</a:t>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74284D-0766-4466-BBAB-524376F8D04D}" type="datetime1">
              <a:rPr lang="en-US" smtClean="0"/>
              <a:pPr/>
              <a:t>7/10/2020</a:t>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2441AAC-4109-4D3E-A118-C245B18453EB}" type="datetime1">
              <a:rPr lang="en-US" smtClean="0"/>
              <a:pPr/>
              <a:t>7/10/2020</a:t>
            </a:fld>
            <a:endParaRPr lang="en-US"/>
          </a:p>
        </p:txBody>
      </p:sp>
      <p:sp>
        <p:nvSpPr>
          <p:cNvPr id="19" name="Footer Placeholder 18"/>
          <p:cNvSpPr>
            <a:spLocks noGrp="1"/>
          </p:cNvSpPr>
          <p:nvPr>
            <p:ph type="ftr" sz="quarter" idx="11"/>
          </p:nvPr>
        </p:nvSpPr>
        <p:spPr>
          <a:xfrm>
            <a:off x="1600200" y="76200"/>
            <a:ext cx="4876800" cy="288925"/>
          </a:xfrm>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895B920-42EF-4326-8F40-95EA40B16879}" type="datetime1">
              <a:rPr lang="en-US" smtClean="0"/>
              <a:pPr/>
              <a:t>7/10/2020</a:t>
            </a:fld>
            <a:endParaRPr lang="en-US"/>
          </a:p>
        </p:txBody>
      </p:sp>
      <p:sp>
        <p:nvSpPr>
          <p:cNvPr id="11" name="Footer Placeholder 1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9240053-C4DC-4A3A-A49B-0C1E9B299244}" type="datetime1">
              <a:rPr lang="en-US" smtClean="0"/>
              <a:pPr/>
              <a:t>7/10/2020</a:t>
            </a:fld>
            <a:endParaRPr lang="en-US"/>
          </a:p>
        </p:txBody>
      </p:sp>
      <p:sp>
        <p:nvSpPr>
          <p:cNvPr id="10" name="Footer Placeholder 9"/>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A14E9CC0-0588-4EA6-A1B7-7D592AD09B4E}" type="datetime1">
              <a:rPr lang="en-US" smtClean="0"/>
              <a:pPr/>
              <a:t>7/10/2020</a:t>
            </a:fld>
            <a:endParaRPr lang="en-US"/>
          </a:p>
        </p:txBody>
      </p:sp>
      <p:sp>
        <p:nvSpPr>
          <p:cNvPr id="6" name="Footer Placeholder 5"/>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6FA1BDE-72F0-44A8-8049-D47A5C3983F5}" type="datetime1">
              <a:rPr lang="en-US" smtClean="0"/>
              <a:pPr/>
              <a:t>7/10/2020</a:t>
            </a:fld>
            <a:endParaRPr lang="en-US"/>
          </a:p>
        </p:txBody>
      </p:sp>
      <p:sp>
        <p:nvSpPr>
          <p:cNvPr id="21" name="Footer Placeholder 20"/>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77C155-46E9-4443-9BC1-FA258468A892}" type="datetime1">
              <a:rPr lang="en-US" smtClean="0"/>
              <a:pPr/>
              <a:t>7/10/2020</a:t>
            </a:fld>
            <a:endParaRPr lang="en-US"/>
          </a:p>
        </p:txBody>
      </p:sp>
      <p:sp>
        <p:nvSpPr>
          <p:cNvPr id="24" name="Footer Placeholder 23"/>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33A4F8B9-06E4-417E-B490-B797CE449855}" type="datetime1">
              <a:rPr lang="en-US" smtClean="0"/>
              <a:pPr/>
              <a:t>7/10/2020</a:t>
            </a:fld>
            <a:endParaRPr lang="en-US"/>
          </a:p>
        </p:txBody>
      </p:sp>
      <p:sp>
        <p:nvSpPr>
          <p:cNvPr id="29" name="Footer Placeholder 28"/>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716D4A0-6B9B-427E-8635-883E9D6E15B0}" type="datetime1">
              <a:rPr lang="en-US" smtClean="0"/>
              <a:pPr/>
              <a:t>7/10/2020</a:t>
            </a:fld>
            <a:endParaRPr lang="en-US"/>
          </a:p>
        </p:txBody>
      </p:sp>
      <p:sp>
        <p:nvSpPr>
          <p:cNvPr id="5" name="Footer Placeholder 4"/>
          <p:cNvSpPr>
            <a:spLocks noGrp="1"/>
          </p:cNvSpPr>
          <p:nvPr>
            <p:ph type="ftr" sz="quarter" idx="11"/>
          </p:nvPr>
        </p:nvSpPr>
        <p:spPr/>
        <p:txBody>
          <a:body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C7D0371-C46A-42EC-890F-ED3893EB4D32}" type="datetime1">
              <a:rPr lang="en-US" smtClean="0"/>
              <a:pPr/>
              <a:t>7/10/2020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r>
              <a:rPr lang="en-US" dirty="0" smtClean="0"/>
              <a:t>3 sem : Software Engg. : Faculty </a:t>
            </a:r>
            <a:r>
              <a:rPr lang="en-US" dirty="0" err="1" smtClean="0"/>
              <a:t>Rashi</a:t>
            </a:r>
            <a:r>
              <a:rPr lang="en-US" dirty="0" smtClean="0"/>
              <a:t> </a:t>
            </a:r>
            <a:r>
              <a:rPr lang="en-US" dirty="0" err="1" smtClean="0"/>
              <a:t>jain</a:t>
            </a:r>
            <a:r>
              <a:rPr lang="en-US" dirty="0" smtClean="0"/>
              <a:t>, GIT, </a:t>
            </a:r>
            <a:r>
              <a:rPr lang="en-US" dirty="0" err="1" smtClean="0"/>
              <a:t>Jaipur</a:t>
            </a:r>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285860"/>
            <a:ext cx="8786874" cy="5072098"/>
          </a:xfrm>
        </p:spPr>
        <p:txBody>
          <a:bodyPr anchor="ctr">
            <a:noAutofit/>
          </a:bodyPr>
          <a:lstStyle/>
          <a:p>
            <a:pPr algn="ctr"/>
            <a:r>
              <a:rPr lang="en-US" sz="4400" b="1" dirty="0" smtClean="0">
                <a:solidFill>
                  <a:schemeClr val="tx1"/>
                </a:solidFill>
              </a:rPr>
              <a:t>Subject: SOFTWARE ENGINEERING</a:t>
            </a:r>
            <a:r>
              <a:rPr lang="en-US" sz="4800" b="1" dirty="0" smtClean="0">
                <a:solidFill>
                  <a:schemeClr val="tx1"/>
                </a:solidFill>
              </a:rPr>
              <a:t/>
            </a:r>
            <a:br>
              <a:rPr lang="en-US" sz="4800" b="1" dirty="0" smtClean="0">
                <a:solidFill>
                  <a:schemeClr val="tx1"/>
                </a:solidFill>
              </a:rPr>
            </a:br>
            <a:r>
              <a:rPr lang="en-US" sz="4800" b="1" dirty="0" smtClean="0">
                <a:solidFill>
                  <a:schemeClr val="tx1"/>
                </a:solidFill>
              </a:rPr>
              <a:t/>
            </a:r>
            <a:br>
              <a:rPr lang="en-US" sz="4800" b="1" dirty="0" smtClean="0">
                <a:solidFill>
                  <a:schemeClr val="tx1"/>
                </a:solidFill>
              </a:rPr>
            </a:br>
            <a:r>
              <a:rPr lang="en-US" sz="3200" b="1" dirty="0" smtClean="0">
                <a:solidFill>
                  <a:schemeClr val="tx1"/>
                </a:solidFill>
              </a:rPr>
              <a:t>Subject Code: 3CS4-07</a:t>
            </a:r>
            <a:br>
              <a:rPr lang="en-US" sz="3200" b="1" dirty="0" smtClean="0">
                <a:solidFill>
                  <a:schemeClr val="tx1"/>
                </a:solidFill>
              </a:rPr>
            </a:br>
            <a:r>
              <a:rPr lang="en-US" sz="4800" b="1" dirty="0" smtClean="0">
                <a:solidFill>
                  <a:schemeClr val="tx1"/>
                </a:solidFill>
              </a:rPr>
              <a:t/>
            </a:r>
            <a:br>
              <a:rPr lang="en-US" sz="4800" b="1" dirty="0" smtClean="0">
                <a:solidFill>
                  <a:schemeClr val="tx1"/>
                </a:solidFill>
              </a:rPr>
            </a:br>
            <a:r>
              <a:rPr lang="en-US" sz="2800" b="1" dirty="0" smtClean="0">
                <a:solidFill>
                  <a:schemeClr val="tx1"/>
                </a:solidFill>
              </a:rPr>
              <a:t>UNIT I: Introduction to Software Engineering</a:t>
            </a:r>
            <a:br>
              <a:rPr lang="en-US" sz="2800" b="1" dirty="0" smtClean="0">
                <a:solidFill>
                  <a:schemeClr val="tx1"/>
                </a:solidFill>
              </a:rPr>
            </a:br>
            <a:r>
              <a:rPr lang="en-US" sz="2800" b="1" smtClean="0">
                <a:solidFill>
                  <a:schemeClr val="tx1"/>
                </a:solidFill>
              </a:rPr>
              <a:t/>
            </a:r>
            <a:br>
              <a:rPr lang="en-US" sz="2800" b="1" smtClean="0">
                <a:solidFill>
                  <a:schemeClr val="tx1"/>
                </a:solidFill>
              </a:rPr>
            </a:br>
            <a:r>
              <a:rPr lang="en-US" sz="2800" b="1" smtClean="0">
                <a:solidFill>
                  <a:schemeClr val="tx1"/>
                </a:solidFill>
              </a:rPr>
              <a:t>Lecture-3: </a:t>
            </a:r>
            <a:r>
              <a:rPr lang="en-US" sz="2800" b="1" dirty="0" smtClean="0">
                <a:solidFill>
                  <a:schemeClr val="tx1"/>
                </a:solidFill>
              </a:rPr>
              <a:t>SDLC Models</a:t>
            </a:r>
            <a:endParaRPr lang="en-US" sz="1400" b="1" dirty="0">
              <a:solidFill>
                <a:schemeClr val="tx1"/>
              </a:solidFill>
            </a:endParaRPr>
          </a:p>
        </p:txBody>
      </p:sp>
      <p:sp>
        <p:nvSpPr>
          <p:cNvPr id="6" name="TextBox 5"/>
          <p:cNvSpPr txBox="1"/>
          <p:nvPr/>
        </p:nvSpPr>
        <p:spPr>
          <a:xfrm>
            <a:off x="0" y="1"/>
            <a:ext cx="3581400" cy="304800"/>
          </a:xfrm>
          <a:prstGeom prst="rect">
            <a:avLst/>
          </a:prstGeom>
          <a:noFill/>
        </p:spPr>
        <p:txBody>
          <a:bodyPr wrap="square" rtlCol="0">
            <a:spAutoFit/>
          </a:bodyPr>
          <a:lstStyle/>
          <a:p>
            <a:r>
              <a:rPr lang="en-US" sz="1400" dirty="0" smtClean="0"/>
              <a:t>GLOBAL INSTITUTE OF TECHNOLGY JAIPUR</a:t>
            </a:r>
            <a:endParaRPr lang="en-US" sz="1400" dirty="0"/>
          </a:p>
        </p:txBody>
      </p:sp>
      <p:sp>
        <p:nvSpPr>
          <p:cNvPr id="7" name="TextBox 6"/>
          <p:cNvSpPr txBox="1"/>
          <p:nvPr/>
        </p:nvSpPr>
        <p:spPr>
          <a:xfrm>
            <a:off x="4038600" y="0"/>
            <a:ext cx="1798698" cy="307777"/>
          </a:xfrm>
          <a:prstGeom prst="rect">
            <a:avLst/>
          </a:prstGeom>
          <a:noFill/>
        </p:spPr>
        <p:txBody>
          <a:bodyPr wrap="none" rtlCol="0">
            <a:spAutoFit/>
          </a:bodyPr>
          <a:lstStyle/>
          <a:p>
            <a:r>
              <a:rPr lang="en-US" sz="1400" dirty="0" smtClean="0"/>
              <a:t>Software Engineering</a:t>
            </a:r>
            <a:endParaRPr lang="en-US" sz="1400" dirty="0"/>
          </a:p>
        </p:txBody>
      </p:sp>
      <p:sp>
        <p:nvSpPr>
          <p:cNvPr id="8" name="TextBox 7"/>
          <p:cNvSpPr txBox="1"/>
          <p:nvPr/>
        </p:nvSpPr>
        <p:spPr>
          <a:xfrm>
            <a:off x="6781800" y="0"/>
            <a:ext cx="962123" cy="307777"/>
          </a:xfrm>
          <a:prstGeom prst="rect">
            <a:avLst/>
          </a:prstGeom>
          <a:noFill/>
        </p:spPr>
        <p:txBody>
          <a:bodyPr wrap="none" rtlCol="0">
            <a:spAutoFit/>
          </a:bodyPr>
          <a:lstStyle/>
          <a:p>
            <a:r>
              <a:rPr lang="en-US" sz="1400" dirty="0" smtClean="0"/>
              <a:t>III SEM CS</a:t>
            </a:r>
            <a:endParaRPr lang="en-US" sz="1400" dirty="0"/>
          </a:p>
        </p:txBody>
      </p:sp>
    </p:spTree>
  </p:cSld>
  <p:clrMapOvr>
    <a:masterClrMapping/>
  </p:clrMapOvr>
  <mc:AlternateContent xmlns:mc="http://schemas.openxmlformats.org/markup-compatibility/2006">
    <mc:Choice xmlns:p14="http://schemas.microsoft.com/office/powerpoint/2010/main" xmlns="" Requires="p14">
      <p:transition spd="slow" p14:dur="2000" advTm="23111"/>
    </mc:Choice>
    <mc:Fallback>
      <p:transition spd="slow" advTm="231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Phases of Agile Model:</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dirty="0" smtClean="0"/>
              <a:t>Following are the phases in the Agile model are as follows:</a:t>
            </a:r>
          </a:p>
          <a:p>
            <a:pPr>
              <a:buNone/>
            </a:pPr>
            <a:endParaRPr lang="en-IN" dirty="0" smtClean="0"/>
          </a:p>
          <a:p>
            <a:pPr marL="514350" indent="-514350">
              <a:buFont typeface="+mj-lt"/>
              <a:buAutoNum type="arabicPeriod"/>
            </a:pPr>
            <a:r>
              <a:rPr lang="en-IN" dirty="0" smtClean="0"/>
              <a:t>Requirements gathering</a:t>
            </a:r>
          </a:p>
          <a:p>
            <a:pPr marL="514350" indent="-514350">
              <a:buFont typeface="+mj-lt"/>
              <a:buAutoNum type="arabicPeriod"/>
            </a:pPr>
            <a:r>
              <a:rPr lang="en-IN" dirty="0" smtClean="0"/>
              <a:t>Design the requirements</a:t>
            </a:r>
          </a:p>
          <a:p>
            <a:pPr marL="514350" indent="-514350">
              <a:buFont typeface="+mj-lt"/>
              <a:buAutoNum type="arabicPeriod"/>
            </a:pPr>
            <a:r>
              <a:rPr lang="en-IN" dirty="0" smtClean="0"/>
              <a:t>Construction/ iteration</a:t>
            </a:r>
          </a:p>
          <a:p>
            <a:pPr marL="514350" indent="-514350">
              <a:buFont typeface="+mj-lt"/>
              <a:buAutoNum type="arabicPeriod"/>
            </a:pPr>
            <a:r>
              <a:rPr lang="en-IN" dirty="0" smtClean="0"/>
              <a:t>Testing/ Quality assurance</a:t>
            </a:r>
          </a:p>
          <a:p>
            <a:pPr marL="514350" indent="-514350">
              <a:buFont typeface="+mj-lt"/>
              <a:buAutoNum type="arabicPeriod"/>
            </a:pPr>
            <a:r>
              <a:rPr lang="en-IN" dirty="0" smtClean="0"/>
              <a:t>Deployment</a:t>
            </a:r>
          </a:p>
          <a:p>
            <a:pPr marL="514350" indent="-514350">
              <a:buFont typeface="+mj-lt"/>
              <a:buAutoNum type="arabicPeriod"/>
            </a:pPr>
            <a:r>
              <a:rPr lang="en-IN" dirty="0" smtClean="0"/>
              <a:t>Feedback</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When to use the Agile Model?</a:t>
            </a:r>
            <a:endParaRPr lang="en-IN" dirty="0"/>
          </a:p>
        </p:txBody>
      </p:sp>
      <p:sp>
        <p:nvSpPr>
          <p:cNvPr id="3" name="Content Placeholder 2"/>
          <p:cNvSpPr>
            <a:spLocks noGrp="1"/>
          </p:cNvSpPr>
          <p:nvPr>
            <p:ph idx="1"/>
          </p:nvPr>
        </p:nvSpPr>
        <p:spPr/>
        <p:txBody>
          <a:bodyPr>
            <a:normAutofit/>
          </a:bodyPr>
          <a:lstStyle/>
          <a:p>
            <a:r>
              <a:rPr lang="en-IN" dirty="0" smtClean="0"/>
              <a:t>When frequent changes are required.</a:t>
            </a:r>
          </a:p>
          <a:p>
            <a:r>
              <a:rPr lang="en-IN" dirty="0" smtClean="0"/>
              <a:t>When a highly qualified and experienced team is available.</a:t>
            </a:r>
          </a:p>
          <a:p>
            <a:r>
              <a:rPr lang="en-IN" dirty="0" smtClean="0"/>
              <a:t>When a customer is ready to have a meeting with a software team all the time.</a:t>
            </a:r>
          </a:p>
          <a:p>
            <a:r>
              <a:rPr lang="en-IN" dirty="0" smtClean="0"/>
              <a:t>When project size is small.</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Advantage(Pros) of Agile Method:</a:t>
            </a:r>
            <a:endParaRPr lang="en-IN" dirty="0"/>
          </a:p>
        </p:txBody>
      </p:sp>
      <p:sp>
        <p:nvSpPr>
          <p:cNvPr id="3" name="Content Placeholder 2"/>
          <p:cNvSpPr>
            <a:spLocks noGrp="1"/>
          </p:cNvSpPr>
          <p:nvPr>
            <p:ph idx="1"/>
          </p:nvPr>
        </p:nvSpPr>
        <p:spPr/>
        <p:txBody>
          <a:bodyPr>
            <a:normAutofit/>
          </a:bodyPr>
          <a:lstStyle/>
          <a:p>
            <a:r>
              <a:rPr lang="en-IN" dirty="0" smtClean="0"/>
              <a:t>Frequent Delivery</a:t>
            </a:r>
          </a:p>
          <a:p>
            <a:r>
              <a:rPr lang="en-IN" dirty="0" smtClean="0"/>
              <a:t>Face-to-Face Communication with clients.</a:t>
            </a:r>
          </a:p>
          <a:p>
            <a:r>
              <a:rPr lang="en-IN" dirty="0" smtClean="0"/>
              <a:t>Efficient design and fulfils the business requirement.</a:t>
            </a:r>
          </a:p>
          <a:p>
            <a:r>
              <a:rPr lang="en-IN" dirty="0" smtClean="0"/>
              <a:t>Anytime changes are acceptable.</a:t>
            </a:r>
          </a:p>
          <a:p>
            <a:r>
              <a:rPr lang="en-IN" dirty="0" smtClean="0"/>
              <a:t>It reduces total development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Disadvantages(Cons) of Agile Model:</a:t>
            </a:r>
            <a:endParaRPr lang="en-IN" dirty="0"/>
          </a:p>
        </p:txBody>
      </p:sp>
      <p:sp>
        <p:nvSpPr>
          <p:cNvPr id="3" name="Content Placeholder 2"/>
          <p:cNvSpPr>
            <a:spLocks noGrp="1"/>
          </p:cNvSpPr>
          <p:nvPr>
            <p:ph idx="1"/>
          </p:nvPr>
        </p:nvSpPr>
        <p:spPr/>
        <p:txBody>
          <a:bodyPr>
            <a:normAutofit lnSpcReduction="10000"/>
          </a:bodyPr>
          <a:lstStyle/>
          <a:p>
            <a:r>
              <a:rPr lang="en-IN" dirty="0" smtClean="0"/>
              <a:t>Due to the shortage of formal documents, it creates confusion and crucial decisions taken throughout various phases can be misinterpreted at any time by different team members.</a:t>
            </a:r>
          </a:p>
          <a:p>
            <a:r>
              <a:rPr lang="en-IN" dirty="0" smtClean="0"/>
              <a:t>Due to the lack of proper documentation, once the project completes and the developers allotted to another project, maintenance of the finished project can become a difficulty.</a:t>
            </a:r>
          </a:p>
          <a:p>
            <a:endParaRPr lang="en-IN" dirty="0" smtClean="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Advantages and Disadvantages of different Software Development Life Cycle Model</a:t>
            </a:r>
            <a:endParaRPr lang="en-IN" dirty="0"/>
          </a:p>
        </p:txBody>
      </p:sp>
      <p:sp>
        <p:nvSpPr>
          <p:cNvPr id="3" name="Content Placeholder 2"/>
          <p:cNvSpPr>
            <a:spLocks noGrp="1"/>
          </p:cNvSpPr>
          <p:nvPr>
            <p:ph idx="1"/>
          </p:nvPr>
        </p:nvSpPr>
        <p:spPr>
          <a:xfrm>
            <a:off x="304800" y="1831995"/>
            <a:ext cx="8686800" cy="4525963"/>
          </a:xfrm>
        </p:spPr>
        <p:txBody>
          <a:bodyPr>
            <a:normAutofit fontScale="70000" lnSpcReduction="20000"/>
          </a:bodyPr>
          <a:lstStyle/>
          <a:p>
            <a:pPr>
              <a:buNone/>
            </a:pPr>
            <a:r>
              <a:rPr lang="en-IN" sz="5100" b="1" dirty="0" smtClean="0"/>
              <a:t>Waterfall Model</a:t>
            </a:r>
          </a:p>
          <a:p>
            <a:pPr>
              <a:buNone/>
            </a:pPr>
            <a:r>
              <a:rPr lang="en-IN" b="1" dirty="0" smtClean="0"/>
              <a:t>Advantages of Waterfall Model</a:t>
            </a:r>
          </a:p>
          <a:p>
            <a:r>
              <a:rPr lang="en-IN" dirty="0" smtClean="0"/>
              <a:t>Waterfall model is easy to use and understand.</a:t>
            </a:r>
          </a:p>
          <a:p>
            <a:r>
              <a:rPr lang="en-IN" dirty="0" smtClean="0"/>
              <a:t>Development processes go one-by-one.</a:t>
            </a:r>
          </a:p>
          <a:p>
            <a:r>
              <a:rPr lang="en-IN" dirty="0" smtClean="0"/>
              <a:t>It is easy to determine the key points of each development life cycle.</a:t>
            </a:r>
          </a:p>
          <a:p>
            <a:r>
              <a:rPr lang="en-IN" dirty="0" smtClean="0"/>
              <a:t>Best suited for small and medium sized project.</a:t>
            </a:r>
          </a:p>
          <a:p>
            <a:r>
              <a:rPr lang="en-IN" dirty="0" smtClean="0"/>
              <a:t>Follow simple management process due to the inflexibility.</a:t>
            </a:r>
          </a:p>
          <a:p>
            <a:pPr>
              <a:buNone/>
            </a:pPr>
            <a:endParaRPr lang="en-IN" dirty="0" smtClean="0"/>
          </a:p>
          <a:p>
            <a:pPr>
              <a:buNone/>
            </a:pPr>
            <a:r>
              <a:rPr lang="en-IN" sz="2900" b="1" dirty="0" smtClean="0"/>
              <a:t>Disadvantages of Waterfall Model</a:t>
            </a:r>
          </a:p>
          <a:p>
            <a:r>
              <a:rPr lang="en-IN" dirty="0" smtClean="0"/>
              <a:t>After the completion of last phase, the software will be ready to use.</a:t>
            </a:r>
          </a:p>
          <a:p>
            <a:r>
              <a:rPr lang="en-IN" dirty="0" smtClean="0"/>
              <a:t>High risk and uncertainty.</a:t>
            </a:r>
          </a:p>
          <a:p>
            <a:r>
              <a:rPr lang="en-IN" dirty="0" smtClean="0"/>
              <a:t>Not suited for large or complex projects</a:t>
            </a:r>
          </a:p>
          <a:p>
            <a:r>
              <a:rPr lang="en-IN" dirty="0" smtClean="0"/>
              <a:t>Progress of the development is difficult to measure or evaluate.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Spiral Model</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b="1" dirty="0" smtClean="0"/>
              <a:t>Advantages of Spiral Model</a:t>
            </a:r>
          </a:p>
          <a:p>
            <a:r>
              <a:rPr lang="en-IN" dirty="0" smtClean="0"/>
              <a:t>Project development life cycle is divided into small parts, which can further divide the risk, and phases may have finished earlier to address the threats.</a:t>
            </a:r>
          </a:p>
          <a:p>
            <a:r>
              <a:rPr lang="en-IN" dirty="0" smtClean="0"/>
              <a:t>The development processes are effectively documented and highly scalable to adopt changes.</a:t>
            </a:r>
          </a:p>
          <a:p>
            <a:r>
              <a:rPr lang="en-IN" dirty="0" smtClean="0"/>
              <a:t>Earlier working prototype is done before user can point out the flaws into the system.</a:t>
            </a:r>
          </a:p>
          <a:p>
            <a:pPr>
              <a:buNone/>
            </a:pPr>
            <a:endParaRPr lang="en-IN" dirty="0" smtClean="0"/>
          </a:p>
          <a:p>
            <a:pPr>
              <a:buNone/>
            </a:pPr>
            <a:r>
              <a:rPr lang="en-IN" b="1" dirty="0" smtClean="0"/>
              <a:t>Disadvantages of Spiral Model</a:t>
            </a:r>
          </a:p>
          <a:p>
            <a:r>
              <a:rPr lang="en-IN" dirty="0" smtClean="0"/>
              <a:t>Project development can be expensive.</a:t>
            </a:r>
          </a:p>
          <a:p>
            <a:r>
              <a:rPr lang="en-IN" dirty="0" smtClean="0"/>
              <a:t>It requires experienced project developer to mitigate the risk effectively.</a:t>
            </a:r>
          </a:p>
          <a:p>
            <a:r>
              <a:rPr lang="en-IN" dirty="0" smtClean="0"/>
              <a:t>Spiral model not be considered for small sized project.</a:t>
            </a:r>
          </a:p>
          <a:p>
            <a:r>
              <a:rPr lang="en-IN" dirty="0" smtClean="0"/>
              <a:t>Some intermediate stages require excessive documentation.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V-Model</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b="1" dirty="0" smtClean="0"/>
              <a:t>Advantages of V-Shaped Model</a:t>
            </a:r>
          </a:p>
          <a:p>
            <a:r>
              <a:rPr lang="en-IN" dirty="0" smtClean="0"/>
              <a:t>Due to V-shape model, it has strict results and so easy to use and control.</a:t>
            </a:r>
          </a:p>
          <a:p>
            <a:r>
              <a:rPr lang="en-IN" dirty="0" smtClean="0"/>
              <a:t>Testing phases of modules take place in early stages of development.</a:t>
            </a:r>
          </a:p>
          <a:p>
            <a:r>
              <a:rPr lang="en-IN" dirty="0" smtClean="0"/>
              <a:t>V-shaped model can effectively be used for small projects, where requirements are clear and static.</a:t>
            </a:r>
          </a:p>
          <a:p>
            <a:pPr>
              <a:buNone/>
            </a:pPr>
            <a:endParaRPr lang="en-IN" dirty="0" smtClean="0"/>
          </a:p>
          <a:p>
            <a:pPr>
              <a:buNone/>
            </a:pPr>
            <a:r>
              <a:rPr lang="en-IN" b="1" dirty="0" smtClean="0"/>
              <a:t>Disadvantages of V-Shaped Model</a:t>
            </a:r>
          </a:p>
          <a:p>
            <a:r>
              <a:rPr lang="en-IN" dirty="0" smtClean="0"/>
              <a:t>V-shaped model has lack of flexibility.</a:t>
            </a:r>
          </a:p>
          <a:p>
            <a:r>
              <a:rPr lang="en-IN" dirty="0" smtClean="0"/>
              <a:t>Risk can be associated.</a:t>
            </a:r>
          </a:p>
          <a:p>
            <a:r>
              <a:rPr lang="en-IN" dirty="0" smtClean="0"/>
              <a:t>Not very good for </a:t>
            </a:r>
            <a:r>
              <a:rPr lang="en-IN" smtClean="0"/>
              <a:t>large </a:t>
            </a:r>
            <a:r>
              <a:rPr lang="en-IN" smtClean="0"/>
              <a:t>size</a:t>
            </a:r>
            <a:endParaRPr lang="en-IN" dirty="0" smtClean="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Iterative Models</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b="1" dirty="0" smtClean="0"/>
              <a:t>Advantages of Iterative Model</a:t>
            </a:r>
          </a:p>
          <a:p>
            <a:r>
              <a:rPr lang="en-IN" dirty="0" smtClean="0"/>
              <a:t>Some of the initial functions may execute quickly at the beginning of the project.</a:t>
            </a:r>
          </a:p>
          <a:p>
            <a:r>
              <a:rPr lang="en-IN" dirty="0" smtClean="0"/>
              <a:t>Progress of the project is measurable.</a:t>
            </a:r>
          </a:p>
          <a:p>
            <a:r>
              <a:rPr lang="en-IN" dirty="0" smtClean="0"/>
              <a:t>Because of the shorter iteration process, testing and reviewing processes are easy to cover.</a:t>
            </a:r>
          </a:p>
          <a:p>
            <a:r>
              <a:rPr lang="en-IN" dirty="0" smtClean="0"/>
              <a:t>Flexibility to adopt the changes into the requirements of the project.</a:t>
            </a:r>
          </a:p>
          <a:p>
            <a:pPr>
              <a:buNone/>
            </a:pPr>
            <a:endParaRPr lang="en-IN" dirty="0" smtClean="0"/>
          </a:p>
          <a:p>
            <a:pPr>
              <a:buNone/>
            </a:pPr>
            <a:r>
              <a:rPr lang="en-IN" b="1" dirty="0" smtClean="0"/>
              <a:t>Disadvantages of Iterative Model</a:t>
            </a:r>
          </a:p>
          <a:p>
            <a:r>
              <a:rPr lang="en-IN" dirty="0" smtClean="0"/>
              <a:t>This model requires more resources than the waterfall model.</a:t>
            </a:r>
          </a:p>
          <a:p>
            <a:r>
              <a:rPr lang="en-IN" dirty="0" smtClean="0"/>
              <a:t>It has some issues with architecture design of project during the short planning stage.</a:t>
            </a:r>
          </a:p>
          <a:p>
            <a:r>
              <a:rPr lang="en-IN" dirty="0" smtClean="0"/>
              <a:t>It is not suitable for small sized project.</a:t>
            </a:r>
          </a:p>
          <a:p>
            <a:r>
              <a:rPr lang="en-IN" dirty="0" smtClean="0"/>
              <a:t>The development processes are difficult to manage.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a:p>
            <a:pPr marL="0" indent="0" algn="ctr">
              <a:buNone/>
            </a:pPr>
            <a:r>
              <a:rPr lang="en-US" sz="7200" b="1" i="1" dirty="0" smtClean="0">
                <a:solidFill>
                  <a:srgbClr val="0070C0"/>
                </a:solidFill>
                <a:latin typeface="+mj-lt"/>
              </a:rPr>
              <a:t>Thank You!</a:t>
            </a:r>
            <a:endParaRPr lang="en-US" b="1" dirty="0"/>
          </a:p>
        </p:txBody>
      </p:sp>
    </p:spTree>
    <p:extLst>
      <p:ext uri="{BB962C8B-B14F-4D97-AF65-F5344CB8AC3E}">
        <p14:creationId xmlns:p14="http://schemas.microsoft.com/office/powerpoint/2010/main" xmlns="" val="2659710396"/>
      </p:ext>
    </p:extLst>
  </p:cSld>
  <p:clrMapOvr>
    <a:masterClrMapping/>
  </p:clrMapOvr>
  <mc:AlternateContent xmlns:mc="http://schemas.openxmlformats.org/markup-compatibility/2006">
    <mc:Choice xmlns:p14="http://schemas.microsoft.com/office/powerpoint/2010/main" xmlns="" Requires="p14">
      <p:transition spd="slow" p14:dur="2000" advTm="2402"/>
    </mc:Choice>
    <mc:Fallback>
      <p:transition spd="slow" advTm="240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INCREMENTAL MODEL</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There are many situations in which initial software requirements are well defined, but it is not possible to follow a purely linear process. </a:t>
            </a:r>
          </a:p>
          <a:p>
            <a:pPr algn="just"/>
            <a:r>
              <a:rPr lang="en-IN" dirty="0" smtClean="0"/>
              <a:t>In addition, there may be a need to provide a limited set of software functionality to users quickly and then refine and expand on that functionality in later software releases. In such cases, you can choose a process model that is designed to produce the software in increments. </a:t>
            </a:r>
          </a:p>
          <a:p>
            <a:pPr algn="just"/>
            <a:r>
              <a:rPr lang="en-IN" dirty="0" smtClean="0"/>
              <a:t>The incremental model combines elements of linear and parallel process flows and applies linear sequences in a stepwise manner according to calendar. </a:t>
            </a:r>
            <a:r>
              <a:rPr lang="en-IN" b="1" u="sng" dirty="0" smtClean="0"/>
              <a:t>Each linear sequence</a:t>
            </a:r>
            <a:r>
              <a:rPr lang="en-IN" b="1" dirty="0" smtClean="0"/>
              <a:t> produces </a:t>
            </a:r>
            <a:r>
              <a:rPr lang="en-IN" b="1" u="sng" dirty="0" smtClean="0"/>
              <a:t>deliverable</a:t>
            </a:r>
            <a:r>
              <a:rPr lang="en-IN" b="1" dirty="0" smtClean="0"/>
              <a:t> “</a:t>
            </a:r>
            <a:r>
              <a:rPr lang="en-IN" b="1" i="1" dirty="0" smtClean="0"/>
              <a:t>increments</a:t>
            </a:r>
            <a:r>
              <a:rPr lang="en-IN" b="1" dirty="0" smtClean="0"/>
              <a:t>”</a:t>
            </a:r>
            <a:r>
              <a:rPr lang="en-IN" dirty="0" smtClean="0"/>
              <a:t> of the software.</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idx="1"/>
          </p:nvPr>
        </p:nvPicPr>
        <p:blipFill>
          <a:blip r:embed="rId2"/>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IN" dirty="0" smtClean="0"/>
              <a:t>For example, word-processing software developed using the incremental model may deliver: </a:t>
            </a:r>
          </a:p>
          <a:p>
            <a:pPr lvl="0" algn="just"/>
            <a:r>
              <a:rPr lang="en-IN" dirty="0" smtClean="0"/>
              <a:t>basic file management, editing, and document production functions in the </a:t>
            </a:r>
            <a:r>
              <a:rPr lang="en-IN" b="1" dirty="0" smtClean="0"/>
              <a:t>first increment</a:t>
            </a:r>
            <a:r>
              <a:rPr lang="en-IN" dirty="0" smtClean="0"/>
              <a:t>; </a:t>
            </a:r>
          </a:p>
          <a:p>
            <a:pPr lvl="0" algn="just"/>
            <a:r>
              <a:rPr lang="en-IN" dirty="0" smtClean="0"/>
              <a:t>more sophisticated editing and document production capabilities in the </a:t>
            </a:r>
            <a:r>
              <a:rPr lang="en-IN" b="1" dirty="0" smtClean="0"/>
              <a:t>second increment</a:t>
            </a:r>
            <a:r>
              <a:rPr lang="en-IN" dirty="0" smtClean="0"/>
              <a:t>; </a:t>
            </a:r>
          </a:p>
          <a:p>
            <a:pPr lvl="0" algn="just"/>
            <a:r>
              <a:rPr lang="en-IN" dirty="0" smtClean="0"/>
              <a:t>spelling and grammar checking in the </a:t>
            </a:r>
            <a:r>
              <a:rPr lang="en-IN" b="1" dirty="0" smtClean="0"/>
              <a:t>third increment</a:t>
            </a:r>
            <a:r>
              <a:rPr lang="en-IN" dirty="0" smtClean="0"/>
              <a:t>; </a:t>
            </a:r>
          </a:p>
          <a:p>
            <a:pPr lvl="0" algn="just"/>
            <a:r>
              <a:rPr lang="en-IN" dirty="0" smtClean="0"/>
              <a:t>and advanced page layout capability in the </a:t>
            </a:r>
            <a:r>
              <a:rPr lang="en-IN" b="1" dirty="0" smtClean="0"/>
              <a:t>fourth increment</a:t>
            </a:r>
            <a:r>
              <a:rPr lang="en-IN" dirty="0" smtClean="0"/>
              <a:t>. </a:t>
            </a:r>
          </a:p>
          <a:p>
            <a:pPr algn="just"/>
            <a:r>
              <a:rPr lang="en-IN" dirty="0" smtClean="0"/>
              <a:t>It should be noted that the process flow for any increment can incorporate the </a:t>
            </a:r>
            <a:r>
              <a:rPr lang="en-IN" b="1" i="1" dirty="0" smtClean="0"/>
              <a:t>prototyping methods.</a:t>
            </a:r>
            <a:endParaRPr lang="en-I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t>RAD (Rapid Application Development) Model</a:t>
            </a:r>
            <a:endParaRPr lang="en-IN" sz="3000" dirty="0"/>
          </a:p>
        </p:txBody>
      </p:sp>
      <p:sp>
        <p:nvSpPr>
          <p:cNvPr id="3" name="Content Placeholder 2"/>
          <p:cNvSpPr>
            <a:spLocks noGrp="1"/>
          </p:cNvSpPr>
          <p:nvPr>
            <p:ph idx="1"/>
          </p:nvPr>
        </p:nvSpPr>
        <p:spPr>
          <a:xfrm>
            <a:off x="304800" y="1554162"/>
            <a:ext cx="8686800" cy="5303838"/>
          </a:xfrm>
        </p:spPr>
        <p:txBody>
          <a:bodyPr>
            <a:normAutofit fontScale="70000" lnSpcReduction="20000"/>
          </a:bodyPr>
          <a:lstStyle/>
          <a:p>
            <a:pPr algn="just">
              <a:buNone/>
            </a:pPr>
            <a:r>
              <a:rPr lang="en-IN" dirty="0" smtClean="0"/>
              <a:t>RAD is a linear sequential software development process model that emphasizes a concise development cycle using an element based construction approach. If the requirements are well understood and described, and the project scope is a constraint, the RAD process enables a development team to create a fully functional system within a concise time period.</a:t>
            </a:r>
          </a:p>
          <a:p>
            <a:pPr algn="just"/>
            <a:r>
              <a:rPr lang="en-IN" dirty="0" smtClean="0"/>
              <a:t>RAD (Rapid Application Development) is a concept that products can be developed faster and of higher quality through:</a:t>
            </a:r>
          </a:p>
          <a:p>
            <a:pPr algn="just"/>
            <a:r>
              <a:rPr lang="en-IN" dirty="0" smtClean="0"/>
              <a:t>Gathering requirements using workshops or focus groups</a:t>
            </a:r>
          </a:p>
          <a:p>
            <a:pPr algn="just"/>
            <a:r>
              <a:rPr lang="en-IN" dirty="0" smtClean="0"/>
              <a:t>Prototyping and early, reiterative user testing of designs</a:t>
            </a:r>
          </a:p>
          <a:p>
            <a:pPr algn="just"/>
            <a:r>
              <a:rPr lang="en-IN" dirty="0" smtClean="0"/>
              <a:t>The re-use of software components</a:t>
            </a:r>
          </a:p>
          <a:p>
            <a:pPr algn="just"/>
            <a:r>
              <a:rPr lang="en-IN" dirty="0" smtClean="0"/>
              <a:t>A rigidly paced schedule that refers design improvements to the next product version</a:t>
            </a:r>
          </a:p>
          <a:p>
            <a:pPr algn="just"/>
            <a:r>
              <a:rPr lang="en-IN" dirty="0" smtClean="0"/>
              <a:t>Less formality in reviews and other team communication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Tamchu\Desktop\software-engineering-rapid-application-development-model.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various phases of RAD are as follows:</a:t>
            </a:r>
            <a:endParaRPr lang="en-IN" dirty="0"/>
          </a:p>
        </p:txBody>
      </p:sp>
      <p:sp>
        <p:nvSpPr>
          <p:cNvPr id="3" name="Content Placeholder 2"/>
          <p:cNvSpPr>
            <a:spLocks noGrp="1"/>
          </p:cNvSpPr>
          <p:nvPr>
            <p:ph idx="1"/>
          </p:nvPr>
        </p:nvSpPr>
        <p:spPr>
          <a:xfrm>
            <a:off x="304800" y="1554162"/>
            <a:ext cx="8686800" cy="5303838"/>
          </a:xfrm>
        </p:spPr>
        <p:txBody>
          <a:bodyPr>
            <a:normAutofit fontScale="70000" lnSpcReduction="20000"/>
          </a:bodyPr>
          <a:lstStyle/>
          <a:p>
            <a:r>
              <a:rPr lang="en-IN" b="1" dirty="0" smtClean="0"/>
              <a:t>1.Business Modelling:</a:t>
            </a:r>
            <a:r>
              <a:rPr lang="en-IN" dirty="0" smtClean="0"/>
              <a:t> The information flow among business functions is defined by answering questions like what data drives the business process, what data is generated, who generates it, where does the information go, who process it and so on.</a:t>
            </a:r>
          </a:p>
          <a:p>
            <a:r>
              <a:rPr lang="en-IN" b="1" dirty="0" smtClean="0"/>
              <a:t>2. Data Modelling:</a:t>
            </a:r>
            <a:r>
              <a:rPr lang="en-IN" dirty="0" smtClean="0"/>
              <a:t> The data collected from business </a:t>
            </a:r>
            <a:r>
              <a:rPr lang="en-IN" dirty="0" err="1" smtClean="0"/>
              <a:t>modeling</a:t>
            </a:r>
            <a:r>
              <a:rPr lang="en-IN" dirty="0" smtClean="0"/>
              <a:t> is refined into a set of data objects (entities) that are needed to support the business. The attributes (character of each entity) are identified, and the relation between these data objects (entities) is defined.</a:t>
            </a:r>
          </a:p>
          <a:p>
            <a:r>
              <a:rPr lang="en-IN" b="1" dirty="0" smtClean="0"/>
              <a:t>3. Process Modelling:</a:t>
            </a:r>
            <a:r>
              <a:rPr lang="en-IN" dirty="0" smtClean="0"/>
              <a:t> The information object defined in the data </a:t>
            </a:r>
            <a:r>
              <a:rPr lang="en-IN" dirty="0" err="1" smtClean="0"/>
              <a:t>modeling</a:t>
            </a:r>
            <a:r>
              <a:rPr lang="en-IN" dirty="0" smtClean="0"/>
              <a:t> phase are transformed to achieve the data flow necessary to implement a business function. Processing descriptions are created for adding, modifying, deleting, or retrieving a data object.</a:t>
            </a:r>
          </a:p>
          <a:p>
            <a:r>
              <a:rPr lang="en-IN" b="1" dirty="0" smtClean="0"/>
              <a:t>4. Application Generation:</a:t>
            </a:r>
            <a:r>
              <a:rPr lang="en-IN" dirty="0" smtClean="0"/>
              <a:t> Automated tools are used to facilitate construction of the software; even they use the 4th GL techniques.</a:t>
            </a:r>
          </a:p>
          <a:p>
            <a:r>
              <a:rPr lang="en-IN" b="1" dirty="0" smtClean="0"/>
              <a:t>5. Testing &amp; Turnover:</a:t>
            </a:r>
            <a:r>
              <a:rPr lang="en-IN" dirty="0" smtClean="0"/>
              <a:t> Many of the programming components have already been tested since RAD emphasis reuse. This reduces the overall testing time. But the new part must be tested, and all interfaces must be fully exercised.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Agile Model</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The meaning of Agile is swift or versatile."</a:t>
            </a:r>
            <a:r>
              <a:rPr lang="en-IN" b="1" dirty="0" smtClean="0"/>
              <a:t>Agile process model</a:t>
            </a:r>
            <a:r>
              <a:rPr lang="en-IN" dirty="0" smtClean="0"/>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algn="just"/>
            <a:r>
              <a:rPr lang="en-IN" dirty="0" smtClean="0"/>
              <a:t>Each iteration is considered as a short time "frame" in the Agile process model, which typically lasts from one to four weeks. The division of the entire project into smaller parts helps to minimize the project risk and to reduce the overall project delivery time requirements. Each iteration involves a team working through a full software development life cycle including planning, requirements analysis, design, coding, and testing before a working product is demonstrated to the client.</a:t>
            </a:r>
          </a:p>
          <a:p>
            <a:pPr algn="just"/>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descr="C:\Users\Tamchu\Desktop\software-engineering-agile-model.png"/>
          <p:cNvPicPr>
            <a:picLocks noChangeAspect="1" noChangeArrowheads="1"/>
          </p:cNvPicPr>
          <p:nvPr/>
        </p:nvPicPr>
        <p:blipFill>
          <a:blip r:embed="rId2"/>
          <a:srcRect/>
          <a:stretch>
            <a:fillRect/>
          </a:stretch>
        </p:blipFill>
        <p:spPr bwMode="auto">
          <a:xfrm>
            <a:off x="-43032" y="0"/>
            <a:ext cx="9230061"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671</TotalTime>
  <Words>1078</Words>
  <Application>Microsoft Office PowerPoint</Application>
  <PresentationFormat>On-screen Show (4:3)</PresentationFormat>
  <Paragraphs>108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Trek</vt:lpstr>
      <vt:lpstr>Subject: SOFTWARE ENGINEERING  Subject Code: 3CS4-07  UNIT I: Introduction to Software Engineering  Lecture-3: SDLC Models</vt:lpstr>
      <vt:lpstr>INCREMENTAL MODEL</vt:lpstr>
      <vt:lpstr>Slide 3</vt:lpstr>
      <vt:lpstr>Slide 4</vt:lpstr>
      <vt:lpstr>RAD (Rapid Application Development) Model</vt:lpstr>
      <vt:lpstr>Slide 6</vt:lpstr>
      <vt:lpstr>The various phases of RAD are as follows:</vt:lpstr>
      <vt:lpstr>Agile Model</vt:lpstr>
      <vt:lpstr>Slide 9</vt:lpstr>
      <vt:lpstr>Phases of Agile Model:</vt:lpstr>
      <vt:lpstr>When to use the Agile Model?</vt:lpstr>
      <vt:lpstr>Advantage(Pros) of Agile Method:</vt:lpstr>
      <vt:lpstr>Disadvantages(Cons) of Agile Model:</vt:lpstr>
      <vt:lpstr>Advantages and Disadvantages of different Software Development Life Cycle Model</vt:lpstr>
      <vt:lpstr>Spiral Model</vt:lpstr>
      <vt:lpstr>The V-Model</vt:lpstr>
      <vt:lpstr>Iterative Models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NAME,SUBJECT NAME, BRANCH, FACULTY NAME ARE IN 14 Font size Main heading in 24 font size sub heading in 20 font size all text in 18 fo</dc:title>
  <dc:creator>git</dc:creator>
  <cp:lastModifiedBy>Tamchu</cp:lastModifiedBy>
  <cp:revision>132</cp:revision>
  <dcterms:created xsi:type="dcterms:W3CDTF">2006-08-16T00:00:00Z</dcterms:created>
  <dcterms:modified xsi:type="dcterms:W3CDTF">2020-07-10T04:38:26Z</dcterms:modified>
</cp:coreProperties>
</file>