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7" r:id="rId2"/>
    <p:sldId id="258" r:id="rId3"/>
    <p:sldId id="264" r:id="rId4"/>
    <p:sldId id="269" r:id="rId5"/>
    <p:sldId id="265" r:id="rId6"/>
    <p:sldId id="266" r:id="rId7"/>
    <p:sldId id="267" r:id="rId8"/>
    <p:sldId id="268" r:id="rId9"/>
    <p:sldId id="259" r:id="rId10"/>
    <p:sldId id="260" r:id="rId11"/>
    <p:sldId id="261" r:id="rId12"/>
    <p:sldId id="262" r:id="rId13"/>
    <p:sldId id="277" r:id="rId14"/>
    <p:sldId id="263"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3D4D1-5E1D-49A1-A52D-00C8C37C1A02}" type="datetimeFigureOut">
              <a:rPr lang="en-US" smtClean="0"/>
              <a:pPr/>
              <a:t>6/12/2020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C465E9-A703-48E4-BF04-5580FB3A213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pPr>
              <a:defRPr/>
            </a:pPr>
            <a:r>
              <a:rPr lang="en-IN" smtClean="0"/>
              <a:t>DEPARTMENT OF COMPUTER SCIENCE &amp; ENGINEERING</a:t>
            </a:r>
            <a:endParaRPr lang="en-US"/>
          </a:p>
        </p:txBody>
      </p:sp>
      <p:sp>
        <p:nvSpPr>
          <p:cNvPr id="6" name="Header Placeholder 5"/>
          <p:cNvSpPr>
            <a:spLocks noGrp="1"/>
          </p:cNvSpPr>
          <p:nvPr>
            <p:ph type="hdr" sz="quarter" idx="12"/>
          </p:nvPr>
        </p:nvSpPr>
        <p:spPr/>
        <p:txBody>
          <a:bodyPr/>
          <a:lstStyle/>
          <a:p>
            <a:r>
              <a:rPr lang="en-IN" smtClean="0"/>
              <a:t>GLOBAL INSTITUTE OF TECHNOLOGY</a:t>
            </a:r>
            <a:endParaRPr lang="en-IN"/>
          </a:p>
        </p:txBody>
      </p:sp>
    </p:spTree>
    <p:extLst>
      <p:ext uri="{BB962C8B-B14F-4D97-AF65-F5344CB8AC3E}">
        <p14:creationId xmlns="" xmlns:p14="http://schemas.microsoft.com/office/powerpoint/2010/main" val="380487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D5F496-3455-4F57-9CCC-6C735F86E7BB}" type="datetimeFigureOut">
              <a:rPr lang="en-US" smtClean="0"/>
              <a:pPr/>
              <a:t>6/12/2020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8B31190-AEA9-407E-8B8D-EA06E0E13F2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D5F496-3455-4F57-9CCC-6C735F86E7BB}" type="datetimeFigureOut">
              <a:rPr lang="en-US" smtClean="0"/>
              <a:pPr/>
              <a:t>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D5F496-3455-4F57-9CCC-6C735F86E7BB}" type="datetimeFigureOut">
              <a:rPr lang="en-US" smtClean="0"/>
              <a:pPr/>
              <a:t>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D5F496-3455-4F57-9CCC-6C735F86E7BB}" type="datetimeFigureOut">
              <a:rPr lang="en-US" smtClean="0"/>
              <a:pPr/>
              <a:t>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D5F496-3455-4F57-9CCC-6C735F86E7BB}" type="datetimeFigureOut">
              <a:rPr lang="en-US" smtClean="0"/>
              <a:pPr/>
              <a:t>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31190-AEA9-407E-8B8D-EA06E0E13F2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D5F496-3455-4F57-9CCC-6C735F86E7BB}" type="datetimeFigureOut">
              <a:rPr lang="en-US" smtClean="0"/>
              <a:pPr/>
              <a:t>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D5F496-3455-4F57-9CCC-6C735F86E7BB}" type="datetimeFigureOut">
              <a:rPr lang="en-US" smtClean="0"/>
              <a:pPr/>
              <a:t>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D5F496-3455-4F57-9CCC-6C735F86E7BB}" type="datetimeFigureOut">
              <a:rPr lang="en-US" smtClean="0"/>
              <a:pPr/>
              <a:t>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5F496-3455-4F57-9CCC-6C735F86E7BB}" type="datetimeFigureOut">
              <a:rPr lang="en-US" smtClean="0"/>
              <a:pPr/>
              <a:t>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D5F496-3455-4F57-9CCC-6C735F86E7BB}" type="datetimeFigureOut">
              <a:rPr lang="en-US" smtClean="0"/>
              <a:pPr/>
              <a:t>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31190-AEA9-407E-8B8D-EA06E0E13F2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D5F496-3455-4F57-9CCC-6C735F86E7BB}" type="datetimeFigureOut">
              <a:rPr lang="en-US" smtClean="0"/>
              <a:pPr/>
              <a:t>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8B31190-AEA9-407E-8B8D-EA06E0E13F2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D5F496-3455-4F57-9CCC-6C735F86E7BB}" type="datetimeFigureOut">
              <a:rPr lang="en-US" smtClean="0"/>
              <a:pPr/>
              <a:t>6/12/2020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B31190-AEA9-407E-8B8D-EA06E0E13F2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file:///D:\college%20%20data-20200325T160350Z-001\SE\SE2257.wav"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0.wav"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1.wav" TargetMode="External"/><Relationship Id="rId5"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2.wav"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7.wav" TargetMode="External"/><Relationship Id="rId5"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3.wav"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1.wav" TargetMode="External"/><Relationship Id="rId5" Type="http://schemas.openxmlformats.org/officeDocument/2006/relationships/image" Target="../media/image6.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2-0.wav"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3-0.wav" TargetMode="External"/><Relationship Id="rId5" Type="http://schemas.openxmlformats.org/officeDocument/2006/relationships/image" Target="../media/image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4-0.wav" TargetMode="External"/><Relationship Id="rId5" Type="http://schemas.openxmlformats.org/officeDocument/2006/relationships/image" Target="../media/image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5-1.wav"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58.wav"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76-0.wav"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4.wav"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audio" Target="file:///D:\college%20%20data-20200325T160350Z-001\SE\SE2269.wa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5.wav"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6.wav"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7.wav" TargetMode="External"/><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68.wav"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college%20%20data-20200325T160350Z-001\SE\SE2259.wav" TargetMode="External"/><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988247" y="1500181"/>
            <a:ext cx="8210052" cy="1000125"/>
          </a:xfrm>
          <a:prstGeom prst="rect">
            <a:avLst/>
          </a:prstGeom>
        </p:spPr>
        <p:txBody>
          <a:bodyPr lIns="84184" tIns="42092" rIns="84184" bIns="42092">
            <a:normAutofit fontScale="25000" lnSpcReduction="20000"/>
          </a:bodyPr>
          <a:lstStyle/>
          <a:p>
            <a:pPr marL="294648" indent="-294648" algn="ctr" eaLnBrk="0" hangingPunct="0">
              <a:spcBef>
                <a:spcPts val="691"/>
              </a:spcBef>
              <a:defRPr/>
            </a:pPr>
            <a:r>
              <a:rPr lang="en-US" sz="13300" b="1" kern="0" dirty="0">
                <a:solidFill>
                  <a:srgbClr val="0070C0"/>
                </a:solidFill>
                <a:uFill>
                  <a:solidFill>
                    <a:schemeClr val="bg1">
                      <a:lumMod val="85000"/>
                    </a:schemeClr>
                  </a:solidFill>
                </a:uFill>
                <a:latin typeface="Book Antiqua" pitchFamily="18" charset="0"/>
              </a:rPr>
              <a:t>Department of </a:t>
            </a:r>
          </a:p>
          <a:p>
            <a:pPr marL="294648" indent="-294648" algn="ctr" eaLnBrk="0" hangingPunct="0">
              <a:spcBef>
                <a:spcPts val="691"/>
              </a:spcBef>
              <a:defRPr/>
            </a:pPr>
            <a:r>
              <a:rPr lang="en-US" sz="13300" b="1" kern="0" dirty="0">
                <a:solidFill>
                  <a:srgbClr val="0070C0"/>
                </a:solidFill>
                <a:uFill>
                  <a:solidFill>
                    <a:schemeClr val="bg1">
                      <a:lumMod val="85000"/>
                    </a:schemeClr>
                  </a:solidFill>
                </a:uFill>
                <a:latin typeface="Book Antiqua" pitchFamily="18" charset="0"/>
              </a:rPr>
              <a:t>Computer Science &amp; Engineering</a:t>
            </a:r>
          </a:p>
          <a:p>
            <a:pPr marL="294648" indent="-294648" algn="ctr" eaLnBrk="0" hangingPunct="0">
              <a:spcBef>
                <a:spcPts val="691"/>
              </a:spcBef>
              <a:defRPr/>
            </a:pPr>
            <a:endParaRPr lang="en-US" sz="19900" kern="0" dirty="0">
              <a:solidFill>
                <a:srgbClr val="FF0000"/>
              </a:solidFill>
              <a:uFill>
                <a:solidFill>
                  <a:schemeClr val="bg1">
                    <a:lumMod val="85000"/>
                  </a:schemeClr>
                </a:solidFill>
              </a:uFill>
            </a:endParaRPr>
          </a:p>
          <a:p>
            <a:pPr marL="294648" indent="-294648" algn="ctr">
              <a:spcBef>
                <a:spcPts val="691"/>
              </a:spcBef>
              <a:defRPr/>
            </a:pPr>
            <a:endParaRPr lang="en-US" sz="5500" kern="0" dirty="0">
              <a:solidFill>
                <a:srgbClr val="FF0000"/>
              </a:solidFill>
              <a:uFill>
                <a:solidFill>
                  <a:schemeClr val="bg1">
                    <a:lumMod val="85000"/>
                  </a:schemeClr>
                </a:solidFill>
              </a:uFill>
            </a:endParaRPr>
          </a:p>
        </p:txBody>
      </p:sp>
      <p:sp>
        <p:nvSpPr>
          <p:cNvPr id="6" name="Footer Placeholder 5"/>
          <p:cNvSpPr txBox="1">
            <a:spLocks/>
          </p:cNvSpPr>
          <p:nvPr/>
        </p:nvSpPr>
        <p:spPr>
          <a:xfrm>
            <a:off x="1447800" y="780216"/>
            <a:ext cx="7696200" cy="500063"/>
          </a:xfrm>
          <a:prstGeom prst="rect">
            <a:avLst/>
          </a:prstGeom>
          <a:noFill/>
        </p:spPr>
        <p:txBody>
          <a:bodyPr lIns="91399" tIns="45700" rIns="91399" bIns="45700" anchor="ctr"/>
          <a:lstStyle/>
          <a:p>
            <a:pPr marL="294648" indent="-294648" algn="ctr" eaLnBrk="0" hangingPunct="0">
              <a:spcBef>
                <a:spcPts val="691"/>
              </a:spcBef>
              <a:defRPr/>
            </a:pPr>
            <a:r>
              <a:rPr lang="en-US" sz="3000" b="1" kern="0" dirty="0">
                <a:solidFill>
                  <a:srgbClr val="0070C0"/>
                </a:solidFill>
                <a:uFill>
                  <a:solidFill>
                    <a:schemeClr val="bg1">
                      <a:lumMod val="85000"/>
                    </a:schemeClr>
                  </a:solidFill>
                </a:uFill>
                <a:latin typeface="Times New Roman" pitchFamily="18" charset="0"/>
                <a:cs typeface="Times New Roman" pitchFamily="18" charset="0"/>
              </a:rPr>
              <a:t>GLOBAL INSTITUTE OF TECHNOLOGY</a:t>
            </a:r>
          </a:p>
        </p:txBody>
      </p:sp>
      <p:pic>
        <p:nvPicPr>
          <p:cNvPr id="4102" name="Picture 8" descr="logo_globe_color-e1552884169375"/>
          <p:cNvPicPr>
            <a:picLocks noChangeAspect="1" noChangeArrowheads="1"/>
          </p:cNvPicPr>
          <p:nvPr/>
        </p:nvPicPr>
        <p:blipFill>
          <a:blip r:embed="rId4"/>
          <a:srcRect/>
          <a:stretch>
            <a:fillRect/>
          </a:stretch>
        </p:blipFill>
        <p:spPr bwMode="auto">
          <a:xfrm>
            <a:off x="381000" y="152401"/>
            <a:ext cx="1042988" cy="1057275"/>
          </a:xfrm>
          <a:prstGeom prst="rect">
            <a:avLst/>
          </a:prstGeom>
          <a:noFill/>
          <a:ln w="9525">
            <a:noFill/>
            <a:miter lim="800000"/>
            <a:headEnd/>
            <a:tailEnd/>
          </a:ln>
        </p:spPr>
      </p:pic>
      <p:sp>
        <p:nvSpPr>
          <p:cNvPr id="7" name="Subtitle 2"/>
          <p:cNvSpPr txBox="1">
            <a:spLocks/>
          </p:cNvSpPr>
          <p:nvPr/>
        </p:nvSpPr>
        <p:spPr>
          <a:xfrm>
            <a:off x="928662" y="2643182"/>
            <a:ext cx="8009001" cy="2643206"/>
          </a:xfrm>
          <a:prstGeom prst="rect">
            <a:avLst/>
          </a:prstGeom>
        </p:spPr>
        <p:txBody>
          <a:bodyPr lIns="84184" tIns="42092" rIns="84184" bIns="42092">
            <a:noAutofit/>
          </a:bodyPr>
          <a:lstStyle/>
          <a:p>
            <a:pPr marL="157770" indent="-189324" algn="ctr" eaLnBrk="0" hangingPunct="0">
              <a:lnSpc>
                <a:spcPct val="120000"/>
              </a:lnSpc>
              <a:defRPr/>
            </a:pPr>
            <a:r>
              <a:rPr lang="en-US" sz="2000" b="1" kern="0" dirty="0" smtClean="0">
                <a:uFill>
                  <a:solidFill>
                    <a:schemeClr val="bg1">
                      <a:lumMod val="85000"/>
                    </a:schemeClr>
                  </a:solidFill>
                </a:uFill>
                <a:latin typeface="Book Antiqua" pitchFamily="18" charset="0"/>
              </a:rPr>
              <a:t>Subject </a:t>
            </a:r>
            <a:r>
              <a:rPr lang="en-US" sz="2000" b="1" kern="0" dirty="0">
                <a:uFill>
                  <a:solidFill>
                    <a:schemeClr val="bg1">
                      <a:lumMod val="85000"/>
                    </a:schemeClr>
                  </a:solidFill>
                </a:uFill>
                <a:latin typeface="Book Antiqua" pitchFamily="18" charset="0"/>
              </a:rPr>
              <a:t>with code:  </a:t>
            </a:r>
            <a:r>
              <a:rPr lang="en-IN" sz="2800" b="1" dirty="0">
                <a:latin typeface="Times New Roman" pitchFamily="18" charset="0"/>
                <a:cs typeface="Times New Roman" pitchFamily="18" charset="0"/>
              </a:rPr>
              <a:t>3CS4-23: Software Engineering Lab</a:t>
            </a:r>
          </a:p>
          <a:p>
            <a:pPr marL="157770" indent="-189324" algn="ctr" eaLnBrk="0" hangingPunct="0">
              <a:lnSpc>
                <a:spcPct val="120000"/>
              </a:lnSpc>
              <a:defRPr/>
            </a:pPr>
            <a:endParaRPr lang="en-US" sz="2500" b="1" kern="0" dirty="0">
              <a:uFill>
                <a:solidFill>
                  <a:schemeClr val="bg1">
                    <a:lumMod val="85000"/>
                  </a:schemeClr>
                </a:solidFill>
              </a:uFill>
              <a:latin typeface="Book Antiqua" pitchFamily="18" charset="0"/>
            </a:endParaRPr>
          </a:p>
          <a:p>
            <a:pPr marL="157770" indent="-189324" algn="ctr" eaLnBrk="0" hangingPunct="0">
              <a:lnSpc>
                <a:spcPct val="120000"/>
              </a:lnSpc>
              <a:defRPr/>
            </a:pPr>
            <a:r>
              <a:rPr lang="en-US" sz="2400" b="1" kern="0" dirty="0" smtClean="0">
                <a:uFill>
                  <a:solidFill>
                    <a:schemeClr val="bg1">
                      <a:lumMod val="85000"/>
                    </a:schemeClr>
                  </a:solidFill>
                </a:uFill>
                <a:latin typeface="Book Antiqua" pitchFamily="18" charset="0"/>
              </a:rPr>
              <a:t>Experiment-2: </a:t>
            </a:r>
            <a:r>
              <a:rPr lang="en-US" sz="2800" b="1" kern="0" dirty="0" smtClean="0">
                <a:uFill>
                  <a:solidFill>
                    <a:schemeClr val="bg1">
                      <a:lumMod val="85000"/>
                    </a:schemeClr>
                  </a:solidFill>
                </a:uFill>
                <a:latin typeface="Book Antiqua" pitchFamily="18" charset="0"/>
              </a:rPr>
              <a:t>Software </a:t>
            </a:r>
            <a:r>
              <a:rPr lang="en-US" sz="2800" b="1" kern="0" smtClean="0">
                <a:uFill>
                  <a:solidFill>
                    <a:schemeClr val="bg1">
                      <a:lumMod val="85000"/>
                    </a:schemeClr>
                  </a:solidFill>
                </a:uFill>
                <a:latin typeface="Book Antiqua" pitchFamily="18" charset="0"/>
              </a:rPr>
              <a:t>Requirement Analysis</a:t>
            </a:r>
            <a:endParaRPr lang="en-IN" sz="2800" b="1" kern="0" dirty="0">
              <a:uFill>
                <a:solidFill>
                  <a:schemeClr val="bg1">
                    <a:lumMod val="85000"/>
                  </a:schemeClr>
                </a:solidFill>
              </a:uFill>
              <a:latin typeface="Book Antiqua" pitchFamily="18" charset="0"/>
            </a:endParaRPr>
          </a:p>
        </p:txBody>
      </p:sp>
      <p:sp>
        <p:nvSpPr>
          <p:cNvPr id="9" name="Subtitle 2"/>
          <p:cNvSpPr txBox="1">
            <a:spLocks/>
          </p:cNvSpPr>
          <p:nvPr/>
        </p:nvSpPr>
        <p:spPr>
          <a:xfrm>
            <a:off x="5810024" y="5294652"/>
            <a:ext cx="3062480" cy="1563348"/>
          </a:xfrm>
          <a:prstGeom prst="rect">
            <a:avLst/>
          </a:prstGeom>
        </p:spPr>
        <p:txBody>
          <a:bodyPr lIns="84184" tIns="42092" rIns="84184" bIns="42092">
            <a:normAutofit fontScale="92500" lnSpcReduction="10000"/>
          </a:bodyPr>
          <a:lstStyle/>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Presented by: </a:t>
            </a:r>
          </a:p>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Mr. </a:t>
            </a:r>
            <a:r>
              <a:rPr lang="en-US" sz="2300" b="1" kern="0" dirty="0" err="1">
                <a:uFill>
                  <a:solidFill>
                    <a:schemeClr val="bg1">
                      <a:lumMod val="85000"/>
                    </a:schemeClr>
                  </a:solidFill>
                </a:uFill>
                <a:latin typeface="Book Antiqua" pitchFamily="18" charset="0"/>
              </a:rPr>
              <a:t>Vivek</a:t>
            </a:r>
            <a:r>
              <a:rPr lang="en-US" sz="2300" b="1" kern="0" dirty="0">
                <a:uFill>
                  <a:solidFill>
                    <a:schemeClr val="bg1">
                      <a:lumMod val="85000"/>
                    </a:schemeClr>
                  </a:solidFill>
                </a:uFill>
                <a:latin typeface="Book Antiqua" pitchFamily="18" charset="0"/>
              </a:rPr>
              <a:t> Sharma</a:t>
            </a:r>
          </a:p>
          <a:p>
            <a:pPr marL="294648" indent="-294648" eaLnBrk="0" hangingPunct="0">
              <a:spcBef>
                <a:spcPts val="691"/>
              </a:spcBef>
              <a:defRPr/>
            </a:pPr>
            <a:r>
              <a:rPr lang="en-US" sz="2300" b="1" kern="0" dirty="0">
                <a:uFill>
                  <a:solidFill>
                    <a:schemeClr val="bg1">
                      <a:lumMod val="85000"/>
                    </a:schemeClr>
                  </a:solidFill>
                </a:uFill>
                <a:latin typeface="Book Antiqua" pitchFamily="18" charset="0"/>
              </a:rPr>
              <a:t>Assistant Professor </a:t>
            </a:r>
          </a:p>
          <a:p>
            <a:pPr marL="294648" indent="-294648" eaLnBrk="0" hangingPunct="0">
              <a:spcBef>
                <a:spcPts val="691"/>
              </a:spcBef>
              <a:defRPr/>
            </a:pPr>
            <a:r>
              <a:rPr lang="en-US" sz="2300" b="1" kern="0" dirty="0" smtClean="0">
                <a:uFill>
                  <a:solidFill>
                    <a:schemeClr val="bg1">
                      <a:lumMod val="85000"/>
                    </a:schemeClr>
                  </a:solidFill>
                </a:uFill>
                <a:latin typeface="Book Antiqua" pitchFamily="18" charset="0"/>
              </a:rPr>
              <a:t>CSE, GIT</a:t>
            </a:r>
            <a:r>
              <a:rPr lang="en-US" sz="2300" b="1" kern="0" dirty="0">
                <a:uFill>
                  <a:solidFill>
                    <a:schemeClr val="bg1">
                      <a:lumMod val="85000"/>
                    </a:schemeClr>
                  </a:solidFill>
                </a:uFill>
                <a:latin typeface="Book Antiqua" pitchFamily="18" charset="0"/>
              </a:rPr>
              <a:t>, </a:t>
            </a:r>
            <a:r>
              <a:rPr lang="en-US" sz="2300" b="1" kern="0" dirty="0" err="1">
                <a:uFill>
                  <a:solidFill>
                    <a:schemeClr val="bg1">
                      <a:lumMod val="85000"/>
                    </a:schemeClr>
                  </a:solidFill>
                </a:uFill>
                <a:latin typeface="Book Antiqua" pitchFamily="18" charset="0"/>
              </a:rPr>
              <a:t>Jaipur</a:t>
            </a:r>
            <a:endParaRPr lang="en-US" sz="2300" kern="0" dirty="0">
              <a:uFill>
                <a:solidFill>
                  <a:schemeClr val="bg1">
                    <a:lumMod val="85000"/>
                  </a:schemeClr>
                </a:solidFill>
              </a:uFill>
            </a:endParaRPr>
          </a:p>
          <a:p>
            <a:pPr marL="294648" indent="-294648" algn="ctr">
              <a:spcBef>
                <a:spcPts val="691"/>
              </a:spcBef>
              <a:defRPr/>
            </a:pPr>
            <a:endParaRPr lang="en-US" sz="2800" kern="0" dirty="0">
              <a:uFill>
                <a:solidFill>
                  <a:schemeClr val="bg1">
                    <a:lumMod val="85000"/>
                  </a:schemeClr>
                </a:solidFill>
              </a:uFill>
            </a:endParaRPr>
          </a:p>
        </p:txBody>
      </p:sp>
      <p:pic>
        <p:nvPicPr>
          <p:cNvPr id="10" name="SE2257.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14649">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9217" name="Rectangle 1"/>
          <p:cNvSpPr>
            <a:spLocks noChangeArrowheads="1"/>
          </p:cNvSpPr>
          <p:nvPr/>
        </p:nvSpPr>
        <p:spPr bwMode="auto">
          <a:xfrm>
            <a:off x="642910" y="571480"/>
            <a:ext cx="8143932" cy="6143935"/>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Flowchart technique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flowchart depicts the sequential flow and control logic of a set of activities that are related. Flowcharts are in different formats such as linear, cross-functional, and top-down.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flowchart can represent system interactions, data flows, etc. Flow charts are easy to understand and can be used by both the technical and non-technical team members. Flowchart technique helps in showcasing the critical attributes of a process.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SE2260.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5097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8194" name="Picture 2" descr="GSP 270 Online Learning Module"/>
          <p:cNvPicPr>
            <a:picLocks noChangeAspect="1" noChangeArrowheads="1"/>
          </p:cNvPicPr>
          <p:nvPr/>
        </p:nvPicPr>
        <p:blipFill>
          <a:blip r:embed="rId4"/>
          <a:srcRect/>
          <a:stretch>
            <a:fillRect/>
          </a:stretch>
        </p:blipFill>
        <p:spPr bwMode="auto">
          <a:xfrm>
            <a:off x="883828" y="1214422"/>
            <a:ext cx="7688700" cy="5000660"/>
          </a:xfrm>
          <a:prstGeom prst="rect">
            <a:avLst/>
          </a:prstGeom>
          <a:noFill/>
        </p:spPr>
      </p:pic>
      <p:sp>
        <p:nvSpPr>
          <p:cNvPr id="4" name="Rectangle 3"/>
          <p:cNvSpPr/>
          <p:nvPr/>
        </p:nvSpPr>
        <p:spPr>
          <a:xfrm>
            <a:off x="3463363" y="6202940"/>
            <a:ext cx="2217274" cy="369332"/>
          </a:xfrm>
          <a:prstGeom prst="rect">
            <a:avLst/>
          </a:prstGeom>
        </p:spPr>
        <p:txBody>
          <a:bodyPr wrap="none">
            <a:spAutoFit/>
          </a:bodyPr>
          <a:lstStyle/>
          <a:p>
            <a:pPr lvl="0" algn="ctr" fontAlgn="base">
              <a:spcBef>
                <a:spcPct val="0"/>
              </a:spcBef>
              <a:spcAft>
                <a:spcPct val="0"/>
              </a:spcAft>
            </a:pPr>
            <a:r>
              <a:rPr lang="en-US" b="1" dirty="0" smtClean="0">
                <a:solidFill>
                  <a:srgbClr val="000000"/>
                </a:solidFill>
                <a:latin typeface="Times New Roman" pitchFamily="18" charset="0"/>
                <a:ea typeface="Times New Roman" pitchFamily="18" charset="0"/>
                <a:cs typeface="Times New Roman" pitchFamily="18" charset="0"/>
              </a:rPr>
              <a:t>Flowchart technique</a:t>
            </a:r>
          </a:p>
        </p:txBody>
      </p:sp>
      <p:pic>
        <p:nvPicPr>
          <p:cNvPr id="5" name="SE2261.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4448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9217" name="Rectangle 1"/>
          <p:cNvSpPr>
            <a:spLocks noChangeArrowheads="1"/>
          </p:cNvSpPr>
          <p:nvPr/>
        </p:nvSpPr>
        <p:spPr bwMode="auto">
          <a:xfrm>
            <a:off x="1000068" y="214291"/>
            <a:ext cx="7929650" cy="6544045"/>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Data flow diagram</a:t>
            </a:r>
            <a:endParaRPr kumimoji="0" lang="en-US" sz="4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technique is used to visually represent systems and processes difficult to describe in text.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Data flow diagrams represent the flow of information through a process or a system with the data inputs and outputs, data stores, and the various sub-processes through which the data moves.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DFD describes various entities and their relationships with the help of standardized notations and symbols.  By visualizing all the elements of the system it is easier to identify any shortcomings.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SE2262.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724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35843" name="Picture 3" descr="C:\Users\Tamchu\Downloads\data-flow-example.png"/>
          <p:cNvPicPr>
            <a:picLocks noChangeAspect="1" noChangeArrowheads="1"/>
          </p:cNvPicPr>
          <p:nvPr/>
        </p:nvPicPr>
        <p:blipFill>
          <a:blip r:embed="rId4"/>
          <a:srcRect/>
          <a:stretch>
            <a:fillRect/>
          </a:stretch>
        </p:blipFill>
        <p:spPr bwMode="auto">
          <a:xfrm>
            <a:off x="85725" y="1276369"/>
            <a:ext cx="8972550" cy="4867275"/>
          </a:xfrm>
          <a:prstGeom prst="rect">
            <a:avLst/>
          </a:prstGeom>
          <a:noFill/>
        </p:spPr>
      </p:pic>
      <p:sp>
        <p:nvSpPr>
          <p:cNvPr id="5" name="Rectangle 4"/>
          <p:cNvSpPr/>
          <p:nvPr/>
        </p:nvSpPr>
        <p:spPr>
          <a:xfrm>
            <a:off x="3556337" y="6202940"/>
            <a:ext cx="2031325" cy="369332"/>
          </a:xfrm>
          <a:prstGeom prst="rect">
            <a:avLst/>
          </a:prstGeom>
        </p:spPr>
        <p:txBody>
          <a:bodyPr wrap="none">
            <a:spAutoFit/>
          </a:bodyPr>
          <a:lstStyle/>
          <a:p>
            <a:pPr lvl="0" algn="ctr" fontAlgn="base">
              <a:spcBef>
                <a:spcPct val="0"/>
              </a:spcBef>
              <a:spcAft>
                <a:spcPct val="0"/>
              </a:spcAft>
            </a:pPr>
            <a:r>
              <a:rPr lang="en-US" b="1" dirty="0" smtClean="0">
                <a:solidFill>
                  <a:srgbClr val="000000"/>
                </a:solidFill>
                <a:latin typeface="Times New Roman" pitchFamily="18" charset="0"/>
                <a:ea typeface="Times New Roman" pitchFamily="18" charset="0"/>
                <a:cs typeface="Times New Roman" pitchFamily="18" charset="0"/>
              </a:rPr>
              <a:t>Data flow diagram</a:t>
            </a:r>
            <a:endParaRPr lang="en-US" b="1" dirty="0" smtClean="0">
              <a:latin typeface="Cambria" pitchFamily="18" charset="0"/>
              <a:ea typeface="Times New Roman" pitchFamily="18" charset="0"/>
              <a:cs typeface="Times New Roman" pitchFamily="18" charset="0"/>
            </a:endParaRPr>
          </a:p>
        </p:txBody>
      </p:sp>
      <p:pic>
        <p:nvPicPr>
          <p:cNvPr id="6" name="SE2277.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664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8193" name="Rectangle 1"/>
          <p:cNvSpPr>
            <a:spLocks noChangeArrowheads="1"/>
          </p:cNvSpPr>
          <p:nvPr/>
        </p:nvSpPr>
        <p:spPr bwMode="auto">
          <a:xfrm>
            <a:off x="714348" y="500042"/>
            <a:ext cx="8143932" cy="6143935"/>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Role Activity Diagrams (RAD)</a:t>
            </a:r>
            <a:endParaRPr kumimoji="0" lang="en-US" sz="4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Role-activity diagram (RAD) is a role-oriented process model that represents role-activity diagrams.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Role activity diagrams are a high-level view that captures the dynamics and role structure of an organization.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Roles are used to grouping together activities into units of responsibilities. </a:t>
            </a:r>
          </a:p>
          <a:p>
            <a:pPr marL="0" marR="0" lvl="0" indent="0" algn="l"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Activities are the basic parts of a role. An activity may be either carried out in isolation or it may require coordination with other activities within the role.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4" name="SE2263.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866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6146" name="AutoShape 2" descr="Role Activity Diagrams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47" name="Picture 3" descr="C:\Users\Tamchu\Downloads\Basics_+Role+Activity+Diagram+(RAD).jpg"/>
          <p:cNvPicPr>
            <a:picLocks noChangeAspect="1" noChangeArrowheads="1"/>
          </p:cNvPicPr>
          <p:nvPr/>
        </p:nvPicPr>
        <p:blipFill>
          <a:blip r:embed="rId4"/>
          <a:srcRect/>
          <a:stretch>
            <a:fillRect/>
          </a:stretch>
        </p:blipFill>
        <p:spPr bwMode="auto">
          <a:xfrm>
            <a:off x="1072314" y="1214421"/>
            <a:ext cx="7785966" cy="5411459"/>
          </a:xfrm>
          <a:prstGeom prst="rect">
            <a:avLst/>
          </a:prstGeom>
          <a:noFill/>
        </p:spPr>
      </p:pic>
      <p:pic>
        <p:nvPicPr>
          <p:cNvPr id="5" name="SE2271.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2388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5121" name="Rectangle 1"/>
          <p:cNvSpPr>
            <a:spLocks noChangeArrowheads="1"/>
          </p:cNvSpPr>
          <p:nvPr/>
        </p:nvSpPr>
        <p:spPr bwMode="auto">
          <a:xfrm>
            <a:off x="714348" y="357166"/>
            <a:ext cx="8215370" cy="6328601"/>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Gap Analysis</a:t>
            </a:r>
            <a:endParaRPr kumimoji="0" lang="en-US" sz="4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Gap analysis is a technique which helps to analyze the gaps in performance of a software application to determine whether the business requirements are met or not.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It also involves the steps that are to be taken to ensure that all the business requirements are met successfully.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Gap denotes the difference between the present state and the target state.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Gap analysis is also known as need analysis, need assessment or need-gap analysis.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SE2272-0.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7683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4098" name="AutoShape 2" descr="What is Gap Analysis: Definition, Method and Template with Exampl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0" name="AutoShape 4" descr="What is Gap Analysis: Definition, Method and Template with Exampl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4"/>
          <a:srcRect/>
          <a:stretch>
            <a:fillRect/>
          </a:stretch>
        </p:blipFill>
        <p:spPr bwMode="auto">
          <a:xfrm>
            <a:off x="357158" y="1314455"/>
            <a:ext cx="8542123" cy="5114941"/>
          </a:xfrm>
          <a:prstGeom prst="rect">
            <a:avLst/>
          </a:prstGeom>
          <a:noFill/>
          <a:ln w="9525">
            <a:noFill/>
            <a:miter lim="800000"/>
            <a:headEnd/>
            <a:tailEnd/>
          </a:ln>
          <a:effectLst/>
        </p:spPr>
      </p:pic>
      <p:pic>
        <p:nvPicPr>
          <p:cNvPr id="6" name="SE2273-0.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361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3074" name="Picture 2"/>
          <p:cNvPicPr>
            <a:picLocks noChangeAspect="1" noChangeArrowheads="1"/>
          </p:cNvPicPr>
          <p:nvPr/>
        </p:nvPicPr>
        <p:blipFill>
          <a:blip r:embed="rId4"/>
          <a:srcRect b="4314"/>
          <a:stretch>
            <a:fillRect/>
          </a:stretch>
        </p:blipFill>
        <p:spPr bwMode="auto">
          <a:xfrm>
            <a:off x="272389" y="1319217"/>
            <a:ext cx="8800205" cy="4752989"/>
          </a:xfrm>
          <a:prstGeom prst="rect">
            <a:avLst/>
          </a:prstGeom>
          <a:noFill/>
          <a:ln w="9525">
            <a:noFill/>
            <a:miter lim="800000"/>
            <a:headEnd/>
            <a:tailEnd/>
          </a:ln>
          <a:effectLst/>
        </p:spPr>
      </p:pic>
      <p:pic>
        <p:nvPicPr>
          <p:cNvPr id="4" name="SE2274-0.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1645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 name="TextBox 2"/>
          <p:cNvSpPr txBox="1"/>
          <p:nvPr/>
        </p:nvSpPr>
        <p:spPr>
          <a:xfrm>
            <a:off x="3143240" y="785794"/>
            <a:ext cx="2884123" cy="707886"/>
          </a:xfrm>
          <a:prstGeom prst="rect">
            <a:avLst/>
          </a:prstGeom>
          <a:noFill/>
        </p:spPr>
        <p:txBody>
          <a:bodyPr wrap="none" rtlCol="0">
            <a:spAutoFit/>
          </a:bodyPr>
          <a:lstStyle/>
          <a:p>
            <a:r>
              <a:rPr lang="en-US" sz="4000" dirty="0" smtClean="0"/>
              <a:t>Instructions</a:t>
            </a:r>
            <a:endParaRPr lang="en-IN" sz="4000" dirty="0"/>
          </a:p>
        </p:txBody>
      </p:sp>
      <p:sp>
        <p:nvSpPr>
          <p:cNvPr id="4" name="TextBox 3"/>
          <p:cNvSpPr txBox="1"/>
          <p:nvPr/>
        </p:nvSpPr>
        <p:spPr>
          <a:xfrm>
            <a:off x="714348" y="1792420"/>
            <a:ext cx="8072494" cy="3416320"/>
          </a:xfrm>
          <a:prstGeom prst="rect">
            <a:avLst/>
          </a:prstGeom>
          <a:noFill/>
        </p:spPr>
        <p:txBody>
          <a:bodyPr wrap="square" rtlCol="0">
            <a:spAutoFit/>
          </a:bodyPr>
          <a:lstStyle/>
          <a:p>
            <a:pPr>
              <a:lnSpc>
                <a:spcPct val="150000"/>
              </a:lnSpc>
              <a:buFont typeface="Arial" pitchFamily="34" charset="0"/>
              <a:buChar char="•"/>
            </a:pPr>
            <a:r>
              <a:rPr lang="en-US" sz="2400" dirty="0" smtClean="0"/>
              <a:t>Choose a project according to your choice, and gather the requirements of that project as per customer point of view and write them in  document as per developer point of view.</a:t>
            </a:r>
          </a:p>
          <a:p>
            <a:pPr>
              <a:lnSpc>
                <a:spcPct val="150000"/>
              </a:lnSpc>
              <a:buFont typeface="Arial" pitchFamily="34" charset="0"/>
              <a:buChar char="•"/>
            </a:pPr>
            <a:endParaRPr lang="en-US" sz="2400" dirty="0" smtClean="0"/>
          </a:p>
          <a:p>
            <a:pPr>
              <a:lnSpc>
                <a:spcPct val="150000"/>
              </a:lnSpc>
              <a:buFont typeface="Arial" pitchFamily="34" charset="0"/>
              <a:buChar char="•"/>
            </a:pPr>
            <a:r>
              <a:rPr lang="en-US" sz="2400" dirty="0" smtClean="0"/>
              <a:t>You may use verbal, descriptive and graphical notation as per your convenience. </a:t>
            </a:r>
            <a:endParaRPr lang="en-IN" sz="2400" dirty="0"/>
          </a:p>
        </p:txBody>
      </p:sp>
      <p:pic>
        <p:nvPicPr>
          <p:cNvPr id="5" name="SE2275-1.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9177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1785918" y="571480"/>
            <a:ext cx="6838282" cy="707886"/>
          </a:xfrm>
          <a:prstGeom prst="rect">
            <a:avLst/>
          </a:prstGeom>
        </p:spPr>
        <p:txBody>
          <a:bodyPr wrap="none">
            <a:spAutoFit/>
          </a:bodyPr>
          <a:lstStyle/>
          <a:p>
            <a:r>
              <a:rPr lang="en-US" sz="4000" b="1" dirty="0" smtClean="0"/>
              <a:t>S/W Requirements Analysis</a:t>
            </a:r>
            <a:endParaRPr lang="en-IN" sz="4000" dirty="0"/>
          </a:p>
        </p:txBody>
      </p:sp>
      <p:sp>
        <p:nvSpPr>
          <p:cNvPr id="4" name="Rectangle 3"/>
          <p:cNvSpPr/>
          <p:nvPr/>
        </p:nvSpPr>
        <p:spPr>
          <a:xfrm>
            <a:off x="857224" y="1357298"/>
            <a:ext cx="7786742" cy="5431743"/>
          </a:xfrm>
          <a:prstGeom prst="rect">
            <a:avLst/>
          </a:prstGeom>
        </p:spPr>
        <p:txBody>
          <a:bodyPr wrap="square">
            <a:spAutoFit/>
          </a:bodyPr>
          <a:lstStyle/>
          <a:p>
            <a:pPr>
              <a:lnSpc>
                <a:spcPct val="150000"/>
              </a:lnSpc>
              <a:buFont typeface="Arial" pitchFamily="34" charset="0"/>
              <a:buChar char="•"/>
            </a:pPr>
            <a:r>
              <a:rPr lang="en-US" sz="2600" dirty="0" smtClean="0"/>
              <a:t>Requirements Analysis is the process of defining the expectations of the users for an application that is to be built or modified. </a:t>
            </a:r>
          </a:p>
          <a:p>
            <a:pPr>
              <a:lnSpc>
                <a:spcPct val="150000"/>
              </a:lnSpc>
              <a:buFont typeface="Arial" pitchFamily="34" charset="0"/>
              <a:buChar char="•"/>
            </a:pPr>
            <a:r>
              <a:rPr lang="en-US" sz="2600" dirty="0" smtClean="0"/>
              <a:t>Requirements analysis involves all the tasks that are conducted to identify the needs of different stakeholders. </a:t>
            </a:r>
          </a:p>
          <a:p>
            <a:pPr>
              <a:lnSpc>
                <a:spcPct val="150000"/>
              </a:lnSpc>
              <a:buFont typeface="Arial" pitchFamily="34" charset="0"/>
              <a:buChar char="•"/>
            </a:pPr>
            <a:r>
              <a:rPr lang="en-US" sz="2600" dirty="0" smtClean="0"/>
              <a:t>Therefore requirements analysis means to analyze, document, validate and manage software or system requirements.</a:t>
            </a:r>
            <a:endParaRPr lang="en-IN" sz="2600" dirty="0"/>
          </a:p>
        </p:txBody>
      </p:sp>
      <p:pic>
        <p:nvPicPr>
          <p:cNvPr id="5" name="SE2258.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1164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 name="Rectangle 2"/>
          <p:cNvSpPr/>
          <p:nvPr/>
        </p:nvSpPr>
        <p:spPr>
          <a:xfrm>
            <a:off x="2155934" y="2967335"/>
            <a:ext cx="448776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SE2276-0.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265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5" name="TextBox 4"/>
          <p:cNvSpPr txBox="1"/>
          <p:nvPr/>
        </p:nvSpPr>
        <p:spPr>
          <a:xfrm>
            <a:off x="1928794" y="428604"/>
            <a:ext cx="6787051" cy="707886"/>
          </a:xfrm>
          <a:prstGeom prst="rect">
            <a:avLst/>
          </a:prstGeom>
          <a:noFill/>
        </p:spPr>
        <p:txBody>
          <a:bodyPr wrap="none" rtlCol="0">
            <a:spAutoFit/>
          </a:bodyPr>
          <a:lstStyle/>
          <a:p>
            <a:r>
              <a:rPr lang="en-US" sz="4000" dirty="0" smtClean="0"/>
              <a:t>Requirement Analysis Process</a:t>
            </a:r>
            <a:endParaRPr lang="en-IN" sz="4000" dirty="0"/>
          </a:p>
        </p:txBody>
      </p:sp>
      <p:sp>
        <p:nvSpPr>
          <p:cNvPr id="5123" name="Rectangle 3"/>
          <p:cNvSpPr>
            <a:spLocks noChangeArrowheads="1"/>
          </p:cNvSpPr>
          <p:nvPr/>
        </p:nvSpPr>
        <p:spPr bwMode="auto">
          <a:xfrm>
            <a:off x="285720" y="1142984"/>
            <a:ext cx="8501122" cy="5620715"/>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514350" marR="0" lvl="0" indent="-514350" algn="just" defTabSz="914400" rtl="0" eaLnBrk="1" fontAlgn="base" latinLnBrk="0" hangingPunct="1">
              <a:lnSpc>
                <a:spcPct val="150000"/>
              </a:lnSpc>
              <a:spcBef>
                <a:spcPct val="0"/>
              </a:spcBef>
              <a:spcAft>
                <a:spcPct val="0"/>
              </a:spcAft>
              <a:buClrTx/>
              <a:buSzTx/>
              <a:tabLst/>
            </a:pPr>
            <a:r>
              <a:rPr kumimoji="0" lang="en-US" sz="28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These steps</a:t>
            </a:r>
            <a:r>
              <a:rPr kumimoji="0" lang="en-US" sz="280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are involved in requirement analysis:</a:t>
            </a:r>
            <a:endParaRPr kumimoji="0" lang="en-US" sz="28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514350" indent="-514350" algn="just" fontAlgn="base">
              <a:lnSpc>
                <a:spcPct val="150000"/>
              </a:lnSpc>
              <a:spcBef>
                <a:spcPct val="0"/>
              </a:spcBef>
              <a:spcAft>
                <a:spcPct val="0"/>
              </a:spcAft>
            </a:pPr>
            <a:r>
              <a:rPr kumimoji="0" lang="en-US" sz="3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Gathering requirements:</a:t>
            </a:r>
            <a:r>
              <a:rPr kumimoji="0" lang="en-US" sz="32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sz="2400" dirty="0" smtClean="0"/>
              <a:t>The process of gathering requirements by communicating with the customers is known as eliciting requirements.</a:t>
            </a:r>
            <a:endParaRPr kumimoji="0" lang="en-US" sz="28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514350" indent="-514350" algn="just" fontAlgn="base">
              <a:lnSpc>
                <a:spcPct val="150000"/>
              </a:lnSpc>
              <a:spcBef>
                <a:spcPct val="0"/>
              </a:spcBef>
              <a:spcAft>
                <a:spcPct val="0"/>
              </a:spcAft>
            </a:pPr>
            <a:r>
              <a:rPr lang="en-US" sz="3200" b="1" dirty="0" smtClean="0"/>
              <a:t>2. Analyzing requirements: </a:t>
            </a:r>
            <a:r>
              <a:rPr lang="en-US" sz="2400" dirty="0" smtClean="0"/>
              <a:t>This step helps to determine the quality of the requirements. It involves identifying whether the requirements are unclear, incomplete, ambiguous, and contradictory. These issues resolved before moving to the next step.</a:t>
            </a:r>
            <a:endParaRPr lang="en-US" sz="2800" dirty="0" smtClean="0"/>
          </a:p>
        </p:txBody>
      </p:sp>
      <p:pic>
        <p:nvPicPr>
          <p:cNvPr id="6" name="SE2264.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9916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659011"/>
            <a:ext cx="7929618" cy="4893647"/>
          </a:xfrm>
          <a:prstGeom prst="rect">
            <a:avLst/>
          </a:prstGeom>
        </p:spPr>
        <p:txBody>
          <a:bodyPr wrap="square">
            <a:spAutoFit/>
          </a:bodyPr>
          <a:lstStyle/>
          <a:p>
            <a:pPr marL="514350" indent="-514350" algn="just" fontAlgn="base">
              <a:lnSpc>
                <a:spcPct val="150000"/>
              </a:lnSpc>
              <a:spcBef>
                <a:spcPct val="0"/>
              </a:spcBef>
              <a:spcAft>
                <a:spcPct val="0"/>
              </a:spcAft>
            </a:pPr>
            <a:r>
              <a:rPr lang="en-US" sz="3200" b="1" dirty="0" smtClean="0"/>
              <a:t>3. Requirements modeling: </a:t>
            </a:r>
            <a:r>
              <a:rPr lang="en-US" sz="2400" dirty="0" smtClean="0"/>
              <a:t>In Requirements modeling, the requirements are usually documented in different formats such as use cases, user stories, natural-language documents, or process specification.</a:t>
            </a:r>
            <a:endParaRPr lang="en-IN" sz="3200" dirty="0" smtClean="0"/>
          </a:p>
          <a:p>
            <a:pPr marL="514350" indent="-514350" algn="just" fontAlgn="base">
              <a:lnSpc>
                <a:spcPct val="150000"/>
              </a:lnSpc>
              <a:spcBef>
                <a:spcPct val="0"/>
              </a:spcBef>
              <a:spcAft>
                <a:spcPct val="0"/>
              </a:spcAft>
            </a:pPr>
            <a:r>
              <a:rPr lang="en-US" sz="3200" b="1" dirty="0" smtClean="0"/>
              <a:t>4. Review and retrospective</a:t>
            </a:r>
            <a:r>
              <a:rPr lang="en-US" sz="2400" b="1" dirty="0" smtClean="0"/>
              <a:t>: </a:t>
            </a:r>
            <a:r>
              <a:rPr lang="en-US" sz="2400" dirty="0" smtClean="0"/>
              <a:t>This step is conducted to reflect on the previous iterations of requirements gathering in a bid to make improvements in the process going forward.</a:t>
            </a:r>
            <a:endParaRPr lang="en-IN" sz="3200" dirty="0" smtClean="0"/>
          </a:p>
        </p:txBody>
      </p:sp>
      <p:pic>
        <p:nvPicPr>
          <p:cNvPr id="3" name="SE2269.wav">
            <a:hlinkClick r:id="" action="ppaction://media"/>
          </p:cNvPr>
          <p:cNvPicPr>
            <a:picLocks noRot="1" noChangeAspect="1"/>
          </p:cNvPicPr>
          <p:nvPr>
            <a:audioFile r:link="rId1"/>
          </p:nvPr>
        </p:nvPicPr>
        <p:blipFill>
          <a:blip r:embed="rId3"/>
          <a:stretch>
            <a:fillRect/>
          </a:stretch>
        </p:blipFill>
        <p:spPr>
          <a:xfrm>
            <a:off x="8632825" y="6346825"/>
            <a:ext cx="304800" cy="304800"/>
          </a:xfrm>
          <a:prstGeom prst="rect">
            <a:avLst/>
          </a:prstGeom>
        </p:spPr>
      </p:pic>
    </p:spTree>
  </p:cSld>
  <p:clrMapOvr>
    <a:masterClrMapping/>
  </p:clrMapOvr>
  <p:transition advTm="7079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4097" name="Rectangle 1"/>
          <p:cNvSpPr>
            <a:spLocks noChangeArrowheads="1"/>
          </p:cNvSpPr>
          <p:nvPr/>
        </p:nvSpPr>
        <p:spPr bwMode="auto">
          <a:xfrm>
            <a:off x="1571604" y="571480"/>
            <a:ext cx="7025128" cy="994452"/>
          </a:xfrm>
          <a:prstGeom prst="rect">
            <a:avLst/>
          </a:prstGeom>
          <a:noFill/>
          <a:ln w="9525">
            <a:noFill/>
            <a:miter lim="800000"/>
            <a:headEnd/>
            <a:tailEnd/>
          </a:ln>
          <a:effectLst/>
        </p:spPr>
        <p:txBody>
          <a:bodyPr vert="horz" wrap="none" lIns="91440" tIns="95220" rIns="9144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strike="noStrike" cap="none" normalizeH="0" baseline="0" dirty="0" smtClean="0">
                <a:ln>
                  <a:noFill/>
                </a:ln>
                <a:solidFill>
                  <a:srgbClr val="000000"/>
                </a:solidFill>
                <a:effectLst/>
                <a:latin typeface="Times New Roman" pitchFamily="18" charset="0"/>
                <a:cs typeface="Times New Roman" pitchFamily="18" charset="0"/>
              </a:rPr>
              <a:t>Requirements Analysis Techniques</a:t>
            </a:r>
            <a:endParaRPr kumimoji="0" lang="en-US" sz="4000" b="1" i="1"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928662" y="2000240"/>
            <a:ext cx="764386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There are different techniques used for Requirements Analysis. </a:t>
            </a:r>
          </a:p>
          <a:p>
            <a:pPr marL="0" marR="0" lvl="0" indent="0" algn="just" defTabSz="914400" rtl="0" eaLnBrk="1" fontAlgn="base" latinLnBrk="0" hangingPunct="1">
              <a:lnSpc>
                <a:spcPct val="150000"/>
              </a:lnSpc>
              <a:spcBef>
                <a:spcPct val="0"/>
              </a:spcBef>
              <a:spcAft>
                <a:spcPct val="0"/>
              </a:spcAft>
              <a:buClrTx/>
              <a:buSzTx/>
              <a:buFontTx/>
              <a:buNone/>
              <a:tabLst/>
            </a:pPr>
            <a:r>
              <a:rPr lang="en-US" sz="2800" dirty="0" smtClean="0">
                <a:solidFill>
                  <a:srgbClr val="000000"/>
                </a:solidFill>
                <a:latin typeface="Arial" pitchFamily="34" charset="0"/>
                <a:ea typeface="Times New Roman" pitchFamily="18" charset="0"/>
                <a:cs typeface="Arial" pitchFamily="34" charset="0"/>
              </a:rPr>
              <a:t>In f</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urther slides we will discuss a number of different Requirements Analysis Techniques:</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SE2265.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184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3073" name="Rectangle 1"/>
          <p:cNvSpPr>
            <a:spLocks noChangeArrowheads="1"/>
          </p:cNvSpPr>
          <p:nvPr/>
        </p:nvSpPr>
        <p:spPr bwMode="auto">
          <a:xfrm>
            <a:off x="714348" y="857232"/>
            <a:ext cx="8072494" cy="5343716"/>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Business process modeling notation (BPMN)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technique is similar to creating process flowcharts, although BPMN has its own symbols and elements. Business process modeling and notation is used to create graphs for the business process.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These graphs simplify understanding the business process. BPMN is widely popular as a process improvement methodology.</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SE2266.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6143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2050" name="Picture 2" descr="Business Process Model and Notation - Wikipedia"/>
          <p:cNvPicPr>
            <a:picLocks noChangeAspect="1" noChangeArrowheads="1"/>
          </p:cNvPicPr>
          <p:nvPr/>
        </p:nvPicPr>
        <p:blipFill>
          <a:blip r:embed="rId4"/>
          <a:srcRect/>
          <a:stretch>
            <a:fillRect/>
          </a:stretch>
        </p:blipFill>
        <p:spPr bwMode="auto">
          <a:xfrm>
            <a:off x="185466" y="1285860"/>
            <a:ext cx="8807132" cy="4214842"/>
          </a:xfrm>
          <a:prstGeom prst="rect">
            <a:avLst/>
          </a:prstGeom>
          <a:noFill/>
        </p:spPr>
      </p:pic>
      <p:sp>
        <p:nvSpPr>
          <p:cNvPr id="4" name="Rectangle 3"/>
          <p:cNvSpPr/>
          <p:nvPr/>
        </p:nvSpPr>
        <p:spPr>
          <a:xfrm>
            <a:off x="2357422" y="5572140"/>
            <a:ext cx="4553490" cy="507831"/>
          </a:xfrm>
          <a:prstGeom prst="rect">
            <a:avLst/>
          </a:prstGeom>
        </p:spPr>
        <p:txBody>
          <a:bodyPr wrap="none">
            <a:spAutoFit/>
          </a:bodyPr>
          <a:lstStyle/>
          <a:p>
            <a:pPr lvl="0" algn="r" fontAlgn="base">
              <a:lnSpc>
                <a:spcPct val="150000"/>
              </a:lnSpc>
              <a:spcBef>
                <a:spcPct val="0"/>
              </a:spcBef>
              <a:spcAft>
                <a:spcPct val="0"/>
              </a:spcAft>
            </a:pPr>
            <a:r>
              <a:rPr lang="en-US" b="1" dirty="0" smtClean="0">
                <a:solidFill>
                  <a:srgbClr val="000000"/>
                </a:solidFill>
                <a:latin typeface="Times New Roman" pitchFamily="18" charset="0"/>
                <a:ea typeface="Times New Roman" pitchFamily="18" charset="0"/>
                <a:cs typeface="Times New Roman" pitchFamily="18" charset="0"/>
              </a:rPr>
              <a:t>Business process modeling notation (BPMN)</a:t>
            </a:r>
          </a:p>
        </p:txBody>
      </p:sp>
      <p:pic>
        <p:nvPicPr>
          <p:cNvPr id="5" name="SE2267.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827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sp>
        <p:nvSpPr>
          <p:cNvPr id="1027" name="Rectangle 3"/>
          <p:cNvSpPr>
            <a:spLocks noChangeArrowheads="1"/>
          </p:cNvSpPr>
          <p:nvPr/>
        </p:nvSpPr>
        <p:spPr bwMode="auto">
          <a:xfrm>
            <a:off x="500034" y="500042"/>
            <a:ext cx="8215370" cy="5990047"/>
          </a:xfrm>
          <a:prstGeom prst="rect">
            <a:avLst/>
          </a:prstGeom>
          <a:noFill/>
          <a:ln w="9525">
            <a:noFill/>
            <a:miter lim="800000"/>
            <a:headEnd/>
            <a:tailEnd/>
          </a:ln>
          <a:effectLst/>
        </p:spPr>
        <p:txBody>
          <a:bodyPr vert="horz" wrap="square" lIns="91440" tIns="95220" rIns="91440" bIns="76176" numCol="1" anchor="ctr" anchorCtr="0" compatLnSpc="1">
            <a:prstTxWarp prst="textNoShape">
              <a:avLst/>
            </a:prstTxWarp>
            <a:spAutoFit/>
          </a:bodyPr>
          <a:lstStyle/>
          <a:p>
            <a:pPr marL="0" marR="0" lvl="0" indent="0" algn="r" defTabSz="914400" rtl="0" eaLnBrk="1" fontAlgn="base" latinLnBrk="0" hangingPunct="1">
              <a:lnSpc>
                <a:spcPct val="15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UML (Unified Modeling Language)</a:t>
            </a:r>
            <a:endParaRPr kumimoji="0" lang="en-US" sz="36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UML consists of an integrated set of diagrams that are created to specify, visualize, construct and document the artifacts of a software system.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UML is a useful technique while creating object-oriented software and working with the software development process.  </a:t>
            </a:r>
          </a:p>
          <a:p>
            <a:pPr marL="0" marR="0" lvl="0" indent="0" algn="just" defTabSz="914400" rtl="0" eaLnBrk="0" fontAlgn="base" latinLnBrk="0" hangingPunct="0">
              <a:lnSpc>
                <a:spcPct val="15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UML, graphical notations are used to represent the design of a software project.  UML also help in validating the architectural design of the software.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SE2268.wav">
            <a:hlinkClick r:id="" action="ppaction://media"/>
          </p:cNvPr>
          <p:cNvPicPr>
            <a:picLocks noRot="1" noChangeAspect="1"/>
          </p:cNvPicPr>
          <p:nvPr>
            <a:audioFile r:link="rId1"/>
          </p:nvPr>
        </p:nvPicPr>
        <p:blipFill>
          <a:blip r:embed="rId4"/>
          <a:stretch>
            <a:fillRect/>
          </a:stretch>
        </p:blipFill>
        <p:spPr>
          <a:xfrm>
            <a:off x="8632825" y="6346825"/>
            <a:ext cx="304800" cy="304800"/>
          </a:xfrm>
          <a:prstGeom prst="rect">
            <a:avLst/>
          </a:prstGeom>
        </p:spPr>
      </p:pic>
    </p:spTree>
  </p:cSld>
  <p:clrMapOvr>
    <a:masterClrMapping/>
  </p:clrMapOvr>
  <p:transition advTm="5148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logo_globe_color-e1552884169375"/>
          <p:cNvPicPr>
            <a:picLocks noChangeAspect="1" noChangeArrowheads="1"/>
          </p:cNvPicPr>
          <p:nvPr/>
        </p:nvPicPr>
        <p:blipFill>
          <a:blip r:embed="rId3"/>
          <a:srcRect/>
          <a:stretch>
            <a:fillRect/>
          </a:stretch>
        </p:blipFill>
        <p:spPr bwMode="auto">
          <a:xfrm>
            <a:off x="381000" y="152401"/>
            <a:ext cx="1042988" cy="1057275"/>
          </a:xfrm>
          <a:prstGeom prst="rect">
            <a:avLst/>
          </a:prstGeom>
          <a:noFill/>
          <a:ln w="9525">
            <a:noFill/>
            <a:miter lim="800000"/>
            <a:headEnd/>
            <a:tailEnd/>
          </a:ln>
        </p:spPr>
      </p:pic>
      <p:pic>
        <p:nvPicPr>
          <p:cNvPr id="10242" name="Picture 2" descr="Use Case Diagram | Enterprise Architect User Guide"/>
          <p:cNvPicPr>
            <a:picLocks noChangeAspect="1" noChangeArrowheads="1"/>
          </p:cNvPicPr>
          <p:nvPr/>
        </p:nvPicPr>
        <p:blipFill>
          <a:blip r:embed="rId4"/>
          <a:srcRect/>
          <a:stretch>
            <a:fillRect/>
          </a:stretch>
        </p:blipFill>
        <p:spPr bwMode="auto">
          <a:xfrm>
            <a:off x="1857356" y="642918"/>
            <a:ext cx="6096000" cy="5667376"/>
          </a:xfrm>
          <a:prstGeom prst="rect">
            <a:avLst/>
          </a:prstGeom>
          <a:noFill/>
        </p:spPr>
      </p:pic>
      <p:sp>
        <p:nvSpPr>
          <p:cNvPr id="4" name="TextBox 3"/>
          <p:cNvSpPr txBox="1"/>
          <p:nvPr/>
        </p:nvSpPr>
        <p:spPr>
          <a:xfrm>
            <a:off x="4034796" y="6357958"/>
            <a:ext cx="2751844" cy="369332"/>
          </a:xfrm>
          <a:prstGeom prst="rect">
            <a:avLst/>
          </a:prstGeom>
          <a:noFill/>
        </p:spPr>
        <p:txBody>
          <a:bodyPr wrap="none" rtlCol="0">
            <a:spAutoFit/>
          </a:bodyPr>
          <a:lstStyle/>
          <a:p>
            <a:r>
              <a:rPr lang="en-US" dirty="0" smtClean="0"/>
              <a:t>UML Diagram (Use-Case)</a:t>
            </a:r>
            <a:endParaRPr lang="en-IN" dirty="0"/>
          </a:p>
        </p:txBody>
      </p:sp>
      <p:pic>
        <p:nvPicPr>
          <p:cNvPr id="5" name="SE2259.wav">
            <a:hlinkClick r:id="" action="ppaction://media"/>
          </p:cNvPr>
          <p:cNvPicPr>
            <a:picLocks noRot="1" noChangeAspect="1"/>
          </p:cNvPicPr>
          <p:nvPr>
            <a:audioFile r:link="rId1"/>
          </p:nvPr>
        </p:nvPicPr>
        <p:blipFill>
          <a:blip r:embed="rId5"/>
          <a:stretch>
            <a:fillRect/>
          </a:stretch>
        </p:blipFill>
        <p:spPr>
          <a:xfrm>
            <a:off x="8632825" y="6346825"/>
            <a:ext cx="304800" cy="304800"/>
          </a:xfrm>
          <a:prstGeom prst="rect">
            <a:avLst/>
          </a:prstGeom>
        </p:spPr>
      </p:pic>
    </p:spTree>
  </p:cSld>
  <p:clrMapOvr>
    <a:masterClrMapping/>
  </p:clrMapOvr>
  <p:transition advTm="7772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TotalTime>
  <Words>559</Words>
  <Application>Microsoft Office PowerPoint</Application>
  <PresentationFormat>On-screen Show (4:3)</PresentationFormat>
  <Paragraphs>63</Paragraphs>
  <Slides>20</Slides>
  <Notes>1</Notes>
  <HiddenSlides>0</HiddenSlides>
  <MMClips>20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Tamchu</dc:creator>
  <cp:lastModifiedBy>Tamchu</cp:lastModifiedBy>
  <cp:revision>22</cp:revision>
  <dcterms:created xsi:type="dcterms:W3CDTF">2020-06-11T20:05:03Z</dcterms:created>
  <dcterms:modified xsi:type="dcterms:W3CDTF">2020-06-12T05:56:39Z</dcterms:modified>
</cp:coreProperties>
</file>