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8" r:id="rId3"/>
    <p:sldId id="259" r:id="rId4"/>
    <p:sldId id="27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4EFBA2-9933-4768-BD48-D71FBCDAB059}" type="datetimeFigureOut">
              <a:rPr lang="en-US" smtClean="0"/>
              <a:t>6/17/2020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9A6199-5EBF-48AA-AC35-8BF42F499D8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Footer Placeholder 4"/>
          <p:cNvSpPr>
            <a:spLocks noGrp="1"/>
          </p:cNvSpPr>
          <p:nvPr>
            <p:ph type="ftr" sz="quarter" idx="11"/>
          </p:nvPr>
        </p:nvSpPr>
        <p:spPr/>
        <p:txBody>
          <a:bodyPr/>
          <a:lstStyle/>
          <a:p>
            <a:pPr>
              <a:defRPr/>
            </a:pPr>
            <a:r>
              <a:rPr lang="en-IN" smtClean="0"/>
              <a:t>DEPARTMENT OF COMPUTER SCIENCE &amp; ENGINEERING</a:t>
            </a:r>
            <a:endParaRPr lang="en-US"/>
          </a:p>
        </p:txBody>
      </p:sp>
      <p:sp>
        <p:nvSpPr>
          <p:cNvPr id="6" name="Header Placeholder 5"/>
          <p:cNvSpPr>
            <a:spLocks noGrp="1"/>
          </p:cNvSpPr>
          <p:nvPr>
            <p:ph type="hdr" sz="quarter" idx="12"/>
          </p:nvPr>
        </p:nvSpPr>
        <p:spPr/>
        <p:txBody>
          <a:bodyPr/>
          <a:lstStyle/>
          <a:p>
            <a:r>
              <a:rPr lang="en-IN" smtClean="0"/>
              <a:t>GLOBAL INSTITUTE OF TECHNOLOGY</a:t>
            </a:r>
            <a:endParaRPr lang="en-IN"/>
          </a:p>
        </p:txBody>
      </p:sp>
    </p:spTree>
    <p:extLst>
      <p:ext uri="{BB962C8B-B14F-4D97-AF65-F5344CB8AC3E}">
        <p14:creationId xmlns:p14="http://schemas.microsoft.com/office/powerpoint/2010/main" xmlns="" val="380487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B9A6199-5EBF-48AA-AC35-8BF42F499D87}" type="slidenum">
              <a:rPr lang="en-IN" smtClean="0"/>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F8FA5E-09E4-4579-B6D9-5ABE182C1049}" type="datetimeFigureOut">
              <a:rPr lang="en-US" smtClean="0"/>
              <a:t>6/17/2020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41BB50A-BF3A-4341-9AD2-89E05D622E9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F8FA5E-09E4-4579-B6D9-5ABE182C1049}" type="datetimeFigureOut">
              <a:rPr lang="en-US" smtClean="0"/>
              <a:t>6/17/2020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BB50A-BF3A-4341-9AD2-89E05D622E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F8FA5E-09E4-4579-B6D9-5ABE182C1049}" type="datetimeFigureOut">
              <a:rPr lang="en-US" smtClean="0"/>
              <a:t>6/17/2020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BB50A-BF3A-4341-9AD2-89E05D622E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F8FA5E-09E4-4579-B6D9-5ABE182C1049}" type="datetimeFigureOut">
              <a:rPr lang="en-US" smtClean="0"/>
              <a:t>6/17/2020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BB50A-BF3A-4341-9AD2-89E05D622E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F8FA5E-09E4-4579-B6D9-5ABE182C1049}" type="datetimeFigureOut">
              <a:rPr lang="en-US" smtClean="0"/>
              <a:t>6/17/2020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BB50A-BF3A-4341-9AD2-89E05D622E9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F8FA5E-09E4-4579-B6D9-5ABE182C1049}" type="datetimeFigureOut">
              <a:rPr lang="en-US" smtClean="0"/>
              <a:t>6/17/2020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BB50A-BF3A-4341-9AD2-89E05D622E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F8FA5E-09E4-4579-B6D9-5ABE182C1049}" type="datetimeFigureOut">
              <a:rPr lang="en-US" smtClean="0"/>
              <a:t>6/17/2020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1BB50A-BF3A-4341-9AD2-89E05D622E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F8FA5E-09E4-4579-B6D9-5ABE182C1049}" type="datetimeFigureOut">
              <a:rPr lang="en-US" smtClean="0"/>
              <a:t>6/17/2020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1BB50A-BF3A-4341-9AD2-89E05D622E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8FA5E-09E4-4579-B6D9-5ABE182C1049}" type="datetimeFigureOut">
              <a:rPr lang="en-US" smtClean="0"/>
              <a:t>6/17/2020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1BB50A-BF3A-4341-9AD2-89E05D622E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F8FA5E-09E4-4579-B6D9-5ABE182C1049}" type="datetimeFigureOut">
              <a:rPr lang="en-US" smtClean="0"/>
              <a:t>6/17/2020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BB50A-BF3A-4341-9AD2-89E05D622E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F8FA5E-09E4-4579-B6D9-5ABE182C1049}" type="datetimeFigureOut">
              <a:rPr lang="en-US" smtClean="0"/>
              <a:t>6/17/2020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41BB50A-BF3A-4341-9AD2-89E05D622E9C}"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F8FA5E-09E4-4579-B6D9-5ABE182C1049}" type="datetimeFigureOut">
              <a:rPr lang="en-US" smtClean="0"/>
              <a:t>6/17/2020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1BB50A-BF3A-4341-9AD2-89E05D622E9C}"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file:///D:\college%20%20data-20200325T160350Z-001\SE\SE2257.wav"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s://www.edsd.com/files/pdf/Online-Education-Portal.pdf"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package" Target="../embeddings/Microsoft_Office_Word_Document1.docx"/><Relationship Id="rId4" Type="http://schemas.openxmlformats.org/officeDocument/2006/relationships/hyperlink" Target="http://web.cse.ohio-state.edu/~bair.41/616/Project/Example_Document/Req_Doc_Example.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2.bin"/><Relationship Id="rId4" Type="http://schemas.openxmlformats.org/officeDocument/2006/relationships/hyperlink" Target="https://www.edsd.com/files/pdf/Ferry-Ticketing-System.pdf"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988247" y="1500181"/>
            <a:ext cx="8210052" cy="1000125"/>
          </a:xfrm>
          <a:prstGeom prst="rect">
            <a:avLst/>
          </a:prstGeom>
        </p:spPr>
        <p:txBody>
          <a:bodyPr lIns="84184" tIns="42092" rIns="84184" bIns="42092">
            <a:normAutofit fontScale="25000" lnSpcReduction="20000"/>
          </a:bodyPr>
          <a:lstStyle/>
          <a:p>
            <a:pPr marL="294648" indent="-294648" algn="ctr" eaLnBrk="0" hangingPunct="0">
              <a:spcBef>
                <a:spcPts val="691"/>
              </a:spcBef>
              <a:defRPr/>
            </a:pPr>
            <a:r>
              <a:rPr lang="en-US" sz="13300" b="1" kern="0" dirty="0">
                <a:solidFill>
                  <a:srgbClr val="0070C0"/>
                </a:solidFill>
                <a:uFill>
                  <a:solidFill>
                    <a:schemeClr val="bg1">
                      <a:lumMod val="85000"/>
                    </a:schemeClr>
                  </a:solidFill>
                </a:uFill>
                <a:latin typeface="Book Antiqua" pitchFamily="18" charset="0"/>
              </a:rPr>
              <a:t>Department of </a:t>
            </a:r>
          </a:p>
          <a:p>
            <a:pPr marL="294648" indent="-294648" algn="ctr" eaLnBrk="0" hangingPunct="0">
              <a:spcBef>
                <a:spcPts val="691"/>
              </a:spcBef>
              <a:defRPr/>
            </a:pPr>
            <a:r>
              <a:rPr lang="en-US" sz="13300" b="1" kern="0" dirty="0">
                <a:solidFill>
                  <a:srgbClr val="0070C0"/>
                </a:solidFill>
                <a:uFill>
                  <a:solidFill>
                    <a:schemeClr val="bg1">
                      <a:lumMod val="85000"/>
                    </a:schemeClr>
                  </a:solidFill>
                </a:uFill>
                <a:latin typeface="Book Antiqua" pitchFamily="18" charset="0"/>
              </a:rPr>
              <a:t>Computer Science &amp; Engineering</a:t>
            </a:r>
          </a:p>
          <a:p>
            <a:pPr marL="294648" indent="-294648" algn="ctr" eaLnBrk="0" hangingPunct="0">
              <a:spcBef>
                <a:spcPts val="691"/>
              </a:spcBef>
              <a:defRPr/>
            </a:pPr>
            <a:endParaRPr lang="en-US" sz="19900" kern="0" dirty="0">
              <a:solidFill>
                <a:srgbClr val="FF0000"/>
              </a:solidFill>
              <a:uFill>
                <a:solidFill>
                  <a:schemeClr val="bg1">
                    <a:lumMod val="85000"/>
                  </a:schemeClr>
                </a:solidFill>
              </a:uFill>
            </a:endParaRPr>
          </a:p>
          <a:p>
            <a:pPr marL="294648" indent="-294648" algn="ctr">
              <a:spcBef>
                <a:spcPts val="691"/>
              </a:spcBef>
              <a:defRPr/>
            </a:pPr>
            <a:endParaRPr lang="en-US" sz="5500" kern="0" dirty="0">
              <a:solidFill>
                <a:srgbClr val="FF0000"/>
              </a:solidFill>
              <a:uFill>
                <a:solidFill>
                  <a:schemeClr val="bg1">
                    <a:lumMod val="85000"/>
                  </a:schemeClr>
                </a:solidFill>
              </a:uFill>
            </a:endParaRPr>
          </a:p>
        </p:txBody>
      </p:sp>
      <p:sp>
        <p:nvSpPr>
          <p:cNvPr id="6" name="Footer Placeholder 5"/>
          <p:cNvSpPr txBox="1">
            <a:spLocks/>
          </p:cNvSpPr>
          <p:nvPr/>
        </p:nvSpPr>
        <p:spPr>
          <a:xfrm>
            <a:off x="1447800" y="780216"/>
            <a:ext cx="7696200" cy="500063"/>
          </a:xfrm>
          <a:prstGeom prst="rect">
            <a:avLst/>
          </a:prstGeom>
          <a:noFill/>
        </p:spPr>
        <p:txBody>
          <a:bodyPr lIns="91399" tIns="45700" rIns="91399" bIns="45700" anchor="ctr"/>
          <a:lstStyle/>
          <a:p>
            <a:pPr marL="294648" indent="-294648" algn="ctr" eaLnBrk="0" hangingPunct="0">
              <a:spcBef>
                <a:spcPts val="691"/>
              </a:spcBef>
              <a:defRPr/>
            </a:pPr>
            <a:r>
              <a:rPr lang="en-US" sz="3000" b="1" kern="0" dirty="0">
                <a:solidFill>
                  <a:srgbClr val="0070C0"/>
                </a:solidFill>
                <a:uFill>
                  <a:solidFill>
                    <a:schemeClr val="bg1">
                      <a:lumMod val="85000"/>
                    </a:schemeClr>
                  </a:solidFill>
                </a:uFill>
                <a:latin typeface="Times New Roman" pitchFamily="18" charset="0"/>
                <a:cs typeface="Times New Roman" pitchFamily="18" charset="0"/>
              </a:rPr>
              <a:t>GLOBAL INSTITUTE OF TECHNOLOGY</a:t>
            </a:r>
          </a:p>
        </p:txBody>
      </p:sp>
      <p:pic>
        <p:nvPicPr>
          <p:cNvPr id="4102" name="Picture 8" descr="logo_globe_color-e1552884169375"/>
          <p:cNvPicPr>
            <a:picLocks noChangeAspect="1" noChangeArrowheads="1"/>
          </p:cNvPicPr>
          <p:nvPr/>
        </p:nvPicPr>
        <p:blipFill>
          <a:blip r:embed="rId4"/>
          <a:srcRect/>
          <a:stretch>
            <a:fillRect/>
          </a:stretch>
        </p:blipFill>
        <p:spPr bwMode="auto">
          <a:xfrm>
            <a:off x="381000" y="152401"/>
            <a:ext cx="1042988" cy="1057275"/>
          </a:xfrm>
          <a:prstGeom prst="rect">
            <a:avLst/>
          </a:prstGeom>
          <a:noFill/>
          <a:ln w="9525">
            <a:noFill/>
            <a:miter lim="800000"/>
            <a:headEnd/>
            <a:tailEnd/>
          </a:ln>
        </p:spPr>
      </p:pic>
      <p:sp>
        <p:nvSpPr>
          <p:cNvPr id="7" name="Subtitle 2"/>
          <p:cNvSpPr txBox="1">
            <a:spLocks/>
          </p:cNvSpPr>
          <p:nvPr/>
        </p:nvSpPr>
        <p:spPr>
          <a:xfrm>
            <a:off x="928662" y="2643182"/>
            <a:ext cx="8009001" cy="2643206"/>
          </a:xfrm>
          <a:prstGeom prst="rect">
            <a:avLst/>
          </a:prstGeom>
        </p:spPr>
        <p:txBody>
          <a:bodyPr lIns="84184" tIns="42092" rIns="84184" bIns="42092">
            <a:noAutofit/>
          </a:bodyPr>
          <a:lstStyle/>
          <a:p>
            <a:pPr marL="157770" indent="-189324" algn="ctr" eaLnBrk="0" hangingPunct="0">
              <a:lnSpc>
                <a:spcPct val="120000"/>
              </a:lnSpc>
              <a:defRPr/>
            </a:pPr>
            <a:r>
              <a:rPr lang="en-US" sz="2000" b="1" kern="0" dirty="0" smtClean="0">
                <a:uFill>
                  <a:solidFill>
                    <a:schemeClr val="bg1">
                      <a:lumMod val="85000"/>
                    </a:schemeClr>
                  </a:solidFill>
                </a:uFill>
                <a:latin typeface="Book Antiqua" pitchFamily="18" charset="0"/>
              </a:rPr>
              <a:t>Subject </a:t>
            </a:r>
            <a:r>
              <a:rPr lang="en-US" sz="2000" b="1" kern="0" dirty="0">
                <a:uFill>
                  <a:solidFill>
                    <a:schemeClr val="bg1">
                      <a:lumMod val="85000"/>
                    </a:schemeClr>
                  </a:solidFill>
                </a:uFill>
                <a:latin typeface="Book Antiqua" pitchFamily="18" charset="0"/>
              </a:rPr>
              <a:t>with code:  </a:t>
            </a:r>
            <a:r>
              <a:rPr lang="en-IN" sz="2800" b="1" dirty="0">
                <a:latin typeface="Times New Roman" pitchFamily="18" charset="0"/>
                <a:cs typeface="Times New Roman" pitchFamily="18" charset="0"/>
              </a:rPr>
              <a:t>3CS4-23: Software Engineering Lab</a:t>
            </a:r>
          </a:p>
          <a:p>
            <a:pPr marL="157770" indent="-189324" algn="ctr" eaLnBrk="0" hangingPunct="0">
              <a:lnSpc>
                <a:spcPct val="120000"/>
              </a:lnSpc>
              <a:defRPr/>
            </a:pPr>
            <a:endParaRPr lang="en-US" sz="2500" b="1" kern="0" dirty="0">
              <a:uFill>
                <a:solidFill>
                  <a:schemeClr val="bg1">
                    <a:lumMod val="85000"/>
                  </a:schemeClr>
                </a:solidFill>
              </a:uFill>
              <a:latin typeface="Book Antiqua" pitchFamily="18" charset="0"/>
            </a:endParaRPr>
          </a:p>
          <a:p>
            <a:pPr marL="157770" indent="-189324" algn="ctr" eaLnBrk="0" hangingPunct="0">
              <a:lnSpc>
                <a:spcPct val="120000"/>
              </a:lnSpc>
              <a:defRPr/>
            </a:pPr>
            <a:r>
              <a:rPr lang="en-US" sz="2400" b="1" kern="0" dirty="0" smtClean="0">
                <a:uFill>
                  <a:solidFill>
                    <a:schemeClr val="bg1">
                      <a:lumMod val="85000"/>
                    </a:schemeClr>
                  </a:solidFill>
                </a:uFill>
                <a:latin typeface="Book Antiqua" pitchFamily="18" charset="0"/>
              </a:rPr>
              <a:t>Experiment-3: </a:t>
            </a:r>
            <a:r>
              <a:rPr lang="en-US" sz="2800" b="1" kern="0" dirty="0" smtClean="0">
                <a:uFill>
                  <a:solidFill>
                    <a:schemeClr val="bg1">
                      <a:lumMod val="85000"/>
                    </a:schemeClr>
                  </a:solidFill>
                </a:uFill>
                <a:latin typeface="Book Antiqua" pitchFamily="18" charset="0"/>
              </a:rPr>
              <a:t>Introduction to Software Requirement Specifications (SRS)</a:t>
            </a:r>
            <a:endParaRPr lang="en-IN" sz="2800" b="1" kern="0" dirty="0">
              <a:uFill>
                <a:solidFill>
                  <a:schemeClr val="bg1">
                    <a:lumMod val="85000"/>
                  </a:schemeClr>
                </a:solidFill>
              </a:uFill>
              <a:latin typeface="Book Antiqua" pitchFamily="18" charset="0"/>
            </a:endParaRPr>
          </a:p>
        </p:txBody>
      </p:sp>
      <p:sp>
        <p:nvSpPr>
          <p:cNvPr id="9" name="Subtitle 2"/>
          <p:cNvSpPr txBox="1">
            <a:spLocks/>
          </p:cNvSpPr>
          <p:nvPr/>
        </p:nvSpPr>
        <p:spPr>
          <a:xfrm>
            <a:off x="5810024" y="5294652"/>
            <a:ext cx="3062480" cy="1563348"/>
          </a:xfrm>
          <a:prstGeom prst="rect">
            <a:avLst/>
          </a:prstGeom>
        </p:spPr>
        <p:txBody>
          <a:bodyPr lIns="84184" tIns="42092" rIns="84184" bIns="42092">
            <a:normAutofit fontScale="92500" lnSpcReduction="10000"/>
          </a:bodyPr>
          <a:lstStyle/>
          <a:p>
            <a:pPr marL="294648" indent="-294648" eaLnBrk="0" hangingPunct="0">
              <a:spcBef>
                <a:spcPts val="691"/>
              </a:spcBef>
              <a:defRPr/>
            </a:pPr>
            <a:r>
              <a:rPr lang="en-US" sz="2300" b="1" kern="0" dirty="0">
                <a:uFill>
                  <a:solidFill>
                    <a:schemeClr val="bg1">
                      <a:lumMod val="85000"/>
                    </a:schemeClr>
                  </a:solidFill>
                </a:uFill>
                <a:latin typeface="Book Antiqua" pitchFamily="18" charset="0"/>
              </a:rPr>
              <a:t>Presented by: </a:t>
            </a:r>
          </a:p>
          <a:p>
            <a:pPr marL="294648" indent="-294648" eaLnBrk="0" hangingPunct="0">
              <a:spcBef>
                <a:spcPts val="691"/>
              </a:spcBef>
              <a:defRPr/>
            </a:pPr>
            <a:r>
              <a:rPr lang="en-US" sz="2300" b="1" kern="0" dirty="0">
                <a:uFill>
                  <a:solidFill>
                    <a:schemeClr val="bg1">
                      <a:lumMod val="85000"/>
                    </a:schemeClr>
                  </a:solidFill>
                </a:uFill>
                <a:latin typeface="Book Antiqua" pitchFamily="18" charset="0"/>
              </a:rPr>
              <a:t>Mr. </a:t>
            </a:r>
            <a:r>
              <a:rPr lang="en-US" sz="2300" b="1" kern="0" dirty="0" err="1">
                <a:uFill>
                  <a:solidFill>
                    <a:schemeClr val="bg1">
                      <a:lumMod val="85000"/>
                    </a:schemeClr>
                  </a:solidFill>
                </a:uFill>
                <a:latin typeface="Book Antiqua" pitchFamily="18" charset="0"/>
              </a:rPr>
              <a:t>Vivek</a:t>
            </a:r>
            <a:r>
              <a:rPr lang="en-US" sz="2300" b="1" kern="0" dirty="0">
                <a:uFill>
                  <a:solidFill>
                    <a:schemeClr val="bg1">
                      <a:lumMod val="85000"/>
                    </a:schemeClr>
                  </a:solidFill>
                </a:uFill>
                <a:latin typeface="Book Antiqua" pitchFamily="18" charset="0"/>
              </a:rPr>
              <a:t> Sharma</a:t>
            </a:r>
          </a:p>
          <a:p>
            <a:pPr marL="294648" indent="-294648" eaLnBrk="0" hangingPunct="0">
              <a:spcBef>
                <a:spcPts val="691"/>
              </a:spcBef>
              <a:defRPr/>
            </a:pPr>
            <a:r>
              <a:rPr lang="en-US" sz="2300" b="1" kern="0" dirty="0">
                <a:uFill>
                  <a:solidFill>
                    <a:schemeClr val="bg1">
                      <a:lumMod val="85000"/>
                    </a:schemeClr>
                  </a:solidFill>
                </a:uFill>
                <a:latin typeface="Book Antiqua" pitchFamily="18" charset="0"/>
              </a:rPr>
              <a:t>Assistant Professor </a:t>
            </a:r>
          </a:p>
          <a:p>
            <a:pPr marL="294648" indent="-294648" eaLnBrk="0" hangingPunct="0">
              <a:spcBef>
                <a:spcPts val="691"/>
              </a:spcBef>
              <a:defRPr/>
            </a:pPr>
            <a:r>
              <a:rPr lang="en-US" sz="2300" b="1" kern="0" dirty="0" smtClean="0">
                <a:uFill>
                  <a:solidFill>
                    <a:schemeClr val="bg1">
                      <a:lumMod val="85000"/>
                    </a:schemeClr>
                  </a:solidFill>
                </a:uFill>
                <a:latin typeface="Book Antiqua" pitchFamily="18" charset="0"/>
              </a:rPr>
              <a:t>CSE, GIT</a:t>
            </a:r>
            <a:r>
              <a:rPr lang="en-US" sz="2300" b="1" kern="0" dirty="0">
                <a:uFill>
                  <a:solidFill>
                    <a:schemeClr val="bg1">
                      <a:lumMod val="85000"/>
                    </a:schemeClr>
                  </a:solidFill>
                </a:uFill>
                <a:latin typeface="Book Antiqua" pitchFamily="18" charset="0"/>
              </a:rPr>
              <a:t>, </a:t>
            </a:r>
            <a:r>
              <a:rPr lang="en-US" sz="2300" b="1" kern="0" dirty="0" err="1">
                <a:uFill>
                  <a:solidFill>
                    <a:schemeClr val="bg1">
                      <a:lumMod val="85000"/>
                    </a:schemeClr>
                  </a:solidFill>
                </a:uFill>
                <a:latin typeface="Book Antiqua" pitchFamily="18" charset="0"/>
              </a:rPr>
              <a:t>Jaipur</a:t>
            </a:r>
            <a:endParaRPr lang="en-US" sz="2300" kern="0" dirty="0">
              <a:uFill>
                <a:solidFill>
                  <a:schemeClr val="bg1">
                    <a:lumMod val="85000"/>
                  </a:schemeClr>
                </a:solidFill>
              </a:uFill>
            </a:endParaRPr>
          </a:p>
          <a:p>
            <a:pPr marL="294648" indent="-294648" algn="ctr">
              <a:spcBef>
                <a:spcPts val="691"/>
              </a:spcBef>
              <a:defRPr/>
            </a:pPr>
            <a:endParaRPr lang="en-US" sz="2800" kern="0" dirty="0">
              <a:uFill>
                <a:solidFill>
                  <a:schemeClr val="bg1">
                    <a:lumMod val="85000"/>
                  </a:schemeClr>
                </a:solidFill>
              </a:uFill>
            </a:endParaRPr>
          </a:p>
        </p:txBody>
      </p:sp>
      <p:pic>
        <p:nvPicPr>
          <p:cNvPr id="10" name="SE2257.wav">
            <a:hlinkClick r:id="" action="ppaction://media"/>
          </p:cNvPr>
          <p:cNvPicPr>
            <a:picLocks noRot="1" noChangeAspect="1"/>
          </p:cNvPicPr>
          <p:nvPr>
            <a:audioFile r:link="rId1"/>
          </p:nvPr>
        </p:nvPicPr>
        <p:blipFill>
          <a:blip r:embed="rId5"/>
          <a:stretch>
            <a:fillRect/>
          </a:stretch>
        </p:blipFill>
        <p:spPr>
          <a:xfrm>
            <a:off x="8632825" y="6346825"/>
            <a:ext cx="304800" cy="304800"/>
          </a:xfrm>
          <a:prstGeom prst="rect">
            <a:avLst/>
          </a:prstGeom>
        </p:spPr>
      </p:pic>
    </p:spTree>
  </p:cSld>
  <p:clrMapOvr>
    <a:masterClrMapping/>
  </p:clrMapOvr>
  <p:transition advTm="14649">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13313" name="Rectangle 1"/>
          <p:cNvSpPr>
            <a:spLocks noChangeArrowheads="1"/>
          </p:cNvSpPr>
          <p:nvPr/>
        </p:nvSpPr>
        <p:spPr bwMode="auto">
          <a:xfrm>
            <a:off x="428596" y="500042"/>
            <a:ext cx="850109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Software Requirement Specification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(SRS)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Remember that there is no “Perfect SRS”. However, SRS should be: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Correct</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each requirement represents something required by the target system.</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Unambiguous</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every requirement in SRS has only one interpretation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Complete</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everything the target system should do is included in SRS (no sections are marked TBD-to be determined).</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Verifiable</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there exists some finite process with which a person/machine can check that the actual as-built software product meets the requirements</a:t>
            </a:r>
            <a:r>
              <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3" name="Rectangle 2"/>
          <p:cNvSpPr/>
          <p:nvPr/>
        </p:nvSpPr>
        <p:spPr>
          <a:xfrm>
            <a:off x="428596" y="1164158"/>
            <a:ext cx="8501122" cy="5693866"/>
          </a:xfrm>
          <a:prstGeom prst="rect">
            <a:avLst/>
          </a:prstGeom>
        </p:spPr>
        <p:txBody>
          <a:bodyPr wrap="square">
            <a:spAutoFit/>
          </a:bodyPr>
          <a:lstStyle/>
          <a:p>
            <a:pPr lvl="0" algn="just" eaLnBrk="0" fontAlgn="base" hangingPunct="0">
              <a:spcBef>
                <a:spcPct val="0"/>
              </a:spcBef>
              <a:spcAft>
                <a:spcPct val="0"/>
              </a:spcAft>
              <a:buFont typeface="Arial" pitchFamily="34" charset="0"/>
              <a:buChar char="•"/>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Consistent</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in behavior and terms.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Arial" pitchFamily="34" charset="0"/>
              <a:buChar char="•"/>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Understandable</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by customers.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Arial" pitchFamily="34" charset="0"/>
              <a:buChar char="•"/>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Modifiable</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changes can be made easily, completely and consistently.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Arial" pitchFamily="34" charset="0"/>
              <a:buChar char="•"/>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Design independent</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doesn't imply specific software architecture or algorithm.</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Arial" pitchFamily="34" charset="0"/>
              <a:buChar char="•"/>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Concise</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shorter is better.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Arial" pitchFamily="34" charset="0"/>
              <a:buChar char="•"/>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Organized</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requirements in SRS are easy to locate; related requirements are together.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Arial" pitchFamily="34" charset="0"/>
              <a:buChar char="•"/>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Traceable</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each requirement is able to be referenced for later use (by the using paragraph numbers, one requirement in each paragraph, or by using convention for indication requirements)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3" name="TextBox 2"/>
          <p:cNvSpPr txBox="1"/>
          <p:nvPr/>
        </p:nvSpPr>
        <p:spPr>
          <a:xfrm>
            <a:off x="2428860" y="571480"/>
            <a:ext cx="5415842" cy="707886"/>
          </a:xfrm>
          <a:prstGeom prst="rect">
            <a:avLst/>
          </a:prstGeom>
          <a:noFill/>
        </p:spPr>
        <p:txBody>
          <a:bodyPr wrap="none" rtlCol="0">
            <a:spAutoFit/>
          </a:bodyPr>
          <a:lstStyle/>
          <a:p>
            <a:r>
              <a:rPr lang="en-US" sz="4000" dirty="0" smtClean="0"/>
              <a:t>A Short Example of SRS</a:t>
            </a:r>
            <a:endParaRPr lang="en-IN" sz="4000" dirty="0"/>
          </a:p>
        </p:txBody>
      </p:sp>
      <p:pic>
        <p:nvPicPr>
          <p:cNvPr id="11265" name="Picture 1" descr="C:\Users\Tamchu\Desktop\111.PNG"/>
          <p:cNvPicPr>
            <a:picLocks noChangeAspect="1" noChangeArrowheads="1"/>
          </p:cNvPicPr>
          <p:nvPr/>
        </p:nvPicPr>
        <p:blipFill>
          <a:blip r:embed="rId3"/>
          <a:srcRect/>
          <a:stretch>
            <a:fillRect/>
          </a:stretch>
        </p:blipFill>
        <p:spPr bwMode="auto">
          <a:xfrm>
            <a:off x="214313" y="1619250"/>
            <a:ext cx="8858281" cy="402432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pic>
        <p:nvPicPr>
          <p:cNvPr id="10241" name="Picture 1" descr="C:\Users\Tamchu\Desktop\112.PNG"/>
          <p:cNvPicPr>
            <a:picLocks noChangeAspect="1" noChangeArrowheads="1"/>
          </p:cNvPicPr>
          <p:nvPr/>
        </p:nvPicPr>
        <p:blipFill>
          <a:blip r:embed="rId3"/>
          <a:srcRect/>
          <a:stretch>
            <a:fillRect/>
          </a:stretch>
        </p:blipFill>
        <p:spPr bwMode="auto">
          <a:xfrm>
            <a:off x="214282" y="1433513"/>
            <a:ext cx="8758267" cy="428150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pic>
        <p:nvPicPr>
          <p:cNvPr id="9217" name="Picture 1" descr="C:\Users\Tamchu\Desktop\113.PNG"/>
          <p:cNvPicPr>
            <a:picLocks noChangeAspect="1" noChangeArrowheads="1"/>
          </p:cNvPicPr>
          <p:nvPr/>
        </p:nvPicPr>
        <p:blipFill>
          <a:blip r:embed="rId3"/>
          <a:srcRect/>
          <a:stretch>
            <a:fillRect/>
          </a:stretch>
        </p:blipFill>
        <p:spPr bwMode="auto">
          <a:xfrm>
            <a:off x="142844" y="1304947"/>
            <a:ext cx="8858281" cy="52673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pic>
        <p:nvPicPr>
          <p:cNvPr id="8193" name="Picture 1" descr="C:\Users\Tamchu\Desktop\114.PNG"/>
          <p:cNvPicPr>
            <a:picLocks noChangeAspect="1" noChangeArrowheads="1"/>
          </p:cNvPicPr>
          <p:nvPr/>
        </p:nvPicPr>
        <p:blipFill>
          <a:blip r:embed="rId4"/>
          <a:srcRect/>
          <a:stretch>
            <a:fillRect/>
          </a:stretch>
        </p:blipFill>
        <p:spPr bwMode="auto">
          <a:xfrm>
            <a:off x="1589314" y="785794"/>
            <a:ext cx="7126090" cy="4657743"/>
          </a:xfrm>
          <a:prstGeom prst="rect">
            <a:avLst/>
          </a:prstGeom>
          <a:noFill/>
        </p:spPr>
      </p:pic>
      <p:graphicFrame>
        <p:nvGraphicFramePr>
          <p:cNvPr id="8194" name="Object 2">
            <a:hlinkClick r:id="rId5"/>
          </p:cNvPr>
          <p:cNvGraphicFramePr>
            <a:graphicFrameLocks noChangeAspect="1"/>
          </p:cNvGraphicFramePr>
          <p:nvPr/>
        </p:nvGraphicFramePr>
        <p:xfrm>
          <a:off x="4929190" y="5786454"/>
          <a:ext cx="2871788" cy="801687"/>
        </p:xfrm>
        <a:graphic>
          <a:graphicData uri="http://schemas.openxmlformats.org/presentationml/2006/ole">
            <p:oleObj spid="_x0000_s8194" name="Acrobat Document" r:id="rId6" imgW="5668166" imgH="8019048" progId="AcroExch.Document.DC">
              <p:embed/>
            </p:oleObj>
          </a:graphicData>
        </a:graphic>
      </p:graphicFrame>
      <p:sp>
        <p:nvSpPr>
          <p:cNvPr id="5" name="TextBox 4"/>
          <p:cNvSpPr txBox="1"/>
          <p:nvPr/>
        </p:nvSpPr>
        <p:spPr>
          <a:xfrm>
            <a:off x="1979135" y="6000768"/>
            <a:ext cx="2807179" cy="369332"/>
          </a:xfrm>
          <a:prstGeom prst="rect">
            <a:avLst/>
          </a:prstGeom>
          <a:noFill/>
        </p:spPr>
        <p:txBody>
          <a:bodyPr wrap="none" rtlCol="0">
            <a:spAutoFit/>
          </a:bodyPr>
          <a:lstStyle/>
          <a:p>
            <a:r>
              <a:rPr lang="en-US" dirty="0" smtClean="0">
                <a:hlinkClick r:id="rId5"/>
              </a:rPr>
              <a:t>VIEW THE DOCUMENTS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3" name="Rectangle 2"/>
          <p:cNvSpPr/>
          <p:nvPr/>
        </p:nvSpPr>
        <p:spPr>
          <a:xfrm>
            <a:off x="785786" y="3143248"/>
            <a:ext cx="7858180" cy="461665"/>
          </a:xfrm>
          <a:prstGeom prst="rect">
            <a:avLst/>
          </a:prstGeom>
        </p:spPr>
        <p:txBody>
          <a:bodyPr wrap="square">
            <a:spAutoFit/>
          </a:bodyPr>
          <a:lstStyle/>
          <a:p>
            <a:pPr algn="ctr"/>
            <a:r>
              <a:rPr lang="en-IN" sz="2400" b="1" dirty="0" smtClean="0">
                <a:solidFill>
                  <a:srgbClr val="FF0000"/>
                </a:solidFill>
                <a:hlinkClick r:id="rId4"/>
              </a:rPr>
              <a:t>CLICK HERE TO VIEW THE SRS ONLINE</a:t>
            </a:r>
            <a:endParaRPr lang="en-IN" sz="2400" b="1" dirty="0">
              <a:solidFill>
                <a:srgbClr val="FF0000"/>
              </a:solidFill>
            </a:endParaRPr>
          </a:p>
        </p:txBody>
      </p:sp>
      <p:sp>
        <p:nvSpPr>
          <p:cNvPr id="4" name="Rectangle 3"/>
          <p:cNvSpPr/>
          <p:nvPr/>
        </p:nvSpPr>
        <p:spPr>
          <a:xfrm>
            <a:off x="714348" y="2097937"/>
            <a:ext cx="7858180" cy="830997"/>
          </a:xfrm>
          <a:prstGeom prst="rect">
            <a:avLst/>
          </a:prstGeom>
        </p:spPr>
        <p:txBody>
          <a:bodyPr wrap="square">
            <a:spAutoFit/>
          </a:bodyPr>
          <a:lstStyle/>
          <a:p>
            <a:pPr algn="just"/>
            <a:r>
              <a:rPr lang="en-IN" sz="2400" b="1" dirty="0"/>
              <a:t>Requirements Specification document for a new web-based sales system for Solar Based Energy, Inc. (SBE)</a:t>
            </a:r>
          </a:p>
        </p:txBody>
      </p:sp>
      <p:graphicFrame>
        <p:nvGraphicFramePr>
          <p:cNvPr id="5" name="Object 4"/>
          <p:cNvGraphicFramePr>
            <a:graphicFrameLocks noChangeAspect="1"/>
          </p:cNvGraphicFramePr>
          <p:nvPr/>
        </p:nvGraphicFramePr>
        <p:xfrm>
          <a:off x="1911372" y="4000504"/>
          <a:ext cx="5518148" cy="1038213"/>
        </p:xfrm>
        <a:graphic>
          <a:graphicData uri="http://schemas.openxmlformats.org/presentationml/2006/ole">
            <p:oleObj spid="_x0000_s7169" name="Document" r:id="rId5" imgW="5731988" imgH="4873855" progId="Word.Document.12">
              <p:embed/>
            </p:oleObj>
          </a:graphicData>
        </a:graphic>
      </p:graphicFrame>
      <p:sp>
        <p:nvSpPr>
          <p:cNvPr id="6" name="Rectangle 5"/>
          <p:cNvSpPr/>
          <p:nvPr/>
        </p:nvSpPr>
        <p:spPr>
          <a:xfrm>
            <a:off x="938186" y="5143512"/>
            <a:ext cx="7858180" cy="461665"/>
          </a:xfrm>
          <a:prstGeom prst="rect">
            <a:avLst/>
          </a:prstGeom>
        </p:spPr>
        <p:txBody>
          <a:bodyPr wrap="square">
            <a:spAutoFit/>
          </a:bodyPr>
          <a:lstStyle/>
          <a:p>
            <a:pPr algn="ctr"/>
            <a:r>
              <a:rPr lang="en-IN" sz="2400" b="1" dirty="0" smtClean="0">
                <a:solidFill>
                  <a:srgbClr val="FF0000"/>
                </a:solidFill>
              </a:rPr>
              <a:t>CLICK ABOVE FILE TO VIEW THE DOCUMENT</a:t>
            </a:r>
            <a:endParaRPr lang="en-IN" sz="2400" b="1" dirty="0">
              <a:solidFill>
                <a:srgbClr val="FF0000"/>
              </a:solidFill>
            </a:endParaRPr>
          </a:p>
        </p:txBody>
      </p:sp>
      <p:sp>
        <p:nvSpPr>
          <p:cNvPr id="8" name="TextBox 7"/>
          <p:cNvSpPr txBox="1"/>
          <p:nvPr/>
        </p:nvSpPr>
        <p:spPr>
          <a:xfrm>
            <a:off x="2928926" y="986837"/>
            <a:ext cx="3683829" cy="584775"/>
          </a:xfrm>
          <a:prstGeom prst="rect">
            <a:avLst/>
          </a:prstGeom>
          <a:noFill/>
        </p:spPr>
        <p:txBody>
          <a:bodyPr wrap="none" rtlCol="0">
            <a:spAutoFit/>
          </a:bodyPr>
          <a:lstStyle/>
          <a:p>
            <a:r>
              <a:rPr lang="en-US" sz="3200" b="1" dirty="0" smtClean="0"/>
              <a:t>MORE EXAMPLES</a:t>
            </a:r>
            <a:endParaRPr lang="en-IN"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3" name="Rectangle 2"/>
          <p:cNvSpPr/>
          <p:nvPr/>
        </p:nvSpPr>
        <p:spPr>
          <a:xfrm>
            <a:off x="785786" y="2857496"/>
            <a:ext cx="7858180" cy="461665"/>
          </a:xfrm>
          <a:prstGeom prst="rect">
            <a:avLst/>
          </a:prstGeom>
        </p:spPr>
        <p:txBody>
          <a:bodyPr wrap="square">
            <a:spAutoFit/>
          </a:bodyPr>
          <a:lstStyle/>
          <a:p>
            <a:pPr algn="ctr"/>
            <a:r>
              <a:rPr lang="en-IN" sz="2400" b="1" dirty="0" smtClean="0">
                <a:solidFill>
                  <a:srgbClr val="FF0000"/>
                </a:solidFill>
                <a:hlinkClick r:id="rId4"/>
              </a:rPr>
              <a:t>CLICK HERE TO VIEW THE SRS ONLINE</a:t>
            </a:r>
            <a:endParaRPr lang="en-IN" sz="2400" b="1" dirty="0">
              <a:solidFill>
                <a:srgbClr val="FF0000"/>
              </a:solidFill>
            </a:endParaRPr>
          </a:p>
        </p:txBody>
      </p:sp>
      <p:sp>
        <p:nvSpPr>
          <p:cNvPr id="4" name="Rectangle 3"/>
          <p:cNvSpPr/>
          <p:nvPr/>
        </p:nvSpPr>
        <p:spPr>
          <a:xfrm>
            <a:off x="714348" y="1812185"/>
            <a:ext cx="7858180" cy="830997"/>
          </a:xfrm>
          <a:prstGeom prst="rect">
            <a:avLst/>
          </a:prstGeom>
        </p:spPr>
        <p:txBody>
          <a:bodyPr wrap="square">
            <a:spAutoFit/>
          </a:bodyPr>
          <a:lstStyle/>
          <a:p>
            <a:r>
              <a:rPr lang="en-IN" sz="2400" b="1" dirty="0"/>
              <a:t>Requirements Specification document </a:t>
            </a:r>
            <a:r>
              <a:rPr lang="en-IN" sz="2400" b="1" dirty="0" smtClean="0"/>
              <a:t>for</a:t>
            </a:r>
            <a:r>
              <a:rPr lang="en-IN" sz="2400" dirty="0" smtClean="0"/>
              <a:t> </a:t>
            </a:r>
            <a:r>
              <a:rPr lang="en-IN" sz="2400" b="1" dirty="0"/>
              <a:t>Ferry Ticketing System </a:t>
            </a:r>
          </a:p>
        </p:txBody>
      </p:sp>
      <p:sp>
        <p:nvSpPr>
          <p:cNvPr id="6" name="Rectangle 5"/>
          <p:cNvSpPr/>
          <p:nvPr/>
        </p:nvSpPr>
        <p:spPr>
          <a:xfrm>
            <a:off x="938186" y="5610541"/>
            <a:ext cx="7858180" cy="461665"/>
          </a:xfrm>
          <a:prstGeom prst="rect">
            <a:avLst/>
          </a:prstGeom>
        </p:spPr>
        <p:txBody>
          <a:bodyPr wrap="square">
            <a:spAutoFit/>
          </a:bodyPr>
          <a:lstStyle/>
          <a:p>
            <a:pPr algn="ctr"/>
            <a:r>
              <a:rPr lang="en-IN" sz="2400" b="1" dirty="0" smtClean="0">
                <a:solidFill>
                  <a:srgbClr val="FF0000"/>
                </a:solidFill>
              </a:rPr>
              <a:t>CLICK ABOVE FILE TO VIEW THE DOCUMENT</a:t>
            </a:r>
            <a:endParaRPr lang="en-IN" sz="2400" b="1" dirty="0">
              <a:solidFill>
                <a:srgbClr val="FF0000"/>
              </a:solidFill>
            </a:endParaRPr>
          </a:p>
        </p:txBody>
      </p:sp>
      <p:sp>
        <p:nvSpPr>
          <p:cNvPr id="8" name="TextBox 7"/>
          <p:cNvSpPr txBox="1"/>
          <p:nvPr/>
        </p:nvSpPr>
        <p:spPr>
          <a:xfrm>
            <a:off x="2928926" y="986837"/>
            <a:ext cx="3683829" cy="584775"/>
          </a:xfrm>
          <a:prstGeom prst="rect">
            <a:avLst/>
          </a:prstGeom>
          <a:noFill/>
        </p:spPr>
        <p:txBody>
          <a:bodyPr wrap="none" rtlCol="0">
            <a:spAutoFit/>
          </a:bodyPr>
          <a:lstStyle/>
          <a:p>
            <a:r>
              <a:rPr lang="en-US" sz="3200" b="1" dirty="0" smtClean="0"/>
              <a:t>MORE EXAMPLES</a:t>
            </a:r>
            <a:endParaRPr lang="en-IN" sz="3200" b="1" dirty="0"/>
          </a:p>
        </p:txBody>
      </p:sp>
      <p:graphicFrame>
        <p:nvGraphicFramePr>
          <p:cNvPr id="37891" name="Object 3"/>
          <p:cNvGraphicFramePr>
            <a:graphicFrameLocks noChangeAspect="1"/>
          </p:cNvGraphicFramePr>
          <p:nvPr/>
        </p:nvGraphicFramePr>
        <p:xfrm>
          <a:off x="2932123" y="4286256"/>
          <a:ext cx="3140075" cy="1143008"/>
        </p:xfrm>
        <a:graphic>
          <a:graphicData uri="http://schemas.openxmlformats.org/presentationml/2006/ole">
            <p:oleObj spid="_x0000_s37891" name="Acrobat Document" r:id="rId5" imgW="5830114" imgH="7542857" progId="AcroExch.Document.DC">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4" name="TextBox 3"/>
          <p:cNvSpPr txBox="1"/>
          <p:nvPr/>
        </p:nvSpPr>
        <p:spPr>
          <a:xfrm>
            <a:off x="2775837" y="1285860"/>
            <a:ext cx="2653419" cy="707886"/>
          </a:xfrm>
          <a:prstGeom prst="rect">
            <a:avLst/>
          </a:prstGeom>
          <a:noFill/>
        </p:spPr>
        <p:txBody>
          <a:bodyPr wrap="none" rtlCol="0">
            <a:spAutoFit/>
          </a:bodyPr>
          <a:lstStyle/>
          <a:p>
            <a:r>
              <a:rPr lang="en-US" sz="4000" b="1" dirty="0" smtClean="0"/>
              <a:t>CONTENT</a:t>
            </a:r>
            <a:endParaRPr lang="en-IN" sz="4000" b="1" dirty="0"/>
          </a:p>
        </p:txBody>
      </p:sp>
      <p:sp>
        <p:nvSpPr>
          <p:cNvPr id="5" name="TextBox 4"/>
          <p:cNvSpPr txBox="1"/>
          <p:nvPr/>
        </p:nvSpPr>
        <p:spPr>
          <a:xfrm>
            <a:off x="357158" y="2292486"/>
            <a:ext cx="8572560" cy="2031325"/>
          </a:xfrm>
          <a:prstGeom prst="rect">
            <a:avLst/>
          </a:prstGeom>
          <a:noFill/>
        </p:spPr>
        <p:txBody>
          <a:bodyPr wrap="square" rtlCol="0">
            <a:spAutoFit/>
          </a:bodyPr>
          <a:lstStyle/>
          <a:p>
            <a:pPr>
              <a:lnSpc>
                <a:spcPct val="150000"/>
              </a:lnSpc>
              <a:buFont typeface="Arial" pitchFamily="34" charset="0"/>
              <a:buChar char="•"/>
            </a:pPr>
            <a:r>
              <a:rPr lang="en-US" sz="2800" dirty="0" smtClean="0"/>
              <a:t>Review </a:t>
            </a:r>
            <a:r>
              <a:rPr lang="en-US" sz="2800" dirty="0"/>
              <a:t>of the requirements engineering process.</a:t>
            </a:r>
            <a:endParaRPr lang="en-IN" sz="2800" dirty="0"/>
          </a:p>
          <a:p>
            <a:pPr>
              <a:lnSpc>
                <a:spcPct val="150000"/>
              </a:lnSpc>
              <a:buFont typeface="Arial" pitchFamily="34" charset="0"/>
              <a:buChar char="•"/>
            </a:pPr>
            <a:r>
              <a:rPr lang="en-US" sz="2800" dirty="0" smtClean="0"/>
              <a:t>How to write </a:t>
            </a:r>
            <a:r>
              <a:rPr lang="en-US" sz="2800" dirty="0"/>
              <a:t>requirements </a:t>
            </a:r>
            <a:r>
              <a:rPr lang="en-US" sz="2800" dirty="0" smtClean="0"/>
              <a:t> and </a:t>
            </a:r>
            <a:r>
              <a:rPr lang="en-US" sz="2800" dirty="0"/>
              <a:t>specifications</a:t>
            </a:r>
            <a:r>
              <a:rPr lang="en-US" sz="2800" dirty="0" smtClean="0"/>
              <a:t>.</a:t>
            </a:r>
            <a:endParaRPr lang="en-IN" sz="2800" dirty="0"/>
          </a:p>
          <a:p>
            <a:pPr>
              <a:lnSpc>
                <a:spcPct val="150000"/>
              </a:lnSpc>
              <a:buFont typeface="Arial" pitchFamily="34" charset="0"/>
              <a:buChar char="•"/>
            </a:pPr>
            <a:r>
              <a:rPr lang="en-US" sz="2800" dirty="0" smtClean="0"/>
              <a:t>A sample Software </a:t>
            </a:r>
            <a:r>
              <a:rPr lang="en-US" sz="2800" dirty="0"/>
              <a:t>Requirement Specification (SRS).</a:t>
            </a:r>
            <a:endParaRPr lang="en-IN"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19457" name="Rectangle 1"/>
          <p:cNvSpPr>
            <a:spLocks noChangeArrowheads="1"/>
          </p:cNvSpPr>
          <p:nvPr/>
        </p:nvSpPr>
        <p:spPr bwMode="auto">
          <a:xfrm>
            <a:off x="428596" y="642918"/>
            <a:ext cx="8429684"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BACKGROUND</a:t>
            </a: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spcBef>
                <a:spcPct val="0"/>
              </a:spcBef>
              <a:spcAft>
                <a:spcPct val="0"/>
              </a:spcAft>
              <a:buClrTx/>
              <a:buSzTx/>
              <a:buFont typeface="Arial" pitchFamily="34" charset="0"/>
              <a:buChar char="•"/>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 </a:t>
            </a: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 is a statement </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of a behavior or attribute that a system must possess for the system to be acceptable to a stakeholder.</a:t>
            </a:r>
          </a:p>
          <a:p>
            <a:pPr marL="0" marR="0" lvl="0" indent="0" algn="just" defTabSz="914400" rtl="0" eaLnBrk="0" fontAlgn="base" latinLnBrk="0" hangingPunct="0">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Software Requirement Specification </a:t>
            </a: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(SRS) is a document</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that describes the requirements of a computer system from the user's point of view. An SRS document specifies: </a:t>
            </a:r>
          </a:p>
          <a:p>
            <a:pPr marL="0" marR="0" lvl="0" indent="0" algn="just" defTabSz="914400" rtl="0" eaLnBrk="0" fontAlgn="base" latinLnBrk="0" hangingPunct="0">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just" defTabSz="914400" rtl="0" eaLnBrk="0" fontAlgn="base" latinLnBrk="0" hangingPunct="0">
              <a:spcBef>
                <a:spcPct val="0"/>
              </a:spcBef>
              <a:spcAft>
                <a:spcPct val="0"/>
              </a:spcAft>
              <a:buClrTx/>
              <a:buSzTx/>
              <a:buFont typeface="+mj-lt"/>
              <a:buAutoNum type="arabicPeriod"/>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required behavior of a system in terms of: input data, required processing, output data, operational scenarios and interfaces.</a:t>
            </a:r>
          </a:p>
          <a:p>
            <a:pPr marL="457200" lvl="0" indent="-457200" algn="just" eaLnBrk="0" fontAlgn="base" hangingPunct="0">
              <a:spcBef>
                <a:spcPct val="0"/>
              </a:spcBef>
              <a:spcAft>
                <a:spcPct val="0"/>
              </a:spcAft>
              <a:buFont typeface="+mj-lt"/>
              <a:buAutoNum type="arabicPeriod"/>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attributes of a system including: performance, security, maintainability, reliability, availability, safety requirements and design constraints.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19457" name="Rectangle 1"/>
          <p:cNvSpPr>
            <a:spLocks noChangeArrowheads="1"/>
          </p:cNvSpPr>
          <p:nvPr/>
        </p:nvSpPr>
        <p:spPr bwMode="auto">
          <a:xfrm>
            <a:off x="642910" y="1060960"/>
            <a:ext cx="8286808"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Requirements management is a systematic approach to eliciting, organizing and documenting the requirements of a system. It is a process that establishes and maintains agreement between the customer and the project team on the changing requirements of a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Requirements management is important because, by organizing and tracking the requirements and managing the requirement changes, you improve the chances of completing the project on time and under budget. Poor change management is a key cause of project failure.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18433" name="Rectangle 1"/>
          <p:cNvSpPr>
            <a:spLocks noChangeArrowheads="1"/>
          </p:cNvSpPr>
          <p:nvPr/>
        </p:nvSpPr>
        <p:spPr bwMode="auto">
          <a:xfrm>
            <a:off x="500034" y="642918"/>
            <a:ext cx="8429684"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32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Requirements Engineering Process</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GB"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Requirements engineering process consists of </a:t>
            </a:r>
            <a:r>
              <a:rPr kumimoji="0" lang="en-GB"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four phases</a:t>
            </a:r>
            <a:r>
              <a:rPr kumimoji="0" lang="en-GB"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Requirements elicitation</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getting the customers to state exactly what the requirements are.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Requirements analysis</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making qualitative judgments and checking for consistency and feasibility of requirements.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Requirements validation</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en-GB"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demonstrating that the requirements define the system that the customer really wants.</a:t>
            </a: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Requirements management:</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en-GB"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process of managing changing requirements during the requirements engineering process and system development, and </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identifying missing and extra requirements.</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17409" name="Rectangle 1"/>
          <p:cNvSpPr>
            <a:spLocks noChangeArrowheads="1"/>
          </p:cNvSpPr>
          <p:nvPr/>
        </p:nvSpPr>
        <p:spPr bwMode="auto">
          <a:xfrm>
            <a:off x="1071538" y="785794"/>
            <a:ext cx="778671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Characteristics of </a:t>
            </a:r>
            <a:r>
              <a:rPr kumimoji="0" lang="en-US" sz="3600" b="1" i="0" u="none" strike="noStrike" cap="none" normalizeH="0" dirty="0" smtClean="0">
                <a:ln>
                  <a:noFill/>
                </a:ln>
                <a:solidFill>
                  <a:srgbClr val="000000"/>
                </a:solidFill>
                <a:effectLst/>
                <a:latin typeface="Arial" pitchFamily="34" charset="0"/>
                <a:ea typeface="Times New Roman" pitchFamily="18" charset="0"/>
                <a:cs typeface="Arial" pitchFamily="34" charset="0"/>
              </a:rPr>
              <a:t> Requirements </a:t>
            </a:r>
            <a:endParaRPr kumimoji="0" lang="en-GB"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Requirements always need to be:</a:t>
            </a:r>
          </a:p>
          <a:p>
            <a:pPr marL="0" marR="0" lvl="0" indent="0" algn="l" defTabSz="914400" rtl="0" eaLnBrk="0" fontAlgn="base" latinLnBrk="0" hangingPunct="0">
              <a:lnSpc>
                <a:spcPct val="15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Correct </a:t>
            </a:r>
          </a:p>
          <a:p>
            <a:pPr marL="0" marR="0" lvl="0" indent="0" algn="l" defTabSz="914400" rtl="0" eaLnBrk="0" fontAlgn="base" latinLnBrk="0" hangingPunct="0">
              <a:lnSpc>
                <a:spcPct val="15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Unambiguous </a:t>
            </a:r>
          </a:p>
          <a:p>
            <a:pPr marL="0" marR="0" lvl="0" indent="0" algn="l" defTabSz="914400" rtl="0" eaLnBrk="0" fontAlgn="base" latinLnBrk="0" hangingPunct="0">
              <a:lnSpc>
                <a:spcPct val="15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Complete </a:t>
            </a:r>
          </a:p>
          <a:p>
            <a:pPr marL="0" marR="0" lvl="0" indent="0" algn="l" defTabSz="914400" rtl="0" eaLnBrk="0" fontAlgn="base" latinLnBrk="0" hangingPunct="0">
              <a:lnSpc>
                <a:spcPct val="15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Consistent</a:t>
            </a:r>
          </a:p>
          <a:p>
            <a:pPr marL="0" marR="0" lvl="0" indent="0" algn="l" defTabSz="914400" rtl="0" eaLnBrk="0" fontAlgn="base" latinLnBrk="0" hangingPunct="0">
              <a:lnSpc>
                <a:spcPct val="15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Testable</a:t>
            </a:r>
            <a:endParaRPr kumimoji="0" lang="en-US" sz="2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16385" name="Rectangle 1"/>
          <p:cNvSpPr>
            <a:spLocks noChangeArrowheads="1"/>
          </p:cNvSpPr>
          <p:nvPr/>
        </p:nvSpPr>
        <p:spPr bwMode="auto">
          <a:xfrm>
            <a:off x="714348" y="847066"/>
            <a:ext cx="814393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Recommendations When Writing Requirements</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914400" algn="l"/>
              </a:tabLst>
            </a:pPr>
            <a:r>
              <a:rPr kumimoji="0" lang="en-US" sz="240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Never assume</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914400" algn="l"/>
              </a:tabLst>
            </a:pPr>
            <a:r>
              <a:rPr kumimoji="0" lang="en-US" sz="240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Use meaningful words</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914400" algn="l"/>
              </a:tabLst>
            </a:pPr>
            <a:r>
              <a:rPr kumimoji="0" lang="en-US" sz="240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avoid complex</a:t>
            </a:r>
            <a:r>
              <a:rPr kumimoji="0" lang="en-US" sz="2400" i="0" u="none" strike="noStrike" cap="none" normalizeH="0" dirty="0" smtClean="0">
                <a:ln>
                  <a:noFill/>
                </a:ln>
                <a:solidFill>
                  <a:srgbClr val="000000"/>
                </a:solidFill>
                <a:effectLst/>
                <a:latin typeface="Arial" pitchFamily="34" charset="0"/>
                <a:ea typeface="Times New Roman" pitchFamily="18" charset="0"/>
                <a:cs typeface="Arial" pitchFamily="34" charset="0"/>
              </a:rPr>
              <a:t> and ambiguous </a:t>
            </a:r>
            <a:r>
              <a:rPr kumimoji="0" lang="en-US" sz="240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words </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914400" algn="l"/>
              </a:tabLst>
            </a:pPr>
            <a:r>
              <a:rPr lang="en-US" sz="2400" dirty="0" smtClean="0">
                <a:solidFill>
                  <a:srgbClr val="000000"/>
                </a:solidFill>
                <a:latin typeface="Arial" pitchFamily="34" charset="0"/>
                <a:ea typeface="Times New Roman" pitchFamily="18" charset="0"/>
                <a:cs typeface="Arial" pitchFamily="34" charset="0"/>
              </a:rPr>
              <a:t>State </a:t>
            </a:r>
            <a:r>
              <a:rPr kumimoji="0" lang="en-US" sz="240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requirements not features</a:t>
            </a:r>
            <a:endParaRPr kumimoji="0" lang="en-US" sz="240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sz="240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(Feature: general, tested only for existence.)</a:t>
            </a:r>
            <a:endParaRPr kumimoji="0" lang="en-US" sz="240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sz="240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(Requirement: specific, testable, measurable.)</a:t>
            </a:r>
            <a:endParaRPr kumimoji="0" lang="en-US" sz="240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Avoid: </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914400" algn="l"/>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Conjunctions</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ask yourself whether the requirement should it be split into two requirements.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914400" algn="l"/>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Conditionals</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if, else, but, except, although.</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914400" algn="l"/>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Possibilities</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may, might, probably, usually.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15361" name="Rectangle 1"/>
          <p:cNvSpPr>
            <a:spLocks noChangeArrowheads="1"/>
          </p:cNvSpPr>
          <p:nvPr/>
        </p:nvSpPr>
        <p:spPr bwMode="auto">
          <a:xfrm>
            <a:off x="428596" y="500042"/>
            <a:ext cx="850109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Writing Specifications</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Specification is a description of operations and attributes of a system.</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It can be a document, set of documents, a database of design information, a prototype, diagrams or any combination of these things.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Specifications are different from requirements</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specifications are sufficiently complete ─ not only what stakeholders say they want; usually, they have no conflicts; they describe the system as it will be built and resolve any conflicting requirements.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2"/>
          <a:srcRect/>
          <a:stretch>
            <a:fillRect/>
          </a:stretch>
        </p:blipFill>
        <p:spPr bwMode="auto">
          <a:xfrm>
            <a:off x="381000" y="152401"/>
            <a:ext cx="1042988" cy="1057275"/>
          </a:xfrm>
          <a:prstGeom prst="rect">
            <a:avLst/>
          </a:prstGeom>
          <a:noFill/>
          <a:ln w="9525">
            <a:noFill/>
            <a:miter lim="800000"/>
            <a:headEnd/>
            <a:tailEnd/>
          </a:ln>
        </p:spPr>
      </p:pic>
      <p:sp>
        <p:nvSpPr>
          <p:cNvPr id="3" name="Rectangle 2"/>
          <p:cNvSpPr/>
          <p:nvPr/>
        </p:nvSpPr>
        <p:spPr>
          <a:xfrm>
            <a:off x="714348" y="1380731"/>
            <a:ext cx="8072494" cy="5262979"/>
          </a:xfrm>
          <a:prstGeom prst="rect">
            <a:avLst/>
          </a:prstGeom>
        </p:spPr>
        <p:txBody>
          <a:bodyPr wrap="square">
            <a:spAutoFit/>
          </a:bodyPr>
          <a:lstStyle/>
          <a:p>
            <a:pPr lvl="0" algn="just" eaLnBrk="0" fontAlgn="base" hangingPunct="0">
              <a:lnSpc>
                <a:spcPct val="150000"/>
              </a:lnSpc>
              <a:spcBef>
                <a:spcPct val="0"/>
              </a:spcBef>
              <a:spcAft>
                <a:spcPct val="0"/>
              </a:spcAf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Creating specifications is important. </a:t>
            </a:r>
            <a:r>
              <a:rPr lang="en-US" sz="2800" dirty="0" smtClean="0">
                <a:solidFill>
                  <a:srgbClr val="000000"/>
                </a:solidFill>
                <a:latin typeface="Arial" pitchFamily="34" charset="0"/>
                <a:ea typeface="Times New Roman" pitchFamily="18" charset="0"/>
                <a:cs typeface="Arial" pitchFamily="34" charset="0"/>
              </a:rPr>
              <a:t>But</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you may not create specifications if: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lnSpc>
                <a:spcPct val="150000"/>
              </a:lnSpc>
              <a:spcBef>
                <a:spcPct val="0"/>
              </a:spcBef>
              <a:spcAft>
                <a:spcPct val="0"/>
              </a:spcAft>
              <a:buFont typeface="Arial" pitchFamily="34" charset="0"/>
              <a:buChar char="•"/>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You are using a very incremental development process (small changes).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lnSpc>
                <a:spcPct val="150000"/>
              </a:lnSpc>
              <a:spcBef>
                <a:spcPct val="0"/>
              </a:spcBef>
              <a:spcAft>
                <a:spcPct val="0"/>
              </a:spcAft>
              <a:buFont typeface="Arial" pitchFamily="34" charset="0"/>
              <a:buChar char="•"/>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You are building research or proof of concept projects.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lnSpc>
                <a:spcPct val="150000"/>
              </a:lnSpc>
              <a:spcBef>
                <a:spcPct val="0"/>
              </a:spcBef>
              <a:spcAft>
                <a:spcPct val="0"/>
              </a:spcAft>
              <a:buFont typeface="Arial" pitchFamily="34" charset="0"/>
              <a:buChar char="•"/>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You rebuilding a very small project,</a:t>
            </a:r>
            <a:r>
              <a:rPr kumimoji="0" lang="en-US" sz="28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t>
            </a:r>
            <a:r>
              <a:rPr lang="en-US" sz="2800" dirty="0">
                <a:solidFill>
                  <a:srgbClr val="000000"/>
                </a:solidFill>
                <a:latin typeface="Arial" pitchFamily="34" charset="0"/>
                <a:ea typeface="Times New Roman" pitchFamily="18" charset="0"/>
                <a:cs typeface="Arial" pitchFamily="34" charset="0"/>
              </a:rPr>
              <a:t>a</a:t>
            </a:r>
            <a:r>
              <a:rPr kumimoji="0" lang="en-US" sz="2800" b="0" i="0" u="none" strike="noStrike" cap="none" normalizeH="0" dirty="0" smtClean="0">
                <a:ln>
                  <a:noFill/>
                </a:ln>
                <a:solidFill>
                  <a:srgbClr val="000000"/>
                </a:solidFill>
                <a:effectLst/>
                <a:latin typeface="Arial" pitchFamily="34" charset="0"/>
                <a:ea typeface="Times New Roman" pitchFamily="18" charset="0"/>
                <a:cs typeface="Arial" pitchFamily="34" charset="0"/>
              </a:rPr>
              <a:t>nd </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It is not cheaper or faster than building the product.</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3006</TotalTime>
  <Words>813</Words>
  <Application>Microsoft Office PowerPoint</Application>
  <PresentationFormat>On-screen Show (4:3)</PresentationFormat>
  <Paragraphs>88</Paragraphs>
  <Slides>18</Slides>
  <Notes>2</Notes>
  <HiddenSlides>0</HiddenSlides>
  <MMClips>1</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Flow</vt:lpstr>
      <vt:lpstr>Microsoft Office Word Document</vt:lpstr>
      <vt:lpstr>Adobe Acrobat 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Tamchu</dc:creator>
  <cp:lastModifiedBy>Tamchu</cp:lastModifiedBy>
  <cp:revision>26</cp:revision>
  <dcterms:created xsi:type="dcterms:W3CDTF">2020-06-17T04:00:49Z</dcterms:created>
  <dcterms:modified xsi:type="dcterms:W3CDTF">2020-06-19T06:07:48Z</dcterms:modified>
</cp:coreProperties>
</file>