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8" r:id="rId3"/>
    <p:sldId id="359" r:id="rId4"/>
    <p:sldId id="337" r:id="rId5"/>
    <p:sldId id="360" r:id="rId6"/>
    <p:sldId id="361" r:id="rId7"/>
    <p:sldId id="366" r:id="rId8"/>
    <p:sldId id="362" r:id="rId9"/>
    <p:sldId id="363" r:id="rId10"/>
    <p:sldId id="364" r:id="rId11"/>
    <p:sldId id="365" r:id="rId12"/>
    <p:sldId id="340" r:id="rId13"/>
    <p:sldId id="342" r:id="rId14"/>
    <p:sldId id="343" r:id="rId15"/>
    <p:sldId id="369" r:id="rId16"/>
    <p:sldId id="367" r:id="rId17"/>
    <p:sldId id="368" r:id="rId18"/>
    <p:sldId id="370" r:id="rId19"/>
    <p:sldId id="3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6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GLOBAL INSTITUTE OF TECHNOLOGY JAIPUR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FBF87-CB66-4315-9BED-0508ABFCB4D4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FACULTY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48F6-E75B-4A70-BA6B-1183FE87A0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51932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GLOBAL INSTITUTE OF TECHNOLOGY JAIPUR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5DEA-1997-42D9-869E-3130071EF6F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FACULTY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D42EB-0CB2-482D-928A-02080AA31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7709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D42EB-0CB2-482D-928A-02080AA310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 OF FACULTY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GLOBAL INSTITUTE OF TECHNOLOGY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853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108-8AD3-480D-B158-AA518CA42840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D5D9-6273-431B-AB4E-DA62EF3F4BDC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284D-0766-4466-BBAB-524376F8D04D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1AAC-4109-4D3E-A118-C245B18453EB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600200" y="76200"/>
            <a:ext cx="4876800" cy="288925"/>
          </a:xfrm>
        </p:spPr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B920-42EF-4326-8F40-95EA40B16879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53-C4DC-4A3A-A49B-0C1E9B299244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9CC0-0588-4EA6-A1B7-7D592AD09B4E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BDE-72F0-44A8-8049-D47A5C3983F5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C155-46E9-4443-9BC1-FA258468A892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8B9-06E4-417E-B490-B797CE449855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D4A0-6B9B-427E-8635-883E9D6E15B0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C7D0371-C46A-42EC-890F-ED3893EB4D32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285860"/>
            <a:ext cx="8786874" cy="5072098"/>
          </a:xfrm>
        </p:spPr>
        <p:txBody>
          <a:bodyPr anchor="ctr"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Subject: SOFTWARE ENGINEERING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Subject Code: 3CS4-07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UNIT I: Introduction to Software Engineering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3581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GLOBAL INSTITUTE OF TECHNOLGY JAIPUR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0"/>
            <a:ext cx="179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Software Engineering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III SEM CS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111"/>
    </mc:Choice>
    <mc:Fallback>
      <p:transition spd="slow" advTm="231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071538" y="1500175"/>
            <a:ext cx="785818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generic process framework for software engineering encompasses five activities: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Communication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Planning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Modeling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Construction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Deployment</a:t>
            </a:r>
            <a:endParaRPr kumimoji="0" 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710967"/>
            <a:ext cx="771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Software Activities in A Process Model</a:t>
            </a:r>
            <a:endParaRPr lang="en-IN" sz="3600" dirty="0"/>
          </a:p>
        </p:txBody>
      </p:sp>
    </p:spTree>
  </p:cSld>
  <p:clrMapOvr>
    <a:masterClrMapping/>
  </p:clrMapOvr>
  <p:transition advTm="24990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357158" y="1000108"/>
            <a:ext cx="857256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number of software processes are available. However, no single software process works well for every project. Each process works best in certain environments.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Examples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of the available software process models include: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Waterfall model (t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 Linear model)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Evolutionary development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ormal systems development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Reuse-based 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component-based)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development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Incremental model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Spiral model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Extreme Programming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64986" y="357166"/>
            <a:ext cx="5121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Various Process Models</a:t>
            </a:r>
            <a:endParaRPr lang="en-IN" sz="4000" dirty="0"/>
          </a:p>
        </p:txBody>
      </p:sp>
    </p:spTree>
  </p:cSld>
  <p:clrMapOvr>
    <a:masterClrMapping/>
  </p:clrMapOvr>
  <p:transition advTm="7559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Sdlc</a:t>
            </a:r>
            <a:r>
              <a:rPr lang="en-US" dirty="0" smtClean="0">
                <a:solidFill>
                  <a:schemeClr val="tx1"/>
                </a:solidFill>
              </a:rPr>
              <a:t> (software life-cycle models)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298"/>
            <a:ext cx="8624918" cy="5500702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SDLC stand for “SOFTWARE DEVELOPMENT LIFE CYCLE”.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It represents number of identifiable stages under which software goes during its life.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It is a diagrammatically representation which also provide description of various phases and their sequence in life cycle of software product.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Software undergoes basic stages during its life cycle i.e. requirement analysis and specification, design, coding and maintenance.</a:t>
            </a:r>
          </a:p>
          <a:p>
            <a:pPr algn="just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We have different SDLC models, each one have its own advantage and disadvantage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on the basis of: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Development speed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Product Quality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Project Visibility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Risk Exposure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Administrative overhead</a:t>
            </a:r>
          </a:p>
          <a:p>
            <a:pPr algn="just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1096"/>
    </mc:Choice>
    <mc:Fallback>
      <p:transition spd="slow" advTm="1010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There are many software development life-cycle models as there is no general agreement about various phases and their sequence in product life cycle. Some most commonly used life cycles models are given :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sv-SE" dirty="0" smtClean="0">
                <a:solidFill>
                  <a:schemeClr val="tx1"/>
                </a:solidFill>
              </a:rPr>
              <a:t>i. Waterfall model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ii. Prototype model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iii. Spiral model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iv. Evolutionary development model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v. Iterative enhancement 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863"/>
    </mc:Choice>
    <mc:Fallback>
      <p:transition spd="slow" advTm="3886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Sdlc</a:t>
            </a:r>
            <a:r>
              <a:rPr lang="en-US" dirty="0" smtClean="0"/>
              <a:t>: waterfall models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2844" y="1214422"/>
            <a:ext cx="864399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It is a theoretical software development model.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It is developed by BOEHM in 1970.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 It is also known as classical,traditional,  conventional or linear segment model.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There are different stages to the development and the output of first stage flow to the next stage and so on.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 It force on sequential phase</a:t>
            </a:r>
          </a:p>
          <a:p>
            <a:pPr marL="273050" indent="82550" algn="just"/>
            <a:r>
              <a:rPr lang="en-US" sz="2800" dirty="0" smtClean="0"/>
              <a:t>development in which no phase can overlap another phase.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 Each phase of this model is well define the starting and ending criteria which is to be documented by which the standard outputs produce by each phase can formulate.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1913"/>
    </mc:Choice>
    <mc:Fallback>
      <p:transition spd="slow" advTm="15191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Phases of Waterfall </a:t>
            </a:r>
            <a:r>
              <a:rPr lang="en-IN" b="1" dirty="0" err="1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298"/>
            <a:ext cx="8686800" cy="55007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 smtClean="0"/>
              <a:t>Phases of Waterfall model: </a:t>
            </a:r>
            <a:r>
              <a:rPr lang="en-IN" dirty="0" smtClean="0"/>
              <a:t>All work flows from </a:t>
            </a:r>
            <a:r>
              <a:rPr lang="en-IN" b="1" dirty="0" smtClean="0"/>
              <a:t>communication</a:t>
            </a:r>
            <a:r>
              <a:rPr lang="en-IN" dirty="0" smtClean="0"/>
              <a:t> towards </a:t>
            </a:r>
            <a:r>
              <a:rPr lang="en-IN" b="1" dirty="0" smtClean="0"/>
              <a:t>deployment</a:t>
            </a:r>
            <a:r>
              <a:rPr lang="en-IN" dirty="0" smtClean="0"/>
              <a:t> in a reasonably linear fashion.</a:t>
            </a:r>
          </a:p>
          <a:p>
            <a:pPr lvl="0">
              <a:lnSpc>
                <a:spcPct val="170000"/>
              </a:lnSpc>
            </a:pPr>
            <a:r>
              <a:rPr lang="en-IN" b="1" dirty="0" smtClean="0"/>
              <a:t>Communication</a:t>
            </a:r>
            <a:r>
              <a:rPr lang="en-IN" dirty="0" smtClean="0"/>
              <a:t>: includes </a:t>
            </a:r>
            <a:r>
              <a:rPr lang="en-IN" b="1" dirty="0" smtClean="0"/>
              <a:t>project initiation</a:t>
            </a:r>
            <a:r>
              <a:rPr lang="en-IN" dirty="0" smtClean="0"/>
              <a:t> and </a:t>
            </a:r>
            <a:r>
              <a:rPr lang="en-IN" b="1" dirty="0" smtClean="0"/>
              <a:t>requirements gathering</a:t>
            </a:r>
            <a:r>
              <a:rPr lang="en-IN" dirty="0" smtClean="0"/>
              <a:t> activities.</a:t>
            </a:r>
          </a:p>
          <a:p>
            <a:pPr lvl="0">
              <a:lnSpc>
                <a:spcPct val="170000"/>
              </a:lnSpc>
            </a:pPr>
            <a:r>
              <a:rPr lang="en-IN" b="1" dirty="0" smtClean="0"/>
              <a:t>Planning: </a:t>
            </a:r>
            <a:r>
              <a:rPr lang="en-IN" dirty="0" smtClean="0"/>
              <a:t>includes </a:t>
            </a:r>
            <a:r>
              <a:rPr lang="en-IN" b="1" dirty="0" smtClean="0"/>
              <a:t>estimating</a:t>
            </a:r>
            <a:r>
              <a:rPr lang="en-IN" dirty="0" smtClean="0"/>
              <a:t>, </a:t>
            </a:r>
            <a:r>
              <a:rPr lang="en-IN" b="1" dirty="0" smtClean="0"/>
              <a:t>scheduling</a:t>
            </a:r>
            <a:r>
              <a:rPr lang="en-IN" dirty="0" smtClean="0"/>
              <a:t> and </a:t>
            </a:r>
            <a:r>
              <a:rPr lang="en-IN" b="1" dirty="0" smtClean="0"/>
              <a:t>tracking</a:t>
            </a:r>
            <a:r>
              <a:rPr lang="en-IN" dirty="0" smtClean="0"/>
              <a:t> activities.</a:t>
            </a:r>
          </a:p>
          <a:p>
            <a:pPr lvl="0">
              <a:lnSpc>
                <a:spcPct val="170000"/>
              </a:lnSpc>
            </a:pPr>
            <a:r>
              <a:rPr lang="en-IN" b="1" dirty="0" err="1" smtClean="0"/>
              <a:t>Modeling</a:t>
            </a:r>
            <a:r>
              <a:rPr lang="en-IN" b="1" dirty="0" smtClean="0"/>
              <a:t>: </a:t>
            </a:r>
            <a:r>
              <a:rPr lang="en-IN" dirty="0" smtClean="0"/>
              <a:t>includes </a:t>
            </a:r>
            <a:r>
              <a:rPr lang="en-IN" b="1" dirty="0" smtClean="0"/>
              <a:t>analysis</a:t>
            </a:r>
            <a:r>
              <a:rPr lang="en-IN" dirty="0" smtClean="0"/>
              <a:t> and </a:t>
            </a:r>
            <a:r>
              <a:rPr lang="en-IN" b="1" dirty="0" smtClean="0"/>
              <a:t>design</a:t>
            </a:r>
            <a:r>
              <a:rPr lang="en-IN" dirty="0" smtClean="0"/>
              <a:t> activities.</a:t>
            </a:r>
          </a:p>
          <a:p>
            <a:pPr lvl="0">
              <a:lnSpc>
                <a:spcPct val="170000"/>
              </a:lnSpc>
            </a:pPr>
            <a:r>
              <a:rPr lang="en-IN" b="1" dirty="0" smtClean="0"/>
              <a:t>Construction: </a:t>
            </a:r>
            <a:r>
              <a:rPr lang="en-IN" dirty="0" smtClean="0"/>
              <a:t>includes </a:t>
            </a:r>
            <a:r>
              <a:rPr lang="en-IN" b="1" dirty="0" smtClean="0"/>
              <a:t>coding</a:t>
            </a:r>
            <a:r>
              <a:rPr lang="en-IN" dirty="0" smtClean="0"/>
              <a:t> and </a:t>
            </a:r>
            <a:r>
              <a:rPr lang="en-IN" b="1" dirty="0" smtClean="0"/>
              <a:t>testing</a:t>
            </a:r>
            <a:r>
              <a:rPr lang="en-IN" dirty="0" smtClean="0"/>
              <a:t> activities.</a:t>
            </a:r>
          </a:p>
          <a:p>
            <a:pPr lvl="0">
              <a:lnSpc>
                <a:spcPct val="170000"/>
              </a:lnSpc>
            </a:pPr>
            <a:r>
              <a:rPr lang="en-IN" b="1" dirty="0" smtClean="0"/>
              <a:t>Deployment:</a:t>
            </a:r>
            <a:r>
              <a:rPr lang="en-IN" dirty="0" smtClean="0"/>
              <a:t> includes product </a:t>
            </a:r>
            <a:r>
              <a:rPr lang="en-IN" b="1" dirty="0" smtClean="0"/>
              <a:t>delivery</a:t>
            </a:r>
            <a:r>
              <a:rPr lang="en-IN" dirty="0" smtClean="0"/>
              <a:t>, </a:t>
            </a:r>
            <a:r>
              <a:rPr lang="en-IN" b="1" dirty="0" smtClean="0"/>
              <a:t>support</a:t>
            </a:r>
            <a:r>
              <a:rPr lang="en-IN" dirty="0" smtClean="0"/>
              <a:t> and </a:t>
            </a:r>
            <a:r>
              <a:rPr lang="en-IN" b="1" dirty="0" smtClean="0"/>
              <a:t>feedback</a:t>
            </a:r>
            <a:r>
              <a:rPr lang="en-IN" dirty="0" smtClean="0"/>
              <a:t> activities.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Generic Waterfall Model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00306"/>
            <a:ext cx="885831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Waterfall Model</a:t>
            </a:r>
            <a:endParaRPr lang="en-IN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863805" y="1437248"/>
            <a:ext cx="7629763" cy="5125297"/>
            <a:chOff x="1822" y="202"/>
            <a:chExt cx="8115" cy="421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 l="2629" t="16428" r="2629" b="3839"/>
            <a:stretch>
              <a:fillRect/>
            </a:stretch>
          </p:blipFill>
          <p:spPr bwMode="auto">
            <a:xfrm>
              <a:off x="2043" y="371"/>
              <a:ext cx="7674" cy="3877"/>
            </a:xfrm>
            <a:prstGeom prst="rect">
              <a:avLst/>
            </a:prstGeom>
            <a:noFill/>
          </p:spPr>
        </p:pic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1822" y="202"/>
              <a:ext cx="8115" cy="4215"/>
            </a:xfrm>
            <a:prstGeom prst="rect">
              <a:avLst/>
            </a:prstGeom>
            <a:noFill/>
            <a:ln w="9525">
              <a:solidFill>
                <a:srgbClr val="2E2B1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V-MODEL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36"/>
            <a:ext cx="3409944" cy="5303838"/>
          </a:xfrm>
        </p:spPr>
        <p:txBody>
          <a:bodyPr>
            <a:noAutofit/>
          </a:bodyPr>
          <a:lstStyle/>
          <a:p>
            <a:pPr marL="1588" indent="12700" algn="just">
              <a:buNone/>
            </a:pPr>
            <a:r>
              <a:rPr lang="en-IN" sz="2400" dirty="0" smtClean="0"/>
              <a:t>A variation in the representation of the waterfall model is called the V-model. Represented in Figure, the V-model depicts the relationship of quality assurance actions to the actions associated with communication, </a:t>
            </a:r>
            <a:r>
              <a:rPr lang="en-IN" sz="2400" dirty="0" err="1" smtClean="0"/>
              <a:t>modeling</a:t>
            </a:r>
            <a:r>
              <a:rPr lang="en-IN" sz="2400" dirty="0" smtClean="0"/>
              <a:t>, and early construction activities.</a:t>
            </a:r>
            <a:endParaRPr lang="en-IN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8219" t="2151" r="4110"/>
          <a:stretch>
            <a:fillRect/>
          </a:stretch>
        </p:blipFill>
        <p:spPr bwMode="auto">
          <a:xfrm>
            <a:off x="3643306" y="0"/>
            <a:ext cx="55006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b="1" i="1" dirty="0" smtClean="0">
                <a:solidFill>
                  <a:srgbClr val="0070C0"/>
                </a:solidFill>
                <a:latin typeface="+mj-lt"/>
              </a:rPr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65971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402"/>
    </mc:Choice>
    <mc:Fallback>
      <p:transition spd="slow" advTm="24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40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/>
                </a:solidFill>
              </a:rPr>
              <a:t>Recommended books</a:t>
            </a:r>
            <a:r>
              <a:rPr lang="en-US" sz="4000" b="1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endParaRPr lang="en-US" sz="40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tx1"/>
                </a:solidFill>
              </a:rPr>
              <a:t>TextBook1  </a:t>
            </a:r>
            <a:r>
              <a:rPr lang="en-US" sz="4000" b="1" dirty="0">
                <a:solidFill>
                  <a:schemeClr val="tx1"/>
                </a:solidFill>
              </a:rPr>
              <a:t>:- </a:t>
            </a:r>
            <a:r>
              <a:rPr lang="en-US" sz="4000" dirty="0" smtClean="0">
                <a:solidFill>
                  <a:schemeClr val="tx1"/>
                </a:solidFill>
              </a:rPr>
              <a:t>“Software Engineering” Roger S. Pressman, TMH, sixth edition.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tx1"/>
                </a:solidFill>
              </a:rPr>
              <a:t>TextBook2 :- </a:t>
            </a:r>
            <a:r>
              <a:rPr lang="en-US" sz="4000" dirty="0" smtClean="0">
                <a:solidFill>
                  <a:schemeClr val="tx1"/>
                </a:solidFill>
              </a:rPr>
              <a:t>“Software Engineering Fundamentals” Ali </a:t>
            </a:r>
            <a:r>
              <a:rPr lang="en-US" sz="4000" dirty="0" err="1" smtClean="0">
                <a:solidFill>
                  <a:schemeClr val="tx1"/>
                </a:solidFill>
              </a:rPr>
              <a:t>Behforooz</a:t>
            </a:r>
            <a:r>
              <a:rPr lang="en-US" sz="4000" dirty="0" smtClean="0">
                <a:solidFill>
                  <a:schemeClr val="tx1"/>
                </a:solidFill>
              </a:rPr>
              <a:t> and Frederick J. Hudson,(2nd ed.”)</a:t>
            </a:r>
            <a:endParaRPr lang="en-US" sz="40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000" b="1" dirty="0" smtClean="0">
                <a:solidFill>
                  <a:schemeClr val="tx1"/>
                </a:solidFill>
              </a:rPr>
              <a:t>TextBook3 </a:t>
            </a:r>
            <a:r>
              <a:rPr lang="en-US" sz="4000" b="1" dirty="0">
                <a:solidFill>
                  <a:schemeClr val="tx1"/>
                </a:solidFill>
              </a:rPr>
              <a:t>:-</a:t>
            </a:r>
            <a:r>
              <a:rPr lang="en-US" sz="4000" dirty="0">
                <a:solidFill>
                  <a:schemeClr val="tx1"/>
                </a:solidFill>
              </a:rPr>
              <a:t>  “Software requirements” Karl E. </a:t>
            </a:r>
            <a:r>
              <a:rPr lang="en-US" sz="4000" dirty="0" err="1">
                <a:solidFill>
                  <a:schemeClr val="tx1"/>
                </a:solidFill>
              </a:rPr>
              <a:t>Wiegers</a:t>
            </a:r>
            <a:endParaRPr lang="en-US" sz="4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Dell\Downloads\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77686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26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What is software engineering?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8596" y="1428736"/>
            <a:ext cx="8501122" cy="528641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3600" b="1" dirty="0" smtClean="0">
                <a:solidFill>
                  <a:schemeClr val="tx1"/>
                </a:solidFill>
              </a:rPr>
              <a:t>“Software engineering is the practical application of scientific knowledge in the design and the construction of programs and associated documentation required to develop, operate and maintain them”.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</a:rPr>
              <a:t> According to Boehm- </a:t>
            </a:r>
            <a:r>
              <a:rPr lang="en-GB" sz="3600" b="1" dirty="0" smtClean="0">
                <a:solidFill>
                  <a:schemeClr val="tx1"/>
                </a:solidFill>
              </a:rPr>
              <a:t>Software being a commercial products, calls for engineering approach to ensure that it is design with correct choice of technology.</a:t>
            </a:r>
            <a:endParaRPr lang="en-GB" altLang="en-US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16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8572"/>
    </mc:Choice>
    <mc:Fallback>
      <p:transition spd="slow" advTm="9857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85786" y="1452169"/>
            <a:ext cx="79296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Software Processes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IEEE defined a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software process as: “a set of activities, practices and transformations that people use to develop and maintain software and the associated products, e.g., project plans, design documents, code, test cases and user manual”.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7290" y="701085"/>
            <a:ext cx="7786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Introduction to Software Engineering</a:t>
            </a:r>
            <a:endParaRPr lang="en-IN" sz="3200" dirty="0"/>
          </a:p>
        </p:txBody>
      </p:sp>
    </p:spTree>
  </p:cSld>
  <p:clrMapOvr>
    <a:masterClrMapping/>
  </p:clrMapOvr>
  <p:transition advTm="3933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751154" y="768336"/>
            <a:ext cx="4249738" cy="660400"/>
          </a:xfrm>
          <a:prstGeom prst="rect">
            <a:avLst/>
          </a:prstGeo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is Software?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1142976" y="1886445"/>
            <a:ext cx="764386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Software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is combination of: </a:t>
            </a:r>
          </a:p>
          <a:p>
            <a:pPr marL="742950" indent="-742950" algn="just">
              <a:spcBef>
                <a:spcPct val="50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(1)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instructions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(computer programs) that when executed provide desired features, function, and performance;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 algn="just">
              <a:spcBef>
                <a:spcPct val="50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2)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data structures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that enable the programs to adequately manipulate information and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742950" indent="-742950" algn="just">
              <a:spcBef>
                <a:spcPct val="50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3)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documentation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that describes the operation and use of the programs. </a:t>
            </a:r>
          </a:p>
        </p:txBody>
      </p:sp>
    </p:spTree>
  </p:cSld>
  <p:clrMapOvr>
    <a:masterClrMapping/>
  </p:clrMapOvr>
  <p:transition advTm="8140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Characteristics of software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543956" cy="564357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</a:rPr>
              <a:t>There are various characteristic of software including: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Understandability-</a:t>
            </a:r>
            <a:r>
              <a:rPr lang="en-GB" dirty="0" smtClean="0">
                <a:solidFill>
                  <a:schemeClr val="tx1"/>
                </a:solidFill>
              </a:rPr>
              <a:t> To what extent is the process explicitly defined and how easy is to understand the process.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Visibility-</a:t>
            </a:r>
            <a:r>
              <a:rPr lang="en-GB" dirty="0" smtClean="0">
                <a:solidFill>
                  <a:schemeClr val="tx1"/>
                </a:solidFill>
              </a:rPr>
              <a:t> Do the process activities culminate in clear result so that the progress of process is visible. 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1"/>
                </a:solidFill>
              </a:rPr>
              <a:t>Robustness-</a:t>
            </a:r>
            <a:r>
              <a:rPr lang="en-GB" dirty="0" smtClean="0">
                <a:solidFill>
                  <a:schemeClr val="tx1"/>
                </a:solidFill>
              </a:rPr>
              <a:t> Can the process continues in spite of unexpected problems.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Acceptability-</a:t>
            </a:r>
            <a:r>
              <a:rPr lang="en-GB" dirty="0" smtClean="0">
                <a:solidFill>
                  <a:schemeClr val="tx1"/>
                </a:solidFill>
              </a:rPr>
              <a:t> Is the defined process acceptable to and usable by engineers responsible for producing software product. 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chemeClr val="tx1"/>
                </a:solidFill>
              </a:rPr>
              <a:t>Supportability-</a:t>
            </a:r>
            <a:r>
              <a:rPr lang="en-GB" dirty="0" smtClean="0">
                <a:solidFill>
                  <a:schemeClr val="tx1"/>
                </a:solidFill>
              </a:rPr>
              <a:t> To what extent CASE tool support the process activities.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86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5816"/>
    </mc:Choice>
    <mc:Fallback>
      <p:transition spd="slow" advTm="4581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1476453"/>
            <a:ext cx="7715304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Engineering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is all about developing products, using well-defined, scientific principles and methods. 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, we can define 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software engineering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as an engineering branch associated with the development of software product using well-defined scientific principles, methods and procedures. 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IN" sz="2900" b="1" i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900" b="1" i="1" dirty="0">
                <a:latin typeface="Arial" pitchFamily="34" charset="0"/>
                <a:cs typeface="Arial" pitchFamily="34" charset="0"/>
              </a:rPr>
              <a:t>outcome of software engineering is an efficient and reliable software product.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46093" y="572844"/>
            <a:ext cx="4783361" cy="713016"/>
          </a:xfrm>
          <a:prstGeom prst="rect">
            <a:avLst/>
          </a:prstGeo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is Engineering?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6549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00166" y="871349"/>
            <a:ext cx="69706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LAYERS OF SOFTWARE ENGINEERING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 b="7816"/>
          <a:stretch>
            <a:fillRect/>
          </a:stretch>
        </p:blipFill>
        <p:spPr bwMode="auto">
          <a:xfrm>
            <a:off x="1285852" y="1857364"/>
            <a:ext cx="7572428" cy="4357718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344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72148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597</TotalTime>
  <Words>866</Words>
  <Application>Microsoft Office PowerPoint</Application>
  <PresentationFormat>On-screen Show (4:3)</PresentationFormat>
  <Paragraphs>101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Subject: SOFTWARE ENGINEERING  Subject Code: 3CS4-07  UNIT I: Introduction to Software Engineering</vt:lpstr>
      <vt:lpstr>Slide 2</vt:lpstr>
      <vt:lpstr>Slide 3</vt:lpstr>
      <vt:lpstr>What is software engineering?</vt:lpstr>
      <vt:lpstr>Slide 5</vt:lpstr>
      <vt:lpstr>Slide 6</vt:lpstr>
      <vt:lpstr>Characteristics of software</vt:lpstr>
      <vt:lpstr>Slide 8</vt:lpstr>
      <vt:lpstr>Slide 9</vt:lpstr>
      <vt:lpstr>Slide 10</vt:lpstr>
      <vt:lpstr>Slide 11</vt:lpstr>
      <vt:lpstr>Sdlc (software life-cycle models)</vt:lpstr>
      <vt:lpstr>Types of sdlc</vt:lpstr>
      <vt:lpstr>Sdlc: waterfall models</vt:lpstr>
      <vt:lpstr>Phases of Waterfall modelS</vt:lpstr>
      <vt:lpstr>Generic Waterfall Model</vt:lpstr>
      <vt:lpstr>Iterative Waterfall Model</vt:lpstr>
      <vt:lpstr>THE V-MODEL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NAME,SUBJECT NAME, BRANCH, FACULTY NAME ARE IN 14 Font size Main heading in 24 font size sub heading in 20 font size all text in 18 fo</dc:title>
  <dc:creator>git</dc:creator>
  <cp:lastModifiedBy>Tamchu</cp:lastModifiedBy>
  <cp:revision>121</cp:revision>
  <dcterms:created xsi:type="dcterms:W3CDTF">2006-08-16T00:00:00Z</dcterms:created>
  <dcterms:modified xsi:type="dcterms:W3CDTF">2020-07-01T18:14:37Z</dcterms:modified>
</cp:coreProperties>
</file>