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40" r:id="rId3"/>
    <p:sldId id="342" r:id="rId4"/>
    <p:sldId id="343" r:id="rId5"/>
    <p:sldId id="369" r:id="rId6"/>
    <p:sldId id="367" r:id="rId7"/>
    <p:sldId id="368" r:id="rId8"/>
    <p:sldId id="370" r:id="rId9"/>
    <p:sldId id="344" r:id="rId10"/>
    <p:sldId id="371" r:id="rId11"/>
    <p:sldId id="345" r:id="rId12"/>
    <p:sldId id="372" r:id="rId13"/>
    <p:sldId id="375" r:id="rId14"/>
    <p:sldId id="346" r:id="rId15"/>
    <p:sldId id="373" r:id="rId16"/>
    <p:sldId id="347" r:id="rId17"/>
    <p:sldId id="374" r:id="rId18"/>
    <p:sldId id="35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261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GLOBAL INSTITUTE OF TECHNOLOGY JAIPUR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FBF87-CB66-4315-9BED-0508ABFCB4D4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NAME OF FACULTY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548F6-E75B-4A70-BA6B-1183FE87A0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151932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GLOBAL INSTITUTE OF TECHNOLOGY JAIPUR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D5DEA-1997-42D9-869E-3130071EF6F5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NAME OF FACULTY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D42EB-0CB2-482D-928A-02080AA310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57709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D42EB-0CB2-482D-928A-02080AA310C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NAME OF FACULTY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GLOBAL INSTITUTE OF TECHNOLOGY JAIPUR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853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108-8AD3-480D-B158-AA518CA42840}" type="datetime1">
              <a:rPr lang="en-US" smtClean="0"/>
              <a:pPr/>
              <a:t>7/2/2020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D5D9-6273-431B-AB4E-DA62EF3F4BDC}" type="datetime1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284D-0766-4466-BBAB-524376F8D04D}" type="datetime1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1AAC-4109-4D3E-A118-C245B18453EB}" type="datetime1">
              <a:rPr lang="en-US" smtClean="0"/>
              <a:pPr/>
              <a:t>7/2/2020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600200" y="76200"/>
            <a:ext cx="4876800" cy="288925"/>
          </a:xfrm>
        </p:spPr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B920-42EF-4326-8F40-95EA40B16879}" type="datetime1">
              <a:rPr lang="en-US" smtClean="0"/>
              <a:pPr/>
              <a:t>7/2/2020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53-C4DC-4A3A-A49B-0C1E9B299244}" type="datetime1">
              <a:rPr lang="en-US" smtClean="0"/>
              <a:pPr/>
              <a:t>7/2/2020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9CC0-0588-4EA6-A1B7-7D592AD09B4E}" type="datetime1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BDE-72F0-44A8-8049-D47A5C3983F5}" type="datetime1">
              <a:rPr lang="en-US" smtClean="0"/>
              <a:pPr/>
              <a:t>7/2/2020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C155-46E9-4443-9BC1-FA258468A892}" type="datetime1">
              <a:rPr lang="en-US" smtClean="0"/>
              <a:pPr/>
              <a:t>7/2/2020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F8B9-06E4-417E-B490-B797CE449855}" type="datetime1">
              <a:rPr lang="en-US" smtClean="0"/>
              <a:pPr/>
              <a:t>7/2/2020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D4A0-6B9B-427E-8635-883E9D6E15B0}" type="datetime1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C7D0371-C46A-42EC-890F-ED3893EB4D32}" type="datetime1">
              <a:rPr lang="en-US" smtClean="0"/>
              <a:pPr/>
              <a:t>7/2/2020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dirty="0" smtClean="0"/>
              <a:t>3 sem : Software Engg. : Faculty </a:t>
            </a:r>
            <a:r>
              <a:rPr lang="en-US" dirty="0" err="1" smtClean="0"/>
              <a:t>Rashi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, GIT, </a:t>
            </a:r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285860"/>
            <a:ext cx="8786874" cy="5072098"/>
          </a:xfrm>
        </p:spPr>
        <p:txBody>
          <a:bodyPr anchor="ctr"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Subject: SOFTWARE ENGINEERING</a:t>
            </a:r>
            <a:r>
              <a:rPr lang="en-US" sz="4800" b="1" dirty="0" smtClean="0">
                <a:solidFill>
                  <a:schemeClr val="tx1"/>
                </a:solidFill>
              </a:rPr>
              <a:t/>
            </a:r>
            <a:br>
              <a:rPr lang="en-US" sz="4800" b="1" dirty="0" smtClean="0">
                <a:solidFill>
                  <a:schemeClr val="tx1"/>
                </a:solidFill>
              </a:rPr>
            </a:br>
            <a:r>
              <a:rPr lang="en-US" sz="4800" b="1" dirty="0" smtClean="0">
                <a:solidFill>
                  <a:schemeClr val="tx1"/>
                </a:solidFill>
              </a:rPr>
              <a:t/>
            </a:r>
            <a:br>
              <a:rPr lang="en-US" sz="48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Subject Code: 3CS4-07</a:t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4800" b="1" dirty="0" smtClean="0">
                <a:solidFill>
                  <a:schemeClr val="tx1"/>
                </a:solidFill>
              </a:rPr>
              <a:t/>
            </a:r>
            <a:br>
              <a:rPr lang="en-US" sz="4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>UNIT I: Introduction to Software Engineering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/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>Lecture-2: SDLC Models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3581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GLOBAL INSTITUTE OF TECHNOLGY JAIPUR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0"/>
            <a:ext cx="179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Software Engineering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0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III SEM CS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3111"/>
    </mc:Choice>
    <mc:Fallback>
      <p:transition spd="slow" advTm="2311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>
            <a:normAutofit/>
          </a:bodyPr>
          <a:lstStyle/>
          <a:p>
            <a:r>
              <a:rPr lang="en-IN" b="1" dirty="0" smtClean="0"/>
              <a:t>Prototype Model</a:t>
            </a:r>
            <a:endParaRPr lang="en-IN" dirty="0"/>
          </a:p>
        </p:txBody>
      </p:sp>
      <p:pic>
        <p:nvPicPr>
          <p:cNvPr id="5" name="Picture 4" descr="prototyp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44000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Sdlc</a:t>
            </a:r>
            <a:r>
              <a:rPr lang="en-US" dirty="0" smtClean="0"/>
              <a:t>: spiral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8572560" cy="521497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 1987 the BOEHM proposed a model for development of software known as “Boehm Spiral Life cycle Model”.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According to its name the activity of this model are organize like spiral that has many circles whose number depends on software requirements.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The radial dimension of this model, the cumulative cost for accomplishing different stages and angular dimension show the progress in completing each cycle of the spiral.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The main objective of this model is to minimize the RISK through the use of prototype.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92947"/>
    </mc:Choice>
    <mc:Fallback>
      <p:transition spd="slow" advTm="9294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TYPICAL SPIRAL MODEL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44000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SEGMENTS in</a:t>
            </a:r>
            <a:r>
              <a:rPr lang="en-US" dirty="0" smtClean="0"/>
              <a:t> spiral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85860"/>
            <a:ext cx="8839200" cy="514353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u="sng" dirty="0" smtClean="0"/>
              <a:t>SEGMENT </a:t>
            </a:r>
            <a:r>
              <a:rPr lang="en-IN" u="sng" dirty="0" smtClean="0"/>
              <a:t>1:</a:t>
            </a:r>
            <a:r>
              <a:rPr lang="en-IN" b="1" u="sng" dirty="0" smtClean="0"/>
              <a:t> </a:t>
            </a:r>
            <a:r>
              <a:rPr lang="en-IN" b="1" dirty="0" smtClean="0"/>
              <a:t>Communication</a:t>
            </a:r>
            <a:r>
              <a:rPr lang="en-IN" dirty="0" smtClean="0"/>
              <a:t> includes following activities: (requirement gathering, customer evaluation and understanding)</a:t>
            </a:r>
          </a:p>
          <a:p>
            <a:pPr>
              <a:buFont typeface="Wingdings" pitchFamily="2" charset="2"/>
              <a:buChar char="Ø"/>
            </a:pPr>
            <a:r>
              <a:rPr lang="en-IN" u="sng" dirty="0" smtClean="0"/>
              <a:t>SEGMENT </a:t>
            </a:r>
            <a:r>
              <a:rPr lang="en-IN" u="sng" dirty="0" smtClean="0"/>
              <a:t>2:</a:t>
            </a:r>
            <a:r>
              <a:rPr lang="en-IN" b="1" u="sng" dirty="0" smtClean="0"/>
              <a:t> </a:t>
            </a:r>
            <a:r>
              <a:rPr lang="en-IN" b="1" dirty="0" smtClean="0"/>
              <a:t>Planning</a:t>
            </a:r>
            <a:r>
              <a:rPr lang="en-IN" dirty="0" smtClean="0"/>
              <a:t> includes following activities: (estimation, scheduling and risk analysis)</a:t>
            </a:r>
          </a:p>
          <a:p>
            <a:pPr>
              <a:buFont typeface="Wingdings" pitchFamily="2" charset="2"/>
              <a:buChar char="Ø"/>
            </a:pPr>
            <a:r>
              <a:rPr lang="en-IN" u="sng" dirty="0" smtClean="0"/>
              <a:t>SEGMENT </a:t>
            </a:r>
            <a:r>
              <a:rPr lang="en-IN" u="sng" dirty="0" smtClean="0"/>
              <a:t>3: </a:t>
            </a:r>
            <a:r>
              <a:rPr lang="en-IN" b="1" dirty="0" err="1" smtClean="0"/>
              <a:t>Modeling</a:t>
            </a:r>
            <a:r>
              <a:rPr lang="en-IN" dirty="0" smtClean="0"/>
              <a:t> includes following activities: (analysis and design)</a:t>
            </a:r>
          </a:p>
          <a:p>
            <a:pPr>
              <a:buFont typeface="Wingdings" pitchFamily="2" charset="2"/>
              <a:buChar char="Ø"/>
            </a:pPr>
            <a:r>
              <a:rPr lang="en-IN" u="sng" dirty="0" smtClean="0"/>
              <a:t>SEGMENT </a:t>
            </a:r>
            <a:r>
              <a:rPr lang="en-IN" u="sng" dirty="0" smtClean="0"/>
              <a:t>4:</a:t>
            </a:r>
            <a:r>
              <a:rPr lang="en-IN" b="1" u="sng" dirty="0" smtClean="0"/>
              <a:t> </a:t>
            </a:r>
            <a:r>
              <a:rPr lang="en-IN" b="1" dirty="0" smtClean="0"/>
              <a:t>Construction</a:t>
            </a:r>
            <a:r>
              <a:rPr lang="en-IN" dirty="0" smtClean="0"/>
              <a:t> includes following activities: (coding and testing)</a:t>
            </a:r>
          </a:p>
          <a:p>
            <a:pPr>
              <a:buFont typeface="Wingdings" pitchFamily="2" charset="2"/>
              <a:buChar char="Ø"/>
            </a:pPr>
            <a:r>
              <a:rPr lang="en-IN" u="sng" smtClean="0"/>
              <a:t>SEGMENT </a:t>
            </a:r>
            <a:r>
              <a:rPr lang="en-IN" u="sng" smtClean="0"/>
              <a:t>5:</a:t>
            </a:r>
            <a:r>
              <a:rPr lang="en-IN" b="1" u="sng" smtClean="0"/>
              <a:t> </a:t>
            </a:r>
            <a:r>
              <a:rPr lang="en-IN" b="1" dirty="0" smtClean="0"/>
              <a:t>Deployment</a:t>
            </a:r>
            <a:r>
              <a:rPr lang="en-IN" dirty="0" smtClean="0"/>
              <a:t> includes following activities: (delivery and feedback)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 sem : Software Engg. : Faculty Rashi jain, GIT, Jaipur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Sdlc</a:t>
            </a:r>
            <a:r>
              <a:rPr lang="en-US" dirty="0" smtClean="0"/>
              <a:t>: evolutionary development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285860"/>
            <a:ext cx="8715436" cy="535785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This model is also known as Evolutionary Prototyping ,Simulated, Rapid Delivery cycle.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This model have many similarities with iterative enhancement model only one and most important difference is that it does not require a usable product at end of each cycle.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In this model it is not necessary that all end products should be usable as a particular software application can also be release in parts whose all parts when combined then only it work.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FOR EXAMPLE: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First cycle implementation GUI.</a:t>
            </a:r>
          </a:p>
          <a:p>
            <a:pPr algn="just">
              <a:buFont typeface="Wingdings" pitchFamily="2" charset="2"/>
              <a:buChar char="Ø"/>
            </a:pPr>
            <a:r>
              <a:rPr lang="fr-FR" sz="2400" dirty="0" smtClean="0">
                <a:solidFill>
                  <a:schemeClr val="tx1"/>
                </a:solidFill>
              </a:rPr>
              <a:t>Second cycle implement file manipulation.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Third develop queries.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98565"/>
    </mc:Choice>
    <mc:Fallback>
      <p:transition spd="slow" advTm="98565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1414"/>
            <a:ext cx="8686800" cy="838200"/>
          </a:xfrm>
        </p:spPr>
        <p:txBody>
          <a:bodyPr/>
          <a:lstStyle/>
          <a:p>
            <a:r>
              <a:rPr lang="en-US" dirty="0" smtClean="0"/>
              <a:t>evolutionary development model</a:t>
            </a:r>
            <a:endParaRPr lang="en-IN" dirty="0"/>
          </a:p>
        </p:txBody>
      </p:sp>
      <p:pic>
        <p:nvPicPr>
          <p:cNvPr id="5" name="Picture 2" descr="C:\Users\TEMP\Downloads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8324647" cy="5572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Sdlc</a:t>
            </a:r>
            <a:r>
              <a:rPr lang="en-US" dirty="0" smtClean="0"/>
              <a:t>: iterative enhancement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54162"/>
            <a:ext cx="8715436" cy="501811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Iterative model is developed to overcome the draw back of water fall model.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It is a combination of benefits of water fall model and prototype model. Very popular i.e. used by industries.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In this model software is developed in increments each increments add some functional capability to the system until full system is developed.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It provide better testing after each increment is easy as compare to entire model testing of water fall model and prototype.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In this model partial product is developed on few easily understandable requirements of overall requirements.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19513"/>
    </mc:Choice>
    <mc:Fallback>
      <p:transition spd="slow" advTm="11951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1414"/>
            <a:ext cx="8686800" cy="838200"/>
          </a:xfrm>
        </p:spPr>
        <p:txBody>
          <a:bodyPr/>
          <a:lstStyle/>
          <a:p>
            <a:r>
              <a:rPr lang="en-US" dirty="0" smtClean="0"/>
              <a:t>iterative enhancement model</a:t>
            </a:r>
            <a:endParaRPr lang="en-IN" dirty="0"/>
          </a:p>
        </p:txBody>
      </p:sp>
      <p:pic>
        <p:nvPicPr>
          <p:cNvPr id="5" name="Picture 2" descr="C:\Users\TEMP\Downloads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984038"/>
            <a:ext cx="7215238" cy="5873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b="1" i="1" dirty="0" smtClean="0">
                <a:solidFill>
                  <a:srgbClr val="0070C0"/>
                </a:solidFill>
                <a:latin typeface="+mj-lt"/>
              </a:rPr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6597103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402"/>
    </mc:Choice>
    <mc:Fallback>
      <p:transition spd="slow" advTm="240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Sdlc</a:t>
            </a:r>
            <a:r>
              <a:rPr lang="en-US" dirty="0" smtClean="0">
                <a:solidFill>
                  <a:schemeClr val="tx1"/>
                </a:solidFill>
              </a:rPr>
              <a:t> (software life-cycle models)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7298"/>
            <a:ext cx="8624918" cy="5500702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SDLC stand for “SOFTWARE DEVELOPMENT LIFE CYCLE”.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It represents number of identifiable stages under which software goes during its life.</a:t>
            </a:r>
          </a:p>
          <a:p>
            <a:pPr algn="just">
              <a:buFont typeface="Wingdings" pitchFamily="2" charset="2"/>
              <a:buChar char="Ø"/>
            </a:pPr>
            <a:endParaRPr lang="en-US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It is a diagrammatically representation which also provide description of various phases and their sequence in life cycle of software product.</a:t>
            </a:r>
          </a:p>
          <a:p>
            <a:pPr algn="just">
              <a:buFont typeface="Wingdings" pitchFamily="2" charset="2"/>
              <a:buChar char="Ø"/>
            </a:pPr>
            <a:endParaRPr lang="en-US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Software undergoes basic stages during its life cycle i.e. requirement analysis and specification, design, coding and maintenance.</a:t>
            </a:r>
          </a:p>
          <a:p>
            <a:pPr algn="just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b="1" dirty="0" smtClean="0">
                <a:solidFill>
                  <a:schemeClr val="tx1"/>
                </a:solidFill>
              </a:rPr>
              <a:t>We have different SDLC models, each one have its own advantage and disadvantage</a:t>
            </a:r>
          </a:p>
          <a:p>
            <a:pPr algn="just">
              <a:buNone/>
            </a:pPr>
            <a:r>
              <a:rPr lang="en-US" b="1" dirty="0" smtClean="0">
                <a:solidFill>
                  <a:schemeClr val="tx1"/>
                </a:solidFill>
              </a:rPr>
              <a:t>on the basis of: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 Development speed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 Product Quality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 Project Visibility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 Risk Exposure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Administrative overhead</a:t>
            </a:r>
          </a:p>
          <a:p>
            <a:pPr algn="just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1096"/>
    </mc:Choice>
    <mc:Fallback>
      <p:transition spd="slow" advTm="10109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sdlc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There are many software development life-cycle models as there is no general agreement about various phases and their sequence in product life cycle. Some most commonly used life cycles models are given :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sv-SE" dirty="0" smtClean="0">
                <a:solidFill>
                  <a:schemeClr val="tx1"/>
                </a:solidFill>
              </a:rPr>
              <a:t>i. Waterfall model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ii. Prototype model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iii. Spiral model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iv. Evolutionary development model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v. Iterative enhancement model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8863"/>
    </mc:Choice>
    <mc:Fallback>
      <p:transition spd="slow" advTm="3886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Sdlc</a:t>
            </a:r>
            <a:r>
              <a:rPr lang="en-US" dirty="0" smtClean="0"/>
              <a:t>: waterfall models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42844" y="1214422"/>
            <a:ext cx="864399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 algn="just">
              <a:buFont typeface="Wingdings" pitchFamily="2" charset="2"/>
              <a:buChar char="Ø"/>
            </a:pPr>
            <a:r>
              <a:rPr lang="en-US" sz="2800" dirty="0" smtClean="0"/>
              <a:t>It is a theoretical software development model.</a:t>
            </a:r>
          </a:p>
          <a:p>
            <a:pPr marL="273050" indent="-273050" algn="just">
              <a:buFont typeface="Wingdings" pitchFamily="2" charset="2"/>
              <a:buChar char="Ø"/>
            </a:pPr>
            <a:r>
              <a:rPr lang="en-US" sz="2800" dirty="0" smtClean="0"/>
              <a:t>It is developed by BOEHM in 1970.</a:t>
            </a:r>
          </a:p>
          <a:p>
            <a:pPr marL="273050" indent="-273050" algn="just">
              <a:buFont typeface="Wingdings" pitchFamily="2" charset="2"/>
              <a:buChar char="Ø"/>
            </a:pPr>
            <a:r>
              <a:rPr lang="en-US" sz="2800" dirty="0" smtClean="0"/>
              <a:t> It is also known as classical,traditional,  conventional or linear segment model.</a:t>
            </a:r>
          </a:p>
          <a:p>
            <a:pPr marL="273050" indent="-273050" algn="just">
              <a:buFont typeface="Wingdings" pitchFamily="2" charset="2"/>
              <a:buChar char="Ø"/>
            </a:pPr>
            <a:r>
              <a:rPr lang="en-US" sz="2800" dirty="0" smtClean="0"/>
              <a:t>There are different stages to the development and the output of first stage flow to the next stage and so on.</a:t>
            </a:r>
          </a:p>
          <a:p>
            <a:pPr marL="273050" indent="-273050" algn="just">
              <a:buFont typeface="Wingdings" pitchFamily="2" charset="2"/>
              <a:buChar char="Ø"/>
            </a:pPr>
            <a:r>
              <a:rPr lang="en-US" sz="2800" dirty="0" smtClean="0"/>
              <a:t> It force on sequential phase</a:t>
            </a:r>
          </a:p>
          <a:p>
            <a:pPr marL="273050" indent="82550" algn="just"/>
            <a:r>
              <a:rPr lang="en-US" sz="2800" dirty="0" smtClean="0"/>
              <a:t>development in which no phase can overlap another phase.</a:t>
            </a:r>
          </a:p>
          <a:p>
            <a:pPr marL="273050" indent="-273050" algn="just">
              <a:buFont typeface="Wingdings" pitchFamily="2" charset="2"/>
              <a:buChar char="Ø"/>
            </a:pPr>
            <a:r>
              <a:rPr lang="en-US" sz="2800" dirty="0" smtClean="0"/>
              <a:t> Each phase of this model is well define the starting and ending criteria which is to be documented by which the standard outputs produce by each phase can formulate.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1913"/>
    </mc:Choice>
    <mc:Fallback>
      <p:transition spd="slow" advTm="15191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Phases of Waterfall </a:t>
            </a:r>
            <a:r>
              <a:rPr lang="en-IN" b="1" dirty="0" err="1" smtClean="0"/>
              <a:t>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7298"/>
            <a:ext cx="8686800" cy="550070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IN" b="1" dirty="0" smtClean="0"/>
              <a:t>Phases of Waterfall model: </a:t>
            </a:r>
            <a:r>
              <a:rPr lang="en-IN" dirty="0" smtClean="0"/>
              <a:t>All work flows from </a:t>
            </a:r>
            <a:r>
              <a:rPr lang="en-IN" b="1" dirty="0" smtClean="0"/>
              <a:t>communication</a:t>
            </a:r>
            <a:r>
              <a:rPr lang="en-IN" dirty="0" smtClean="0"/>
              <a:t> towards </a:t>
            </a:r>
            <a:r>
              <a:rPr lang="en-IN" b="1" dirty="0" smtClean="0"/>
              <a:t>deployment</a:t>
            </a:r>
            <a:r>
              <a:rPr lang="en-IN" dirty="0" smtClean="0"/>
              <a:t> in a reasonably linear fashion.</a:t>
            </a:r>
          </a:p>
          <a:p>
            <a:pPr lvl="0">
              <a:lnSpc>
                <a:spcPct val="170000"/>
              </a:lnSpc>
            </a:pPr>
            <a:r>
              <a:rPr lang="en-IN" b="1" dirty="0" smtClean="0"/>
              <a:t>Communication</a:t>
            </a:r>
            <a:r>
              <a:rPr lang="en-IN" dirty="0" smtClean="0"/>
              <a:t>: includes </a:t>
            </a:r>
            <a:r>
              <a:rPr lang="en-IN" b="1" dirty="0" smtClean="0"/>
              <a:t>project initiation</a:t>
            </a:r>
            <a:r>
              <a:rPr lang="en-IN" dirty="0" smtClean="0"/>
              <a:t> and </a:t>
            </a:r>
            <a:r>
              <a:rPr lang="en-IN" b="1" dirty="0" smtClean="0"/>
              <a:t>requirements gathering</a:t>
            </a:r>
            <a:r>
              <a:rPr lang="en-IN" dirty="0" smtClean="0"/>
              <a:t> activities.</a:t>
            </a:r>
          </a:p>
          <a:p>
            <a:pPr lvl="0">
              <a:lnSpc>
                <a:spcPct val="170000"/>
              </a:lnSpc>
            </a:pPr>
            <a:r>
              <a:rPr lang="en-IN" b="1" dirty="0" smtClean="0"/>
              <a:t>Planning: </a:t>
            </a:r>
            <a:r>
              <a:rPr lang="en-IN" dirty="0" smtClean="0"/>
              <a:t>includes </a:t>
            </a:r>
            <a:r>
              <a:rPr lang="en-IN" b="1" dirty="0" smtClean="0"/>
              <a:t>estimating</a:t>
            </a:r>
            <a:r>
              <a:rPr lang="en-IN" dirty="0" smtClean="0"/>
              <a:t>, </a:t>
            </a:r>
            <a:r>
              <a:rPr lang="en-IN" b="1" dirty="0" smtClean="0"/>
              <a:t>scheduling</a:t>
            </a:r>
            <a:r>
              <a:rPr lang="en-IN" dirty="0" smtClean="0"/>
              <a:t> and </a:t>
            </a:r>
            <a:r>
              <a:rPr lang="en-IN" b="1" dirty="0" smtClean="0"/>
              <a:t>tracking</a:t>
            </a:r>
            <a:r>
              <a:rPr lang="en-IN" dirty="0" smtClean="0"/>
              <a:t> activities.</a:t>
            </a:r>
          </a:p>
          <a:p>
            <a:pPr lvl="0">
              <a:lnSpc>
                <a:spcPct val="170000"/>
              </a:lnSpc>
            </a:pPr>
            <a:r>
              <a:rPr lang="en-IN" b="1" dirty="0" err="1" smtClean="0"/>
              <a:t>Modeling</a:t>
            </a:r>
            <a:r>
              <a:rPr lang="en-IN" b="1" dirty="0" smtClean="0"/>
              <a:t>: </a:t>
            </a:r>
            <a:r>
              <a:rPr lang="en-IN" dirty="0" smtClean="0"/>
              <a:t>includes </a:t>
            </a:r>
            <a:r>
              <a:rPr lang="en-IN" b="1" dirty="0" smtClean="0"/>
              <a:t>analysis</a:t>
            </a:r>
            <a:r>
              <a:rPr lang="en-IN" dirty="0" smtClean="0"/>
              <a:t> and </a:t>
            </a:r>
            <a:r>
              <a:rPr lang="en-IN" b="1" dirty="0" smtClean="0"/>
              <a:t>design</a:t>
            </a:r>
            <a:r>
              <a:rPr lang="en-IN" dirty="0" smtClean="0"/>
              <a:t> activities.</a:t>
            </a:r>
          </a:p>
          <a:p>
            <a:pPr lvl="0">
              <a:lnSpc>
                <a:spcPct val="170000"/>
              </a:lnSpc>
            </a:pPr>
            <a:r>
              <a:rPr lang="en-IN" b="1" dirty="0" smtClean="0"/>
              <a:t>Construction: </a:t>
            </a:r>
            <a:r>
              <a:rPr lang="en-IN" dirty="0" smtClean="0"/>
              <a:t>includes </a:t>
            </a:r>
            <a:r>
              <a:rPr lang="en-IN" b="1" dirty="0" smtClean="0"/>
              <a:t>coding</a:t>
            </a:r>
            <a:r>
              <a:rPr lang="en-IN" dirty="0" smtClean="0"/>
              <a:t> and </a:t>
            </a:r>
            <a:r>
              <a:rPr lang="en-IN" b="1" dirty="0" smtClean="0"/>
              <a:t>testing</a:t>
            </a:r>
            <a:r>
              <a:rPr lang="en-IN" dirty="0" smtClean="0"/>
              <a:t> activities.</a:t>
            </a:r>
          </a:p>
          <a:p>
            <a:pPr lvl="0">
              <a:lnSpc>
                <a:spcPct val="170000"/>
              </a:lnSpc>
            </a:pPr>
            <a:r>
              <a:rPr lang="en-IN" b="1" dirty="0" smtClean="0"/>
              <a:t>Deployment:</a:t>
            </a:r>
            <a:r>
              <a:rPr lang="en-IN" dirty="0" smtClean="0"/>
              <a:t> includes product </a:t>
            </a:r>
            <a:r>
              <a:rPr lang="en-IN" b="1" dirty="0" smtClean="0"/>
              <a:t>delivery</a:t>
            </a:r>
            <a:r>
              <a:rPr lang="en-IN" dirty="0" smtClean="0"/>
              <a:t>, </a:t>
            </a:r>
            <a:r>
              <a:rPr lang="en-IN" b="1" dirty="0" smtClean="0"/>
              <a:t>support</a:t>
            </a:r>
            <a:r>
              <a:rPr lang="en-IN" dirty="0" smtClean="0"/>
              <a:t> and </a:t>
            </a:r>
            <a:r>
              <a:rPr lang="en-IN" b="1" dirty="0" smtClean="0"/>
              <a:t>feedback</a:t>
            </a:r>
            <a:r>
              <a:rPr lang="en-IN" dirty="0" smtClean="0"/>
              <a:t> activities.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Generic Waterfall Model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500306"/>
            <a:ext cx="885831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Iterative Waterfall Model</a:t>
            </a:r>
            <a:endParaRPr lang="en-IN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863805" y="1437248"/>
            <a:ext cx="7629763" cy="5125297"/>
            <a:chOff x="1822" y="202"/>
            <a:chExt cx="8115" cy="421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 l="2629" t="16428" r="2629" b="3839"/>
            <a:stretch>
              <a:fillRect/>
            </a:stretch>
          </p:blipFill>
          <p:spPr bwMode="auto">
            <a:xfrm>
              <a:off x="2043" y="371"/>
              <a:ext cx="7674" cy="3877"/>
            </a:xfrm>
            <a:prstGeom prst="rect">
              <a:avLst/>
            </a:prstGeom>
            <a:noFill/>
          </p:spPr>
        </p:pic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1822" y="202"/>
              <a:ext cx="8115" cy="4215"/>
            </a:xfrm>
            <a:prstGeom prst="rect">
              <a:avLst/>
            </a:prstGeom>
            <a:noFill/>
            <a:ln w="9525">
              <a:solidFill>
                <a:srgbClr val="2E2B1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THE V-MODEL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36"/>
            <a:ext cx="3409944" cy="5303838"/>
          </a:xfrm>
        </p:spPr>
        <p:txBody>
          <a:bodyPr>
            <a:noAutofit/>
          </a:bodyPr>
          <a:lstStyle/>
          <a:p>
            <a:pPr marL="1588" indent="12700" algn="just">
              <a:buNone/>
            </a:pPr>
            <a:r>
              <a:rPr lang="en-IN" sz="2400" dirty="0" smtClean="0"/>
              <a:t>A variation in the representation of the waterfall model is called the V-model. Represented in Figure, the V-model depicts the relationship of quality assurance actions to the actions associated with communication, </a:t>
            </a:r>
            <a:r>
              <a:rPr lang="en-IN" sz="2400" dirty="0" err="1" smtClean="0"/>
              <a:t>modeling</a:t>
            </a:r>
            <a:r>
              <a:rPr lang="en-IN" sz="2400" dirty="0" smtClean="0"/>
              <a:t>, and early construction activities.</a:t>
            </a:r>
            <a:endParaRPr lang="en-IN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8219" t="2151" r="4110"/>
          <a:stretch>
            <a:fillRect/>
          </a:stretch>
        </p:blipFill>
        <p:spPr bwMode="auto">
          <a:xfrm>
            <a:off x="3643306" y="0"/>
            <a:ext cx="550069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Sdlc</a:t>
            </a:r>
            <a:r>
              <a:rPr lang="en-US" dirty="0" smtClean="0"/>
              <a:t>: prototype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4572000" cy="4875234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The prototype model firstly a working prototype developed instead of developing actual software.</a:t>
            </a:r>
          </a:p>
          <a:p>
            <a:pPr algn="just">
              <a:buNone/>
            </a:pPr>
            <a:endParaRPr lang="en-US" sz="105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 This is developed according to available requirements which basically have limited functions, low reliability while it passes through all stages of development.</a:t>
            </a:r>
          </a:p>
          <a:p>
            <a:pPr algn="just">
              <a:buNone/>
            </a:pPr>
            <a:endParaRPr lang="en-US" sz="105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 This model is used by developer and given to user for review which help the user to better understand his needs and requirement and then feedback from users.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t="998"/>
          <a:stretch>
            <a:fillRect/>
          </a:stretch>
        </p:blipFill>
        <p:spPr bwMode="auto">
          <a:xfrm>
            <a:off x="4643438" y="1285860"/>
            <a:ext cx="450056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30060"/>
    </mc:Choice>
    <mc:Fallback>
      <p:transition spd="slow" advTm="13006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610</TotalTime>
  <Words>894</Words>
  <Application>Microsoft Office PowerPoint</Application>
  <PresentationFormat>On-screen Show (4:3)</PresentationFormat>
  <Paragraphs>92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Trek</vt:lpstr>
      <vt:lpstr>Subject: SOFTWARE ENGINEERING  Subject Code: 3CS4-07  UNIT I: Introduction to Software Engineering  Lecture-2: SDLC Models</vt:lpstr>
      <vt:lpstr>Sdlc (software life-cycle models)</vt:lpstr>
      <vt:lpstr>Types of sdlc</vt:lpstr>
      <vt:lpstr>Sdlc: waterfall models</vt:lpstr>
      <vt:lpstr>Phases of Waterfall modelS</vt:lpstr>
      <vt:lpstr>Generic Waterfall Model</vt:lpstr>
      <vt:lpstr>Iterative Waterfall Model</vt:lpstr>
      <vt:lpstr>THE V-MODEL</vt:lpstr>
      <vt:lpstr>Sdlc: prototype model </vt:lpstr>
      <vt:lpstr>Prototype Model</vt:lpstr>
      <vt:lpstr>Sdlc: spiral model</vt:lpstr>
      <vt:lpstr>TYPICAL SPIRAL MODEL</vt:lpstr>
      <vt:lpstr>SEGMENTS in spiral model</vt:lpstr>
      <vt:lpstr>Sdlc: evolutionary development model</vt:lpstr>
      <vt:lpstr>evolutionary development model</vt:lpstr>
      <vt:lpstr>Sdlc: iterative enhancement model</vt:lpstr>
      <vt:lpstr>iterative enhancement model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 NAME,SUBJECT NAME, BRANCH, FACULTY NAME ARE IN 14 Font size Main heading in 24 font size sub heading in 20 font size all text in 18 fo</dc:title>
  <dc:creator>git</dc:creator>
  <cp:lastModifiedBy>Tamchu</cp:lastModifiedBy>
  <cp:revision>125</cp:revision>
  <dcterms:created xsi:type="dcterms:W3CDTF">2006-08-16T00:00:00Z</dcterms:created>
  <dcterms:modified xsi:type="dcterms:W3CDTF">2020-07-02T03:12:21Z</dcterms:modified>
</cp:coreProperties>
</file>