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5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572" y="-17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61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GLOBAL INSTITUTE OF TECHNOLOGY JAIPUR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2FBF87-CB66-4315-9BED-0508ABFCB4D4}" type="datetimeFigureOut">
              <a:rPr lang="en-US" smtClean="0"/>
              <a:pPr/>
              <a:t>7/4/2020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FACULTY</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6548F6-E75B-4A70-BA6B-1183FE87A0EE}" type="slidenum">
              <a:rPr lang="en-US" smtClean="0"/>
              <a:pPr/>
              <a:t>‹#›</a:t>
            </a:fld>
            <a:endParaRPr lang="en-US"/>
          </a:p>
        </p:txBody>
      </p:sp>
    </p:spTree>
    <p:extLst>
      <p:ext uri="{BB962C8B-B14F-4D97-AF65-F5344CB8AC3E}">
        <p14:creationId xmlns="" xmlns:p14="http://schemas.microsoft.com/office/powerpoint/2010/main" val="120151932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GLOBAL INSTITUTE OF TECHNOLOGY JAIPUR</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BD5DEA-1997-42D9-869E-3130071EF6F5}" type="datetimeFigureOut">
              <a:rPr lang="en-US" smtClean="0"/>
              <a:pPr/>
              <a:t>7/4/2020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FACULTY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D42EB-0CB2-482D-928A-02080AA310CD}" type="slidenum">
              <a:rPr lang="en-US" smtClean="0"/>
              <a:pPr/>
              <a:t>‹#›</a:t>
            </a:fld>
            <a:endParaRPr lang="en-US"/>
          </a:p>
        </p:txBody>
      </p:sp>
    </p:spTree>
    <p:extLst>
      <p:ext uri="{BB962C8B-B14F-4D97-AF65-F5344CB8AC3E}">
        <p14:creationId xmlns="" xmlns:p14="http://schemas.microsoft.com/office/powerpoint/2010/main" val="282577093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3D42EB-0CB2-482D-928A-02080AA310CD}"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NAME OF FACULTY</a:t>
            </a:r>
            <a:endParaRPr lang="en-US" dirty="0"/>
          </a:p>
        </p:txBody>
      </p:sp>
      <p:sp>
        <p:nvSpPr>
          <p:cNvPr id="6" name="Header Placeholder 5"/>
          <p:cNvSpPr>
            <a:spLocks noGrp="1"/>
          </p:cNvSpPr>
          <p:nvPr>
            <p:ph type="hdr" sz="quarter" idx="12"/>
          </p:nvPr>
        </p:nvSpPr>
        <p:spPr/>
        <p:txBody>
          <a:bodyPr/>
          <a:lstStyle/>
          <a:p>
            <a:r>
              <a:rPr lang="en-US" dirty="0" smtClean="0"/>
              <a:t>GLOBAL INSTITUTE OF TECHNOLOGY JAIPUR</a:t>
            </a:r>
            <a:endParaRPr lang="en-US" dirty="0"/>
          </a:p>
        </p:txBody>
      </p:sp>
    </p:spTree>
    <p:extLst>
      <p:ext uri="{BB962C8B-B14F-4D97-AF65-F5344CB8AC3E}">
        <p14:creationId xmlns="" xmlns:p14="http://schemas.microsoft.com/office/powerpoint/2010/main" val="4178533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36E3108-8AD3-480D-B158-AA518CA42840}" type="datetime1">
              <a:rPr lang="en-US" smtClean="0"/>
              <a:pPr/>
              <a:t>7/4/2020</a:t>
            </a:fld>
            <a:endParaRPr lang="en-US"/>
          </a:p>
        </p:txBody>
      </p:sp>
      <p:sp>
        <p:nvSpPr>
          <p:cNvPr id="2" name="Footer Placeholder 1"/>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1DD5D9-6273-431B-AB4E-DA62EF3F4BDC}" type="datetime1">
              <a:rPr lang="en-US" smtClean="0"/>
              <a:pPr/>
              <a:t>7/4/2020</a:t>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74284D-0766-4466-BBAB-524376F8D04D}" type="datetime1">
              <a:rPr lang="en-US" smtClean="0"/>
              <a:pPr/>
              <a:t>7/4/2020</a:t>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2441AAC-4109-4D3E-A118-C245B18453EB}" type="datetime1">
              <a:rPr lang="en-US" smtClean="0"/>
              <a:pPr/>
              <a:t>7/4/2020</a:t>
            </a:fld>
            <a:endParaRPr lang="en-US"/>
          </a:p>
        </p:txBody>
      </p:sp>
      <p:sp>
        <p:nvSpPr>
          <p:cNvPr id="19" name="Footer Placeholder 18"/>
          <p:cNvSpPr>
            <a:spLocks noGrp="1"/>
          </p:cNvSpPr>
          <p:nvPr>
            <p:ph type="ftr" sz="quarter" idx="11"/>
          </p:nvPr>
        </p:nvSpPr>
        <p:spPr>
          <a:xfrm>
            <a:off x="1600200" y="76200"/>
            <a:ext cx="4876800" cy="288925"/>
          </a:xfrm>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895B920-42EF-4326-8F40-95EA40B16879}" type="datetime1">
              <a:rPr lang="en-US" smtClean="0"/>
              <a:pPr/>
              <a:t>7/4/2020</a:t>
            </a:fld>
            <a:endParaRPr lang="en-US"/>
          </a:p>
        </p:txBody>
      </p:sp>
      <p:sp>
        <p:nvSpPr>
          <p:cNvPr id="11" name="Footer Placeholder 10"/>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9240053-C4DC-4A3A-A49B-0C1E9B299244}" type="datetime1">
              <a:rPr lang="en-US" smtClean="0"/>
              <a:pPr/>
              <a:t>7/4/2020</a:t>
            </a:fld>
            <a:endParaRPr lang="en-US"/>
          </a:p>
        </p:txBody>
      </p:sp>
      <p:sp>
        <p:nvSpPr>
          <p:cNvPr id="10" name="Footer Placeholder 9"/>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14E9CC0-0588-4EA6-A1B7-7D592AD09B4E}" type="datetime1">
              <a:rPr lang="en-US" smtClean="0"/>
              <a:pPr/>
              <a:t>7/4/2020</a:t>
            </a:fld>
            <a:endParaRPr lang="en-US"/>
          </a:p>
        </p:txBody>
      </p:sp>
      <p:sp>
        <p:nvSpPr>
          <p:cNvPr id="6" name="Footer Placeholder 5"/>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6FA1BDE-72F0-44A8-8049-D47A5C3983F5}" type="datetime1">
              <a:rPr lang="en-US" smtClean="0"/>
              <a:pPr/>
              <a:t>7/4/2020</a:t>
            </a:fld>
            <a:endParaRPr lang="en-US"/>
          </a:p>
        </p:txBody>
      </p:sp>
      <p:sp>
        <p:nvSpPr>
          <p:cNvPr id="21" name="Footer Placeholder 20"/>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77C155-46E9-4443-9BC1-FA258468A892}" type="datetime1">
              <a:rPr lang="en-US" smtClean="0"/>
              <a:pPr/>
              <a:t>7/4/2020</a:t>
            </a:fld>
            <a:endParaRPr lang="en-US"/>
          </a:p>
        </p:txBody>
      </p:sp>
      <p:sp>
        <p:nvSpPr>
          <p:cNvPr id="24" name="Footer Placeholder 23"/>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3A4F8B9-06E4-417E-B490-B797CE449855}" type="datetime1">
              <a:rPr lang="en-US" smtClean="0"/>
              <a:pPr/>
              <a:t>7/4/2020</a:t>
            </a:fld>
            <a:endParaRPr lang="en-US"/>
          </a:p>
        </p:txBody>
      </p:sp>
      <p:sp>
        <p:nvSpPr>
          <p:cNvPr id="29" name="Footer Placeholder 28"/>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716D4A0-6B9B-427E-8635-883E9D6E15B0}" type="datetime1">
              <a:rPr lang="en-US" smtClean="0"/>
              <a:pPr/>
              <a:t>7/4/2020</a:t>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C7D0371-C46A-42EC-890F-ED3893EB4D32}" type="datetime1">
              <a:rPr lang="en-US" smtClean="0"/>
              <a:pPr/>
              <a:t>7/4/2020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285860"/>
            <a:ext cx="8786874" cy="5072098"/>
          </a:xfrm>
        </p:spPr>
        <p:txBody>
          <a:bodyPr anchor="ctr">
            <a:noAutofit/>
          </a:bodyPr>
          <a:lstStyle/>
          <a:p>
            <a:pPr algn="ctr"/>
            <a:r>
              <a:rPr lang="en-US" sz="4400" b="1" dirty="0" smtClean="0">
                <a:solidFill>
                  <a:schemeClr val="tx1"/>
                </a:solidFill>
              </a:rPr>
              <a:t>Subject: SOFTWARE ENGINEERING</a:t>
            </a:r>
            <a:r>
              <a:rPr lang="en-US" sz="4800" b="1" dirty="0" smtClean="0">
                <a:solidFill>
                  <a:schemeClr val="tx1"/>
                </a:solidFill>
              </a:rPr>
              <a:t/>
            </a:r>
            <a:br>
              <a:rPr lang="en-US" sz="4800" b="1" dirty="0" smtClean="0">
                <a:solidFill>
                  <a:schemeClr val="tx1"/>
                </a:solidFill>
              </a:rPr>
            </a:br>
            <a:r>
              <a:rPr lang="en-US" sz="4800" b="1" dirty="0" smtClean="0">
                <a:solidFill>
                  <a:schemeClr val="tx1"/>
                </a:solidFill>
              </a:rPr>
              <a:t/>
            </a:r>
            <a:br>
              <a:rPr lang="en-US" sz="4800" b="1" dirty="0" smtClean="0">
                <a:solidFill>
                  <a:schemeClr val="tx1"/>
                </a:solidFill>
              </a:rPr>
            </a:br>
            <a:r>
              <a:rPr lang="en-US" sz="3200" b="1" dirty="0" smtClean="0">
                <a:solidFill>
                  <a:schemeClr val="tx1"/>
                </a:solidFill>
              </a:rPr>
              <a:t>Subject Code: 3CS4-07</a:t>
            </a:r>
            <a:br>
              <a:rPr lang="en-US" sz="3200" b="1" dirty="0" smtClean="0">
                <a:solidFill>
                  <a:schemeClr val="tx1"/>
                </a:solidFill>
              </a:rPr>
            </a:br>
            <a:r>
              <a:rPr lang="en-US" sz="4800" b="1" dirty="0" smtClean="0">
                <a:solidFill>
                  <a:schemeClr val="tx1"/>
                </a:solidFill>
              </a:rPr>
              <a:t/>
            </a:r>
            <a:br>
              <a:rPr lang="en-US" sz="4800" b="1" dirty="0" smtClean="0">
                <a:solidFill>
                  <a:schemeClr val="tx1"/>
                </a:solidFill>
              </a:rPr>
            </a:br>
            <a:r>
              <a:rPr lang="en-US" sz="2800" b="1" dirty="0" smtClean="0">
                <a:solidFill>
                  <a:schemeClr val="tx1"/>
                </a:solidFill>
              </a:rPr>
              <a:t>UNIT I: Introduction to Software Engineering</a:t>
            </a:r>
            <a:br>
              <a:rPr lang="en-US" sz="2800" b="1" dirty="0" smtClean="0">
                <a:solidFill>
                  <a:schemeClr val="tx1"/>
                </a:solidFill>
              </a:rPr>
            </a:br>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Lecture-4 :  SRS (Software Requirement Specification) &amp; FRS (formal Requirement Specification)</a:t>
            </a:r>
            <a:endParaRPr lang="en-US" sz="1400" b="1" dirty="0">
              <a:solidFill>
                <a:schemeClr val="tx1"/>
              </a:solidFill>
            </a:endParaRPr>
          </a:p>
        </p:txBody>
      </p:sp>
      <p:sp>
        <p:nvSpPr>
          <p:cNvPr id="6" name="TextBox 5"/>
          <p:cNvSpPr txBox="1"/>
          <p:nvPr/>
        </p:nvSpPr>
        <p:spPr>
          <a:xfrm>
            <a:off x="0" y="1"/>
            <a:ext cx="3581400" cy="304800"/>
          </a:xfrm>
          <a:prstGeom prst="rect">
            <a:avLst/>
          </a:prstGeom>
          <a:noFill/>
        </p:spPr>
        <p:txBody>
          <a:bodyPr wrap="square" rtlCol="0">
            <a:spAutoFit/>
          </a:bodyPr>
          <a:lstStyle/>
          <a:p>
            <a:r>
              <a:rPr lang="en-US" sz="1400" dirty="0" smtClean="0"/>
              <a:t>GLOBAL INSTITUTE OF TECHNOLGY JAIPUR</a:t>
            </a:r>
            <a:endParaRPr lang="en-US" sz="1400" dirty="0"/>
          </a:p>
        </p:txBody>
      </p:sp>
      <p:sp>
        <p:nvSpPr>
          <p:cNvPr id="7" name="TextBox 6"/>
          <p:cNvSpPr txBox="1"/>
          <p:nvPr/>
        </p:nvSpPr>
        <p:spPr>
          <a:xfrm>
            <a:off x="4038600" y="0"/>
            <a:ext cx="1798698" cy="307777"/>
          </a:xfrm>
          <a:prstGeom prst="rect">
            <a:avLst/>
          </a:prstGeom>
          <a:noFill/>
        </p:spPr>
        <p:txBody>
          <a:bodyPr wrap="none" rtlCol="0">
            <a:spAutoFit/>
          </a:bodyPr>
          <a:lstStyle/>
          <a:p>
            <a:r>
              <a:rPr lang="en-US" sz="1400" dirty="0" smtClean="0"/>
              <a:t>Software Engineering</a:t>
            </a:r>
            <a:endParaRPr lang="en-US" sz="1400" dirty="0"/>
          </a:p>
        </p:txBody>
      </p:sp>
      <p:sp>
        <p:nvSpPr>
          <p:cNvPr id="8" name="TextBox 7"/>
          <p:cNvSpPr txBox="1"/>
          <p:nvPr/>
        </p:nvSpPr>
        <p:spPr>
          <a:xfrm>
            <a:off x="6781800" y="0"/>
            <a:ext cx="962123" cy="307777"/>
          </a:xfrm>
          <a:prstGeom prst="rect">
            <a:avLst/>
          </a:prstGeom>
          <a:noFill/>
        </p:spPr>
        <p:txBody>
          <a:bodyPr wrap="none" rtlCol="0">
            <a:spAutoFit/>
          </a:bodyPr>
          <a:lstStyle/>
          <a:p>
            <a:r>
              <a:rPr lang="en-US" sz="1400" dirty="0" smtClean="0"/>
              <a:t>III SEM CS</a:t>
            </a: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slow" p14:dur="2000" advTm="23111"/>
    </mc:Choice>
    <mc:Fallback>
      <p:transition spd="slow" advTm="2311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Best practice is to go through the document very carefully and note down all the confusions, assumptions and incomplete requirements and then have a meeting with the client to get them clear before development phase starts as it becomes costly to fix the bugs after the software is developed. </a:t>
            </a:r>
          </a:p>
          <a:p>
            <a:pPr algn="just"/>
            <a:r>
              <a:rPr lang="en-IN" dirty="0" smtClean="0"/>
              <a:t>After all the requirements are cleared to a tester, it becomes easy for him to write effective test cases and accurate expected results.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FORMAL REQUIREMENT SPECIFICATION (FRS)</a:t>
            </a:r>
            <a:endParaRPr lang="en-IN" dirty="0"/>
          </a:p>
        </p:txBody>
      </p:sp>
      <p:sp>
        <p:nvSpPr>
          <p:cNvPr id="3" name="Content Placeholder 2"/>
          <p:cNvSpPr>
            <a:spLocks noGrp="1"/>
          </p:cNvSpPr>
          <p:nvPr>
            <p:ph idx="1"/>
          </p:nvPr>
        </p:nvSpPr>
        <p:spPr/>
        <p:txBody>
          <a:bodyPr>
            <a:normAutofit/>
          </a:bodyPr>
          <a:lstStyle/>
          <a:p>
            <a:pPr algn="just"/>
            <a:r>
              <a:rPr lang="en-IN" dirty="0" smtClean="0"/>
              <a:t>A formal software specification is a statement expressed in a language whose vocabulary, syntax, and semantics are formally defined. </a:t>
            </a:r>
          </a:p>
          <a:p>
            <a:pPr algn="just"/>
            <a:r>
              <a:rPr lang="en-IN" dirty="0" smtClean="0"/>
              <a:t>The need for a formal semantic definition means that the specification languages cannot be based on natural language; it must be based on mathematics.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The advantages of a formal language: </a:t>
            </a:r>
            <a:endParaRPr lang="en-IN" dirty="0"/>
          </a:p>
        </p:txBody>
      </p:sp>
      <p:sp>
        <p:nvSpPr>
          <p:cNvPr id="3" name="Content Placeholder 2"/>
          <p:cNvSpPr>
            <a:spLocks noGrp="1"/>
          </p:cNvSpPr>
          <p:nvPr>
            <p:ph idx="1"/>
          </p:nvPr>
        </p:nvSpPr>
        <p:spPr>
          <a:xfrm>
            <a:off x="304800" y="1357298"/>
            <a:ext cx="8686800" cy="5214974"/>
          </a:xfrm>
        </p:spPr>
        <p:txBody>
          <a:bodyPr>
            <a:normAutofit fontScale="92500" lnSpcReduction="10000"/>
          </a:bodyPr>
          <a:lstStyle/>
          <a:p>
            <a:pPr algn="just"/>
            <a:r>
              <a:rPr lang="en-IN" dirty="0" smtClean="0"/>
              <a:t>The development of a formal specification provides insights and understanding of the software requirements and the software design. </a:t>
            </a:r>
          </a:p>
          <a:p>
            <a:pPr algn="just"/>
            <a:r>
              <a:rPr lang="en-IN" dirty="0" smtClean="0"/>
              <a:t>Given a formal system specification and a complete formal programming language definition, it may be possible to prove that a program conforms to its specifications. </a:t>
            </a:r>
          </a:p>
          <a:p>
            <a:pPr algn="just"/>
            <a:r>
              <a:rPr lang="en-IN" dirty="0" smtClean="0"/>
              <a:t>Formal specification may be automatically processed. Software tools can be built to assist with their development, understanding, and debugging.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fontScale="92500"/>
          </a:bodyPr>
          <a:lstStyle/>
          <a:p>
            <a:pPr algn="just"/>
            <a:r>
              <a:rPr lang="en-IN" dirty="0" smtClean="0"/>
              <a:t>Depending on the formal specification language being used, it may be possible to animate a formal system specification to provide a prototype system. </a:t>
            </a:r>
          </a:p>
          <a:p>
            <a:pPr algn="just"/>
            <a:r>
              <a:rPr lang="en-IN" dirty="0" smtClean="0"/>
              <a:t>Formal specifications are mathematical entities and may be studied and analyzed using mathematical methods. </a:t>
            </a:r>
          </a:p>
          <a:p>
            <a:pPr algn="just"/>
            <a:r>
              <a:rPr lang="en-IN" dirty="0" smtClean="0"/>
              <a:t>Formal specifications may be used as a guide to the tester of a component in identifying appropriate test cases.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Relational and State-Oriented Notations </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Relational notations are used based on the concept of entities and attributes. </a:t>
            </a:r>
          </a:p>
          <a:p>
            <a:pPr algn="just"/>
            <a:r>
              <a:rPr lang="en-IN" dirty="0" smtClean="0"/>
              <a:t>Entities are elements in a system; the names are chosen to denote the nature of the elements (e.g., stacks, queues). </a:t>
            </a:r>
          </a:p>
          <a:p>
            <a:pPr algn="just"/>
            <a:r>
              <a:rPr lang="en-IN" dirty="0" smtClean="0"/>
              <a:t>Attributes are specified by applying functions and relations to the named entities. </a:t>
            </a:r>
          </a:p>
          <a:p>
            <a:pPr algn="just"/>
            <a:r>
              <a:rPr lang="en-IN" dirty="0" smtClean="0"/>
              <a:t>Attributes specify permitted operations on entities, relationships among entities, and data flow between entities.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Relational notations include implicit equations, recurrence relations, and algebraic axioms. State-oriented specifications use the current state of the system and the current stimuli presented to the system to show the next state of the system. </a:t>
            </a:r>
          </a:p>
          <a:p>
            <a:pPr algn="just"/>
            <a:r>
              <a:rPr lang="en-IN" dirty="0" smtClean="0"/>
              <a:t>The execution history by which the current state was attained does not influence the next state; it is dependent only on the current state and the current stimuli. </a:t>
            </a:r>
          </a:p>
          <a:p>
            <a:pPr algn="just"/>
            <a:r>
              <a:rPr lang="en-IN" dirty="0" smtClean="0"/>
              <a:t>State-oriented notations include decision tables, event tables, transition tables, and finite-state tables.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smtClean="0"/>
              <a:t>SPECIFICATION PRINCIPLES </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b="1" dirty="0" smtClean="0"/>
              <a:t>Principle 1: Separate functionality from </a:t>
            </a:r>
            <a:r>
              <a:rPr lang="en-IN" b="1" dirty="0" smtClean="0"/>
              <a:t>implementation.</a:t>
            </a:r>
          </a:p>
          <a:p>
            <a:pPr algn="just"/>
            <a:r>
              <a:rPr lang="en-IN" b="1" dirty="0" smtClean="0"/>
              <a:t>Principle 2: A process-oriented systems specification language is sometimes </a:t>
            </a:r>
            <a:r>
              <a:rPr lang="en-IN" b="1" dirty="0" smtClean="0"/>
              <a:t>required.</a:t>
            </a:r>
          </a:p>
          <a:p>
            <a:pPr algn="just"/>
            <a:r>
              <a:rPr lang="en-IN" b="1" dirty="0" smtClean="0"/>
              <a:t>Principle 3: The specification must provide the implementer all of the information he/she needs to complete the program, and no more</a:t>
            </a:r>
            <a:r>
              <a:rPr lang="en-IN" b="1" dirty="0" smtClean="0"/>
              <a:t>.</a:t>
            </a:r>
          </a:p>
          <a:p>
            <a:pPr algn="just"/>
            <a:r>
              <a:rPr lang="en-IN" b="1" dirty="0" smtClean="0"/>
              <a:t>Principle 4: The specification should be sufficiently formal that it can conceivably be tested for consistency, correctness, and other desirable properties</a:t>
            </a:r>
            <a:r>
              <a:rPr lang="en-IN" dirty="0" smtClean="0"/>
              <a:t>. </a:t>
            </a:r>
          </a:p>
          <a:p>
            <a:pPr algn="just"/>
            <a:r>
              <a:rPr lang="en-IN" b="1" dirty="0" smtClean="0"/>
              <a:t>Principle 5: The specification should discuss the program in terms normally used by the user and implementer alike</a:t>
            </a:r>
            <a:r>
              <a:rPr lang="en-IN" dirty="0" smtClean="0"/>
              <a:t>. </a:t>
            </a:r>
          </a:p>
          <a:p>
            <a:pPr algn="just"/>
            <a:endParaRPr lang="en-IN" b="1" dirty="0" smtClean="0"/>
          </a:p>
          <a:p>
            <a:pPr algn="just"/>
            <a:endParaRPr lang="en-I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SOME SPECIFICATION TECHNIQUES </a:t>
            </a:r>
            <a:endParaRPr lang="en-IN" dirty="0"/>
          </a:p>
        </p:txBody>
      </p:sp>
      <p:sp>
        <p:nvSpPr>
          <p:cNvPr id="3" name="Content Placeholder 2"/>
          <p:cNvSpPr>
            <a:spLocks noGrp="1"/>
          </p:cNvSpPr>
          <p:nvPr>
            <p:ph idx="1"/>
          </p:nvPr>
        </p:nvSpPr>
        <p:spPr/>
        <p:txBody>
          <a:bodyPr>
            <a:normAutofit/>
          </a:bodyPr>
          <a:lstStyle/>
          <a:p>
            <a:pPr marL="514350" indent="-514350">
              <a:buNone/>
            </a:pPr>
            <a:r>
              <a:rPr lang="en-IN" b="1" dirty="0" smtClean="0"/>
              <a:t>1. Implicit </a:t>
            </a:r>
            <a:r>
              <a:rPr lang="en-IN" b="1" dirty="0" smtClean="0"/>
              <a:t>Equations </a:t>
            </a:r>
            <a:endParaRPr lang="en-IN" b="1" dirty="0" smtClean="0"/>
          </a:p>
          <a:p>
            <a:pPr marL="514350" indent="-514350">
              <a:buAutoNum type="arabicPeriod"/>
            </a:pPr>
            <a:endParaRPr lang="en-IN" b="1" dirty="0" smtClean="0"/>
          </a:p>
          <a:p>
            <a:r>
              <a:rPr lang="en-IN" dirty="0" smtClean="0"/>
              <a:t>Specify computation of square root of a number between 0 and some maximum value Y to a tolerance E. </a:t>
            </a:r>
          </a:p>
          <a:p>
            <a:r>
              <a:rPr lang="en-IN" dirty="0" smtClean="0"/>
              <a:t>(0&lt;=X&lt;=Y){ABS_VALUE[(WHAT(X)) </a:t>
            </a:r>
            <a:r>
              <a:rPr lang="en-IN" baseline="30000" dirty="0" smtClean="0"/>
              <a:t>2</a:t>
            </a:r>
            <a:r>
              <a:rPr lang="en-IN" dirty="0" smtClean="0"/>
              <a:t>-X]}&lt;=E </a:t>
            </a:r>
          </a:p>
          <a:p>
            <a:pPr algn="just">
              <a:buNone/>
            </a:pPr>
            <a:endParaRPr lang="en-IN" b="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lnSpcReduction="10000"/>
          </a:bodyPr>
          <a:lstStyle/>
          <a:p>
            <a:pPr>
              <a:buNone/>
            </a:pPr>
            <a:r>
              <a:rPr lang="en-IN" b="1" dirty="0" smtClean="0"/>
              <a:t>2. Recurrence Relation </a:t>
            </a:r>
            <a:endParaRPr lang="en-IN" b="1" dirty="0" smtClean="0"/>
          </a:p>
          <a:p>
            <a:pPr>
              <a:buNone/>
            </a:pPr>
            <a:endParaRPr lang="en-IN" b="1" dirty="0" smtClean="0"/>
          </a:p>
          <a:p>
            <a:r>
              <a:rPr lang="en-IN" dirty="0" smtClean="0"/>
              <a:t>Good for recursive computations. </a:t>
            </a:r>
          </a:p>
          <a:p>
            <a:r>
              <a:rPr lang="en-IN" dirty="0" smtClean="0"/>
              <a:t>Example, Fibonacci numbers 0, 1, 1, 2, 3, 5, 8,... </a:t>
            </a:r>
          </a:p>
          <a:p>
            <a:r>
              <a:rPr lang="en-IN" dirty="0" smtClean="0"/>
              <a:t>FI(0) = 0; </a:t>
            </a:r>
          </a:p>
          <a:p>
            <a:r>
              <a:rPr lang="en-IN" dirty="0" smtClean="0"/>
              <a:t>FI(1) = 1; </a:t>
            </a:r>
          </a:p>
          <a:p>
            <a:r>
              <a:rPr lang="en-IN" dirty="0" smtClean="0"/>
              <a:t>FI(n) = FI(n-1) + FI(n-2);   for n&gt;=1. </a:t>
            </a:r>
          </a:p>
          <a:p>
            <a:pPr algn="just"/>
            <a:endParaRPr lang="en-IN"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a:p>
            <a:pPr marL="0" indent="0" algn="ctr">
              <a:buNone/>
            </a:pPr>
            <a:r>
              <a:rPr lang="en-US" sz="7200" b="1" i="1" dirty="0" smtClean="0">
                <a:solidFill>
                  <a:srgbClr val="0070C0"/>
                </a:solidFill>
                <a:latin typeface="+mj-lt"/>
              </a:rPr>
              <a:t>Thank You!</a:t>
            </a:r>
            <a:endParaRPr lang="en-US" b="1" dirty="0"/>
          </a:p>
        </p:txBody>
      </p:sp>
    </p:spTree>
    <p:extLst>
      <p:ext uri="{BB962C8B-B14F-4D97-AF65-F5344CB8AC3E}">
        <p14:creationId xmlns="" xmlns:p14="http://schemas.microsoft.com/office/powerpoint/2010/main" val="2659710396"/>
      </p:ext>
    </p:extLst>
  </p:cSld>
  <p:clrMapOvr>
    <a:masterClrMapping/>
  </p:clrMapOvr>
  <mc:AlternateContent xmlns:mc="http://schemas.openxmlformats.org/markup-compatibility/2006">
    <mc:Choice xmlns=""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SOFTWARE REQUIREMENTS SPECIFICATIONs (SRS)</a:t>
            </a:r>
            <a:endParaRPr lang="en-IN" sz="2800" dirty="0"/>
          </a:p>
        </p:txBody>
      </p:sp>
      <p:sp>
        <p:nvSpPr>
          <p:cNvPr id="3" name="Content Placeholder 2"/>
          <p:cNvSpPr>
            <a:spLocks noGrp="1"/>
          </p:cNvSpPr>
          <p:nvPr>
            <p:ph idx="1"/>
          </p:nvPr>
        </p:nvSpPr>
        <p:spPr/>
        <p:txBody>
          <a:bodyPr>
            <a:normAutofit fontScale="92500" lnSpcReduction="10000"/>
          </a:bodyPr>
          <a:lstStyle/>
          <a:p>
            <a:pPr algn="just"/>
            <a:r>
              <a:rPr lang="en-IN" dirty="0" smtClean="0"/>
              <a:t>A software requirements specification (SRS) is a detailed description of a software system to be developed with its functional and non-functional requirements. </a:t>
            </a:r>
          </a:p>
          <a:p>
            <a:pPr algn="just"/>
            <a:r>
              <a:rPr lang="en-IN" dirty="0" smtClean="0"/>
              <a:t>The SRS is developed based the agreement between customer and contractors. It may include the use cases of how user is going to interact with software system. The software requirement specification document consistent of all necessary requirements required for project development. </a:t>
            </a:r>
          </a:p>
          <a:p>
            <a:pPr algn="just"/>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To develop the software system we should have clear understanding of Software system. To achieve this we need to continuous communication with customers to gather all requirements.</a:t>
            </a:r>
          </a:p>
          <a:p>
            <a:pPr algn="just"/>
            <a:r>
              <a:rPr lang="en-IN" dirty="0" smtClean="0"/>
              <a:t>A good SRS defines the how Software System will interact with all internal modules, hardware, communication with other programs and human user interactions with wide range of real life scenarios. </a:t>
            </a:r>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Using the Software requirements specification (SRS) document on QA lead, managers creates test plan. It is very important that testers must be cleared with every detail specified in this document in order to avoid faults in test cases and its expected results.</a:t>
            </a:r>
          </a:p>
          <a:p>
            <a:pPr algn="just"/>
            <a:r>
              <a:rPr lang="en-IN" dirty="0" smtClean="0"/>
              <a:t>It is highly recommended to review or test SRS documents before start writing test cases and making any plan for testing.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test SRS and the important point to keep in mind while testing </a:t>
            </a:r>
            <a:r>
              <a:rPr lang="en-IN" dirty="0" err="1" smtClean="0"/>
              <a:t>srs</a:t>
            </a:r>
            <a:endParaRPr lang="en-IN" dirty="0"/>
          </a:p>
        </p:txBody>
      </p:sp>
      <p:sp>
        <p:nvSpPr>
          <p:cNvPr id="3" name="Content Placeholder 2"/>
          <p:cNvSpPr>
            <a:spLocks noGrp="1"/>
          </p:cNvSpPr>
          <p:nvPr>
            <p:ph idx="1"/>
          </p:nvPr>
        </p:nvSpPr>
        <p:spPr>
          <a:xfrm>
            <a:off x="304800" y="1554162"/>
            <a:ext cx="8686800" cy="5303838"/>
          </a:xfrm>
        </p:spPr>
        <p:txBody>
          <a:bodyPr>
            <a:normAutofit fontScale="77500" lnSpcReduction="20000"/>
          </a:bodyPr>
          <a:lstStyle/>
          <a:p>
            <a:pPr algn="just"/>
            <a:r>
              <a:rPr lang="en-IN" b="1" dirty="0" smtClean="0"/>
              <a:t>1. Correctness of SRS should be checked</a:t>
            </a:r>
            <a:r>
              <a:rPr lang="en-IN" dirty="0" smtClean="0"/>
              <a:t>. Since the whole testing phase is dependent on SRS, it is very important to check its correctness. There are some standards with which we can compare and verify.</a:t>
            </a:r>
          </a:p>
          <a:p>
            <a:pPr algn="just"/>
            <a:r>
              <a:rPr lang="en-IN" b="1" dirty="0" smtClean="0"/>
              <a:t>2. Ambiguity should be avoided.</a:t>
            </a:r>
            <a:r>
              <a:rPr lang="en-IN" dirty="0" smtClean="0"/>
              <a:t> Sometimes in SRS, some words have more than one meaning and this might confused testers making it difficult to get the exact reference. It is advisable to check for such ambiguous words and make the meaning clear for better understanding.</a:t>
            </a:r>
          </a:p>
          <a:p>
            <a:pPr algn="just"/>
            <a:r>
              <a:rPr lang="en-IN" b="1" dirty="0" smtClean="0"/>
              <a:t>3. Requirements should be complete.</a:t>
            </a:r>
            <a:r>
              <a:rPr lang="en-IN" dirty="0" smtClean="0"/>
              <a:t> When tester writes test cases, what exactly is required from the application, is the first thing which needs to be clear. For e.g. if application needs to send the specific data of some specific size then it should be clearly mentioned in SRS that how much data and what is the size limit to send.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fontScale="77500" lnSpcReduction="20000"/>
          </a:bodyPr>
          <a:lstStyle/>
          <a:p>
            <a:pPr algn="just"/>
            <a:r>
              <a:rPr lang="en-IN" b="1" dirty="0" smtClean="0"/>
              <a:t>4. Consistent requirements. </a:t>
            </a:r>
            <a:r>
              <a:rPr lang="en-IN" dirty="0" smtClean="0"/>
              <a:t>The SRS should be consistent within itself and consistent to its reference documents. If you call an input “Start and Stop” in one place, don’t call it “Start/Stop” in another. This sets the standard and should be followed throughout the testing phase.</a:t>
            </a:r>
          </a:p>
          <a:p>
            <a:pPr algn="just"/>
            <a:r>
              <a:rPr lang="en-IN" b="1" dirty="0" smtClean="0"/>
              <a:t>5. Verification of expected result:</a:t>
            </a:r>
            <a:r>
              <a:rPr lang="en-IN" dirty="0" smtClean="0"/>
              <a:t> SRS should not have statements like “Work as expected”, it should be clearly stated that what is expected since different testers would have different thinking aspects and may draw different results from this statement.</a:t>
            </a:r>
          </a:p>
          <a:p>
            <a:pPr algn="just"/>
            <a:r>
              <a:rPr lang="en-IN" b="1" dirty="0" smtClean="0"/>
              <a:t>6. Testing environment:</a:t>
            </a:r>
            <a:r>
              <a:rPr lang="en-IN" dirty="0" smtClean="0"/>
              <a:t> some applications need specific conditions to test and also a particular environment for accurate result. SRS should have clear documentation on what type of environment is needed to set up.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9144000" cy="6643710"/>
          </a:xfrm>
        </p:spPr>
        <p:txBody>
          <a:bodyPr>
            <a:noAutofit/>
          </a:bodyPr>
          <a:lstStyle/>
          <a:p>
            <a:pPr algn="just"/>
            <a:r>
              <a:rPr lang="en-IN" sz="2400" b="1" dirty="0" smtClean="0"/>
              <a:t>7. Pre-conditions defined clearly:</a:t>
            </a:r>
            <a:r>
              <a:rPr lang="en-IN" sz="2400" dirty="0" smtClean="0"/>
              <a:t> one of the most important part of test cases is pre-conditions. If they are not met properly then actual result will always be different expected result. Verify that in SRS, all the pre-conditions are mentioned clearly.</a:t>
            </a:r>
          </a:p>
          <a:p>
            <a:pPr algn="just"/>
            <a:r>
              <a:rPr lang="en-IN" sz="2400" b="1" dirty="0" smtClean="0"/>
              <a:t>8. Requirements ID:</a:t>
            </a:r>
            <a:r>
              <a:rPr lang="en-IN" sz="2400" dirty="0" smtClean="0"/>
              <a:t> these are the base of test case template. Based on requirement Ids, test case ids are written. Also, requirements ids make it easy to categorize modules so just by looking at them, tester will know which module to refer. SRS must have them such as id defines a particular module.</a:t>
            </a:r>
          </a:p>
          <a:p>
            <a:pPr algn="just"/>
            <a:r>
              <a:rPr lang="en-IN" sz="2400" b="1" dirty="0" smtClean="0"/>
              <a:t>9. Security and Performance criteria:</a:t>
            </a:r>
            <a:r>
              <a:rPr lang="en-IN" sz="2400" dirty="0" smtClean="0"/>
              <a:t> security is priority when a software is tested especially when it is built in such a way that it contains some crucial information when leaked can cause harm to business. Tester should check that all the security related requirements are properly defined and are clear to him. Also, when we talk about performance of a software, it plays a very important role in business so all the requirements related to performance must be clear to the tester.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4290"/>
            <a:ext cx="8686800" cy="6429420"/>
          </a:xfrm>
        </p:spPr>
        <p:txBody>
          <a:bodyPr>
            <a:normAutofit fontScale="77500" lnSpcReduction="20000"/>
          </a:bodyPr>
          <a:lstStyle/>
          <a:p>
            <a:pPr algn="just"/>
            <a:r>
              <a:rPr lang="en-IN" b="1" dirty="0" smtClean="0"/>
              <a:t>10. Assumption should be avoided:</a:t>
            </a:r>
            <a:r>
              <a:rPr lang="en-IN" dirty="0" smtClean="0"/>
              <a:t> sometimes when requirement is not cleared to tester, he tends to make some assumptions related to it, which is not a right way to do testing as assumptions could go wrong and hence, test results may vary. It is better to avoid assumptions and ask clients about all the “missing requirements” to have a better understanding of expected results.</a:t>
            </a:r>
          </a:p>
          <a:p>
            <a:pPr algn="just"/>
            <a:r>
              <a:rPr lang="en-IN" b="1" dirty="0" smtClean="0"/>
              <a:t>11. Deletion of irrelevant requirements:</a:t>
            </a:r>
            <a:r>
              <a:rPr lang="en-IN" dirty="0" smtClean="0"/>
              <a:t> there are more than one team who work on SRS so it might be possible that some irrelevant requirements are included in SRS. Based on the understanding of the software, tester can find out which are these requirements and remove them to avoid confusions and reduce work load.</a:t>
            </a:r>
          </a:p>
          <a:p>
            <a:pPr algn="just"/>
            <a:r>
              <a:rPr lang="en-IN" b="1" dirty="0" smtClean="0"/>
              <a:t>12. Freeze requirements:</a:t>
            </a:r>
            <a:r>
              <a:rPr lang="en-IN" dirty="0" smtClean="0"/>
              <a:t> when an ambiguous or incomplete requirement is sent to client to analyze and tester gets a reply, that requirement result will be updated in the next SRS version and client will freeze that requirement. Freezing here means that result will not change again until and unless some major addition or modification is introduced in the software.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Most of the defects which we find during testing are because of either incomplete requirements or ambiguity in SRS. </a:t>
            </a:r>
          </a:p>
          <a:p>
            <a:pPr algn="just"/>
            <a:r>
              <a:rPr lang="en-IN" dirty="0" smtClean="0"/>
              <a:t>To avoid such defects it is very important to test software requirements specification before writing the test cases. </a:t>
            </a:r>
          </a:p>
          <a:p>
            <a:pPr algn="just"/>
            <a:r>
              <a:rPr lang="en-IN" dirty="0" smtClean="0"/>
              <a:t>Keep the latest version of SRS with you for reference and keep yourself updated with the latest change made to the SRS. </a:t>
            </a:r>
          </a:p>
          <a:p>
            <a:pPr algn="just"/>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679</TotalTime>
  <Words>1242</Words>
  <Application>Microsoft Office PowerPoint</Application>
  <PresentationFormat>On-screen Show (4:3)</PresentationFormat>
  <Paragraphs>72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Trek</vt:lpstr>
      <vt:lpstr>Subject: SOFTWARE ENGINEERING  Subject Code: 3CS4-07  UNIT I: Introduction to Software Engineering  Lecture-4 :  SRS (Software Requirement Specification) &amp; FRS (formal Requirement Specification)</vt:lpstr>
      <vt:lpstr>SOFTWARE REQUIREMENTS SPECIFICATIONs (SRS)</vt:lpstr>
      <vt:lpstr>Slide 3</vt:lpstr>
      <vt:lpstr>Slide 4</vt:lpstr>
      <vt:lpstr>how to test SRS and the important point to keep in mind while testing srs</vt:lpstr>
      <vt:lpstr>Slide 6</vt:lpstr>
      <vt:lpstr>Slide 7</vt:lpstr>
      <vt:lpstr>Slide 8</vt:lpstr>
      <vt:lpstr>Slide 9</vt:lpstr>
      <vt:lpstr>Slide 10</vt:lpstr>
      <vt:lpstr>FORMAL REQUIREMENT SPECIFICATION (FRS)</vt:lpstr>
      <vt:lpstr>The advantages of a formal language: </vt:lpstr>
      <vt:lpstr>Slide 13</vt:lpstr>
      <vt:lpstr>Relational and State-Oriented Notations </vt:lpstr>
      <vt:lpstr>Slide 15</vt:lpstr>
      <vt:lpstr>SPECIFICATION PRINCIPLES </vt:lpstr>
      <vt:lpstr>SOME SPECIFICATION TECHNIQUES </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NAME,SUBJECT NAME, BRANCH, FACULTY NAME ARE IN 14 Font size Main heading in 24 font size sub heading in 20 font size all text in 18 fo</dc:title>
  <dc:creator>git</dc:creator>
  <cp:lastModifiedBy>Tamchu</cp:lastModifiedBy>
  <cp:revision>143</cp:revision>
  <dcterms:created xsi:type="dcterms:W3CDTF">2006-08-16T00:00:00Z</dcterms:created>
  <dcterms:modified xsi:type="dcterms:W3CDTF">2020-07-04T03:11:24Z</dcterms:modified>
</cp:coreProperties>
</file>