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26"/>
  </p:handoutMasterIdLst>
  <p:sldIdLst>
    <p:sldId id="256" r:id="rId3"/>
    <p:sldId id="359" r:id="rId5"/>
    <p:sldId id="479" r:id="rId6"/>
    <p:sldId id="394"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92" r:id="rId32"/>
    <p:sldId id="388" r:id="rId33"/>
    <p:sldId id="389" r:id="rId34"/>
    <p:sldId id="393" r:id="rId35"/>
    <p:sldId id="390" r:id="rId36"/>
    <p:sldId id="391"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80"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432" r:id="rId76"/>
    <p:sldId id="433" r:id="rId77"/>
    <p:sldId id="434" r:id="rId78"/>
    <p:sldId id="435" r:id="rId79"/>
    <p:sldId id="436" r:id="rId80"/>
    <p:sldId id="437" r:id="rId81"/>
    <p:sldId id="438" r:id="rId82"/>
    <p:sldId id="439" r:id="rId83"/>
    <p:sldId id="440" r:id="rId84"/>
    <p:sldId id="441" r:id="rId85"/>
    <p:sldId id="442" r:id="rId86"/>
    <p:sldId id="443" r:id="rId87"/>
    <p:sldId id="444" r:id="rId88"/>
    <p:sldId id="445" r:id="rId89"/>
    <p:sldId id="446" r:id="rId90"/>
    <p:sldId id="447" r:id="rId91"/>
    <p:sldId id="448" r:id="rId92"/>
    <p:sldId id="481" r:id="rId93"/>
    <p:sldId id="449" r:id="rId94"/>
    <p:sldId id="450" r:id="rId95"/>
    <p:sldId id="451" r:id="rId96"/>
    <p:sldId id="452" r:id="rId97"/>
    <p:sldId id="453" r:id="rId98"/>
    <p:sldId id="454" r:id="rId99"/>
    <p:sldId id="455" r:id="rId100"/>
    <p:sldId id="456" r:id="rId101"/>
    <p:sldId id="457" r:id="rId102"/>
    <p:sldId id="458" r:id="rId103"/>
    <p:sldId id="459" r:id="rId104"/>
    <p:sldId id="460" r:id="rId105"/>
    <p:sldId id="461" r:id="rId106"/>
    <p:sldId id="462" r:id="rId107"/>
    <p:sldId id="463" r:id="rId108"/>
    <p:sldId id="482" r:id="rId109"/>
    <p:sldId id="470" r:id="rId110"/>
    <p:sldId id="471" r:id="rId111"/>
    <p:sldId id="472" r:id="rId112"/>
    <p:sldId id="473" r:id="rId113"/>
    <p:sldId id="474" r:id="rId114"/>
    <p:sldId id="475" r:id="rId115"/>
    <p:sldId id="476" r:id="rId116"/>
    <p:sldId id="477" r:id="rId117"/>
    <p:sldId id="483" r:id="rId118"/>
    <p:sldId id="464" r:id="rId119"/>
    <p:sldId id="465" r:id="rId120"/>
    <p:sldId id="466" r:id="rId121"/>
    <p:sldId id="467" r:id="rId122"/>
    <p:sldId id="468" r:id="rId123"/>
    <p:sldId id="469" r:id="rId124"/>
    <p:sldId id="478"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72" y="-17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61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handoutMaster" Target="handoutMasters/handoutMaster1.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GLOBAL INSTITUTE OF TECHNOLOGY JAIPUR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2FBF87-CB66-4315-9BED-0508ABFCB4D4}"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FACULTY</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6548F6-E75B-4A70-BA6B-1183FE87A0EE}" type="slidenum">
              <a:rPr lang="en-US" smtClean="0"/>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GLOBAL INSTITUTE OF TECHNOLOGY JAIPUR</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BD5DEA-1997-42D9-869E-3130071EF6F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FACULTY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D42EB-0CB2-482D-928A-02080AA310CD}" type="slidenum">
              <a:rPr lang="en-US" smtClean="0"/>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3D42EB-0CB2-482D-928A-02080AA310CD}" type="slidenum">
              <a:rPr lang="en-US" smtClean="0"/>
            </a:fld>
            <a:endParaRPr lang="en-US" dirty="0"/>
          </a:p>
        </p:txBody>
      </p:sp>
      <p:sp>
        <p:nvSpPr>
          <p:cNvPr id="5" name="Footer Placeholder 4"/>
          <p:cNvSpPr>
            <a:spLocks noGrp="1"/>
          </p:cNvSpPr>
          <p:nvPr>
            <p:ph type="ftr" sz="quarter" idx="11"/>
          </p:nvPr>
        </p:nvSpPr>
        <p:spPr/>
        <p:txBody>
          <a:bodyPr/>
          <a:lstStyle/>
          <a:p>
            <a:r>
              <a:rPr lang="en-US" dirty="0" smtClean="0"/>
              <a:t>NAME OF FACULTY</a:t>
            </a:r>
            <a:endParaRPr lang="en-US" dirty="0"/>
          </a:p>
        </p:txBody>
      </p:sp>
      <p:sp>
        <p:nvSpPr>
          <p:cNvPr id="6" name="Header Placeholder 5"/>
          <p:cNvSpPr>
            <a:spLocks noGrp="1"/>
          </p:cNvSpPr>
          <p:nvPr>
            <p:ph type="hdr" sz="quarter" idx="12"/>
          </p:nvPr>
        </p:nvSpPr>
        <p:spPr/>
        <p:txBody>
          <a:bodyPr/>
          <a:lstStyle/>
          <a:p>
            <a:r>
              <a:rPr lang="en-US" dirty="0" smtClean="0"/>
              <a:t>GLOBAL INSTITUTE OF TECHNOLOGY JAIPUR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A9BD5C9-B3F2-451D-84AB-01F3F7CA4C4A}" type="slidenum">
              <a:rPr lang="en-US" smtClean="0"/>
            </a:fld>
            <a:endParaRPr lang="en-US" smtClean="0"/>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r>
              <a:rPr lang="en-US" smtClean="0"/>
              <a:t>A Project is a unique undertaking so the approach to managing projects must be different compared to operations.</a:t>
            </a:r>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887FB32-9156-4DBD-8BA3-5DFFBCABB585}" type="slidenum">
              <a:rPr lang="en-US" smtClean="0"/>
            </a:fld>
            <a:endParaRPr lang="en-US" smtClean="0"/>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46E3561-413D-4B8C-A1F4-105BE701C371}" type="slidenum">
              <a:rPr lang="en-US" smtClean="0"/>
            </a:fld>
            <a:endParaRPr lang="en-US" smtClean="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buFontTx/>
              <a:buChar char="•"/>
            </a:pPr>
            <a:r>
              <a:rPr lang="en-US" smtClean="0"/>
              <a:t>90% of Projects run over budget or schedule due to scope creep</a:t>
            </a:r>
            <a:endParaRPr lang="en-US" smtClean="0"/>
          </a:p>
          <a:p>
            <a:pPr eaLnBrk="1" hangingPunct="1">
              <a:buFontTx/>
              <a:buChar char="•"/>
            </a:pPr>
            <a:r>
              <a:rPr lang="en-US" smtClean="0"/>
              <a:t>70% of projects fail due to poor requirements gathering</a:t>
            </a: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03EFD3F-60A0-4CE5-9D54-D154A60C33C1}" type="slidenum">
              <a:rPr lang="en-US" smtClean="0"/>
            </a:fld>
            <a:endParaRPr lang="en-US" smtClean="0"/>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AFEB43D-7882-47C7-987C-B1DD303CCF9D}" type="slidenum">
              <a:rPr lang="en-US" smtClean="0"/>
            </a:fld>
            <a:endParaRPr lang="en-US" smtClean="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lnSpc>
                <a:spcPct val="90000"/>
              </a:lnSpc>
            </a:pPr>
            <a:r>
              <a:rPr lang="en-US" sz="1000" smtClean="0"/>
              <a:t>SCOPE MANAGEMENT – Ensuring all the appropriate work within the project scope is completed and only the work within scope is being conducted</a:t>
            </a:r>
            <a:endParaRPr lang="en-US" sz="1000" smtClean="0"/>
          </a:p>
          <a:p>
            <a:pPr eaLnBrk="1" hangingPunct="1">
              <a:lnSpc>
                <a:spcPct val="90000"/>
              </a:lnSpc>
            </a:pPr>
            <a:endParaRPr lang="en-US" sz="1000" smtClean="0"/>
          </a:p>
          <a:p>
            <a:pPr eaLnBrk="1" hangingPunct="1">
              <a:lnSpc>
                <a:spcPct val="90000"/>
              </a:lnSpc>
            </a:pPr>
            <a:r>
              <a:rPr lang="en-US" sz="1000" smtClean="0"/>
              <a:t>TIME MANAGEMENT – Schedule Management</a:t>
            </a:r>
            <a:endParaRPr lang="en-US" sz="1000" smtClean="0"/>
          </a:p>
          <a:p>
            <a:pPr eaLnBrk="1" hangingPunct="1">
              <a:lnSpc>
                <a:spcPct val="90000"/>
              </a:lnSpc>
            </a:pPr>
            <a:endParaRPr lang="en-US" sz="1000" smtClean="0"/>
          </a:p>
          <a:p>
            <a:pPr eaLnBrk="1" hangingPunct="1">
              <a:lnSpc>
                <a:spcPct val="90000"/>
              </a:lnSpc>
            </a:pPr>
            <a:r>
              <a:rPr lang="en-US" sz="1000" smtClean="0"/>
              <a:t>COST MANAGEMENT – How costs are controlled and incurred costs are paid</a:t>
            </a:r>
            <a:endParaRPr lang="en-US" sz="1000" smtClean="0"/>
          </a:p>
          <a:p>
            <a:pPr eaLnBrk="1" hangingPunct="1">
              <a:lnSpc>
                <a:spcPct val="90000"/>
              </a:lnSpc>
            </a:pPr>
            <a:endParaRPr lang="en-US" sz="1000" smtClean="0"/>
          </a:p>
          <a:p>
            <a:pPr eaLnBrk="1" hangingPunct="1">
              <a:lnSpc>
                <a:spcPct val="90000"/>
              </a:lnSpc>
            </a:pPr>
            <a:r>
              <a:rPr lang="en-US" sz="1000" smtClean="0"/>
              <a:t>QUALITY MANAGEMENT – Quality Assurance Plan – How quality control is measured and satisfied</a:t>
            </a:r>
            <a:endParaRPr lang="en-US" sz="1000" smtClean="0"/>
          </a:p>
          <a:p>
            <a:pPr eaLnBrk="1" hangingPunct="1">
              <a:lnSpc>
                <a:spcPct val="90000"/>
              </a:lnSpc>
            </a:pPr>
            <a:endParaRPr lang="en-US" sz="1000" smtClean="0"/>
          </a:p>
          <a:p>
            <a:pPr eaLnBrk="1" hangingPunct="1">
              <a:lnSpc>
                <a:spcPct val="90000"/>
              </a:lnSpc>
            </a:pPr>
            <a:r>
              <a:rPr lang="en-US" sz="1000" smtClean="0"/>
              <a:t>HUMAN RESOURCE MANAGEMENT – Development of the project team, reporting structure, resource capacity</a:t>
            </a:r>
            <a:endParaRPr lang="en-US" sz="1000" smtClean="0"/>
          </a:p>
          <a:p>
            <a:pPr eaLnBrk="1" hangingPunct="1">
              <a:lnSpc>
                <a:spcPct val="90000"/>
              </a:lnSpc>
            </a:pPr>
            <a:endParaRPr lang="en-US" sz="1000" smtClean="0"/>
          </a:p>
          <a:p>
            <a:pPr eaLnBrk="1" hangingPunct="1">
              <a:lnSpc>
                <a:spcPct val="90000"/>
              </a:lnSpc>
            </a:pPr>
            <a:r>
              <a:rPr lang="en-US" sz="1000" smtClean="0"/>
              <a:t>COMMUNICATIONS MANAGEMENT – How project communications will be handled to ensure all project stakeholders are informed</a:t>
            </a:r>
            <a:endParaRPr lang="en-US" sz="1000" smtClean="0"/>
          </a:p>
          <a:p>
            <a:pPr eaLnBrk="1" hangingPunct="1">
              <a:lnSpc>
                <a:spcPct val="90000"/>
              </a:lnSpc>
            </a:pPr>
            <a:endParaRPr lang="en-US" sz="1000" smtClean="0"/>
          </a:p>
          <a:p>
            <a:pPr eaLnBrk="1" hangingPunct="1">
              <a:lnSpc>
                <a:spcPct val="90000"/>
              </a:lnSpc>
            </a:pPr>
            <a:r>
              <a:rPr lang="en-US" sz="1000" smtClean="0"/>
              <a:t>RISK MANAGEMENT – Risk Management plan to have all project stakeholders in agreement on how project risks will be handled (aversion, mitigation or assumption)</a:t>
            </a:r>
            <a:endParaRPr lang="en-US" sz="1000" smtClean="0"/>
          </a:p>
          <a:p>
            <a:pPr eaLnBrk="1" hangingPunct="1">
              <a:lnSpc>
                <a:spcPct val="90000"/>
              </a:lnSpc>
            </a:pPr>
            <a:endParaRPr lang="en-US" sz="1000" smtClean="0"/>
          </a:p>
          <a:p>
            <a:pPr eaLnBrk="1" hangingPunct="1">
              <a:lnSpc>
                <a:spcPct val="90000"/>
              </a:lnSpc>
            </a:pPr>
            <a:r>
              <a:rPr lang="en-US" sz="1000" smtClean="0"/>
              <a:t>PROCUREMENT MANAGEMENT – Procurement process, contract processes</a:t>
            </a:r>
            <a:endParaRPr lang="en-US" sz="1000" smtClean="0"/>
          </a:p>
          <a:p>
            <a:pPr eaLnBrk="1" hangingPunct="1">
              <a:lnSpc>
                <a:spcPct val="90000"/>
              </a:lnSpc>
            </a:pPr>
            <a:endParaRPr lang="en-US" sz="1000" smtClean="0"/>
          </a:p>
          <a:p>
            <a:pPr eaLnBrk="1" hangingPunct="1">
              <a:lnSpc>
                <a:spcPct val="90000"/>
              </a:lnSpc>
            </a:pPr>
            <a:r>
              <a:rPr lang="en-US" sz="1000" smtClean="0"/>
              <a:t>INTEGRATION MANAGEMENT – Integration of all areas of project management to develop a cohesive project plan</a:t>
            </a:r>
            <a:endParaRPr lang="en-US" sz="10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36E3108-8AD3-480D-B158-AA518CA42840}" type="datetime1">
              <a:rPr lang="en-US" smtClean="0"/>
            </a:fld>
            <a:endParaRPr lang="en-US"/>
          </a:p>
        </p:txBody>
      </p:sp>
      <p:sp>
        <p:nvSpPr>
          <p:cNvPr id="2" name="Footer Placeholder 1"/>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1DD5D9-6273-431B-AB4E-DA62EF3F4BDC}"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74284D-0766-4466-BBAB-524376F8D04D}"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2441AAC-4109-4D3E-A118-C245B18453EB}" type="datetime1">
              <a:rPr lang="en-US" smtClean="0"/>
            </a:fld>
            <a:endParaRPr lang="en-US"/>
          </a:p>
        </p:txBody>
      </p:sp>
      <p:sp>
        <p:nvSpPr>
          <p:cNvPr id="19" name="Footer Placeholder 18"/>
          <p:cNvSpPr>
            <a:spLocks noGrp="1"/>
          </p:cNvSpPr>
          <p:nvPr>
            <p:ph type="ftr" sz="quarter" idx="11"/>
          </p:nvPr>
        </p:nvSpPr>
        <p:spPr>
          <a:xfrm>
            <a:off x="1600200" y="76200"/>
            <a:ext cx="4876800" cy="288925"/>
          </a:xfrm>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9" name="Date Placeholder 18"/>
          <p:cNvSpPr>
            <a:spLocks noGrp="1"/>
          </p:cNvSpPr>
          <p:nvPr>
            <p:ph type="dt" sz="half" idx="10"/>
          </p:nvPr>
        </p:nvSpPr>
        <p:spPr/>
        <p:txBody>
          <a:bodyPr/>
          <a:lstStyle/>
          <a:p>
            <a:fld id="{2895B920-42EF-4326-8F40-95EA40B16879}" type="datetime1">
              <a:rPr lang="en-US" smtClean="0"/>
            </a:fld>
            <a:endParaRPr lang="en-US"/>
          </a:p>
        </p:txBody>
      </p:sp>
      <p:sp>
        <p:nvSpPr>
          <p:cNvPr id="11" name="Footer Placeholder 10"/>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6" name="Slide Number Placeholder 15"/>
          <p:cNvSpPr>
            <a:spLocks noGrp="1"/>
          </p:cNvSpPr>
          <p:nvPr>
            <p:ph type="sldNum" sz="quarter" idx="12"/>
          </p:nvPr>
        </p:nvSpPr>
        <p:spPr/>
        <p:txBody>
          <a:bodyPr/>
          <a:lstStyle/>
          <a:p>
            <a:fld id="{B6F15528-21DE-4FAA-801E-634DDDAF4B2B}" type="slidenum">
              <a:rPr lang="en-US" smtClean="0"/>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9240053-C4DC-4A3A-A49B-0C1E9B299244}" type="datetime1">
              <a:rPr lang="en-US" smtClean="0"/>
            </a:fld>
            <a:endParaRPr lang="en-US"/>
          </a:p>
        </p:txBody>
      </p:sp>
      <p:sp>
        <p:nvSpPr>
          <p:cNvPr id="10" name="Footer Placeholder 9"/>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14E9CC0-0588-4EA6-A1B7-7D592AD09B4E}"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6FA1BDE-72F0-44A8-8049-D47A5C3983F5}" type="datetime1">
              <a:rPr lang="en-US" smtClean="0"/>
            </a:fld>
            <a:endParaRPr lang="en-US"/>
          </a:p>
        </p:txBody>
      </p:sp>
      <p:sp>
        <p:nvSpPr>
          <p:cNvPr id="21" name="Footer Placeholder 20"/>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77C155-46E9-4443-9BC1-FA258468A892}" type="datetime1">
              <a:rPr lang="en-US" smtClean="0"/>
            </a:fld>
            <a:endParaRPr lang="en-US"/>
          </a:p>
        </p:txBody>
      </p:sp>
      <p:sp>
        <p:nvSpPr>
          <p:cNvPr id="24" name="Footer Placeholder 23"/>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3A4F8B9-06E4-417E-B490-B797CE449855}" type="datetime1">
              <a:rPr lang="en-US" smtClean="0"/>
            </a:fld>
            <a:endParaRPr lang="en-US"/>
          </a:p>
        </p:txBody>
      </p:sp>
      <p:sp>
        <p:nvSpPr>
          <p:cNvPr id="29" name="Footer Placeholder 28"/>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716D4A0-6B9B-427E-8635-883E9D6E15B0}"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C7D0371-C46A-42EC-890F-ED3893EB4D32}" type="datetime1">
              <a:rPr lang="en-US" smtClean="0"/>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285860"/>
            <a:ext cx="8786874" cy="5072098"/>
          </a:xfrm>
        </p:spPr>
        <p:txBody>
          <a:bodyPr anchor="ctr">
            <a:noAutofit/>
          </a:bodyPr>
          <a:lstStyle/>
          <a:p>
            <a:pPr algn="ctr"/>
            <a:r>
              <a:rPr lang="en-US" sz="4400" b="1" dirty="0" smtClean="0">
                <a:solidFill>
                  <a:schemeClr val="tx1"/>
                </a:solidFill>
              </a:rPr>
              <a:t>Subject: SOFTWARE ENGINEERING</a:t>
            </a:r>
            <a:br>
              <a:rPr lang="en-US" sz="4800" b="1" dirty="0" smtClean="0">
                <a:solidFill>
                  <a:schemeClr val="tx1"/>
                </a:solidFill>
              </a:rPr>
            </a:br>
            <a:br>
              <a:rPr lang="en-US" sz="4800" b="1" dirty="0" smtClean="0">
                <a:solidFill>
                  <a:schemeClr val="tx1"/>
                </a:solidFill>
              </a:rPr>
            </a:br>
            <a:r>
              <a:rPr lang="en-US" sz="3200" b="1" dirty="0" smtClean="0">
                <a:solidFill>
                  <a:schemeClr val="tx1"/>
                </a:solidFill>
              </a:rPr>
              <a:t>Subject Code: 3CS4-07</a:t>
            </a:r>
            <a:br>
              <a:rPr lang="en-US" sz="3200" b="1" dirty="0" smtClean="0">
                <a:solidFill>
                  <a:schemeClr val="tx1"/>
                </a:solidFill>
              </a:rPr>
            </a:br>
            <a:br>
              <a:rPr lang="en-US" sz="4800" b="1" dirty="0" smtClean="0">
                <a:solidFill>
                  <a:schemeClr val="tx1"/>
                </a:solidFill>
              </a:rPr>
            </a:br>
            <a:r>
              <a:rPr lang="en-US" b="1" dirty="0" smtClean="0">
                <a:solidFill>
                  <a:schemeClr val="tx1"/>
                </a:solidFill>
              </a:rPr>
              <a:t>UNIT II: Software PROJECT MANAGEMENT</a:t>
            </a:r>
            <a:br>
              <a:rPr lang="en-US" sz="2800" b="1" dirty="0" smtClean="0">
                <a:solidFill>
                  <a:schemeClr val="tx1"/>
                </a:solidFill>
              </a:rPr>
            </a:br>
            <a:br>
              <a:rPr lang="en-US" sz="2800" b="1" dirty="0" smtClean="0">
                <a:solidFill>
                  <a:schemeClr val="tx1"/>
                </a:solidFill>
              </a:rPr>
            </a:br>
            <a:endParaRPr lang="en-US" sz="1400" b="1" dirty="0">
              <a:solidFill>
                <a:schemeClr val="tx1"/>
              </a:solidFill>
            </a:endParaRPr>
          </a:p>
        </p:txBody>
      </p:sp>
      <p:sp>
        <p:nvSpPr>
          <p:cNvPr id="6" name="TextBox 5"/>
          <p:cNvSpPr txBox="1"/>
          <p:nvPr/>
        </p:nvSpPr>
        <p:spPr>
          <a:xfrm>
            <a:off x="0" y="1"/>
            <a:ext cx="3581400" cy="304800"/>
          </a:xfrm>
          <a:prstGeom prst="rect">
            <a:avLst/>
          </a:prstGeom>
          <a:noFill/>
        </p:spPr>
        <p:txBody>
          <a:bodyPr wrap="square" rtlCol="0">
            <a:spAutoFit/>
          </a:bodyPr>
          <a:lstStyle/>
          <a:p>
            <a:r>
              <a:rPr lang="en-US" sz="1400" dirty="0" smtClean="0"/>
              <a:t>GLOBAL INSTITUTE OF TECHNOLGY JAIPUR</a:t>
            </a:r>
            <a:endParaRPr lang="en-US" sz="1400" dirty="0"/>
          </a:p>
        </p:txBody>
      </p:sp>
      <p:sp>
        <p:nvSpPr>
          <p:cNvPr id="7" name="TextBox 6"/>
          <p:cNvSpPr txBox="1"/>
          <p:nvPr/>
        </p:nvSpPr>
        <p:spPr>
          <a:xfrm>
            <a:off x="4038600" y="0"/>
            <a:ext cx="1798698" cy="307777"/>
          </a:xfrm>
          <a:prstGeom prst="rect">
            <a:avLst/>
          </a:prstGeom>
          <a:noFill/>
        </p:spPr>
        <p:txBody>
          <a:bodyPr wrap="none" rtlCol="0">
            <a:spAutoFit/>
          </a:bodyPr>
          <a:lstStyle/>
          <a:p>
            <a:r>
              <a:rPr lang="en-US" sz="1400" dirty="0" smtClean="0"/>
              <a:t>Software Engineering</a:t>
            </a:r>
            <a:endParaRPr lang="en-US" sz="1400" dirty="0"/>
          </a:p>
        </p:txBody>
      </p:sp>
      <p:sp>
        <p:nvSpPr>
          <p:cNvPr id="8" name="TextBox 7"/>
          <p:cNvSpPr txBox="1"/>
          <p:nvPr/>
        </p:nvSpPr>
        <p:spPr>
          <a:xfrm>
            <a:off x="6781800" y="0"/>
            <a:ext cx="962123" cy="307777"/>
          </a:xfrm>
          <a:prstGeom prst="rect">
            <a:avLst/>
          </a:prstGeom>
          <a:noFill/>
        </p:spPr>
        <p:txBody>
          <a:bodyPr wrap="none" rtlCol="0">
            <a:spAutoFit/>
          </a:bodyPr>
          <a:lstStyle/>
          <a:p>
            <a:r>
              <a:rPr lang="en-US" sz="1400" dirty="0" smtClean="0"/>
              <a:t>III SEM CS</a:t>
            </a: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2000" advTm="23111"/>
    </mc:Choice>
    <mc:Fallback>
      <p:transition spd="slow" advTm="2311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Scope Management</a:t>
            </a:r>
            <a:endParaRPr lang="en-US" smtClean="0">
              <a:solidFill>
                <a:srgbClr val="7B9899"/>
              </a:solidFill>
            </a:endParaRPr>
          </a:p>
        </p:txBody>
      </p:sp>
      <p:sp>
        <p:nvSpPr>
          <p:cNvPr id="21507" name="Rectangle 3"/>
          <p:cNvSpPr>
            <a:spLocks noGrp="1" noChangeArrowheads="1"/>
          </p:cNvSpPr>
          <p:nvPr>
            <p:ph idx="1"/>
          </p:nvPr>
        </p:nvSpPr>
        <p:spPr>
          <a:xfrm>
            <a:off x="304800" y="1554162"/>
            <a:ext cx="8686800" cy="5303838"/>
          </a:xfrm>
        </p:spPr>
        <p:txBody>
          <a:bodyPr>
            <a:noAutofit/>
          </a:bodyPr>
          <a:lstStyle/>
          <a:p>
            <a:pPr eaLnBrk="1" hangingPunct="1">
              <a:buFont typeface="Wingdings" panose="05000000000000000000" pitchFamily="2" charset="2"/>
              <a:buChar char="Ø"/>
            </a:pPr>
            <a:r>
              <a:rPr lang="en-US" sz="2800" dirty="0" smtClean="0"/>
              <a:t>Project Scope Management is the process to ensure that the project is inclusive of all the work required, and only the work require, for successful completion.</a:t>
            </a:r>
            <a:endParaRPr lang="en-US" sz="2800" dirty="0" smtClean="0"/>
          </a:p>
          <a:p>
            <a:pPr eaLnBrk="1" hangingPunct="1">
              <a:spcBef>
                <a:spcPct val="50000"/>
              </a:spcBef>
              <a:buFont typeface="Wingdings" panose="05000000000000000000" pitchFamily="2" charset="2"/>
              <a:buChar char="Ø"/>
            </a:pPr>
            <a:r>
              <a:rPr lang="en-US" sz="2800" dirty="0" smtClean="0"/>
              <a:t>Primarily it is the definition and control of what </a:t>
            </a:r>
            <a:r>
              <a:rPr lang="en-US" sz="2800" i="1" dirty="0" smtClean="0"/>
              <a:t>IS</a:t>
            </a:r>
            <a:r>
              <a:rPr lang="en-US" sz="2800" dirty="0" smtClean="0"/>
              <a:t> and </a:t>
            </a:r>
            <a:r>
              <a:rPr lang="en-US" sz="2800" i="1" dirty="0" smtClean="0"/>
              <a:t>IS NOT</a:t>
            </a:r>
            <a:r>
              <a:rPr lang="en-US" sz="2800" dirty="0" smtClean="0"/>
              <a:t> included in the project</a:t>
            </a:r>
            <a:endParaRPr lang="en-US" sz="2800" dirty="0" smtClean="0"/>
          </a:p>
          <a:p>
            <a:pPr eaLnBrk="1" hangingPunct="1">
              <a:spcBef>
                <a:spcPct val="50000"/>
              </a:spcBef>
              <a:buFont typeface="Wingdings" panose="05000000000000000000" pitchFamily="2" charset="2"/>
              <a:buChar char="Ø"/>
            </a:pPr>
            <a:r>
              <a:rPr lang="en-US" sz="2800" dirty="0" smtClean="0"/>
              <a:t>This component is used to communicate</a:t>
            </a:r>
            <a:endParaRPr lang="en-US" sz="2800" dirty="0" smtClean="0"/>
          </a:p>
          <a:p>
            <a:pPr lvl="1" eaLnBrk="1" hangingPunct="1">
              <a:buFont typeface="Wingdings" panose="05000000000000000000" pitchFamily="2" charset="2"/>
              <a:buChar char="Ø"/>
            </a:pPr>
            <a:r>
              <a:rPr lang="en-US" dirty="0" smtClean="0"/>
              <a:t>How the scope was defined</a:t>
            </a:r>
            <a:endParaRPr lang="en-US" dirty="0" smtClean="0"/>
          </a:p>
          <a:p>
            <a:pPr lvl="1" eaLnBrk="1" hangingPunct="1">
              <a:buFont typeface="Wingdings" panose="05000000000000000000" pitchFamily="2" charset="2"/>
              <a:buChar char="Ø"/>
            </a:pPr>
            <a:r>
              <a:rPr lang="en-US" dirty="0" smtClean="0"/>
              <a:t>How the project scope will be managed</a:t>
            </a:r>
            <a:endParaRPr lang="en-US" dirty="0" smtClean="0"/>
          </a:p>
          <a:p>
            <a:pPr lvl="1" eaLnBrk="1" hangingPunct="1">
              <a:buFont typeface="Wingdings" panose="05000000000000000000" pitchFamily="2" charset="2"/>
              <a:buChar char="Ø"/>
            </a:pPr>
            <a:r>
              <a:rPr lang="en-US" dirty="0" smtClean="0"/>
              <a:t>Who will manage the scope (e.g., PM, QA)</a:t>
            </a:r>
            <a:endParaRPr lang="en-US" dirty="0" smtClean="0"/>
          </a:p>
          <a:p>
            <a:pPr lvl="1" eaLnBrk="1" hangingPunct="1">
              <a:buFont typeface="Wingdings" panose="05000000000000000000" pitchFamily="2" charset="2"/>
              <a:buChar char="Ø"/>
            </a:pPr>
            <a:r>
              <a:rPr lang="en-US" dirty="0" smtClean="0"/>
              <a:t>Change Control</a:t>
            </a: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20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20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2000"/>
                                        <p:tgtEl>
                                          <p:spTgt spid="2150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fade">
                                      <p:cBhvr>
                                        <p:cTn id="20" dur="2000"/>
                                        <p:tgtEl>
                                          <p:spTgt spid="2150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fade">
                                      <p:cBhvr>
                                        <p:cTn id="23" dur="2000"/>
                                        <p:tgtEl>
                                          <p:spTgt spid="2150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507">
                                            <p:txEl>
                                              <p:pRg st="5" end="5"/>
                                            </p:txEl>
                                          </p:spTgt>
                                        </p:tgtEl>
                                        <p:attrNameLst>
                                          <p:attrName>style.visibility</p:attrName>
                                        </p:attrNameLst>
                                      </p:cBhvr>
                                      <p:to>
                                        <p:strVal val="visible"/>
                                      </p:to>
                                    </p:set>
                                    <p:animEffect transition="in" filter="fade">
                                      <p:cBhvr>
                                        <p:cTn id="26" dur="2000"/>
                                        <p:tgtEl>
                                          <p:spTgt spid="2150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507">
                                            <p:txEl>
                                              <p:pRg st="6" end="6"/>
                                            </p:txEl>
                                          </p:spTgt>
                                        </p:tgtEl>
                                        <p:attrNameLst>
                                          <p:attrName>style.visibility</p:attrName>
                                        </p:attrNameLst>
                                      </p:cBhvr>
                                      <p:to>
                                        <p:strVal val="visible"/>
                                      </p:to>
                                    </p:set>
                                    <p:animEffect transition="in" filter="fade">
                                      <p:cBhvr>
                                        <p:cTn id="29" dur="20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480428"/>
          <a:ext cx="8686800" cy="5844172"/>
        </p:xfrm>
        <a:graphic>
          <a:graphicData uri="http://schemas.openxmlformats.org/drawingml/2006/table">
            <a:tbl>
              <a:tblPr/>
              <a:tblGrid>
                <a:gridCol w="3505200"/>
                <a:gridCol w="1143000"/>
                <a:gridCol w="1066800"/>
                <a:gridCol w="990600"/>
                <a:gridCol w="1066800"/>
                <a:gridCol w="914400"/>
              </a:tblGrid>
              <a:tr h="414860">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COST DRIVERS</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VERY LOW</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LOW</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smtClean="0">
                          <a:solidFill>
                            <a:srgbClr val="000000"/>
                          </a:solidFill>
                          <a:latin typeface="Times New Roman" panose="02020603050405020304"/>
                          <a:ea typeface="Times New Roman" panose="02020603050405020304"/>
                          <a:cs typeface="Times New Roman" panose="02020603050405020304"/>
                        </a:rPr>
                        <a:t>NOMI-NAL</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HIGH</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1800" b="1" cap="all" dirty="0">
                          <a:solidFill>
                            <a:srgbClr val="000000"/>
                          </a:solidFill>
                          <a:latin typeface="Times New Roman" panose="02020603050405020304"/>
                          <a:ea typeface="Times New Roman" panose="02020603050405020304"/>
                          <a:cs typeface="Times New Roman" panose="02020603050405020304"/>
                        </a:rPr>
                        <a:t>VERY HIGH</a:t>
                      </a:r>
                      <a:endParaRPr lang="en-IN" sz="1800" dirty="0">
                        <a:latin typeface="Calibri" panose="020F0502020204030204"/>
                        <a:ea typeface="Calibri" panose="020F0502020204030204"/>
                        <a:cs typeface="Times New Roman" panose="02020603050405020304"/>
                      </a:endParaRPr>
                    </a:p>
                  </a:txBody>
                  <a:tcPr marL="13457" marR="13457" marT="13457" marB="1345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r>
              <a:tr h="554104">
                <a:tc>
                  <a:txBody>
                    <a:bodyPr/>
                    <a:lstStyle/>
                    <a:p>
                      <a:pPr algn="ctr">
                        <a:lnSpc>
                          <a:spcPct val="100000"/>
                        </a:lnSpc>
                        <a:spcAft>
                          <a:spcPts val="0"/>
                        </a:spcAft>
                      </a:pPr>
                      <a:r>
                        <a:rPr lang="en-IN" sz="1800" b="1">
                          <a:latin typeface="Times New Roman" panose="02020603050405020304"/>
                          <a:ea typeface="Times New Roman" panose="02020603050405020304"/>
                          <a:cs typeface="Times New Roman" panose="02020603050405020304"/>
                        </a:rPr>
                        <a:t>1. Product Attributes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Required Software Reliability</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0.75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0.88</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1.40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Size of Application Database</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0.94</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1.08</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Complexity of The Product</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0.70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0.85</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1.30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945">
                <a:tc>
                  <a:txBody>
                    <a:bodyPr/>
                    <a:lstStyle/>
                    <a:p>
                      <a:pPr algn="ctr">
                        <a:lnSpc>
                          <a:spcPct val="100000"/>
                        </a:lnSpc>
                        <a:spcAft>
                          <a:spcPts val="0"/>
                        </a:spcAft>
                      </a:pPr>
                      <a:r>
                        <a:rPr lang="en-IN" sz="1800" b="1">
                          <a:latin typeface="Times New Roman" panose="02020603050405020304"/>
                          <a:ea typeface="Times New Roman" panose="02020603050405020304"/>
                          <a:cs typeface="Times New Roman" panose="02020603050405020304"/>
                        </a:rPr>
                        <a:t>2. Hardware Attributes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945">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Runtime Performance Constraints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1.30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263">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Memory Constraints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1.21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786">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Volatility of the virtual machine environment</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0.87</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1.30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263">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Required turnabout time</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0.94</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1.07</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381000"/>
          <a:ext cx="8686800" cy="5822722"/>
        </p:xfrm>
        <a:graphic>
          <a:graphicData uri="http://schemas.openxmlformats.org/drawingml/2006/table">
            <a:tbl>
              <a:tblPr/>
              <a:tblGrid>
                <a:gridCol w="3505200"/>
                <a:gridCol w="1143000"/>
                <a:gridCol w="1066800"/>
                <a:gridCol w="990600"/>
                <a:gridCol w="1066800"/>
                <a:gridCol w="914400"/>
              </a:tblGrid>
              <a:tr h="694945">
                <a:tc>
                  <a:txBody>
                    <a:bodyPr/>
                    <a:lstStyle/>
                    <a:p>
                      <a:pPr algn="ctr">
                        <a:lnSpc>
                          <a:spcPct val="100000"/>
                        </a:lnSpc>
                        <a:spcAft>
                          <a:spcPts val="0"/>
                        </a:spcAft>
                      </a:pPr>
                      <a:r>
                        <a:rPr lang="en-IN" sz="1800" b="1" dirty="0">
                          <a:latin typeface="Times New Roman" panose="02020603050405020304"/>
                          <a:ea typeface="Times New Roman" panose="02020603050405020304"/>
                          <a:cs typeface="Times New Roman" panose="02020603050405020304"/>
                        </a:rPr>
                        <a:t>3. Personnel attributes</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263">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Analyst capability</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1.46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1.19</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0.86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0.71</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Applications experience</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1.29</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1.13</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0.82</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Software engineer capability</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1.42</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1.17</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0.86</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0.70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Virtual machine experience</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1.21</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945">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Programming language experience</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1.14</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1.07</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0.95</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b="1">
                          <a:latin typeface="Times New Roman" panose="02020603050405020304"/>
                          <a:ea typeface="Times New Roman" panose="02020603050405020304"/>
                          <a:cs typeface="Times New Roman" panose="02020603050405020304"/>
                        </a:rPr>
                        <a:t>4. Project Attributes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IN" sz="1800" dirty="0">
                        <a:latin typeface="Calibri" panose="020F05020202040302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786">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Application of software engineering methods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1.24</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1.10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0.82</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263">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Use of software tools</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1.24</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1.10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0.91</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0.83</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04">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Required development schedule</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1.23</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1.08</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a:latin typeface="Times New Roman" panose="02020603050405020304"/>
                          <a:ea typeface="Times New Roman" panose="02020603050405020304"/>
                          <a:cs typeface="Times New Roman" panose="02020603050405020304"/>
                        </a:rPr>
                        <a:t>1.00</a:t>
                      </a:r>
                      <a:endParaRPr lang="en-IN" sz="180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1.04</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1800" dirty="0">
                          <a:latin typeface="Times New Roman" panose="02020603050405020304"/>
                          <a:ea typeface="Times New Roman" panose="02020603050405020304"/>
                          <a:cs typeface="Times New Roman" panose="02020603050405020304"/>
                        </a:rPr>
                        <a:t>1.10</a:t>
                      </a:r>
                      <a:endParaRPr lang="en-IN" sz="1800" dirty="0">
                        <a:latin typeface="Calibri" panose="020F0502020204030204"/>
                        <a:ea typeface="Calibri" panose="020F0502020204030204"/>
                        <a:cs typeface="Times New Roman" panose="02020603050405020304"/>
                      </a:endParaRPr>
                    </a:p>
                  </a:txBody>
                  <a:tcPr marL="23457" marR="23457" marT="11728" marB="117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4800" y="1401763"/>
            <a:ext cx="8686800" cy="5303837"/>
          </a:xfrm>
        </p:spPr>
        <p:txBody>
          <a:bodyPr/>
          <a:lstStyle/>
          <a:p>
            <a:r>
              <a:rPr lang="en-IN" dirty="0" smtClean="0"/>
              <a:t>Project manager is to rate these 15 different parameters for a particular project on a scale of one to three. </a:t>
            </a:r>
            <a:endParaRPr lang="en-IN" dirty="0" smtClean="0"/>
          </a:p>
          <a:p>
            <a:r>
              <a:rPr lang="en-IN" dirty="0" smtClean="0"/>
              <a:t>Then, depending on these ratings, appropriate cost driver values are taken from the above table. </a:t>
            </a:r>
            <a:endParaRPr lang="en-IN" dirty="0" smtClean="0"/>
          </a:p>
          <a:p>
            <a:r>
              <a:rPr lang="en-IN" dirty="0" smtClean="0"/>
              <a:t>These 15 values are then multiplied to calculate the EAF (Effort Adjustment Factor). </a:t>
            </a:r>
            <a:endParaRPr lang="en-IN" dirty="0" smtClean="0"/>
          </a:p>
        </p:txBody>
      </p:sp>
    </p:spTree>
  </p:cSld>
  <p:clrMapOvr>
    <a:masterClrMapping/>
  </p:clrMapOvr>
  <p:transition advClick="0"/>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4800" y="76200"/>
            <a:ext cx="8686800" cy="3962400"/>
          </a:xfrm>
        </p:spPr>
        <p:txBody>
          <a:bodyPr/>
          <a:lstStyle/>
          <a:p>
            <a:pPr marL="0" indent="0" algn="just" eaLnBrk="1" hangingPunct="1">
              <a:buNone/>
            </a:pPr>
            <a:r>
              <a:rPr lang="en-IN" sz="2800" dirty="0" smtClean="0"/>
              <a:t>The Intermediate COCOMO formula now takes the form:</a:t>
            </a:r>
            <a:endParaRPr lang="en-IN" sz="2800" dirty="0" smtClean="0"/>
          </a:p>
          <a:p>
            <a:pPr marL="0" indent="0" algn="just" eaLnBrk="1" hangingPunct="1">
              <a:buFont typeface="Wingdings 2" panose="05020102010507070707" pitchFamily="18" charset="2"/>
              <a:buNone/>
            </a:pPr>
            <a:endParaRPr lang="en-US" sz="2800" dirty="0" smtClean="0"/>
          </a:p>
          <a:p>
            <a:pPr marL="0" indent="0" algn="just" eaLnBrk="1" hangingPunct="1">
              <a:buFont typeface="Wingdings 2" panose="05020102010507070707" pitchFamily="18" charset="2"/>
              <a:buNone/>
            </a:pPr>
            <a:endParaRPr lang="en-US" sz="2800" dirty="0" smtClean="0"/>
          </a:p>
          <a:p>
            <a:pPr marL="0" indent="0" algn="just" eaLnBrk="1" hangingPunct="1">
              <a:buNone/>
            </a:pPr>
            <a:r>
              <a:rPr lang="en-IN" sz="2800" b="1" dirty="0" smtClean="0">
                <a:solidFill>
                  <a:srgbClr val="FF0000"/>
                </a:solidFill>
              </a:rPr>
              <a:t>The product of all effort multipliers results in an </a:t>
            </a:r>
            <a:r>
              <a:rPr lang="en-IN" sz="2800" b="1" i="1" dirty="0" smtClean="0">
                <a:solidFill>
                  <a:srgbClr val="FF0000"/>
                </a:solidFill>
              </a:rPr>
              <a:t>effort adjustment factor (EAF)</a:t>
            </a:r>
            <a:r>
              <a:rPr lang="en-IN" sz="2800" b="1" dirty="0" smtClean="0">
                <a:solidFill>
                  <a:srgbClr val="FF0000"/>
                </a:solidFill>
              </a:rPr>
              <a:t>. Typical values for EAF range from 0.9 to 1.4.</a:t>
            </a:r>
            <a:endParaRPr lang="en-US" sz="2800" b="1" dirty="0" smtClean="0">
              <a:solidFill>
                <a:srgbClr val="FF0000"/>
              </a:solidFill>
            </a:endParaRPr>
          </a:p>
          <a:p>
            <a:pPr marL="0" indent="0" algn="just" eaLnBrk="1" hangingPunct="1">
              <a:buNone/>
            </a:pPr>
            <a:r>
              <a:rPr lang="en-IN" sz="2800" dirty="0" smtClean="0"/>
              <a:t>The values of a and b in case of the intermediate model are as follows:</a:t>
            </a:r>
            <a:endParaRPr lang="en-US" sz="2800" dirty="0" smtClean="0"/>
          </a:p>
        </p:txBody>
      </p:sp>
      <p:pic>
        <p:nvPicPr>
          <p:cNvPr id="5" name="Picture 4"/>
          <p:cNvPicPr/>
          <p:nvPr/>
        </p:nvPicPr>
        <p:blipFill>
          <a:blip r:embed="rId1"/>
          <a:srcRect/>
          <a:stretch>
            <a:fillRect/>
          </a:stretch>
        </p:blipFill>
        <p:spPr bwMode="auto">
          <a:xfrm>
            <a:off x="457200" y="533400"/>
            <a:ext cx="8305800" cy="1066800"/>
          </a:xfrm>
          <a:prstGeom prst="rect">
            <a:avLst/>
          </a:prstGeom>
          <a:noFill/>
          <a:ln w="9525">
            <a:noFill/>
            <a:miter lim="800000"/>
            <a:headEnd/>
            <a:tailEnd/>
          </a:ln>
        </p:spPr>
      </p:pic>
      <p:graphicFrame>
        <p:nvGraphicFramePr>
          <p:cNvPr id="6" name="Content Placeholder 3"/>
          <p:cNvGraphicFramePr/>
          <p:nvPr/>
        </p:nvGraphicFramePr>
        <p:xfrm>
          <a:off x="838200" y="4193539"/>
          <a:ext cx="7391400" cy="2207260"/>
        </p:xfrm>
        <a:graphic>
          <a:graphicData uri="http://schemas.openxmlformats.org/drawingml/2006/table">
            <a:tbl>
              <a:tblPr/>
              <a:tblGrid>
                <a:gridCol w="5076922"/>
                <a:gridCol w="1119909"/>
                <a:gridCol w="1194569"/>
              </a:tblGrid>
              <a:tr h="487759">
                <a:tc>
                  <a:txBody>
                    <a:bodyPr/>
                    <a:lstStyle/>
                    <a:p>
                      <a:pPr algn="ctr">
                        <a:lnSpc>
                          <a:spcPct val="100000"/>
                        </a:lnSpc>
                        <a:spcAft>
                          <a:spcPts val="0"/>
                        </a:spcAft>
                      </a:pPr>
                      <a:r>
                        <a:rPr lang="en-IN" sz="2800" b="1" cap="all" dirty="0">
                          <a:solidFill>
                            <a:srgbClr val="000000"/>
                          </a:solidFill>
                          <a:latin typeface="Times New Roman" panose="02020603050405020304"/>
                          <a:ea typeface="Times New Roman" panose="02020603050405020304"/>
                          <a:cs typeface="Times New Roman" panose="02020603050405020304"/>
                        </a:rPr>
                        <a:t>SOFTWARE PROJECTS</a:t>
                      </a:r>
                      <a:endParaRPr lang="en-IN" sz="24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2800" b="1">
                          <a:solidFill>
                            <a:srgbClr val="000000"/>
                          </a:solidFill>
                          <a:latin typeface="Times New Roman" panose="02020603050405020304"/>
                          <a:ea typeface="Times New Roman" panose="02020603050405020304"/>
                          <a:cs typeface="Times New Roman" panose="02020603050405020304"/>
                        </a:rPr>
                        <a:t>a</a:t>
                      </a:r>
                      <a:endParaRPr lang="en-IN" sz="240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100000"/>
                        </a:lnSpc>
                        <a:spcAft>
                          <a:spcPts val="0"/>
                        </a:spcAft>
                      </a:pPr>
                      <a:r>
                        <a:rPr lang="en-IN" sz="2800" b="1">
                          <a:solidFill>
                            <a:srgbClr val="000000"/>
                          </a:solidFill>
                          <a:latin typeface="Times New Roman" panose="02020603050405020304"/>
                          <a:ea typeface="Times New Roman" panose="02020603050405020304"/>
                          <a:cs typeface="Times New Roman" panose="02020603050405020304"/>
                        </a:rPr>
                        <a:t>b</a:t>
                      </a:r>
                      <a:endParaRPr lang="en-IN" sz="240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r>
              <a:tr h="472413">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Organic</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3.2</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a:latin typeface="Times New Roman" panose="02020603050405020304"/>
                          <a:ea typeface="Times New Roman" panose="02020603050405020304"/>
                          <a:cs typeface="Times New Roman" panose="02020603050405020304"/>
                        </a:rPr>
                        <a:t>1.05</a:t>
                      </a:r>
                      <a:endParaRPr lang="en-IN" sz="240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413">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Semi Detached</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3.0</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1.12</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413">
                <a:tc>
                  <a:txBody>
                    <a:bodyPr/>
                    <a:lstStyle/>
                    <a:p>
                      <a:pPr algn="ctr">
                        <a:lnSpc>
                          <a:spcPct val="100000"/>
                        </a:lnSpc>
                        <a:spcAft>
                          <a:spcPts val="0"/>
                        </a:spcAft>
                      </a:pPr>
                      <a:r>
                        <a:rPr lang="en-IN" sz="2800" dirty="0" smtClean="0">
                          <a:latin typeface="Times New Roman" panose="02020603050405020304"/>
                          <a:ea typeface="Times New Roman" panose="02020603050405020304"/>
                          <a:cs typeface="Times New Roman" panose="02020603050405020304"/>
                        </a:rPr>
                        <a:t>Embedded</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2.8</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IN" sz="2800" dirty="0">
                          <a:latin typeface="Times New Roman" panose="02020603050405020304"/>
                          <a:ea typeface="Times New Roman" panose="02020603050405020304"/>
                          <a:cs typeface="Times New Roman" panose="02020603050405020304"/>
                        </a:rPr>
                        <a:t>1.20</a:t>
                      </a:r>
                      <a:endParaRPr lang="en-IN" sz="2400"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IN" b="1" dirty="0" smtClean="0"/>
              <a:t>Detailed Model</a:t>
            </a:r>
            <a:endParaRPr lang="en-US" dirty="0"/>
          </a:p>
        </p:txBody>
      </p:sp>
      <p:sp>
        <p:nvSpPr>
          <p:cNvPr id="17411" name="Content Placeholder 2"/>
          <p:cNvSpPr>
            <a:spLocks noGrp="1"/>
          </p:cNvSpPr>
          <p:nvPr>
            <p:ph idx="1"/>
          </p:nvPr>
        </p:nvSpPr>
        <p:spPr>
          <a:xfrm>
            <a:off x="304800" y="1371600"/>
            <a:ext cx="8686800" cy="5303837"/>
          </a:xfrm>
        </p:spPr>
        <p:txBody>
          <a:bodyPr/>
          <a:lstStyle/>
          <a:p>
            <a:pPr lvl="0"/>
            <a:r>
              <a:rPr lang="en-IN" dirty="0" smtClean="0"/>
              <a:t>Detailed COCOMO includes all characteristics of the intermediate version with an assessment of the cost driver’s impact on each step of the software engineering process.</a:t>
            </a:r>
            <a:endParaRPr lang="en-IN" dirty="0" smtClean="0"/>
          </a:p>
          <a:p>
            <a:pPr lvl="0"/>
            <a:r>
              <a:rPr lang="en-IN" dirty="0" smtClean="0"/>
              <a:t>The detailed model uses different effort multipliers for each cost driver attribute. In detailed COCOMO, the whole software is divided into different modules and then we apply COCOMO in different modules to estimate effort and then sum the effort.</a:t>
            </a:r>
            <a:endParaRPr lang="en-IN" dirty="0" smtClean="0"/>
          </a:p>
        </p:txBody>
      </p:sp>
    </p:spTree>
  </p:cSld>
  <p:clrMapOvr>
    <a:masterClrMapping/>
  </p:clrMapOvr>
  <p:transition advClick="0"/>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p>
        </p:txBody>
      </p:sp>
      <p:sp>
        <p:nvSpPr>
          <p:cNvPr id="17411" name="Content Placeholder 2"/>
          <p:cNvSpPr>
            <a:spLocks noGrp="1"/>
          </p:cNvSpPr>
          <p:nvPr>
            <p:ph idx="1"/>
          </p:nvPr>
        </p:nvSpPr>
        <p:spPr>
          <a:xfrm>
            <a:off x="304800" y="1066800"/>
            <a:ext cx="8686800" cy="5791200"/>
          </a:xfrm>
        </p:spPr>
        <p:txBody>
          <a:bodyPr/>
          <a:lstStyle/>
          <a:p>
            <a:r>
              <a:rPr lang="en-IN" dirty="0" smtClean="0"/>
              <a:t>The Six phases of detailed COCOMO are:</a:t>
            </a:r>
            <a:endParaRPr lang="en-IN" dirty="0" smtClean="0"/>
          </a:p>
          <a:p>
            <a:pPr lvl="1"/>
            <a:r>
              <a:rPr lang="en-IN" dirty="0" smtClean="0"/>
              <a:t>Planning and requirements</a:t>
            </a:r>
            <a:endParaRPr lang="en-IN" dirty="0" smtClean="0"/>
          </a:p>
          <a:p>
            <a:pPr lvl="1"/>
            <a:r>
              <a:rPr lang="en-IN" dirty="0" smtClean="0"/>
              <a:t>System design</a:t>
            </a:r>
            <a:endParaRPr lang="en-IN" dirty="0" smtClean="0"/>
          </a:p>
          <a:p>
            <a:pPr lvl="1"/>
            <a:r>
              <a:rPr lang="en-IN" dirty="0" smtClean="0"/>
              <a:t>Detailed design</a:t>
            </a:r>
            <a:endParaRPr lang="en-IN" dirty="0" smtClean="0"/>
          </a:p>
          <a:p>
            <a:pPr lvl="1"/>
            <a:r>
              <a:rPr lang="en-IN" dirty="0" smtClean="0"/>
              <a:t>Module code and test</a:t>
            </a:r>
            <a:endParaRPr lang="en-IN" dirty="0" smtClean="0"/>
          </a:p>
          <a:p>
            <a:pPr lvl="1"/>
            <a:r>
              <a:rPr lang="en-IN" dirty="0" smtClean="0"/>
              <a:t>Integration and test</a:t>
            </a:r>
            <a:endParaRPr lang="en-IN" dirty="0" smtClean="0"/>
          </a:p>
          <a:p>
            <a:pPr lvl="1"/>
            <a:r>
              <a:rPr lang="en-IN" dirty="0" smtClean="0"/>
              <a:t>Cost Constructive model</a:t>
            </a:r>
            <a:endParaRPr lang="en-IN" dirty="0" smtClean="0"/>
          </a:p>
          <a:p>
            <a:r>
              <a:rPr lang="en-IN" dirty="0" smtClean="0"/>
              <a:t>The effort is calculated as a function of program size and a set of cost drivers are given according to each phase of the software lifecycle.</a:t>
            </a:r>
            <a:endParaRPr lang="en-IN" dirty="0" smtClean="0"/>
          </a:p>
          <a:p>
            <a:pPr marL="0" indent="0" eaLnBrk="1" hangingPunct="1">
              <a:buFont typeface="Wingdings 2" panose="05020102010507070707" pitchFamily="18" charset="2"/>
              <a:buNone/>
            </a:pPr>
            <a:endParaRPr lang="en-US" dirty="0" smtClean="0"/>
          </a:p>
        </p:txBody>
      </p:sp>
    </p:spTree>
  </p:cSld>
  <p:clrMapOvr>
    <a:masterClrMapping/>
  </p:clrMapOvr>
  <p:transition advClick="0"/>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686800" cy="838200"/>
          </a:xfrm>
        </p:spPr>
        <p:txBody>
          <a:bodyPr/>
          <a:lstStyle/>
          <a:p>
            <a:pPr algn="ctr"/>
            <a:r>
              <a:rPr lang="en-US" dirty="0" smtClean="0"/>
              <a:t>RISK ANALYSIS</a:t>
            </a:r>
            <a:endParaRPr lang="en-I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RISK ANALYSIS</a:t>
            </a:r>
            <a:endParaRPr lang="en-US" dirty="0"/>
          </a:p>
        </p:txBody>
      </p:sp>
      <p:sp>
        <p:nvSpPr>
          <p:cNvPr id="3" name="Content Placeholder 2"/>
          <p:cNvSpPr>
            <a:spLocks noGrp="1"/>
          </p:cNvSpPr>
          <p:nvPr>
            <p:ph idx="1"/>
          </p:nvPr>
        </p:nvSpPr>
        <p:spPr>
          <a:xfrm>
            <a:off x="304800" y="1554163"/>
            <a:ext cx="8686800" cy="4846637"/>
          </a:xfrm>
        </p:spPr>
        <p:txBody>
          <a:bodyPr/>
          <a:lstStyle/>
          <a:p>
            <a:pPr marL="0" indent="0" algn="just">
              <a:defRPr/>
            </a:pPr>
            <a:r>
              <a:rPr lang="en-IN" sz="2800" dirty="0" smtClean="0"/>
              <a:t>The </a:t>
            </a:r>
            <a:r>
              <a:rPr lang="en-IN" sz="2800" b="1" dirty="0" smtClean="0"/>
              <a:t>probability</a:t>
            </a:r>
            <a:r>
              <a:rPr lang="en-IN" sz="2800" dirty="0" smtClean="0"/>
              <a:t> </a:t>
            </a:r>
            <a:r>
              <a:rPr lang="en-IN" sz="2800" b="1" dirty="0" smtClean="0"/>
              <a:t>of any unwanted incident </a:t>
            </a:r>
            <a:r>
              <a:rPr lang="en-IN" sz="2800" dirty="0" smtClean="0"/>
              <a:t>is defined as </a:t>
            </a:r>
            <a:r>
              <a:rPr lang="en-IN" sz="2800" b="1" dirty="0" smtClean="0"/>
              <a:t>Risk</a:t>
            </a:r>
            <a:r>
              <a:rPr lang="en-IN" sz="2800" dirty="0" smtClean="0"/>
              <a:t>. </a:t>
            </a:r>
            <a:endParaRPr lang="en-IN" sz="2800" dirty="0" smtClean="0"/>
          </a:p>
          <a:p>
            <a:pPr marL="0" indent="0" algn="just">
              <a:defRPr/>
            </a:pPr>
            <a:r>
              <a:rPr lang="en-IN" sz="2800" dirty="0" smtClean="0"/>
              <a:t>In Software Engineering, risk analysis is the process of </a:t>
            </a:r>
            <a:r>
              <a:rPr lang="en-IN" sz="2800" b="1" dirty="0" smtClean="0"/>
              <a:t>identifying the risks </a:t>
            </a:r>
            <a:r>
              <a:rPr lang="en-IN" sz="2800" dirty="0" smtClean="0"/>
              <a:t>in applications or software that you built and prioritizing them to take care of. </a:t>
            </a:r>
            <a:endParaRPr lang="en-IN" sz="2800" dirty="0" smtClean="0"/>
          </a:p>
          <a:p>
            <a:pPr marL="0" indent="0" algn="just">
              <a:defRPr/>
            </a:pPr>
            <a:r>
              <a:rPr lang="en-IN" sz="2800" dirty="0" smtClean="0"/>
              <a:t>After that, the process of </a:t>
            </a:r>
            <a:r>
              <a:rPr lang="en-IN" sz="2800" b="1" dirty="0" smtClean="0"/>
              <a:t>assigning the level of risk </a:t>
            </a:r>
            <a:r>
              <a:rPr lang="en-IN" sz="2800" dirty="0" smtClean="0"/>
              <a:t>is done. </a:t>
            </a:r>
            <a:endParaRPr lang="en-IN" sz="2800" dirty="0" smtClean="0"/>
          </a:p>
          <a:p>
            <a:pPr marL="0" indent="0" algn="just">
              <a:defRPr/>
            </a:pPr>
            <a:r>
              <a:rPr lang="en-IN" sz="2800" dirty="0" smtClean="0"/>
              <a:t>The </a:t>
            </a:r>
            <a:r>
              <a:rPr lang="en-IN" sz="2800" b="1" dirty="0" smtClean="0"/>
              <a:t>categorization of the risks </a:t>
            </a:r>
            <a:r>
              <a:rPr lang="en-IN" sz="2800" dirty="0" smtClean="0"/>
              <a:t>takes place, hence, the </a:t>
            </a:r>
            <a:r>
              <a:rPr lang="en-IN" sz="2800" b="1" dirty="0" smtClean="0"/>
              <a:t>impact of the risk is calculated</a:t>
            </a:r>
            <a:r>
              <a:rPr lang="en-IN" sz="2800" dirty="0" smtClean="0"/>
              <a:t>.</a:t>
            </a:r>
            <a:endParaRPr lang="en-US" sz="2800" dirty="0" smtClean="0"/>
          </a:p>
        </p:txBody>
      </p:sp>
    </p:spTree>
  </p:cSld>
  <p:clrMapOvr>
    <a:masterClrMapping/>
  </p:clrMapOvr>
  <p:transition advClick="0"/>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3" name="Content Placeholder 2"/>
          <p:cNvSpPr>
            <a:spLocks noGrp="1"/>
          </p:cNvSpPr>
          <p:nvPr>
            <p:ph idx="1"/>
          </p:nvPr>
        </p:nvSpPr>
        <p:spPr>
          <a:xfrm>
            <a:off x="304800" y="1828800"/>
            <a:ext cx="8686800" cy="4922837"/>
          </a:xfrm>
        </p:spPr>
        <p:txBody>
          <a:bodyPr/>
          <a:lstStyle/>
          <a:p>
            <a:pPr>
              <a:buNone/>
            </a:pPr>
            <a:r>
              <a:rPr lang="en-IN" sz="2800" dirty="0" smtClean="0"/>
              <a:t>We will study this topic in detail including these points:</a:t>
            </a:r>
            <a:endParaRPr lang="en-IN" sz="2800" dirty="0" smtClean="0"/>
          </a:p>
          <a:p>
            <a:pPr>
              <a:buNone/>
            </a:pPr>
            <a:endParaRPr lang="en-IN" sz="2800" dirty="0" smtClean="0"/>
          </a:p>
          <a:p>
            <a:r>
              <a:rPr lang="en-IN" sz="2800" dirty="0" smtClean="0"/>
              <a:t>Why use Risk Analysis?</a:t>
            </a:r>
            <a:endParaRPr lang="en-IN" sz="2800" dirty="0" smtClean="0"/>
          </a:p>
          <a:p>
            <a:r>
              <a:rPr lang="en-IN" sz="2800" dirty="0" smtClean="0"/>
              <a:t>Risk Identification</a:t>
            </a:r>
            <a:endParaRPr lang="en-IN" sz="2800" dirty="0" smtClean="0"/>
          </a:p>
          <a:p>
            <a:r>
              <a:rPr lang="en-IN" sz="2800" dirty="0" smtClean="0"/>
              <a:t>Risk Assessment</a:t>
            </a:r>
            <a:endParaRPr lang="en-IN" sz="2800" dirty="0" smtClean="0"/>
          </a:p>
          <a:p>
            <a:r>
              <a:rPr lang="en-IN" sz="2800" dirty="0" smtClean="0"/>
              <a:t>Perspective of Risk Assessment</a:t>
            </a:r>
            <a:endParaRPr lang="en-IN" sz="2800" dirty="0" smtClean="0"/>
          </a:p>
          <a:p>
            <a:r>
              <a:rPr lang="en-IN" sz="2800" dirty="0" smtClean="0"/>
              <a:t>How to perform Risk Analysis?</a:t>
            </a:r>
            <a:endParaRPr lang="en-IN" sz="2800" dirty="0" smtClean="0"/>
          </a:p>
        </p:txBody>
      </p:sp>
    </p:spTree>
  </p:cSld>
  <p:clrMapOvr>
    <a:masterClrMapping/>
  </p:clrMapOvr>
  <p:transition advClick="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b="1" dirty="0" smtClean="0"/>
              <a:t>Why use Risk Analysis?</a:t>
            </a:r>
            <a:endParaRPr lang="en-US" dirty="0"/>
          </a:p>
        </p:txBody>
      </p:sp>
      <p:sp>
        <p:nvSpPr>
          <p:cNvPr id="3" name="Content Placeholder 2"/>
          <p:cNvSpPr>
            <a:spLocks noGrp="1"/>
          </p:cNvSpPr>
          <p:nvPr>
            <p:ph idx="1"/>
          </p:nvPr>
        </p:nvSpPr>
        <p:spPr>
          <a:xfrm>
            <a:off x="304800" y="1295400"/>
            <a:ext cx="8686800" cy="5486400"/>
          </a:xfrm>
        </p:spPr>
        <p:txBody>
          <a:bodyPr>
            <a:normAutofit lnSpcReduction="10000"/>
          </a:bodyPr>
          <a:lstStyle/>
          <a:p>
            <a:pPr>
              <a:buNone/>
            </a:pPr>
            <a:r>
              <a:rPr lang="en-IN" sz="2800" dirty="0" smtClean="0"/>
              <a:t>In any software, using </a:t>
            </a:r>
            <a:r>
              <a:rPr lang="en-IN" sz="2800" b="1" dirty="0" smtClean="0"/>
              <a:t>risk analysis </a:t>
            </a:r>
            <a:r>
              <a:rPr lang="en-IN" sz="2800" dirty="0" smtClean="0"/>
              <a:t>at the beginning of a project highlights the </a:t>
            </a:r>
            <a:r>
              <a:rPr lang="en-IN" sz="2800" b="1" dirty="0" smtClean="0"/>
              <a:t>potential problem areas</a:t>
            </a:r>
            <a:r>
              <a:rPr lang="en-IN" sz="2800" dirty="0" smtClean="0"/>
              <a:t>. </a:t>
            </a:r>
            <a:endParaRPr lang="en-IN" sz="2800" dirty="0" smtClean="0"/>
          </a:p>
          <a:p>
            <a:pPr>
              <a:buNone/>
            </a:pPr>
            <a:r>
              <a:rPr lang="en-IN" sz="2800" dirty="0" smtClean="0"/>
              <a:t>After knowing about the </a:t>
            </a:r>
            <a:r>
              <a:rPr lang="en-IN" sz="2800" b="1" dirty="0" smtClean="0"/>
              <a:t>risk areas</a:t>
            </a:r>
            <a:r>
              <a:rPr lang="en-IN" sz="2800" dirty="0" smtClean="0"/>
              <a:t>, it helps the developers and managers to </a:t>
            </a:r>
            <a:r>
              <a:rPr lang="en-IN" sz="2800" b="1" dirty="0" smtClean="0"/>
              <a:t>mitigate the risks</a:t>
            </a:r>
            <a:r>
              <a:rPr lang="en-IN" sz="2800" dirty="0" smtClean="0"/>
              <a:t>. </a:t>
            </a:r>
            <a:endParaRPr lang="en-IN" sz="2800" dirty="0" smtClean="0"/>
          </a:p>
          <a:p>
            <a:pPr>
              <a:buNone/>
            </a:pPr>
            <a:endParaRPr lang="en-IN" sz="1000" dirty="0" smtClean="0"/>
          </a:p>
          <a:p>
            <a:pPr>
              <a:buNone/>
            </a:pPr>
            <a:r>
              <a:rPr lang="en-IN" sz="2800" b="1" dirty="0" smtClean="0"/>
              <a:t>Possible risk areas </a:t>
            </a:r>
            <a:r>
              <a:rPr lang="en-IN" sz="2800" dirty="0" smtClean="0"/>
              <a:t>that you could encounter, here is a list:</a:t>
            </a:r>
            <a:endParaRPr lang="en-IN" sz="2800" dirty="0" smtClean="0"/>
          </a:p>
          <a:p>
            <a:r>
              <a:rPr lang="en-IN" sz="2800" dirty="0" smtClean="0"/>
              <a:t>Use of new hardware</a:t>
            </a:r>
            <a:endParaRPr lang="en-IN" sz="2800" dirty="0" smtClean="0"/>
          </a:p>
          <a:p>
            <a:r>
              <a:rPr lang="en-IN" sz="2800" dirty="0" smtClean="0"/>
              <a:t>Use of new technology</a:t>
            </a:r>
            <a:endParaRPr lang="en-IN" sz="2800" dirty="0" smtClean="0"/>
          </a:p>
          <a:p>
            <a:r>
              <a:rPr lang="en-IN" sz="2800" dirty="0" smtClean="0"/>
              <a:t>Use of new automation tool</a:t>
            </a:r>
            <a:endParaRPr lang="en-IN" sz="2800" dirty="0" smtClean="0"/>
          </a:p>
          <a:p>
            <a:r>
              <a:rPr lang="en-IN" sz="2800" dirty="0" smtClean="0"/>
              <a:t>The sequence of code</a:t>
            </a:r>
            <a:endParaRPr lang="en-IN" sz="2800" dirty="0" smtClean="0"/>
          </a:p>
          <a:p>
            <a:r>
              <a:rPr lang="en-IN" sz="2800" dirty="0" smtClean="0"/>
              <a:t>Availability of test resources for the application</a:t>
            </a:r>
            <a:endParaRPr lang="en-IN" sz="2800" dirty="0" smtClean="0"/>
          </a:p>
          <a:p>
            <a:pPr marL="0" indent="0" algn="just">
              <a:buFont typeface="Wingdings 2" panose="05020102010507070707" pitchFamily="18" charset="2"/>
              <a:buNone/>
              <a:defRPr/>
            </a:pPr>
            <a:endParaRPr lang="en-US" sz="2800" dirty="0" smtClean="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Issue Management	</a:t>
            </a:r>
            <a:endParaRPr lang="en-US" smtClean="0">
              <a:solidFill>
                <a:srgbClr val="7B9899"/>
              </a:solidFill>
            </a:endParaRPr>
          </a:p>
        </p:txBody>
      </p:sp>
      <p:sp>
        <p:nvSpPr>
          <p:cNvPr id="22531" name="Rectangle 3"/>
          <p:cNvSpPr>
            <a:spLocks noGrp="1" noChangeArrowheads="1"/>
          </p:cNvSpPr>
          <p:nvPr>
            <p:ph idx="1"/>
          </p:nvPr>
        </p:nvSpPr>
        <p:spPr>
          <a:xfrm>
            <a:off x="304800" y="1554162"/>
            <a:ext cx="8686800" cy="5303838"/>
          </a:xfrm>
        </p:spPr>
        <p:txBody>
          <a:bodyPr>
            <a:normAutofit/>
          </a:bodyPr>
          <a:lstStyle/>
          <a:p>
            <a:pPr eaLnBrk="1" hangingPunct="1">
              <a:lnSpc>
                <a:spcPct val="90000"/>
              </a:lnSpc>
              <a:buFont typeface="Wingdings" panose="05000000000000000000" pitchFamily="2" charset="2"/>
              <a:buChar char="Ø"/>
            </a:pPr>
            <a:r>
              <a:rPr lang="en-US" sz="2800" dirty="0" smtClean="0"/>
              <a:t>Issues are restraints to accomplishing the deliverables of the project.  </a:t>
            </a:r>
            <a:endParaRPr lang="en-US" sz="2800" dirty="0" smtClean="0"/>
          </a:p>
          <a:p>
            <a:pPr eaLnBrk="1" hangingPunct="1">
              <a:lnSpc>
                <a:spcPct val="90000"/>
              </a:lnSpc>
              <a:buFont typeface="Wingdings" panose="05000000000000000000" pitchFamily="2" charset="2"/>
              <a:buChar char="Ø"/>
            </a:pPr>
            <a:r>
              <a:rPr lang="en-US" sz="2800" dirty="0" smtClean="0"/>
              <a:t>Issues are typically identified throughout the project and logged and tracked through resolution.</a:t>
            </a:r>
            <a:endParaRPr lang="en-US" sz="2800" dirty="0" smtClean="0"/>
          </a:p>
          <a:p>
            <a:pPr eaLnBrk="1" hangingPunct="1">
              <a:lnSpc>
                <a:spcPct val="90000"/>
              </a:lnSpc>
              <a:buFont typeface="Wingdings" panose="05000000000000000000" pitchFamily="2" charset="2"/>
              <a:buChar char="Ø"/>
            </a:pPr>
            <a:r>
              <a:rPr lang="en-US" sz="2800" dirty="0" smtClean="0"/>
              <a:t>Issues not easily resolved are escalated for resolution.  </a:t>
            </a:r>
            <a:endParaRPr lang="en-US" sz="2800" dirty="0" smtClean="0"/>
          </a:p>
          <a:p>
            <a:pPr eaLnBrk="1" hangingPunct="1">
              <a:lnSpc>
                <a:spcPct val="90000"/>
              </a:lnSpc>
              <a:spcBef>
                <a:spcPct val="50000"/>
              </a:spcBef>
              <a:buFont typeface="Wingdings" panose="05000000000000000000" pitchFamily="2" charset="2"/>
              <a:buChar char="Ø"/>
            </a:pPr>
            <a:r>
              <a:rPr lang="en-US" sz="2800" dirty="0" smtClean="0"/>
              <a:t>In this section of the plan the following processes are depicted:</a:t>
            </a:r>
            <a:endParaRPr lang="en-US" sz="2800" dirty="0" smtClean="0"/>
          </a:p>
          <a:p>
            <a:pPr lvl="1" eaLnBrk="1" hangingPunct="1">
              <a:lnSpc>
                <a:spcPct val="90000"/>
              </a:lnSpc>
              <a:buFont typeface="Wingdings" panose="05000000000000000000" pitchFamily="2" charset="2"/>
              <a:buChar char="Ø"/>
            </a:pPr>
            <a:r>
              <a:rPr lang="en-US" dirty="0" smtClean="0"/>
              <a:t>Where issues will be maintained and tracked</a:t>
            </a:r>
            <a:endParaRPr lang="en-US" dirty="0" smtClean="0"/>
          </a:p>
          <a:p>
            <a:pPr lvl="1" eaLnBrk="1" hangingPunct="1">
              <a:lnSpc>
                <a:spcPct val="90000"/>
              </a:lnSpc>
              <a:buFont typeface="Wingdings" panose="05000000000000000000" pitchFamily="2" charset="2"/>
              <a:buChar char="Ø"/>
            </a:pPr>
            <a:r>
              <a:rPr lang="en-US" dirty="0" smtClean="0"/>
              <a:t>The process for updating issues regularly</a:t>
            </a:r>
            <a:endParaRPr lang="en-US" dirty="0" smtClean="0"/>
          </a:p>
          <a:p>
            <a:pPr lvl="1" eaLnBrk="1" hangingPunct="1">
              <a:lnSpc>
                <a:spcPct val="90000"/>
              </a:lnSpc>
              <a:buFont typeface="Wingdings" panose="05000000000000000000" pitchFamily="2" charset="2"/>
              <a:buChar char="Ø"/>
            </a:pPr>
            <a:r>
              <a:rPr lang="en-US" dirty="0" smtClean="0"/>
              <a:t>The escalation process</a:t>
            </a: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2000"/>
                                        <p:tgtEl>
                                          <p:spTgt spid="2253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dirty="0" smtClean="0"/>
              <a:t>certain risks that are unavoidable</a:t>
            </a:r>
            <a:endParaRPr lang="en-US" dirty="0"/>
          </a:p>
        </p:txBody>
      </p:sp>
      <p:sp>
        <p:nvSpPr>
          <p:cNvPr id="3" name="Content Placeholder 2"/>
          <p:cNvSpPr>
            <a:spLocks noGrp="1"/>
          </p:cNvSpPr>
          <p:nvPr>
            <p:ph idx="1"/>
          </p:nvPr>
        </p:nvSpPr>
        <p:spPr>
          <a:xfrm>
            <a:off x="304800" y="1295400"/>
            <a:ext cx="8686800" cy="5303837"/>
          </a:xfrm>
        </p:spPr>
        <p:txBody>
          <a:bodyPr/>
          <a:lstStyle/>
          <a:p>
            <a:pPr marL="0" indent="0" algn="just">
              <a:buNone/>
              <a:defRPr/>
            </a:pPr>
            <a:r>
              <a:rPr lang="en-IN" sz="2400" dirty="0" smtClean="0"/>
              <a:t> There are certain risks that are unavoidable:</a:t>
            </a:r>
            <a:endParaRPr lang="en-IN" sz="2400" dirty="0" smtClean="0"/>
          </a:p>
          <a:p>
            <a:pPr marL="457200" indent="-457200" algn="just">
              <a:buFont typeface="+mj-lt"/>
              <a:buAutoNum type="arabicPeriod"/>
            </a:pPr>
            <a:r>
              <a:rPr lang="en-IN" sz="2400" dirty="0" smtClean="0"/>
              <a:t>The </a:t>
            </a:r>
            <a:r>
              <a:rPr lang="en-IN" sz="2400" b="1" dirty="0" smtClean="0"/>
              <a:t>time</a:t>
            </a:r>
            <a:r>
              <a:rPr lang="en-IN" sz="2400" dirty="0" smtClean="0"/>
              <a:t> that you allocated for </a:t>
            </a:r>
            <a:r>
              <a:rPr lang="en-IN" sz="2400" b="1" dirty="0" smtClean="0"/>
              <a:t>testing</a:t>
            </a:r>
            <a:endParaRPr lang="en-IN" sz="2400" dirty="0" smtClean="0"/>
          </a:p>
          <a:p>
            <a:pPr marL="457200" indent="-457200" algn="just">
              <a:buFont typeface="+mj-lt"/>
              <a:buAutoNum type="arabicPeriod"/>
            </a:pPr>
            <a:r>
              <a:rPr lang="en-IN" sz="2400" dirty="0" smtClean="0"/>
              <a:t>A </a:t>
            </a:r>
            <a:r>
              <a:rPr lang="en-IN" sz="2400" b="1" dirty="0" smtClean="0"/>
              <a:t>defect leakage</a:t>
            </a:r>
            <a:r>
              <a:rPr lang="en-IN" sz="2400" dirty="0" smtClean="0"/>
              <a:t> due to the complexity or size of the application</a:t>
            </a:r>
            <a:endParaRPr lang="en-IN" sz="2400" dirty="0" smtClean="0"/>
          </a:p>
          <a:p>
            <a:pPr marL="457200" indent="-457200" algn="just">
              <a:buFont typeface="+mj-lt"/>
              <a:buAutoNum type="arabicPeriod"/>
            </a:pPr>
            <a:r>
              <a:rPr lang="en-IN" sz="2400" dirty="0" smtClean="0"/>
              <a:t>Urgency from the </a:t>
            </a:r>
            <a:r>
              <a:rPr lang="en-IN" sz="2400" b="1" dirty="0" smtClean="0"/>
              <a:t>clients</a:t>
            </a:r>
            <a:r>
              <a:rPr lang="en-IN" sz="2400" dirty="0" smtClean="0"/>
              <a:t> to deliver the project</a:t>
            </a:r>
            <a:endParaRPr lang="en-IN" sz="2400" dirty="0" smtClean="0"/>
          </a:p>
          <a:p>
            <a:pPr marL="457200" indent="-457200" algn="just">
              <a:buFont typeface="+mj-lt"/>
              <a:buAutoNum type="arabicPeriod"/>
            </a:pPr>
            <a:r>
              <a:rPr lang="en-IN" sz="2400" dirty="0" smtClean="0"/>
              <a:t>Incomplete requirements</a:t>
            </a:r>
            <a:endParaRPr lang="en-IN" sz="2400" dirty="0" smtClean="0"/>
          </a:p>
          <a:p>
            <a:pPr algn="just">
              <a:buNone/>
            </a:pPr>
            <a:r>
              <a:rPr lang="en-IN" sz="2400" dirty="0" smtClean="0"/>
              <a:t>In such cases, Following points can be taken care of:</a:t>
            </a:r>
            <a:endParaRPr lang="en-IN" sz="2400" dirty="0" smtClean="0"/>
          </a:p>
          <a:p>
            <a:pPr marL="457200" indent="-457200" algn="just">
              <a:buFont typeface="+mj-lt"/>
              <a:buAutoNum type="arabicPeriod"/>
            </a:pPr>
            <a:r>
              <a:rPr lang="en-IN" sz="2400" dirty="0" smtClean="0"/>
              <a:t>Conduct </a:t>
            </a:r>
            <a:r>
              <a:rPr lang="en-IN" sz="2400" b="1" dirty="0" smtClean="0"/>
              <a:t>Risk Assessment</a:t>
            </a:r>
            <a:r>
              <a:rPr lang="en-IN" sz="2400" dirty="0" smtClean="0"/>
              <a:t> review meeting</a:t>
            </a:r>
            <a:endParaRPr lang="en-IN" sz="2400" dirty="0" smtClean="0"/>
          </a:p>
          <a:p>
            <a:pPr marL="457200" indent="-457200" algn="just">
              <a:buFont typeface="+mj-lt"/>
              <a:buAutoNum type="arabicPeriod"/>
            </a:pPr>
            <a:r>
              <a:rPr lang="en-IN" sz="2400" dirty="0" smtClean="0"/>
              <a:t>Use </a:t>
            </a:r>
            <a:r>
              <a:rPr lang="en-IN" sz="2400" b="1" dirty="0" smtClean="0"/>
              <a:t>maximum resources</a:t>
            </a:r>
            <a:r>
              <a:rPr lang="en-IN" sz="2400" dirty="0" smtClean="0"/>
              <a:t> to work on high-risk areas</a:t>
            </a:r>
            <a:endParaRPr lang="en-IN" sz="2400" dirty="0" smtClean="0"/>
          </a:p>
          <a:p>
            <a:pPr marL="457200" indent="-457200" algn="just">
              <a:buFont typeface="+mj-lt"/>
              <a:buAutoNum type="arabicPeriod"/>
            </a:pPr>
            <a:r>
              <a:rPr lang="en-IN" sz="2400" dirty="0" smtClean="0"/>
              <a:t>Create a </a:t>
            </a:r>
            <a:r>
              <a:rPr lang="en-IN" sz="2400" b="1" dirty="0" smtClean="0"/>
              <a:t>Risk Assessment database</a:t>
            </a:r>
            <a:r>
              <a:rPr lang="en-IN" sz="2400" dirty="0" smtClean="0"/>
              <a:t> for future use</a:t>
            </a:r>
            <a:endParaRPr lang="en-IN" sz="2400" dirty="0" smtClean="0"/>
          </a:p>
          <a:p>
            <a:pPr marL="457200" indent="-457200" algn="just">
              <a:buFont typeface="+mj-lt"/>
              <a:buAutoNum type="arabicPeriod"/>
            </a:pPr>
            <a:r>
              <a:rPr lang="en-IN" sz="2400" dirty="0" smtClean="0"/>
              <a:t>Identify and notice the</a:t>
            </a:r>
            <a:r>
              <a:rPr lang="en-IN" sz="2400" b="1" dirty="0" smtClean="0"/>
              <a:t> risk magnitude indicators</a:t>
            </a:r>
            <a:r>
              <a:rPr lang="en-IN" sz="2400" dirty="0" smtClean="0"/>
              <a:t>: </a:t>
            </a:r>
            <a:r>
              <a:rPr lang="en-IN" sz="2400" dirty="0" smtClean="0">
                <a:solidFill>
                  <a:srgbClr val="FF0000"/>
                </a:solidFill>
              </a:rPr>
              <a:t>high</a:t>
            </a:r>
            <a:r>
              <a:rPr lang="en-IN" sz="2400" dirty="0" smtClean="0"/>
              <a:t>, </a:t>
            </a:r>
            <a:r>
              <a:rPr lang="en-IN" sz="2400" dirty="0" smtClean="0">
                <a:solidFill>
                  <a:srgbClr val="0070C0"/>
                </a:solidFill>
              </a:rPr>
              <a:t>medium</a:t>
            </a:r>
            <a:r>
              <a:rPr lang="en-IN" sz="2400" dirty="0" smtClean="0"/>
              <a:t>, </a:t>
            </a:r>
            <a:r>
              <a:rPr lang="en-IN" sz="2400" dirty="0" smtClean="0">
                <a:solidFill>
                  <a:schemeClr val="accent6">
                    <a:lumMod val="75000"/>
                  </a:schemeClr>
                </a:solidFill>
              </a:rPr>
              <a:t>low</a:t>
            </a:r>
            <a:r>
              <a:rPr lang="en-IN" sz="2400" dirty="0" smtClean="0"/>
              <a:t>.</a:t>
            </a:r>
            <a:endParaRPr lang="en-US" sz="2400" dirty="0" smtClean="0"/>
          </a:p>
        </p:txBody>
      </p:sp>
    </p:spTree>
  </p:cSld>
  <p:clrMapOvr>
    <a:masterClrMapping/>
  </p:clrMapOvr>
  <p:transition advClick="0"/>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b="1" dirty="0" smtClean="0"/>
              <a:t>Risk Identification</a:t>
            </a:r>
            <a:endParaRPr lang="en-US" dirty="0"/>
          </a:p>
        </p:txBody>
      </p:sp>
      <p:sp>
        <p:nvSpPr>
          <p:cNvPr id="3" name="Content Placeholder 2"/>
          <p:cNvSpPr>
            <a:spLocks noGrp="1"/>
          </p:cNvSpPr>
          <p:nvPr>
            <p:ph idx="1"/>
          </p:nvPr>
        </p:nvSpPr>
        <p:spPr>
          <a:xfrm>
            <a:off x="304800" y="1447800"/>
            <a:ext cx="8686800" cy="5303837"/>
          </a:xfrm>
        </p:spPr>
        <p:txBody>
          <a:bodyPr/>
          <a:lstStyle/>
          <a:p>
            <a:pPr algn="just">
              <a:buNone/>
            </a:pPr>
            <a:r>
              <a:rPr lang="en-IN" sz="2400" dirty="0" smtClean="0"/>
              <a:t>There are different sets of risks included in the risk identification process. Those are as follows:</a:t>
            </a:r>
            <a:endParaRPr lang="en-IN" sz="2400" dirty="0" smtClean="0"/>
          </a:p>
          <a:p>
            <a:pPr algn="just"/>
            <a:r>
              <a:rPr lang="en-IN" sz="2400" b="1" dirty="0" smtClean="0"/>
              <a:t>Business Risks:</a:t>
            </a:r>
            <a:r>
              <a:rPr lang="en-IN" sz="2400" dirty="0" smtClean="0"/>
              <a:t> This risk is the most common risk associated with our topic. It is the risk that may come from your company or your customer, not from your project.</a:t>
            </a:r>
            <a:endParaRPr lang="en-IN" sz="2400" dirty="0" smtClean="0"/>
          </a:p>
          <a:p>
            <a:pPr algn="just"/>
            <a:r>
              <a:rPr lang="en-IN" sz="2400" b="1" dirty="0" smtClean="0"/>
              <a:t>Testing Risks</a:t>
            </a:r>
            <a:r>
              <a:rPr lang="en-IN" sz="2400" dirty="0" smtClean="0"/>
              <a:t>: You should be well acquainted with the platform you are working on, along with the software testing tools being used.</a:t>
            </a:r>
            <a:endParaRPr lang="en-IN" sz="2400" dirty="0" smtClean="0"/>
          </a:p>
          <a:p>
            <a:pPr algn="just"/>
            <a:r>
              <a:rPr lang="en-IN" sz="2400" b="1" dirty="0" smtClean="0"/>
              <a:t>Premature Release Risk</a:t>
            </a:r>
            <a:r>
              <a:rPr lang="en-IN" sz="2400" dirty="0" smtClean="0"/>
              <a:t>: a fair amount of knowledge to analyze the risk associated with releasing unsatisfactory or untested software is required</a:t>
            </a:r>
            <a:endParaRPr lang="en-IN" sz="2400" dirty="0" smtClean="0"/>
          </a:p>
          <a:p>
            <a:pPr algn="just"/>
            <a:r>
              <a:rPr lang="en-IN" sz="2400" b="1" dirty="0" smtClean="0"/>
              <a:t>Software Risks</a:t>
            </a:r>
            <a:r>
              <a:rPr lang="en-IN" sz="2400" dirty="0" smtClean="0"/>
              <a:t>: You should be well versed with the risks associated with the software development process.</a:t>
            </a:r>
            <a:endParaRPr lang="en-IN" sz="2400" dirty="0" smtClean="0"/>
          </a:p>
          <a:p>
            <a:pPr marL="0" indent="0" algn="just">
              <a:buFont typeface="Wingdings 2" panose="05020102010507070707" pitchFamily="18" charset="2"/>
              <a:buNone/>
              <a:defRPr/>
            </a:pPr>
            <a:endParaRPr lang="en-US" sz="2400" dirty="0" smtClean="0"/>
          </a:p>
        </p:txBody>
      </p:sp>
    </p:spTree>
  </p:cSld>
  <p:clrMapOvr>
    <a:masterClrMapping/>
  </p:clrMapOvr>
  <p:transition advClick="0"/>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b="1" dirty="0" smtClean="0"/>
              <a:t>Risk Assessment</a:t>
            </a:r>
            <a:endParaRPr lang="en-US" dirty="0"/>
          </a:p>
        </p:txBody>
      </p:sp>
      <p:sp>
        <p:nvSpPr>
          <p:cNvPr id="3" name="Content Placeholder 2"/>
          <p:cNvSpPr>
            <a:spLocks noGrp="1"/>
          </p:cNvSpPr>
          <p:nvPr>
            <p:ph idx="1"/>
          </p:nvPr>
        </p:nvSpPr>
        <p:spPr>
          <a:xfrm>
            <a:off x="304800" y="1295400"/>
            <a:ext cx="8686800" cy="5562600"/>
          </a:xfrm>
        </p:spPr>
        <p:txBody>
          <a:bodyPr/>
          <a:lstStyle/>
          <a:p>
            <a:pPr algn="just">
              <a:buNone/>
            </a:pPr>
            <a:r>
              <a:rPr lang="en-IN" sz="2800" dirty="0" smtClean="0"/>
              <a:t>This step is important, complex and should be tackled with the utmost care. There are </a:t>
            </a:r>
            <a:r>
              <a:rPr lang="en-IN" sz="2800" b="1" dirty="0" smtClean="0"/>
              <a:t>three perspectives of Risk Assessment</a:t>
            </a:r>
            <a:r>
              <a:rPr lang="en-IN" sz="2800" dirty="0" smtClean="0"/>
              <a:t>:</a:t>
            </a:r>
            <a:endParaRPr lang="en-IN" sz="2800" dirty="0" smtClean="0"/>
          </a:p>
          <a:p>
            <a:pPr algn="just"/>
            <a:r>
              <a:rPr lang="en-IN" sz="2800" b="1" dirty="0" smtClean="0"/>
              <a:t>Effect –</a:t>
            </a:r>
            <a:r>
              <a:rPr lang="en-IN" sz="2800" dirty="0" smtClean="0"/>
              <a:t> To assess risk by Effect. Identify a condition, event or action and try to determine its impact.</a:t>
            </a:r>
            <a:endParaRPr lang="en-IN" sz="2800" dirty="0" smtClean="0"/>
          </a:p>
          <a:p>
            <a:pPr algn="just"/>
            <a:r>
              <a:rPr lang="en-IN" sz="2800" b="1" dirty="0" smtClean="0"/>
              <a:t>Cause –</a:t>
            </a:r>
            <a:r>
              <a:rPr lang="en-IN" sz="2800" dirty="0" smtClean="0"/>
              <a:t> To assess risk by Cause is opposite of by Effect. Initialize scanning the problem and reach to the point that could be the most probable reason behind that.</a:t>
            </a:r>
            <a:endParaRPr lang="en-IN" sz="2800" dirty="0" smtClean="0"/>
          </a:p>
          <a:p>
            <a:pPr algn="just"/>
            <a:r>
              <a:rPr lang="en-IN" sz="2800" b="1" dirty="0" smtClean="0"/>
              <a:t>Likelihood –</a:t>
            </a:r>
            <a:r>
              <a:rPr lang="en-IN" sz="2800" dirty="0" smtClean="0"/>
              <a:t> To assess risk by Likelihood is to say that there is a probability that a requirement won’t be satisfied.</a:t>
            </a:r>
            <a:endParaRPr lang="en-US" sz="2800" dirty="0" smtClean="0"/>
          </a:p>
        </p:txBody>
      </p:sp>
    </p:spTree>
  </p:cSld>
  <p:clrMapOvr>
    <a:masterClrMapping/>
  </p:clrMapOvr>
  <p:transition advClick="0"/>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Steps in risk assessment</a:t>
            </a:r>
            <a:endParaRPr lang="en-US" dirty="0"/>
          </a:p>
        </p:txBody>
      </p:sp>
      <p:pic>
        <p:nvPicPr>
          <p:cNvPr id="4" name="Picture 2" descr="C:\Users\Tamchu\Downloads\Picture1-528x290.png"/>
          <p:cNvPicPr>
            <a:picLocks noChangeAspect="1" noChangeArrowheads="1"/>
          </p:cNvPicPr>
          <p:nvPr/>
        </p:nvPicPr>
        <p:blipFill>
          <a:blip r:embed="rId1"/>
          <a:srcRect/>
          <a:stretch>
            <a:fillRect/>
          </a:stretch>
        </p:blipFill>
        <p:spPr bwMode="auto">
          <a:xfrm>
            <a:off x="255927" y="1371600"/>
            <a:ext cx="8740403" cy="5181600"/>
          </a:xfrm>
          <a:prstGeom prst="rect">
            <a:avLst/>
          </a:prstGeom>
          <a:noFill/>
        </p:spPr>
      </p:pic>
    </p:spTree>
  </p:cSld>
  <p:clrMapOvr>
    <a:masterClrMapping/>
  </p:clrMapOvr>
  <p:transition advClick="0"/>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b="1" dirty="0" smtClean="0"/>
              <a:t>How to perform Risk Analysis?</a:t>
            </a:r>
            <a:endParaRPr lang="en-US" dirty="0"/>
          </a:p>
        </p:txBody>
      </p:sp>
      <p:sp>
        <p:nvSpPr>
          <p:cNvPr id="3" name="Content Placeholder 2"/>
          <p:cNvSpPr>
            <a:spLocks noGrp="1"/>
          </p:cNvSpPr>
          <p:nvPr>
            <p:ph idx="1"/>
          </p:nvPr>
        </p:nvSpPr>
        <p:spPr>
          <a:xfrm>
            <a:off x="304800" y="1295400"/>
            <a:ext cx="8686800" cy="5562600"/>
          </a:xfrm>
        </p:spPr>
        <p:txBody>
          <a:bodyPr/>
          <a:lstStyle/>
          <a:p>
            <a:pPr algn="just">
              <a:buNone/>
            </a:pPr>
            <a:r>
              <a:rPr lang="en-IN" sz="2800" dirty="0" smtClean="0"/>
              <a:t>There are three steps to perform risk analysis:</a:t>
            </a:r>
            <a:endParaRPr lang="en-IN" sz="2800" dirty="0" smtClean="0"/>
          </a:p>
          <a:p>
            <a:pPr marL="514350" indent="-514350" algn="just">
              <a:buFont typeface="+mj-lt"/>
              <a:buAutoNum type="arabicPeriod"/>
            </a:pPr>
            <a:r>
              <a:rPr lang="en-IN" sz="2800" b="1" dirty="0" smtClean="0"/>
              <a:t>Searching the risk: </a:t>
            </a:r>
            <a:r>
              <a:rPr lang="en-IN" sz="2800" dirty="0" smtClean="0"/>
              <a:t>Identification of possible areas where some unwanted problems or situations may occur.</a:t>
            </a:r>
            <a:endParaRPr lang="en-IN" sz="2800" dirty="0" smtClean="0"/>
          </a:p>
          <a:p>
            <a:pPr marL="514350" indent="-514350" algn="just">
              <a:buFont typeface="+mj-lt"/>
              <a:buAutoNum type="arabicPeriod"/>
            </a:pPr>
            <a:r>
              <a:rPr lang="en-IN" sz="2800" b="1" dirty="0" smtClean="0"/>
              <a:t>Analyzing the impact of each individual risk:</a:t>
            </a:r>
            <a:r>
              <a:rPr lang="en-IN" sz="2800" dirty="0" smtClean="0"/>
              <a:t>  Assessment of the probability, reasons and results of risks (as if they really become real).</a:t>
            </a:r>
            <a:endParaRPr lang="en-IN" sz="2800" b="1" dirty="0" smtClean="0"/>
          </a:p>
          <a:p>
            <a:pPr marL="514350" indent="-514350" algn="just">
              <a:buFont typeface="+mj-lt"/>
              <a:buAutoNum type="arabicPeriod"/>
            </a:pPr>
            <a:r>
              <a:rPr lang="en-IN" sz="2800" b="1" dirty="0" smtClean="0"/>
              <a:t>Measures for the risk identified:  </a:t>
            </a:r>
            <a:r>
              <a:rPr lang="en-IN" sz="2800" dirty="0" smtClean="0"/>
              <a:t>Consider the </a:t>
            </a:r>
            <a:r>
              <a:rPr lang="en-IN" sz="2800" b="1" dirty="0" smtClean="0"/>
              <a:t>countermeasures</a:t>
            </a:r>
            <a:r>
              <a:rPr lang="en-IN" sz="2800" dirty="0" smtClean="0"/>
              <a:t> or </a:t>
            </a:r>
            <a:r>
              <a:rPr lang="en-IN" sz="2800" b="1" dirty="0" smtClean="0"/>
              <a:t>actions to be taken </a:t>
            </a:r>
            <a:r>
              <a:rPr lang="en-IN" sz="2800" dirty="0" smtClean="0"/>
              <a:t>to stop or prevent the risks from happening (occurring those unwanted events in real) or Mitigating ( try to minimize) the effects of risks if they are unavoidable.</a:t>
            </a:r>
            <a:endParaRPr lang="en-IN" sz="2800" b="1" dirty="0" smtClean="0"/>
          </a:p>
          <a:p>
            <a:pPr marL="0" indent="0" algn="just">
              <a:buFont typeface="Wingdings 2" panose="05020102010507070707" pitchFamily="18" charset="2"/>
              <a:buNone/>
              <a:defRPr/>
            </a:pPr>
            <a:endParaRPr lang="en-US" sz="2800" dirty="0" smtClean="0"/>
          </a:p>
        </p:txBody>
      </p:sp>
    </p:spTree>
  </p:cSld>
  <p:clrMapOvr>
    <a:masterClrMapping/>
  </p:clrMapOvr>
  <p:transition advClick="0"/>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686800" cy="838200"/>
          </a:xfrm>
        </p:spPr>
        <p:txBody>
          <a:bodyPr/>
          <a:lstStyle/>
          <a:p>
            <a:pPr algn="ctr"/>
            <a:r>
              <a:rPr lang="en-IN" dirty="0" smtClean="0"/>
              <a:t>software project scheduling</a:t>
            </a:r>
            <a:endParaRPr lang="en-I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Software project scheduling</a:t>
            </a:r>
            <a:endParaRPr lang="en-US" dirty="0"/>
          </a:p>
        </p:txBody>
      </p:sp>
      <p:sp>
        <p:nvSpPr>
          <p:cNvPr id="3" name="Content Placeholder 2"/>
          <p:cNvSpPr>
            <a:spLocks noGrp="1"/>
          </p:cNvSpPr>
          <p:nvPr>
            <p:ph idx="1"/>
          </p:nvPr>
        </p:nvSpPr>
        <p:spPr>
          <a:xfrm>
            <a:off x="304800" y="1447800"/>
            <a:ext cx="8686800" cy="5303837"/>
          </a:xfrm>
        </p:spPr>
        <p:txBody>
          <a:bodyPr/>
          <a:lstStyle/>
          <a:p>
            <a:pPr marL="0" indent="0" algn="just">
              <a:buFont typeface="Wingdings 2" panose="05020102010507070707" pitchFamily="18" charset="2"/>
              <a:buNone/>
              <a:defRPr/>
            </a:pPr>
            <a:r>
              <a:rPr lang="en-US" sz="2800" b="1" dirty="0" smtClean="0"/>
              <a:t>So What is scheduling first?</a:t>
            </a:r>
            <a:endParaRPr lang="en-US" sz="2800" b="1" dirty="0" smtClean="0"/>
          </a:p>
          <a:p>
            <a:pPr algn="just">
              <a:buFont typeface="Wingdings" panose="05000000000000000000" pitchFamily="2" charset="2"/>
              <a:buChar char="Ø"/>
              <a:defRPr/>
            </a:pPr>
            <a:r>
              <a:rPr lang="en-US" sz="2800" dirty="0"/>
              <a:t>Is an important part of project planning activity</a:t>
            </a:r>
            <a:r>
              <a:rPr lang="en-US" sz="2800" dirty="0" smtClean="0"/>
              <a:t>.</a:t>
            </a:r>
            <a:endParaRPr lang="en-US" sz="2800" dirty="0" smtClean="0"/>
          </a:p>
          <a:p>
            <a:pPr algn="just">
              <a:buFont typeface="Wingdings" panose="05000000000000000000" pitchFamily="2" charset="2"/>
              <a:buChar char="Ø"/>
              <a:defRPr/>
            </a:pPr>
            <a:r>
              <a:rPr lang="en-US" sz="2800" dirty="0" smtClean="0"/>
              <a:t> </a:t>
            </a:r>
            <a:r>
              <a:rPr lang="en-US" sz="2800" dirty="0"/>
              <a:t>It involves deciding which tasks would be taken up when</a:t>
            </a:r>
            <a:r>
              <a:rPr lang="en-US" sz="2800" dirty="0" smtClean="0"/>
              <a:t>.</a:t>
            </a:r>
            <a:endParaRPr lang="en-US" sz="2800" b="1" dirty="0"/>
          </a:p>
          <a:p>
            <a:pPr marL="0" indent="0" algn="just">
              <a:buFont typeface="Wingdings 2" panose="05020102010507070707" pitchFamily="18" charset="2"/>
              <a:buNone/>
              <a:defRPr/>
            </a:pPr>
            <a:r>
              <a:rPr lang="en-US" sz="2800" b="1" dirty="0" smtClean="0"/>
              <a:t>Why scheduling?</a:t>
            </a:r>
            <a:endParaRPr lang="en-US" sz="2800" b="1" dirty="0" smtClean="0"/>
          </a:p>
          <a:p>
            <a:pPr algn="just">
              <a:buFont typeface="Wingdings" panose="05000000000000000000" pitchFamily="2" charset="2"/>
              <a:buChar char="Ø"/>
              <a:defRPr/>
            </a:pPr>
            <a:r>
              <a:rPr lang="en-US" sz="2800" dirty="0"/>
              <a:t>The majority of projects are 'completed' late, if at all. </a:t>
            </a:r>
            <a:endParaRPr lang="en-US" sz="2800" dirty="0" smtClean="0"/>
          </a:p>
          <a:p>
            <a:pPr algn="just">
              <a:buFont typeface="Wingdings" panose="05000000000000000000" pitchFamily="2" charset="2"/>
              <a:buChar char="Ø"/>
              <a:defRPr/>
            </a:pPr>
            <a:r>
              <a:rPr lang="en-US" sz="2800" dirty="0" smtClean="0"/>
              <a:t>A </a:t>
            </a:r>
            <a:r>
              <a:rPr lang="en-US" sz="2800" dirty="0"/>
              <a:t>project schedule is required to ensure that required project commitments are met</a:t>
            </a:r>
            <a:r>
              <a:rPr lang="en-US" sz="2800" dirty="0" smtClean="0"/>
              <a:t>.</a:t>
            </a:r>
            <a:endParaRPr lang="en-US" sz="2800" dirty="0" smtClean="0"/>
          </a:p>
          <a:p>
            <a:pPr algn="just">
              <a:buFont typeface="Wingdings" panose="05000000000000000000" pitchFamily="2" charset="2"/>
              <a:buChar char="Ø"/>
              <a:defRPr/>
            </a:pPr>
            <a:r>
              <a:rPr lang="en-US" sz="2800" dirty="0" smtClean="0"/>
              <a:t>A </a:t>
            </a:r>
            <a:r>
              <a:rPr lang="en-US" sz="2800" dirty="0"/>
              <a:t>schedule is required to track progress toward achieving these commitments</a:t>
            </a:r>
            <a:r>
              <a:rPr lang="en-US" sz="2800" dirty="0" smtClean="0"/>
              <a:t>.</a:t>
            </a:r>
            <a:endParaRPr lang="en-US" sz="2800" dirty="0" smtClean="0"/>
          </a:p>
        </p:txBody>
      </p:sp>
    </p:spTree>
  </p:cSld>
  <p:clrMapOvr>
    <a:masterClrMapping/>
  </p:clrMapOvr>
  <p:transition advClick="0"/>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Why software is </a:t>
            </a:r>
            <a:r>
              <a:rPr lang="en-US" dirty="0" err="1" smtClean="0"/>
              <a:t>delieverd</a:t>
            </a:r>
            <a:r>
              <a:rPr lang="en-US" dirty="0" smtClean="0"/>
              <a:t> late?</a:t>
            </a:r>
            <a:endParaRPr lang="en-US" dirty="0"/>
          </a:p>
        </p:txBody>
      </p:sp>
      <p:sp>
        <p:nvSpPr>
          <p:cNvPr id="70659" name="Content Placeholder 2"/>
          <p:cNvSpPr>
            <a:spLocks noGrp="1"/>
          </p:cNvSpPr>
          <p:nvPr>
            <p:ph idx="1"/>
          </p:nvPr>
        </p:nvSpPr>
        <p:spPr>
          <a:xfrm>
            <a:off x="304800" y="1295400"/>
            <a:ext cx="8686800" cy="5562600"/>
          </a:xfrm>
        </p:spPr>
        <p:txBody>
          <a:bodyPr/>
          <a:lstStyle/>
          <a:p>
            <a:pPr algn="just">
              <a:buFont typeface="Wingdings" panose="05000000000000000000" pitchFamily="2" charset="2"/>
              <a:buChar char="Ø"/>
            </a:pPr>
            <a:r>
              <a:rPr lang="en-US" sz="2800" dirty="0" smtClean="0"/>
              <a:t>An unrealistic deadline.</a:t>
            </a:r>
            <a:endParaRPr lang="en-US" sz="2800" dirty="0" smtClean="0"/>
          </a:p>
          <a:p>
            <a:pPr algn="just">
              <a:buFont typeface="Wingdings" panose="05000000000000000000" pitchFamily="2" charset="2"/>
              <a:buChar char="Ø"/>
            </a:pPr>
            <a:r>
              <a:rPr lang="en-US" sz="2800" dirty="0" smtClean="0"/>
              <a:t>Changing but unpredicted customer requirements.</a:t>
            </a:r>
            <a:endParaRPr lang="en-US" sz="2800" dirty="0" smtClean="0"/>
          </a:p>
          <a:p>
            <a:pPr algn="just">
              <a:buFont typeface="Wingdings" panose="05000000000000000000" pitchFamily="2" charset="2"/>
              <a:buChar char="Ø"/>
            </a:pPr>
            <a:r>
              <a:rPr lang="en-US" sz="2800" dirty="0" smtClean="0"/>
              <a:t>Underestimation of efforts needed.</a:t>
            </a:r>
            <a:endParaRPr lang="en-US" sz="2800" dirty="0" smtClean="0"/>
          </a:p>
          <a:p>
            <a:pPr algn="just">
              <a:buFont typeface="Wingdings" panose="05000000000000000000" pitchFamily="2" charset="2"/>
              <a:buChar char="Ø"/>
            </a:pPr>
            <a:r>
              <a:rPr lang="en-US" sz="2800" dirty="0" smtClean="0"/>
              <a:t>Risks not considered at the project start Unforeseen technical difficulties .</a:t>
            </a:r>
            <a:endParaRPr lang="en-US" sz="2800" dirty="0" smtClean="0"/>
          </a:p>
          <a:p>
            <a:pPr algn="just">
              <a:buFont typeface="Wingdings" panose="05000000000000000000" pitchFamily="2" charset="2"/>
              <a:buChar char="Ø"/>
            </a:pPr>
            <a:r>
              <a:rPr lang="en-US" sz="2800" dirty="0" smtClean="0"/>
              <a:t>Unforeseen human difficulties Miscommunication among project staff.</a:t>
            </a:r>
            <a:endParaRPr lang="en-US" sz="2800" dirty="0" smtClean="0"/>
          </a:p>
          <a:p>
            <a:pPr algn="just">
              <a:buFont typeface="Wingdings" panose="05000000000000000000" pitchFamily="2" charset="2"/>
              <a:buChar char="Ø"/>
            </a:pPr>
            <a:r>
              <a:rPr lang="en-US" sz="2800" dirty="0" smtClean="0"/>
              <a:t> Failure to recognize that project is falling behind schedule.</a:t>
            </a:r>
            <a:endParaRPr lang="en-US" sz="2800" dirty="0" smtClean="0"/>
          </a:p>
        </p:txBody>
      </p:sp>
    </p:spTree>
  </p:cSld>
  <p:clrMapOvr>
    <a:masterClrMapping/>
  </p:clrMapOvr>
  <p:transition advClick="0"/>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Project scheduling</a:t>
            </a:r>
            <a:endParaRPr lang="en-US" dirty="0"/>
          </a:p>
        </p:txBody>
      </p:sp>
      <p:sp>
        <p:nvSpPr>
          <p:cNvPr id="3" name="Content Placeholder 2"/>
          <p:cNvSpPr>
            <a:spLocks noGrp="1"/>
          </p:cNvSpPr>
          <p:nvPr>
            <p:ph idx="1"/>
          </p:nvPr>
        </p:nvSpPr>
        <p:spPr/>
        <p:txBody>
          <a:bodyPr/>
          <a:lstStyle/>
          <a:p>
            <a:pPr marL="0" indent="0" algn="ctr">
              <a:buFont typeface="Wingdings 2" panose="05020102010507070707" pitchFamily="18" charset="2"/>
              <a:buNone/>
              <a:defRPr/>
            </a:pPr>
            <a:r>
              <a:rPr lang="en-US" b="1" i="1" dirty="0">
                <a:solidFill>
                  <a:srgbClr val="FF0000"/>
                </a:solidFill>
              </a:rPr>
              <a:t>“One Day at a Time</a:t>
            </a:r>
            <a:r>
              <a:rPr lang="en-US" b="1" i="1" dirty="0" smtClean="0">
                <a:solidFill>
                  <a:srgbClr val="FF0000"/>
                </a:solidFill>
              </a:rPr>
              <a:t>”</a:t>
            </a:r>
            <a:endParaRPr lang="en-US" b="1" i="1" dirty="0" smtClean="0">
              <a:solidFill>
                <a:srgbClr val="FF0000"/>
              </a:solidFill>
            </a:endParaRPr>
          </a:p>
          <a:p>
            <a:pPr>
              <a:lnSpc>
                <a:spcPct val="200000"/>
              </a:lnSpc>
              <a:buFont typeface="Wingdings" panose="05000000000000000000" pitchFamily="2" charset="2"/>
              <a:buChar char="Ø"/>
              <a:defRPr/>
            </a:pPr>
            <a:r>
              <a:rPr lang="en-US" dirty="0" smtClean="0"/>
              <a:t> </a:t>
            </a:r>
            <a:r>
              <a:rPr lang="en-US" sz="2800" dirty="0"/>
              <a:t>All technical projects involve hundreds of small tasks. </a:t>
            </a:r>
            <a:endParaRPr lang="en-US" sz="2800" dirty="0" smtClean="0"/>
          </a:p>
          <a:p>
            <a:pPr>
              <a:lnSpc>
                <a:spcPct val="200000"/>
              </a:lnSpc>
              <a:buFont typeface="Wingdings" panose="05000000000000000000" pitchFamily="2" charset="2"/>
              <a:buChar char="Ø"/>
              <a:defRPr/>
            </a:pPr>
            <a:r>
              <a:rPr lang="en-US" sz="2800" dirty="0" smtClean="0"/>
              <a:t> Some </a:t>
            </a:r>
            <a:r>
              <a:rPr lang="en-US" sz="2800" dirty="0"/>
              <a:t>tasks do not effect the project </a:t>
            </a:r>
            <a:r>
              <a:rPr lang="en-US" sz="2800" dirty="0" smtClean="0"/>
              <a:t>completion.</a:t>
            </a:r>
            <a:endParaRPr lang="en-US" sz="2800" dirty="0" smtClean="0"/>
          </a:p>
          <a:p>
            <a:pPr>
              <a:lnSpc>
                <a:spcPct val="200000"/>
              </a:lnSpc>
              <a:buFont typeface="Wingdings" panose="05000000000000000000" pitchFamily="2" charset="2"/>
              <a:buChar char="Ø"/>
              <a:defRPr/>
            </a:pPr>
            <a:r>
              <a:rPr lang="en-US" sz="2800" dirty="0" smtClean="0"/>
              <a:t>Other </a:t>
            </a:r>
            <a:r>
              <a:rPr lang="en-US" sz="2800" dirty="0"/>
              <a:t>tasks are critical for the project completion.</a:t>
            </a:r>
            <a:endParaRPr lang="en-US" sz="2800" dirty="0"/>
          </a:p>
        </p:txBody>
      </p:sp>
    </p:spTree>
  </p:cSld>
  <p:clrMapOvr>
    <a:masterClrMapping/>
  </p:clrMapOvr>
  <p:transition advClick="0"/>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Project scheduling cont...</a:t>
            </a:r>
            <a:endParaRPr lang="en-US" dirty="0"/>
          </a:p>
        </p:txBody>
      </p:sp>
      <p:sp>
        <p:nvSpPr>
          <p:cNvPr id="3" name="Content Placeholder 2"/>
          <p:cNvSpPr>
            <a:spLocks noGrp="1"/>
          </p:cNvSpPr>
          <p:nvPr>
            <p:ph idx="1"/>
          </p:nvPr>
        </p:nvSpPr>
        <p:spPr>
          <a:xfrm>
            <a:off x="304800" y="1295400"/>
            <a:ext cx="8686800" cy="5410200"/>
          </a:xfrm>
        </p:spPr>
        <p:txBody>
          <a:bodyPr/>
          <a:lstStyle/>
          <a:p>
            <a:pPr marL="0" indent="0">
              <a:lnSpc>
                <a:spcPct val="150000"/>
              </a:lnSpc>
              <a:buFont typeface="Wingdings 2" panose="05020102010507070707" pitchFamily="18" charset="2"/>
              <a:buNone/>
              <a:defRPr/>
            </a:pPr>
            <a:r>
              <a:rPr lang="en-US" sz="2800" dirty="0"/>
              <a:t>To schedule the project, a project manager must do the following: </a:t>
            </a:r>
            <a:endParaRPr lang="en-US" sz="2800" dirty="0" smtClean="0"/>
          </a:p>
          <a:p>
            <a:pPr>
              <a:lnSpc>
                <a:spcPct val="150000"/>
              </a:lnSpc>
              <a:buFont typeface="Wingdings" panose="05000000000000000000" pitchFamily="2" charset="2"/>
              <a:buChar char="Ø"/>
              <a:defRPr/>
            </a:pPr>
            <a:r>
              <a:rPr lang="en-US" sz="2800" dirty="0" smtClean="0"/>
              <a:t>Define </a:t>
            </a:r>
            <a:r>
              <a:rPr lang="en-US" sz="2800" dirty="0"/>
              <a:t>all project </a:t>
            </a:r>
            <a:r>
              <a:rPr lang="en-US" sz="2800" dirty="0" smtClean="0"/>
              <a:t>tasks.</a:t>
            </a:r>
            <a:endParaRPr lang="en-US" sz="2800" dirty="0" smtClean="0"/>
          </a:p>
          <a:p>
            <a:pPr>
              <a:lnSpc>
                <a:spcPct val="150000"/>
              </a:lnSpc>
              <a:buFont typeface="Wingdings" panose="05000000000000000000" pitchFamily="2" charset="2"/>
              <a:buChar char="Ø"/>
              <a:defRPr/>
            </a:pPr>
            <a:r>
              <a:rPr lang="en-US" sz="2800" dirty="0" smtClean="0"/>
              <a:t>Build </a:t>
            </a:r>
            <a:r>
              <a:rPr lang="en-US" sz="2800" dirty="0"/>
              <a:t>a network that depicts their interdependence. </a:t>
            </a:r>
            <a:endParaRPr lang="en-US" sz="2800" dirty="0" smtClean="0"/>
          </a:p>
          <a:p>
            <a:pPr>
              <a:lnSpc>
                <a:spcPct val="150000"/>
              </a:lnSpc>
              <a:buFont typeface="Wingdings" panose="05000000000000000000" pitchFamily="2" charset="2"/>
              <a:buChar char="Ø"/>
              <a:defRPr/>
            </a:pPr>
            <a:r>
              <a:rPr lang="en-US" sz="2800" dirty="0" smtClean="0"/>
              <a:t>Identify </a:t>
            </a:r>
            <a:r>
              <a:rPr lang="en-US" sz="2800" dirty="0"/>
              <a:t>the critical </a:t>
            </a:r>
            <a:r>
              <a:rPr lang="en-US" sz="2800" dirty="0" smtClean="0"/>
              <a:t>tasks.</a:t>
            </a:r>
            <a:endParaRPr lang="en-US" sz="2800" dirty="0" smtClean="0"/>
          </a:p>
          <a:p>
            <a:pPr>
              <a:lnSpc>
                <a:spcPct val="150000"/>
              </a:lnSpc>
              <a:buFont typeface="Wingdings" panose="05000000000000000000" pitchFamily="2" charset="2"/>
              <a:buChar char="Ø"/>
              <a:defRPr/>
            </a:pPr>
            <a:r>
              <a:rPr lang="en-US" sz="2800" dirty="0" smtClean="0"/>
              <a:t>Track </a:t>
            </a:r>
            <a:r>
              <a:rPr lang="en-US" sz="2800" dirty="0"/>
              <a:t>the progress of these </a:t>
            </a:r>
            <a:r>
              <a:rPr lang="en-US" sz="2800" dirty="0" smtClean="0"/>
              <a:t>tasks.</a:t>
            </a:r>
            <a:endParaRPr lang="en-US" sz="2800" dirty="0" smtClean="0"/>
          </a:p>
          <a:p>
            <a:pPr>
              <a:lnSpc>
                <a:spcPct val="150000"/>
              </a:lnSpc>
              <a:buFont typeface="Wingdings" panose="05000000000000000000" pitchFamily="2" charset="2"/>
              <a:buChar char="Ø"/>
              <a:defRPr/>
            </a:pPr>
            <a:r>
              <a:rPr lang="en-US" sz="2800" dirty="0" smtClean="0"/>
              <a:t>Recognize </a:t>
            </a:r>
            <a:r>
              <a:rPr lang="en-US" sz="2800" dirty="0"/>
              <a:t>the delay </a:t>
            </a:r>
            <a:r>
              <a:rPr lang="en-US" sz="2800" b="1" dirty="0"/>
              <a:t>“one day at a time</a:t>
            </a:r>
            <a:r>
              <a:rPr lang="en-US" sz="2800" b="1" dirty="0" smtClean="0"/>
              <a:t>”.</a:t>
            </a:r>
            <a:endParaRPr lang="en-US" sz="2800" b="1"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Cost Management</a:t>
            </a:r>
            <a:endParaRPr lang="en-US" smtClean="0">
              <a:solidFill>
                <a:srgbClr val="7B9899"/>
              </a:solidFill>
            </a:endParaRPr>
          </a:p>
        </p:txBody>
      </p:sp>
      <p:sp>
        <p:nvSpPr>
          <p:cNvPr id="23555" name="Rectangle 3"/>
          <p:cNvSpPr>
            <a:spLocks noGrp="1" noChangeArrowheads="1"/>
          </p:cNvSpPr>
          <p:nvPr>
            <p:ph idx="1"/>
          </p:nvPr>
        </p:nvSpPr>
        <p:spPr>
          <a:xfrm>
            <a:off x="304800" y="1554162"/>
            <a:ext cx="8686800" cy="5303838"/>
          </a:xfrm>
        </p:spPr>
        <p:txBody>
          <a:bodyPr>
            <a:normAutofit lnSpcReduction="10000"/>
          </a:bodyPr>
          <a:lstStyle/>
          <a:p>
            <a:pPr eaLnBrk="1" fontAlgn="auto" hangingPunct="1">
              <a:lnSpc>
                <a:spcPct val="90000"/>
              </a:lnSpc>
              <a:spcAft>
                <a:spcPts val="0"/>
              </a:spcAft>
              <a:buFont typeface="Wingdings" panose="05000000000000000000" pitchFamily="2" charset="2"/>
              <a:buChar char="Ø"/>
              <a:defRPr/>
            </a:pPr>
            <a:r>
              <a:rPr lang="en-US" dirty="0" smtClean="0"/>
              <a:t>The processes required to ensure the project is completed within the approved budget and includes:</a:t>
            </a:r>
            <a:endParaRPr lang="en-US" dirty="0" smtClean="0"/>
          </a:p>
          <a:p>
            <a:pPr lvl="1" eaLnBrk="1" fontAlgn="auto" hangingPunct="1">
              <a:lnSpc>
                <a:spcPct val="90000"/>
              </a:lnSpc>
              <a:spcAft>
                <a:spcPts val="0"/>
              </a:spcAft>
              <a:buFont typeface="Wingdings" panose="05000000000000000000" pitchFamily="2" charset="2"/>
              <a:buChar char="Ø"/>
              <a:defRPr/>
            </a:pPr>
            <a:r>
              <a:rPr lang="en-US" b="1" i="1" dirty="0" smtClean="0"/>
              <a:t>Resource Planning</a:t>
            </a:r>
            <a:r>
              <a:rPr lang="en-US" dirty="0" smtClean="0"/>
              <a:t> - The physical resources required (people, equipment, materials) and what quantities are necessary for the project</a:t>
            </a:r>
            <a:endParaRPr lang="en-US" dirty="0" smtClean="0"/>
          </a:p>
          <a:p>
            <a:pPr lvl="2" eaLnBrk="1" fontAlgn="auto" hangingPunct="1">
              <a:lnSpc>
                <a:spcPct val="90000"/>
              </a:lnSpc>
              <a:spcAft>
                <a:spcPts val="0"/>
              </a:spcAft>
              <a:buFont typeface="Wingdings" panose="05000000000000000000" pitchFamily="2" charset="2"/>
              <a:buChar char="Ø"/>
              <a:defRPr/>
            </a:pPr>
            <a:r>
              <a:rPr lang="en-US" sz="2600" dirty="0" smtClean="0"/>
              <a:t>Full Time Employees, Professional Services, Cost, and Contingency</a:t>
            </a:r>
            <a:endParaRPr lang="en-US" sz="2600" dirty="0" smtClean="0"/>
          </a:p>
          <a:p>
            <a:pPr lvl="1" eaLnBrk="1" fontAlgn="auto" hangingPunct="1">
              <a:lnSpc>
                <a:spcPct val="90000"/>
              </a:lnSpc>
              <a:spcBef>
                <a:spcPct val="50000"/>
              </a:spcBef>
              <a:spcAft>
                <a:spcPts val="0"/>
              </a:spcAft>
              <a:buFont typeface="Wingdings" panose="05000000000000000000" pitchFamily="2" charset="2"/>
              <a:buChar char="Ø"/>
              <a:defRPr/>
            </a:pPr>
            <a:r>
              <a:rPr lang="en-US" b="1" i="1" dirty="0" smtClean="0"/>
              <a:t>Budget -</a:t>
            </a:r>
            <a:endParaRPr lang="en-US" b="1" i="1" dirty="0" smtClean="0"/>
          </a:p>
          <a:p>
            <a:pPr lvl="2" eaLnBrk="1" fontAlgn="auto" hangingPunct="1">
              <a:lnSpc>
                <a:spcPct val="90000"/>
              </a:lnSpc>
              <a:spcBef>
                <a:spcPct val="50000"/>
              </a:spcBef>
              <a:spcAft>
                <a:spcPts val="0"/>
              </a:spcAft>
              <a:buFont typeface="Wingdings" panose="05000000000000000000" pitchFamily="2" charset="2"/>
              <a:buChar char="Ø"/>
              <a:defRPr/>
            </a:pPr>
            <a:r>
              <a:rPr lang="en-US" sz="2600" dirty="0" smtClean="0"/>
              <a:t>Budget estimates</a:t>
            </a:r>
            <a:endParaRPr lang="en-US" sz="2600" dirty="0" smtClean="0"/>
          </a:p>
          <a:p>
            <a:pPr lvl="2" eaLnBrk="1" fontAlgn="auto" hangingPunct="1">
              <a:lnSpc>
                <a:spcPct val="90000"/>
              </a:lnSpc>
              <a:spcAft>
                <a:spcPts val="0"/>
              </a:spcAft>
              <a:buFont typeface="Wingdings" panose="05000000000000000000" pitchFamily="2" charset="2"/>
              <a:buChar char="Ø"/>
              <a:defRPr/>
            </a:pPr>
            <a:r>
              <a:rPr lang="en-US" sz="2600" dirty="0" smtClean="0"/>
              <a:t>Baseline estimates</a:t>
            </a:r>
            <a:endParaRPr lang="en-US" sz="2600" dirty="0" smtClean="0"/>
          </a:p>
          <a:p>
            <a:pPr lvl="2" eaLnBrk="1" fontAlgn="auto" hangingPunct="1">
              <a:lnSpc>
                <a:spcPct val="90000"/>
              </a:lnSpc>
              <a:spcAft>
                <a:spcPts val="0"/>
              </a:spcAft>
              <a:buFont typeface="Wingdings" panose="05000000000000000000" pitchFamily="2" charset="2"/>
              <a:buChar char="Ø"/>
              <a:defRPr/>
            </a:pPr>
            <a:r>
              <a:rPr lang="en-US" sz="2600" dirty="0" smtClean="0"/>
              <a:t>Project Actuals</a:t>
            </a:r>
            <a:endParaRPr lang="en-US" sz="2600" dirty="0" smtClean="0"/>
          </a:p>
          <a:p>
            <a:pPr eaLnBrk="1" fontAlgn="auto" hangingPunct="1">
              <a:lnSpc>
                <a:spcPct val="90000"/>
              </a:lnSpc>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73733" name="Picture 3" descr="C:\Users\Dell\Downloads\55.png"/>
          <p:cNvPicPr>
            <a:picLocks noGrp="1" noChangeAspect="1" noChangeArrowheads="1"/>
          </p:cNvPicPr>
          <p:nvPr>
            <p:ph idx="1"/>
          </p:nvPr>
        </p:nvPicPr>
        <p:blipFill>
          <a:blip r:embed="rId1"/>
          <a:srcRect/>
          <a:stretch>
            <a:fillRect/>
          </a:stretch>
        </p:blipFill>
        <p:spPr>
          <a:xfrm>
            <a:off x="762000" y="1143000"/>
            <a:ext cx="7848600" cy="5029200"/>
          </a:xfrm>
          <a:noFill/>
        </p:spPr>
      </p:pic>
    </p:spTree>
  </p:cSld>
  <p:clrMapOvr>
    <a:masterClrMapping/>
  </p:clrMapOvr>
  <p:transition advClick="0"/>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normAutofit fontScale="90000"/>
          </a:bodyPr>
          <a:lstStyle/>
          <a:p>
            <a:pPr>
              <a:defRPr/>
            </a:pPr>
            <a:r>
              <a:rPr lang="en-US" dirty="0" smtClean="0"/>
              <a:t>Basic principle of software project scheduling</a:t>
            </a:r>
            <a:endParaRPr lang="en-US" dirty="0"/>
          </a:p>
        </p:txBody>
      </p:sp>
      <p:sp>
        <p:nvSpPr>
          <p:cNvPr id="3" name="Content Placeholder 2"/>
          <p:cNvSpPr>
            <a:spLocks noGrp="1"/>
          </p:cNvSpPr>
          <p:nvPr>
            <p:ph idx="1"/>
          </p:nvPr>
        </p:nvSpPr>
        <p:spPr>
          <a:xfrm>
            <a:off x="304800" y="1096963"/>
            <a:ext cx="8686800" cy="5761037"/>
          </a:xfrm>
        </p:spPr>
        <p:txBody>
          <a:bodyPr/>
          <a:lstStyle/>
          <a:p>
            <a:pPr algn="just">
              <a:lnSpc>
                <a:spcPct val="150000"/>
              </a:lnSpc>
              <a:buFont typeface="Wingdings" panose="05000000000000000000" pitchFamily="2" charset="2"/>
              <a:buChar char="Ø"/>
              <a:defRPr/>
            </a:pPr>
            <a:r>
              <a:rPr lang="en-US" sz="2800" b="1" dirty="0"/>
              <a:t>Compartmentalization</a:t>
            </a:r>
            <a:r>
              <a:rPr lang="en-US" sz="2800" dirty="0"/>
              <a:t> – define distinct </a:t>
            </a:r>
            <a:r>
              <a:rPr lang="en-US" sz="2800" dirty="0" smtClean="0"/>
              <a:t>tasks. Interdependency- </a:t>
            </a:r>
            <a:r>
              <a:rPr lang="en-US" sz="2800" dirty="0"/>
              <a:t>parallel and sequential </a:t>
            </a:r>
            <a:r>
              <a:rPr lang="en-US" sz="2800" dirty="0" smtClean="0"/>
              <a:t>tasks.</a:t>
            </a:r>
            <a:endParaRPr lang="en-US" sz="2800" dirty="0" smtClean="0"/>
          </a:p>
          <a:p>
            <a:pPr algn="just">
              <a:lnSpc>
                <a:spcPct val="150000"/>
              </a:lnSpc>
              <a:buFont typeface="Wingdings" panose="05000000000000000000" pitchFamily="2" charset="2"/>
              <a:buChar char="Ø"/>
              <a:defRPr/>
            </a:pPr>
            <a:r>
              <a:rPr lang="en-US" sz="2800" dirty="0" smtClean="0"/>
              <a:t> </a:t>
            </a:r>
            <a:r>
              <a:rPr lang="en-US" sz="2800" b="1" dirty="0"/>
              <a:t>Time allocation </a:t>
            </a:r>
            <a:r>
              <a:rPr lang="en-US" sz="2800" dirty="0"/>
              <a:t>- assigned person days, start time, ending </a:t>
            </a:r>
            <a:r>
              <a:rPr lang="en-US" sz="2800" dirty="0" smtClean="0"/>
              <a:t>time.</a:t>
            </a:r>
            <a:endParaRPr lang="en-US" sz="2800" dirty="0" smtClean="0"/>
          </a:p>
          <a:p>
            <a:pPr algn="just">
              <a:lnSpc>
                <a:spcPct val="150000"/>
              </a:lnSpc>
              <a:buFont typeface="Wingdings" panose="05000000000000000000" pitchFamily="2" charset="2"/>
              <a:buChar char="Ø"/>
              <a:defRPr/>
            </a:pPr>
            <a:r>
              <a:rPr lang="en-US" sz="2800" dirty="0" smtClean="0"/>
              <a:t> </a:t>
            </a:r>
            <a:r>
              <a:rPr lang="en-US" sz="2800" b="1" dirty="0"/>
              <a:t>Effort validation </a:t>
            </a:r>
            <a:r>
              <a:rPr lang="en-US" sz="2800" dirty="0"/>
              <a:t>- be sure resources are </a:t>
            </a:r>
            <a:r>
              <a:rPr lang="en-US" sz="2800" dirty="0" smtClean="0"/>
              <a:t>available.</a:t>
            </a:r>
            <a:endParaRPr lang="en-US" sz="2800" dirty="0" smtClean="0"/>
          </a:p>
          <a:p>
            <a:pPr algn="just">
              <a:lnSpc>
                <a:spcPct val="150000"/>
              </a:lnSpc>
              <a:buFont typeface="Wingdings" panose="05000000000000000000" pitchFamily="2" charset="2"/>
              <a:buChar char="Ø"/>
              <a:defRPr/>
            </a:pPr>
            <a:r>
              <a:rPr lang="en-US" sz="2800" dirty="0" smtClean="0"/>
              <a:t> </a:t>
            </a:r>
            <a:r>
              <a:rPr lang="en-US" sz="2800" b="1" dirty="0"/>
              <a:t>Defined responsibilities </a:t>
            </a:r>
            <a:r>
              <a:rPr lang="en-US" sz="2800" dirty="0"/>
              <a:t>— people must be </a:t>
            </a:r>
            <a:r>
              <a:rPr lang="en-US" sz="2800" dirty="0" smtClean="0"/>
              <a:t>assigned.</a:t>
            </a:r>
            <a:endParaRPr lang="en-US" sz="2800" dirty="0" smtClean="0"/>
          </a:p>
          <a:p>
            <a:pPr algn="just">
              <a:lnSpc>
                <a:spcPct val="150000"/>
              </a:lnSpc>
              <a:buFont typeface="Wingdings" panose="05000000000000000000" pitchFamily="2" charset="2"/>
              <a:buChar char="Ø"/>
              <a:defRPr/>
            </a:pPr>
            <a:r>
              <a:rPr lang="en-US" sz="2800" dirty="0" smtClean="0"/>
              <a:t> </a:t>
            </a:r>
            <a:r>
              <a:rPr lang="en-US" sz="2800" b="1" dirty="0"/>
              <a:t>Defined Outcomes- </a:t>
            </a:r>
            <a:r>
              <a:rPr lang="en-US" sz="2800" dirty="0"/>
              <a:t>each task must have an </a:t>
            </a:r>
            <a:r>
              <a:rPr lang="en-US" sz="2800" dirty="0" smtClean="0"/>
              <a:t>output. </a:t>
            </a:r>
            <a:endParaRPr lang="en-US" sz="2800" dirty="0" smtClean="0"/>
          </a:p>
          <a:p>
            <a:pPr algn="just">
              <a:lnSpc>
                <a:spcPct val="150000"/>
              </a:lnSpc>
              <a:buFont typeface="Wingdings" panose="05000000000000000000" pitchFamily="2" charset="2"/>
              <a:buChar char="Ø"/>
              <a:defRPr/>
            </a:pPr>
            <a:r>
              <a:rPr lang="en-US" sz="2800" b="1" dirty="0" smtClean="0"/>
              <a:t>Defined </a:t>
            </a:r>
            <a:r>
              <a:rPr lang="en-US" sz="2800" b="1" dirty="0"/>
              <a:t>milestones </a:t>
            </a:r>
            <a:r>
              <a:rPr lang="en-US" sz="2800" dirty="0"/>
              <a:t>- review for </a:t>
            </a:r>
            <a:r>
              <a:rPr lang="en-US" sz="2800" dirty="0" smtClean="0"/>
              <a:t>quality.</a:t>
            </a:r>
            <a:endParaRPr lang="en-US" sz="2800" dirty="0"/>
          </a:p>
        </p:txBody>
      </p:sp>
    </p:spTree>
  </p:cSld>
  <p:clrMapOvr>
    <a:masterClrMapping/>
  </p:clrMapOvr>
  <p:transition advClick="0"/>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3" name="Content Placeholder 2"/>
          <p:cNvSpPr>
            <a:spLocks noGrp="1"/>
          </p:cNvSpPr>
          <p:nvPr>
            <p:ph idx="1"/>
          </p:nvPr>
        </p:nvSpPr>
        <p:spPr>
          <a:xfrm>
            <a:off x="304800" y="1447800"/>
            <a:ext cx="8686800" cy="5303837"/>
          </a:xfrm>
        </p:spPr>
        <p:txBody>
          <a:bodyPr/>
          <a:lstStyle/>
          <a:p>
            <a:pPr marL="0" indent="0" algn="ctr">
              <a:buFont typeface="Wingdings 2" panose="05020102010507070707" pitchFamily="18" charset="2"/>
              <a:buNone/>
              <a:defRPr/>
            </a:pPr>
            <a:endParaRPr lang="en-US" sz="4000" b="1" dirty="0" smtClean="0">
              <a:solidFill>
                <a:srgbClr val="FF0000"/>
              </a:solidFill>
            </a:endParaRPr>
          </a:p>
          <a:p>
            <a:pPr marL="0" indent="0" algn="ctr">
              <a:buFont typeface="Wingdings 2" panose="05020102010507070707" pitchFamily="18" charset="2"/>
              <a:buNone/>
              <a:defRPr/>
            </a:pPr>
            <a:endParaRPr lang="en-US" sz="4000" b="1" dirty="0" smtClean="0">
              <a:solidFill>
                <a:srgbClr val="FF0000"/>
              </a:solidFill>
            </a:endParaRPr>
          </a:p>
          <a:p>
            <a:pPr marL="0" indent="0" algn="ctr">
              <a:buFont typeface="Wingdings 2" panose="05020102010507070707" pitchFamily="18" charset="2"/>
              <a:buNone/>
              <a:defRPr/>
            </a:pPr>
            <a:endParaRPr lang="en-US" sz="4000" b="1" dirty="0" smtClean="0">
              <a:solidFill>
                <a:srgbClr val="FF0000"/>
              </a:solidFill>
            </a:endParaRPr>
          </a:p>
          <a:p>
            <a:pPr marL="0" indent="0" algn="ctr">
              <a:buFont typeface="Wingdings 2" panose="05020102010507070707" pitchFamily="18" charset="2"/>
              <a:buNone/>
              <a:defRPr/>
            </a:pPr>
            <a:r>
              <a:rPr lang="en-US" sz="4000" b="1" dirty="0" smtClean="0">
                <a:solidFill>
                  <a:srgbClr val="FF0000"/>
                </a:solidFill>
              </a:rPr>
              <a:t>THANK YOU!</a:t>
            </a:r>
            <a:endParaRPr lang="en-US" sz="4000" b="1" dirty="0" smtClean="0">
              <a:solidFill>
                <a:srgbClr val="FF0000"/>
              </a:solidFill>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Quality Management</a:t>
            </a:r>
            <a:endParaRPr lang="en-US" smtClean="0">
              <a:solidFill>
                <a:srgbClr val="7B9899"/>
              </a:solidFill>
            </a:endParaRPr>
          </a:p>
        </p:txBody>
      </p:sp>
      <p:sp>
        <p:nvSpPr>
          <p:cNvPr id="24579" name="Rectangle 3"/>
          <p:cNvSpPr>
            <a:spLocks noGrp="1" noChangeArrowheads="1"/>
          </p:cNvSpPr>
          <p:nvPr>
            <p:ph idx="1"/>
          </p:nvPr>
        </p:nvSpPr>
        <p:spPr>
          <a:xfrm>
            <a:off x="304800" y="1554162"/>
            <a:ext cx="8686800" cy="5303838"/>
          </a:xfrm>
        </p:spPr>
        <p:txBody>
          <a:bodyPr/>
          <a:lstStyle/>
          <a:p>
            <a:pPr eaLnBrk="1" hangingPunct="1">
              <a:buFont typeface="Wingdings" panose="05000000000000000000" pitchFamily="2" charset="2"/>
              <a:buChar char="Ø"/>
            </a:pPr>
            <a:r>
              <a:rPr lang="en-US" dirty="0" smtClean="0"/>
              <a:t>Quality Management is the processes that insure the project will meet the needs via:</a:t>
            </a:r>
            <a:endParaRPr lang="en-US" dirty="0" smtClean="0"/>
          </a:p>
          <a:p>
            <a:pPr lvl="1" eaLnBrk="1" hangingPunct="1">
              <a:buFont typeface="Wingdings" panose="05000000000000000000" pitchFamily="2" charset="2"/>
              <a:buChar char="Ø"/>
            </a:pPr>
            <a:r>
              <a:rPr lang="en-US" dirty="0" smtClean="0"/>
              <a:t>Quality Planning, Quality Assurance, and Quality Control</a:t>
            </a:r>
            <a:endParaRPr lang="en-US" dirty="0" smtClean="0"/>
          </a:p>
          <a:p>
            <a:pPr lvl="2" eaLnBrk="1" hangingPunct="1">
              <a:buFont typeface="Wingdings" panose="05000000000000000000" pitchFamily="2" charset="2"/>
              <a:buChar char="Ø"/>
            </a:pPr>
            <a:r>
              <a:rPr lang="en-US" sz="2800" dirty="0" smtClean="0"/>
              <a:t>Clearly Defined Quality Performance Standards</a:t>
            </a:r>
            <a:endParaRPr lang="en-US" sz="2800" dirty="0" smtClean="0"/>
          </a:p>
          <a:p>
            <a:pPr lvl="2" eaLnBrk="1" hangingPunct="1">
              <a:buFont typeface="Wingdings" panose="05000000000000000000" pitchFamily="2" charset="2"/>
              <a:buChar char="Ø"/>
            </a:pPr>
            <a:r>
              <a:rPr lang="en-US" sz="2800" dirty="0" smtClean="0"/>
              <a:t>How those Quality and Performance Standards are measured and satisfied</a:t>
            </a:r>
            <a:endParaRPr lang="en-US" sz="2800" dirty="0" smtClean="0"/>
          </a:p>
          <a:p>
            <a:pPr lvl="2" eaLnBrk="1" hangingPunct="1">
              <a:buFont typeface="Wingdings" panose="05000000000000000000" pitchFamily="2" charset="2"/>
              <a:buChar char="Ø"/>
            </a:pPr>
            <a:r>
              <a:rPr lang="en-US" sz="2800" dirty="0" smtClean="0"/>
              <a:t>How Testing and Quality Assurance Processes will ensure standards are satisfied</a:t>
            </a:r>
            <a:endParaRPr lang="en-US" sz="2800" dirty="0" smtClean="0"/>
          </a:p>
          <a:p>
            <a:pPr lvl="2" eaLnBrk="1" hangingPunct="1">
              <a:buFont typeface="Wingdings" panose="05000000000000000000" pitchFamily="2" charset="2"/>
              <a:buChar char="Ø"/>
            </a:pPr>
            <a:r>
              <a:rPr lang="en-US" sz="2800" dirty="0" smtClean="0"/>
              <a:t>Continuous ongoing quality control</a:t>
            </a: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20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20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20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2000"/>
                                        <p:tgtEl>
                                          <p:spTgt spid="2457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animEffect transition="in" filter="fade">
                                      <p:cBhvr>
                                        <p:cTn id="19" dur="2000"/>
                                        <p:tgtEl>
                                          <p:spTgt spid="2457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Effect transition="in" filter="fade">
                                      <p:cBhvr>
                                        <p:cTn id="22" dur="20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Communications Management</a:t>
            </a:r>
            <a:endParaRPr lang="en-US" smtClean="0">
              <a:solidFill>
                <a:srgbClr val="7B9899"/>
              </a:solidFill>
            </a:endParaRPr>
          </a:p>
        </p:txBody>
      </p:sp>
      <p:sp>
        <p:nvSpPr>
          <p:cNvPr id="36867" name="Rectangle 3"/>
          <p:cNvSpPr>
            <a:spLocks noGrp="1" noChangeArrowheads="1"/>
          </p:cNvSpPr>
          <p:nvPr>
            <p:ph idx="1"/>
          </p:nvPr>
        </p:nvSpPr>
        <p:spPr>
          <a:xfrm>
            <a:off x="228600" y="1214422"/>
            <a:ext cx="8915400" cy="5643577"/>
          </a:xfrm>
        </p:spPr>
        <p:txBody>
          <a:bodyPr>
            <a:normAutofit/>
          </a:bodyPr>
          <a:lstStyle/>
          <a:p>
            <a:pPr eaLnBrk="1" hangingPunct="1">
              <a:lnSpc>
                <a:spcPct val="90000"/>
              </a:lnSpc>
              <a:buFont typeface="Wingdings" panose="05000000000000000000" pitchFamily="2" charset="2"/>
              <a:buChar char="Ø"/>
            </a:pPr>
            <a:r>
              <a:rPr lang="en-US" sz="2800" dirty="0" smtClean="0"/>
              <a:t>The processes necessary to ensure timely and appropriate generation, collection, dissemination, and storage of project information using:</a:t>
            </a:r>
            <a:endParaRPr lang="en-US" sz="2800" dirty="0" smtClean="0"/>
          </a:p>
          <a:p>
            <a:pPr lvl="1" eaLnBrk="1" hangingPunct="1">
              <a:lnSpc>
                <a:spcPct val="90000"/>
              </a:lnSpc>
              <a:buFont typeface="Wingdings" panose="05000000000000000000" pitchFamily="2" charset="2"/>
              <a:buChar char="Ø"/>
            </a:pPr>
            <a:r>
              <a:rPr lang="en-US" sz="2400" b="1" i="1" dirty="0" smtClean="0"/>
              <a:t>Communications planning</a:t>
            </a:r>
            <a:r>
              <a:rPr lang="en-US" sz="2400" dirty="0" smtClean="0"/>
              <a:t>:  </a:t>
            </a:r>
            <a:endParaRPr lang="en-US" sz="2400" dirty="0" smtClean="0"/>
          </a:p>
          <a:p>
            <a:pPr lvl="2" eaLnBrk="1" hangingPunct="1">
              <a:lnSpc>
                <a:spcPct val="90000"/>
              </a:lnSpc>
              <a:buFont typeface="Wingdings" panose="05000000000000000000" pitchFamily="2" charset="2"/>
              <a:buChar char="Ø"/>
            </a:pPr>
            <a:r>
              <a:rPr lang="en-US" sz="2000" dirty="0" smtClean="0"/>
              <a:t>Determining the needs (who needs what information, when they need it, and how it will be delivered)</a:t>
            </a:r>
            <a:endParaRPr lang="en-US" sz="2000" dirty="0" smtClean="0"/>
          </a:p>
          <a:p>
            <a:pPr lvl="1" eaLnBrk="1" hangingPunct="1">
              <a:lnSpc>
                <a:spcPct val="90000"/>
              </a:lnSpc>
              <a:buFont typeface="Wingdings" panose="05000000000000000000" pitchFamily="2" charset="2"/>
              <a:buChar char="Ø"/>
            </a:pPr>
            <a:r>
              <a:rPr lang="en-US" sz="2400" b="1" i="1" dirty="0" smtClean="0"/>
              <a:t>Information Distribution:  </a:t>
            </a:r>
            <a:endParaRPr lang="en-US" sz="2400" b="1" i="1" dirty="0" smtClean="0"/>
          </a:p>
          <a:p>
            <a:pPr lvl="2" eaLnBrk="1" hangingPunct="1">
              <a:lnSpc>
                <a:spcPct val="90000"/>
              </a:lnSpc>
              <a:buFont typeface="Wingdings" panose="05000000000000000000" pitchFamily="2" charset="2"/>
              <a:buChar char="Ø"/>
            </a:pPr>
            <a:r>
              <a:rPr lang="en-US" sz="2000" dirty="0" smtClean="0"/>
              <a:t>Defining who and how information will flow to the project stakeholders and the frequency</a:t>
            </a:r>
            <a:endParaRPr lang="en-US" sz="2000" dirty="0" smtClean="0"/>
          </a:p>
          <a:p>
            <a:pPr lvl="1" eaLnBrk="1" hangingPunct="1">
              <a:lnSpc>
                <a:spcPct val="90000"/>
              </a:lnSpc>
              <a:buFont typeface="Wingdings" panose="05000000000000000000" pitchFamily="2" charset="2"/>
              <a:buChar char="Ø"/>
            </a:pPr>
            <a:r>
              <a:rPr lang="en-US" sz="2400" b="1" i="1" dirty="0" smtClean="0"/>
              <a:t>Performance Reporting:  </a:t>
            </a:r>
            <a:endParaRPr lang="en-US" sz="2400" b="1" i="1" dirty="0" smtClean="0"/>
          </a:p>
          <a:p>
            <a:pPr lvl="2" eaLnBrk="1" hangingPunct="1">
              <a:lnSpc>
                <a:spcPct val="90000"/>
              </a:lnSpc>
              <a:buFont typeface="Wingdings" panose="05000000000000000000" pitchFamily="2" charset="2"/>
              <a:buChar char="Ø"/>
            </a:pPr>
            <a:r>
              <a:rPr lang="en-US" sz="2000" dirty="0" smtClean="0"/>
              <a:t>Providing project performance updates via status reporting.</a:t>
            </a:r>
            <a:endParaRPr lang="en-US" sz="2000" dirty="0" smtClean="0"/>
          </a:p>
          <a:p>
            <a:pPr eaLnBrk="1" hangingPunct="1">
              <a:lnSpc>
                <a:spcPct val="90000"/>
              </a:lnSpc>
              <a:spcBef>
                <a:spcPct val="50000"/>
              </a:spcBef>
              <a:buFont typeface="Wingdings" panose="05000000000000000000" pitchFamily="2" charset="2"/>
              <a:buChar char="Ø"/>
            </a:pPr>
            <a:r>
              <a:rPr lang="en-US" sz="2800" dirty="0" smtClean="0"/>
              <a:t>Define the schedule for the Project Meetings (Team, OSC, ESC), Status Meetings and Issues Meetings to be implemented</a:t>
            </a:r>
            <a:endParaRPr lang="en-US" sz="2400" dirty="0" smtClean="0"/>
          </a:p>
          <a:p>
            <a:pPr eaLnBrk="1" hangingPunct="1">
              <a:lnSpc>
                <a:spcPct val="90000"/>
              </a:lnSpc>
            </a:pPr>
            <a:endParaRPr lang="en-US" sz="2400" dirty="0" smtClean="0"/>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Risk Management</a:t>
            </a:r>
            <a:endParaRPr lang="en-US" smtClean="0">
              <a:solidFill>
                <a:srgbClr val="7B9899"/>
              </a:solidFill>
            </a:endParaRPr>
          </a:p>
        </p:txBody>
      </p:sp>
      <p:sp>
        <p:nvSpPr>
          <p:cNvPr id="26627" name="Rectangle 3"/>
          <p:cNvSpPr>
            <a:spLocks noGrp="1" noChangeArrowheads="1"/>
          </p:cNvSpPr>
          <p:nvPr>
            <p:ph idx="1"/>
          </p:nvPr>
        </p:nvSpPr>
        <p:spPr/>
        <p:txBody>
          <a:bodyPr>
            <a:normAutofit/>
          </a:bodyPr>
          <a:lstStyle/>
          <a:p>
            <a:pPr eaLnBrk="1" fontAlgn="auto" hangingPunct="1">
              <a:spcAft>
                <a:spcPts val="0"/>
              </a:spcAft>
              <a:buFont typeface="Wingdings" panose="05000000000000000000" pitchFamily="2" charset="2"/>
              <a:buChar char="Ø"/>
              <a:defRPr/>
            </a:pPr>
            <a:r>
              <a:rPr lang="en-US" dirty="0" smtClean="0"/>
              <a:t>Risk identification and mitigation strategy</a:t>
            </a:r>
            <a:endParaRPr lang="en-US" dirty="0" smtClean="0"/>
          </a:p>
          <a:p>
            <a:pPr eaLnBrk="1" fontAlgn="auto" hangingPunct="1">
              <a:spcAft>
                <a:spcPts val="0"/>
              </a:spcAft>
              <a:buFont typeface="Wingdings" panose="05000000000000000000" pitchFamily="2" charset="2"/>
              <a:buChar char="Ø"/>
              <a:defRPr/>
            </a:pPr>
            <a:r>
              <a:rPr lang="en-US" dirty="0" smtClean="0"/>
              <a:t>When\if new risks arise</a:t>
            </a:r>
            <a:endParaRPr lang="en-US" dirty="0" smtClean="0"/>
          </a:p>
          <a:p>
            <a:pPr eaLnBrk="1" fontAlgn="auto" hangingPunct="1">
              <a:spcAft>
                <a:spcPts val="0"/>
              </a:spcAft>
              <a:buFont typeface="Wingdings" panose="05000000000000000000" pitchFamily="2" charset="2"/>
              <a:buChar char="Ø"/>
              <a:defRPr/>
            </a:pPr>
            <a:r>
              <a:rPr lang="en-US" dirty="0" smtClean="0"/>
              <a:t>Risk update and tracking</a:t>
            </a:r>
            <a:endParaRPr lang="en-US" sz="3600" dirty="0" smtClean="0"/>
          </a:p>
          <a:p>
            <a:pPr marL="533400" indent="-533400"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Change Control Management</a:t>
            </a:r>
            <a:endParaRPr lang="en-US" smtClean="0">
              <a:solidFill>
                <a:srgbClr val="7B9899"/>
              </a:solidFill>
            </a:endParaRPr>
          </a:p>
        </p:txBody>
      </p:sp>
      <p:sp>
        <p:nvSpPr>
          <p:cNvPr id="38915" name="Rectangle 3"/>
          <p:cNvSpPr>
            <a:spLocks noGrp="1" noChangeArrowheads="1"/>
          </p:cNvSpPr>
          <p:nvPr>
            <p:ph idx="1"/>
          </p:nvPr>
        </p:nvSpPr>
        <p:spPr>
          <a:xfrm>
            <a:off x="304800" y="1554162"/>
            <a:ext cx="8686800" cy="5303838"/>
          </a:xfrm>
        </p:spPr>
        <p:txBody>
          <a:bodyPr>
            <a:normAutofit lnSpcReduction="10000"/>
          </a:bodyPr>
          <a:lstStyle/>
          <a:p>
            <a:pPr eaLnBrk="1" hangingPunct="1">
              <a:buFont typeface="Wingdings" panose="05000000000000000000" pitchFamily="2" charset="2"/>
              <a:buChar char="Ø"/>
            </a:pPr>
            <a:r>
              <a:rPr lang="en-US" dirty="0" smtClean="0"/>
              <a:t>Define how changes to the projects scope will be executed</a:t>
            </a:r>
            <a:endParaRPr lang="en-US" dirty="0" smtClean="0"/>
          </a:p>
          <a:p>
            <a:pPr lvl="1" eaLnBrk="1" hangingPunct="1">
              <a:buFont typeface="Wingdings" panose="05000000000000000000" pitchFamily="2" charset="2"/>
              <a:buChar char="Ø"/>
            </a:pPr>
            <a:r>
              <a:rPr lang="en-US" dirty="0" smtClean="0"/>
              <a:t>Formal change control is required for all of the following:</a:t>
            </a:r>
            <a:endParaRPr lang="en-US" dirty="0" smtClean="0"/>
          </a:p>
          <a:p>
            <a:pPr lvl="2" eaLnBrk="1" hangingPunct="1">
              <a:buFont typeface="Wingdings" panose="05000000000000000000" pitchFamily="2" charset="2"/>
              <a:buChar char="Ø"/>
            </a:pPr>
            <a:r>
              <a:rPr lang="en-US" sz="2800" dirty="0" smtClean="0"/>
              <a:t>Scope Change</a:t>
            </a:r>
            <a:endParaRPr lang="en-US" sz="2800" dirty="0" smtClean="0"/>
          </a:p>
          <a:p>
            <a:pPr lvl="2" eaLnBrk="1" hangingPunct="1">
              <a:buFont typeface="Wingdings" panose="05000000000000000000" pitchFamily="2" charset="2"/>
              <a:buChar char="Ø"/>
            </a:pPr>
            <a:r>
              <a:rPr lang="en-US" sz="2800" dirty="0" smtClean="0"/>
              <a:t>Schedule changes</a:t>
            </a:r>
            <a:endParaRPr lang="en-US" sz="2800" dirty="0" smtClean="0"/>
          </a:p>
          <a:p>
            <a:pPr lvl="2" eaLnBrk="1" hangingPunct="1">
              <a:buFont typeface="Wingdings" panose="05000000000000000000" pitchFamily="2" charset="2"/>
              <a:buChar char="Ø"/>
            </a:pPr>
            <a:r>
              <a:rPr lang="en-US" sz="2800" dirty="0" smtClean="0"/>
              <a:t>Technical Specification Changes</a:t>
            </a:r>
            <a:endParaRPr lang="en-US" sz="2800" dirty="0" smtClean="0"/>
          </a:p>
          <a:p>
            <a:pPr lvl="2" eaLnBrk="1" hangingPunct="1">
              <a:buFont typeface="Wingdings" panose="05000000000000000000" pitchFamily="2" charset="2"/>
              <a:buChar char="Ø"/>
            </a:pPr>
            <a:r>
              <a:rPr lang="en-US" sz="2800" dirty="0" smtClean="0"/>
              <a:t>Training Changes</a:t>
            </a:r>
            <a:endParaRPr lang="en-US" sz="2800" dirty="0" smtClean="0"/>
          </a:p>
          <a:p>
            <a:pPr eaLnBrk="1" hangingPunct="1">
              <a:spcBef>
                <a:spcPct val="50000"/>
              </a:spcBef>
              <a:buFont typeface="Wingdings" panose="05000000000000000000" pitchFamily="2" charset="2"/>
              <a:buChar char="Ø"/>
            </a:pPr>
            <a:r>
              <a:rPr lang="en-US" sz="2800" dirty="0" smtClean="0"/>
              <a:t>All changes require collaboration and buy in via the project sponsor’s signature prior to implementation of the changes</a:t>
            </a:r>
            <a:endParaRPr lang="en-US" sz="2800" dirty="0" smtClean="0"/>
          </a:p>
          <a:p>
            <a:pPr eaLnBrk="1" hangingPunct="1"/>
            <a:endParaRPr lang="en-US" dirty="0" smtClean="0"/>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We have discussed………..</a:t>
            </a:r>
            <a:endParaRPr lang="en-US" dirty="0"/>
          </a:p>
        </p:txBody>
      </p:sp>
      <p:sp>
        <p:nvSpPr>
          <p:cNvPr id="39939" name="Content Placeholder 2"/>
          <p:cNvSpPr>
            <a:spLocks noGrp="1"/>
          </p:cNvSpPr>
          <p:nvPr>
            <p:ph idx="1"/>
          </p:nvPr>
        </p:nvSpPr>
        <p:spPr/>
        <p:txBody>
          <a:bodyPr/>
          <a:lstStyle/>
          <a:p>
            <a:pPr eaLnBrk="1" hangingPunct="1">
              <a:buFont typeface="Wingdings" panose="05000000000000000000" pitchFamily="2" charset="2"/>
              <a:buChar char="Ø"/>
            </a:pPr>
            <a:r>
              <a:rPr lang="en-US" smtClean="0"/>
              <a:t>What is a project</a:t>
            </a:r>
            <a:endParaRPr lang="en-US" smtClean="0"/>
          </a:p>
          <a:p>
            <a:pPr eaLnBrk="1" hangingPunct="1">
              <a:buFont typeface="Wingdings" panose="05000000000000000000" pitchFamily="2" charset="2"/>
              <a:buChar char="Ø"/>
            </a:pPr>
            <a:r>
              <a:rPr lang="en-US" smtClean="0"/>
              <a:t>What is a successful project</a:t>
            </a:r>
            <a:endParaRPr lang="en-US" smtClean="0"/>
          </a:p>
          <a:p>
            <a:pPr eaLnBrk="1" hangingPunct="1">
              <a:buFont typeface="Wingdings" panose="05000000000000000000" pitchFamily="2" charset="2"/>
              <a:buChar char="Ø"/>
            </a:pPr>
            <a:r>
              <a:rPr lang="en-US" smtClean="0"/>
              <a:t>Why do project fails</a:t>
            </a:r>
            <a:endParaRPr lang="en-US" smtClean="0"/>
          </a:p>
          <a:p>
            <a:pPr eaLnBrk="1" hangingPunct="1">
              <a:buFont typeface="Wingdings" panose="05000000000000000000" pitchFamily="2" charset="2"/>
              <a:buChar char="Ø"/>
            </a:pPr>
            <a:r>
              <a:rPr lang="en-US" smtClean="0"/>
              <a:t>what  is the project management</a:t>
            </a:r>
            <a:endParaRPr lang="en-US" smtClean="0"/>
          </a:p>
          <a:p>
            <a:pPr eaLnBrk="1" hangingPunct="1">
              <a:buFont typeface="Wingdings" panose="05000000000000000000" pitchFamily="2" charset="2"/>
              <a:buChar char="Ø"/>
            </a:pPr>
            <a:r>
              <a:rPr lang="en-US" smtClean="0"/>
              <a:t>Key areas of Project Management</a:t>
            </a:r>
            <a:endParaRPr lang="en-US" smtClean="0"/>
          </a:p>
          <a:p>
            <a:pPr eaLnBrk="1" hangingPunct="1"/>
            <a:endParaRPr lang="en-US" smtClean="0"/>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Sample Project Life Cycle</a:t>
            </a:r>
            <a:endParaRPr lang="en-US" smtClean="0">
              <a:solidFill>
                <a:srgbClr val="7B9899"/>
              </a:solidFill>
            </a:endParaRPr>
          </a:p>
        </p:txBody>
      </p:sp>
      <p:sp>
        <p:nvSpPr>
          <p:cNvPr id="4096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Initiation Phase</a:t>
            </a:r>
            <a:endParaRPr lang="en-US" smtClean="0"/>
          </a:p>
          <a:p>
            <a:pPr eaLnBrk="1" hangingPunct="1">
              <a:buFont typeface="Wingdings" panose="05000000000000000000" pitchFamily="2" charset="2"/>
              <a:buChar char="Ø"/>
            </a:pPr>
            <a:r>
              <a:rPr lang="en-US" smtClean="0"/>
              <a:t>Definition Phase</a:t>
            </a:r>
            <a:endParaRPr lang="en-US" smtClean="0"/>
          </a:p>
          <a:p>
            <a:pPr eaLnBrk="1" hangingPunct="1">
              <a:buFont typeface="Wingdings" panose="05000000000000000000" pitchFamily="2" charset="2"/>
              <a:buChar char="Ø"/>
            </a:pPr>
            <a:r>
              <a:rPr lang="en-US" smtClean="0"/>
              <a:t>Planning Phase</a:t>
            </a:r>
            <a:endParaRPr lang="en-US" smtClean="0"/>
          </a:p>
          <a:p>
            <a:pPr eaLnBrk="1" hangingPunct="1">
              <a:buFont typeface="Wingdings" panose="05000000000000000000" pitchFamily="2" charset="2"/>
              <a:buChar char="Ø"/>
            </a:pPr>
            <a:r>
              <a:rPr lang="en-US" smtClean="0"/>
              <a:t>Implementation Phase</a:t>
            </a:r>
            <a:endParaRPr lang="en-US" smtClean="0"/>
          </a:p>
          <a:p>
            <a:pPr eaLnBrk="1" hangingPunct="1">
              <a:buFont typeface="Wingdings" panose="05000000000000000000" pitchFamily="2" charset="2"/>
              <a:buChar char="Ø"/>
            </a:pPr>
            <a:r>
              <a:rPr lang="en-US" smtClean="0"/>
              <a:t>Deployment Phase</a:t>
            </a:r>
            <a:endParaRPr lang="en-US" smtClean="0"/>
          </a:p>
          <a:p>
            <a:pPr eaLnBrk="1" hangingPunct="1">
              <a:buFont typeface="Wingdings" panose="05000000000000000000" pitchFamily="2" charset="2"/>
              <a:buChar char="Ø"/>
            </a:pPr>
            <a:r>
              <a:rPr lang="en-US" smtClean="0"/>
              <a:t>Closing Phase</a:t>
            </a:r>
            <a:endParaRPr lang="en-US" smtClean="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Initiation Phase</a:t>
            </a:r>
            <a:endParaRPr lang="en-US" smtClean="0">
              <a:solidFill>
                <a:srgbClr val="7B9899"/>
              </a:solidFill>
            </a:endParaRPr>
          </a:p>
        </p:txBody>
      </p:sp>
      <p:sp>
        <p:nvSpPr>
          <p:cNvPr id="41987"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Define the need</a:t>
            </a:r>
            <a:endParaRPr lang="en-US" smtClean="0"/>
          </a:p>
          <a:p>
            <a:pPr eaLnBrk="1" hangingPunct="1">
              <a:buFont typeface="Wingdings" panose="05000000000000000000" pitchFamily="2" charset="2"/>
              <a:buChar char="Ø"/>
            </a:pPr>
            <a:r>
              <a:rPr lang="en-US" smtClean="0"/>
              <a:t>Return on Investment Analysis</a:t>
            </a:r>
            <a:endParaRPr lang="en-US" smtClean="0"/>
          </a:p>
          <a:p>
            <a:pPr eaLnBrk="1" hangingPunct="1">
              <a:buFont typeface="Wingdings" panose="05000000000000000000" pitchFamily="2" charset="2"/>
              <a:buChar char="Ø"/>
            </a:pPr>
            <a:r>
              <a:rPr lang="en-US" smtClean="0"/>
              <a:t>Make or Buy Decision</a:t>
            </a:r>
            <a:endParaRPr lang="en-US" smtClean="0"/>
          </a:p>
          <a:p>
            <a:pPr eaLnBrk="1" hangingPunct="1">
              <a:buFont typeface="Wingdings" panose="05000000000000000000" pitchFamily="2" charset="2"/>
              <a:buChar char="Ø"/>
            </a:pPr>
            <a:r>
              <a:rPr lang="en-US" smtClean="0"/>
              <a:t>Budget Development</a:t>
            </a:r>
            <a:endParaRPr lang="en-US" smtClean="0"/>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28"/>
            <a:ext cx="8686800" cy="2500330"/>
          </a:xfrm>
        </p:spPr>
        <p:txBody>
          <a:bodyPr>
            <a:noAutofit/>
          </a:bodyPr>
          <a:lstStyle/>
          <a:p>
            <a:pPr marL="0" indent="0">
              <a:defRPr/>
            </a:pPr>
            <a:r>
              <a:rPr lang="en-US" sz="2400" b="1" dirty="0" smtClean="0"/>
              <a:t>SUBJECT BLOWN AND RECOMMENDED BOOKS:</a:t>
            </a:r>
            <a:br>
              <a:rPr lang="en-US" sz="2400" b="1" dirty="0" smtClean="0"/>
            </a:br>
            <a:r>
              <a:rPr lang="en-US" sz="2000" b="1" dirty="0" smtClean="0"/>
              <a:t> </a:t>
            </a:r>
            <a:br>
              <a:rPr lang="en-US" sz="2000" b="1" dirty="0" smtClean="0"/>
            </a:br>
            <a:r>
              <a:rPr lang="en-US" sz="2000" b="1" dirty="0" smtClean="0"/>
              <a:t>T1 :-  </a:t>
            </a:r>
            <a:r>
              <a:rPr lang="en-US" sz="2000" dirty="0" smtClean="0"/>
              <a:t>“Software Engineering” Roger S. Pressman, TMH, sixth edition. </a:t>
            </a:r>
            <a:br>
              <a:rPr lang="en-US" sz="2000" b="1" dirty="0" smtClean="0"/>
            </a:br>
            <a:r>
              <a:rPr lang="en-US" sz="2000" b="1" dirty="0" smtClean="0"/>
              <a:t>T2  :-  </a:t>
            </a:r>
            <a:r>
              <a:rPr lang="en-US" sz="2000" dirty="0" smtClean="0"/>
              <a:t>“Software Engineering Fundamentals” Ali </a:t>
            </a:r>
            <a:r>
              <a:rPr lang="en-US" sz="2000" dirty="0" err="1" smtClean="0"/>
              <a:t>Behforooz</a:t>
            </a:r>
            <a:r>
              <a:rPr lang="en-US" sz="2000" dirty="0" smtClean="0"/>
              <a:t> and 	Frederick J. Hudson,(2nd ed.”)</a:t>
            </a:r>
            <a:br>
              <a:rPr lang="en-US" sz="2000" b="1" dirty="0" smtClean="0"/>
            </a:br>
            <a:r>
              <a:rPr lang="en-US" sz="2000" b="1" dirty="0" smtClean="0"/>
              <a:t>T3 :-</a:t>
            </a:r>
            <a:r>
              <a:rPr lang="en-US" sz="2000" dirty="0" smtClean="0"/>
              <a:t>  “Software requirements” Karl E. </a:t>
            </a:r>
            <a:r>
              <a:rPr lang="en-US" sz="2000" dirty="0" err="1" smtClean="0"/>
              <a:t>Wiegers</a:t>
            </a:r>
            <a:endParaRPr lang="en-US" sz="2400" dirty="0"/>
          </a:p>
        </p:txBody>
      </p:sp>
      <p:pic>
        <p:nvPicPr>
          <p:cNvPr id="1027" name="Picture 3"/>
          <p:cNvPicPr>
            <a:picLocks noChangeAspect="1" noChangeArrowheads="1"/>
          </p:cNvPicPr>
          <p:nvPr/>
        </p:nvPicPr>
        <p:blipFill>
          <a:blip r:embed="rId1"/>
          <a:srcRect/>
          <a:stretch>
            <a:fillRect/>
          </a:stretch>
        </p:blipFill>
        <p:spPr bwMode="auto">
          <a:xfrm>
            <a:off x="353076" y="2928934"/>
            <a:ext cx="8546004" cy="3762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Definition Phase</a:t>
            </a:r>
            <a:endParaRPr lang="en-US" smtClean="0">
              <a:solidFill>
                <a:srgbClr val="7B9899"/>
              </a:solidFill>
            </a:endParaRPr>
          </a:p>
        </p:txBody>
      </p:sp>
      <p:sp>
        <p:nvSpPr>
          <p:cNvPr id="43011"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Define Project Scope </a:t>
            </a:r>
            <a:endParaRPr lang="en-US" smtClean="0"/>
          </a:p>
          <a:p>
            <a:pPr eaLnBrk="1" hangingPunct="1">
              <a:buFont typeface="Wingdings" panose="05000000000000000000" pitchFamily="2" charset="2"/>
              <a:buChar char="Ø"/>
            </a:pPr>
            <a:r>
              <a:rPr lang="en-US" smtClean="0"/>
              <a:t>Define functional requirements</a:t>
            </a:r>
            <a:endParaRPr lang="en-US" smtClean="0"/>
          </a:p>
          <a:p>
            <a:pPr lvl="1" eaLnBrk="1" hangingPunct="1">
              <a:buFont typeface="Wingdings" panose="05000000000000000000" pitchFamily="2" charset="2"/>
              <a:buChar char="Ø"/>
            </a:pPr>
            <a:r>
              <a:rPr lang="en-US" smtClean="0"/>
              <a:t>Requirements to be prioritized into business critical and non-business critical need</a:t>
            </a:r>
            <a:endParaRPr lang="en-US" smtClean="0"/>
          </a:p>
          <a:p>
            <a:pPr eaLnBrk="1" hangingPunct="1">
              <a:buFont typeface="Wingdings" panose="05000000000000000000" pitchFamily="2" charset="2"/>
              <a:buChar char="Ø"/>
            </a:pPr>
            <a:r>
              <a:rPr lang="en-US" smtClean="0"/>
              <a:t>Define technical requirements</a:t>
            </a:r>
            <a:endParaRPr lang="en-US" smtClean="0"/>
          </a:p>
          <a:p>
            <a:pPr eaLnBrk="1" hangingPunct="1">
              <a:buFont typeface="Wingdings" panose="05000000000000000000" pitchFamily="2" charset="2"/>
              <a:buChar char="Ø"/>
            </a:pPr>
            <a:r>
              <a:rPr lang="en-US" smtClean="0"/>
              <a:t>Risk Management Planning</a:t>
            </a:r>
            <a:endParaRPr lang="en-US" smtClean="0"/>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Planning Phase</a:t>
            </a:r>
            <a:endParaRPr lang="en-US" smtClean="0">
              <a:solidFill>
                <a:srgbClr val="7B9899"/>
              </a:solidFill>
            </a:endParaRPr>
          </a:p>
        </p:txBody>
      </p:sp>
      <p:sp>
        <p:nvSpPr>
          <p:cNvPr id="32771" name="Rectangle 3"/>
          <p:cNvSpPr>
            <a:spLocks noGrp="1" noChangeArrowheads="1"/>
          </p:cNvSpPr>
          <p:nvPr>
            <p:ph idx="1"/>
          </p:nvPr>
        </p:nvSpPr>
        <p:spPr/>
        <p:txBody>
          <a:bodyPr>
            <a:normAutofit lnSpcReduction="10000"/>
          </a:bodyPr>
          <a:lstStyle/>
          <a:p>
            <a:pPr eaLnBrk="1" fontAlgn="auto" hangingPunct="1">
              <a:spcAft>
                <a:spcPts val="0"/>
              </a:spcAft>
              <a:buFont typeface="Wingdings" panose="05000000000000000000" pitchFamily="2" charset="2"/>
              <a:buChar char="Ø"/>
              <a:defRPr/>
            </a:pPr>
            <a:r>
              <a:rPr lang="en-US" dirty="0" smtClean="0"/>
              <a:t>Resource Planning</a:t>
            </a:r>
            <a:endParaRPr lang="en-US" dirty="0" smtClean="0"/>
          </a:p>
          <a:p>
            <a:pPr eaLnBrk="1" fontAlgn="auto" hangingPunct="1">
              <a:spcAft>
                <a:spcPts val="0"/>
              </a:spcAft>
              <a:buFont typeface="Wingdings" panose="05000000000000000000" pitchFamily="2" charset="2"/>
              <a:buChar char="Ø"/>
              <a:defRPr/>
            </a:pPr>
            <a:r>
              <a:rPr lang="en-US" dirty="0" smtClean="0"/>
              <a:t>Work Breakdown Structure</a:t>
            </a:r>
            <a:endParaRPr lang="en-US" dirty="0" smtClean="0"/>
          </a:p>
          <a:p>
            <a:pPr eaLnBrk="1" fontAlgn="auto" hangingPunct="1">
              <a:spcAft>
                <a:spcPts val="0"/>
              </a:spcAft>
              <a:buFont typeface="Wingdings" panose="05000000000000000000" pitchFamily="2" charset="2"/>
              <a:buChar char="Ø"/>
              <a:defRPr/>
            </a:pPr>
            <a:r>
              <a:rPr lang="en-US" dirty="0" smtClean="0"/>
              <a:t>Project Schedule Development</a:t>
            </a:r>
            <a:endParaRPr lang="en-US" dirty="0" smtClean="0"/>
          </a:p>
          <a:p>
            <a:pPr eaLnBrk="1" fontAlgn="auto" hangingPunct="1">
              <a:spcAft>
                <a:spcPts val="0"/>
              </a:spcAft>
              <a:buFont typeface="Wingdings" panose="05000000000000000000" pitchFamily="2" charset="2"/>
              <a:buChar char="Ø"/>
              <a:defRPr/>
            </a:pPr>
            <a:r>
              <a:rPr lang="en-US" dirty="0" smtClean="0"/>
              <a:t>Configuration Management Plan</a:t>
            </a:r>
            <a:endParaRPr lang="en-US" dirty="0" smtClean="0"/>
          </a:p>
          <a:p>
            <a:pPr eaLnBrk="1" fontAlgn="auto" hangingPunct="1">
              <a:spcAft>
                <a:spcPts val="0"/>
              </a:spcAft>
              <a:buFont typeface="Wingdings" panose="05000000000000000000" pitchFamily="2" charset="2"/>
              <a:buChar char="Ø"/>
              <a:defRPr/>
            </a:pPr>
            <a:r>
              <a:rPr lang="en-US" dirty="0" smtClean="0"/>
              <a:t>Quality Assurance Plan</a:t>
            </a:r>
            <a:endParaRPr lang="en-US" dirty="0" smtClean="0"/>
          </a:p>
          <a:p>
            <a:pPr eaLnBrk="1" fontAlgn="auto" hangingPunct="1">
              <a:spcAft>
                <a:spcPts val="0"/>
              </a:spcAft>
              <a:buFont typeface="Wingdings" panose="05000000000000000000" pitchFamily="2" charset="2"/>
              <a:buChar char="Ø"/>
              <a:defRPr/>
            </a:pPr>
            <a:r>
              <a:rPr lang="en-US" dirty="0" smtClean="0"/>
              <a:t>Production Support Plan</a:t>
            </a:r>
            <a:endParaRPr lang="en-US" dirty="0" smtClean="0"/>
          </a:p>
          <a:p>
            <a:pPr eaLnBrk="1" fontAlgn="auto" hangingPunct="1">
              <a:spcAft>
                <a:spcPts val="0"/>
              </a:spcAft>
              <a:buFont typeface="Wingdings" panose="05000000000000000000" pitchFamily="2" charset="2"/>
              <a:buChar char="Ø"/>
              <a:defRPr/>
            </a:pPr>
            <a:r>
              <a:rPr lang="en-US" dirty="0" smtClean="0"/>
              <a:t>Service Level Agreement</a:t>
            </a:r>
            <a:endParaRPr lang="en-US" dirty="0" smtClean="0"/>
          </a:p>
          <a:p>
            <a:pPr eaLnBrk="1" fontAlgn="auto" hangingPunct="1">
              <a:spcAft>
                <a:spcPts val="0"/>
              </a:spcAft>
              <a:buFont typeface="Wingdings" panose="05000000000000000000" pitchFamily="2" charset="2"/>
              <a:buChar char="Ø"/>
              <a:defRPr/>
            </a:pPr>
            <a:r>
              <a:rPr lang="en-US" dirty="0" smtClean="0"/>
              <a:t>System Design</a:t>
            </a:r>
            <a:endParaRPr lang="en-US" dirty="0" smtClean="0"/>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Implementation Phase</a:t>
            </a:r>
            <a:endParaRPr lang="en-US" smtClean="0">
              <a:solidFill>
                <a:srgbClr val="7B9899"/>
              </a:solidFill>
            </a:endParaRPr>
          </a:p>
        </p:txBody>
      </p:sp>
      <p:sp>
        <p:nvSpPr>
          <p:cNvPr id="45059"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Training Plan</a:t>
            </a:r>
            <a:endParaRPr lang="en-US" smtClean="0"/>
          </a:p>
          <a:p>
            <a:pPr eaLnBrk="1" hangingPunct="1">
              <a:buFont typeface="Wingdings" panose="05000000000000000000" pitchFamily="2" charset="2"/>
              <a:buChar char="Ø"/>
            </a:pPr>
            <a:r>
              <a:rPr lang="en-US" smtClean="0"/>
              <a:t>System Build</a:t>
            </a:r>
            <a:endParaRPr lang="en-US" smtClean="0"/>
          </a:p>
          <a:p>
            <a:pPr eaLnBrk="1" hangingPunct="1">
              <a:buFont typeface="Wingdings" panose="05000000000000000000" pitchFamily="2" charset="2"/>
              <a:buChar char="Ø"/>
            </a:pPr>
            <a:r>
              <a:rPr lang="en-US" smtClean="0"/>
              <a:t>Quality Assurance</a:t>
            </a:r>
            <a:endParaRPr lang="en-US" smtClean="0"/>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Deployment Phase</a:t>
            </a:r>
            <a:endParaRPr lang="en-US" smtClean="0">
              <a:solidFill>
                <a:srgbClr val="7B9899"/>
              </a:solidFill>
            </a:endParaRPr>
          </a:p>
        </p:txBody>
      </p:sp>
      <p:sp>
        <p:nvSpPr>
          <p:cNvPr id="4608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User Training</a:t>
            </a:r>
            <a:endParaRPr lang="en-US" smtClean="0"/>
          </a:p>
          <a:p>
            <a:pPr eaLnBrk="1" hangingPunct="1">
              <a:buFont typeface="Wingdings" panose="05000000000000000000" pitchFamily="2" charset="2"/>
              <a:buChar char="Ø"/>
            </a:pPr>
            <a:r>
              <a:rPr lang="en-US" smtClean="0"/>
              <a:t>Production Review</a:t>
            </a:r>
            <a:endParaRPr lang="en-US" smtClean="0"/>
          </a:p>
          <a:p>
            <a:pPr eaLnBrk="1" hangingPunct="1">
              <a:buFont typeface="Wingdings" panose="05000000000000000000" pitchFamily="2" charset="2"/>
              <a:buChar char="Ø"/>
            </a:pPr>
            <a:r>
              <a:rPr lang="en-US" smtClean="0"/>
              <a:t>Go Live</a:t>
            </a:r>
            <a:endParaRPr lang="en-US" smtClean="0"/>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Closing Phase</a:t>
            </a:r>
            <a:endParaRPr lang="en-US" smtClean="0">
              <a:solidFill>
                <a:srgbClr val="7B9899"/>
              </a:solidFill>
            </a:endParaRPr>
          </a:p>
        </p:txBody>
      </p:sp>
      <p:sp>
        <p:nvSpPr>
          <p:cNvPr id="47107"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Contractual Closeout</a:t>
            </a:r>
            <a:endParaRPr lang="en-US" smtClean="0"/>
          </a:p>
          <a:p>
            <a:pPr eaLnBrk="1" hangingPunct="1">
              <a:buFont typeface="Wingdings" panose="05000000000000000000" pitchFamily="2" charset="2"/>
              <a:buChar char="Ø"/>
            </a:pPr>
            <a:r>
              <a:rPr lang="en-US" smtClean="0"/>
              <a:t>Post Production Transition</a:t>
            </a:r>
            <a:endParaRPr lang="en-US" smtClean="0"/>
          </a:p>
          <a:p>
            <a:pPr eaLnBrk="1" hangingPunct="1">
              <a:buFont typeface="Wingdings" panose="05000000000000000000" pitchFamily="2" charset="2"/>
              <a:buChar char="Ø"/>
            </a:pPr>
            <a:r>
              <a:rPr lang="en-US" smtClean="0"/>
              <a:t>Lessons Learned</a:t>
            </a:r>
            <a:endParaRPr lang="en-US" smtClean="0"/>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Skills necessary for software project management </a:t>
            </a:r>
            <a:endParaRPr lang="en-US" dirty="0"/>
          </a:p>
        </p:txBody>
      </p:sp>
      <p:sp>
        <p:nvSpPr>
          <p:cNvPr id="48131" name="Content Placeholder 2"/>
          <p:cNvSpPr>
            <a:spLocks noGrp="1"/>
          </p:cNvSpPr>
          <p:nvPr>
            <p:ph idx="1"/>
          </p:nvPr>
        </p:nvSpPr>
        <p:spPr>
          <a:xfrm>
            <a:off x="0" y="1524000"/>
            <a:ext cx="9144000" cy="5334000"/>
          </a:xfrm>
        </p:spPr>
        <p:txBody>
          <a:bodyPr>
            <a:normAutofit/>
          </a:bodyPr>
          <a:lstStyle/>
          <a:p>
            <a:pPr eaLnBrk="1" hangingPunct="1">
              <a:buFont typeface="Wingdings" panose="05000000000000000000" pitchFamily="2" charset="2"/>
              <a:buChar char="Ø"/>
            </a:pPr>
            <a:r>
              <a:rPr lang="en-US" sz="2800" dirty="0" smtClean="0"/>
              <a:t>A theoretical knowledge of different project management techniques</a:t>
            </a:r>
            <a:endParaRPr lang="en-US" sz="2800" dirty="0" smtClean="0"/>
          </a:p>
          <a:p>
            <a:pPr eaLnBrk="1" hangingPunct="1">
              <a:buNone/>
            </a:pPr>
            <a:endParaRPr lang="en-US" sz="2800" dirty="0" smtClean="0"/>
          </a:p>
          <a:p>
            <a:pPr eaLnBrk="1" hangingPunct="1">
              <a:buFont typeface="Wingdings" panose="05000000000000000000" pitchFamily="2" charset="2"/>
              <a:buChar char="Ø"/>
            </a:pPr>
            <a:r>
              <a:rPr lang="en-US" sz="2800" dirty="0" smtClean="0"/>
              <a:t>Good qualitative judgment and decision taking capabilities.</a:t>
            </a:r>
            <a:endParaRPr lang="en-US" sz="2800" dirty="0" smtClean="0"/>
          </a:p>
          <a:p>
            <a:pPr eaLnBrk="1" hangingPunct="1">
              <a:buFont typeface="Wingdings" panose="05000000000000000000" pitchFamily="2" charset="2"/>
              <a:buChar char="Ø"/>
            </a:pPr>
            <a:endParaRPr lang="en-US" sz="2800" dirty="0" smtClean="0"/>
          </a:p>
          <a:p>
            <a:pPr eaLnBrk="1" hangingPunct="1">
              <a:buFont typeface="Wingdings" panose="05000000000000000000" pitchFamily="2" charset="2"/>
              <a:buChar char="Ø"/>
            </a:pPr>
            <a:r>
              <a:rPr lang="en-US" sz="2800" dirty="0" smtClean="0"/>
              <a:t>Good communication skills and the ability get work done.</a:t>
            </a:r>
            <a:endParaRPr lang="en-US" sz="2800" dirty="0" smtClean="0"/>
          </a:p>
          <a:p>
            <a:pPr eaLnBrk="1" hangingPunct="1">
              <a:buFont typeface="Wingdings" panose="05000000000000000000" pitchFamily="2" charset="2"/>
              <a:buChar char="Ø"/>
            </a:pPr>
            <a:r>
              <a:rPr lang="en-US" sz="2800" dirty="0" smtClean="0"/>
              <a:t> </a:t>
            </a:r>
            <a:endParaRPr lang="en-US" sz="2800" dirty="0" smtClean="0"/>
          </a:p>
          <a:p>
            <a:pPr eaLnBrk="1" hangingPunct="1">
              <a:buFont typeface="Wingdings" panose="05000000000000000000" pitchFamily="2" charset="2"/>
              <a:buChar char="Ø"/>
            </a:pPr>
            <a:r>
              <a:rPr lang="en-US" sz="2800" dirty="0" smtClean="0"/>
              <a:t>Skills for tracking and controlling the progress of the project, customer interaction, managerial presentations, and team building</a:t>
            </a:r>
            <a:endParaRPr lang="en-US" sz="2800" dirty="0" smtClean="0"/>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Responsibilities of a software project manager </a:t>
            </a:r>
            <a:endParaRPr lang="en-US" dirty="0"/>
          </a:p>
        </p:txBody>
      </p:sp>
      <p:sp>
        <p:nvSpPr>
          <p:cNvPr id="23555" name="Rectangle 3"/>
          <p:cNvSpPr>
            <a:spLocks noGrp="1" noChangeArrowheads="1"/>
          </p:cNvSpPr>
          <p:nvPr>
            <p:ph idx="1"/>
          </p:nvPr>
        </p:nvSpPr>
        <p:spPr>
          <a:xfrm>
            <a:off x="301625" y="1214422"/>
            <a:ext cx="8504238" cy="5643577"/>
          </a:xfrm>
        </p:spPr>
        <p:txBody>
          <a:bodyPr>
            <a:normAutofit fontScale="92500" lnSpcReduction="20000"/>
          </a:bodyPr>
          <a:lstStyle/>
          <a:p>
            <a:pPr eaLnBrk="1" fontAlgn="auto" hangingPunct="1">
              <a:spcAft>
                <a:spcPts val="0"/>
              </a:spcAft>
              <a:buFont typeface="Wingdings" panose="05000000000000000000" pitchFamily="2" charset="2"/>
              <a:buChar char="Ø"/>
              <a:defRPr/>
            </a:pPr>
            <a:r>
              <a:rPr lang="en-US" dirty="0" smtClean="0"/>
              <a:t>Software project managers take the overall responsibility of steering a project to success. </a:t>
            </a:r>
            <a:endParaRPr lang="en-US" dirty="0" smtClean="0"/>
          </a:p>
          <a:p>
            <a:pPr eaLnBrk="1" fontAlgn="auto" hangingPunct="1">
              <a:spcAft>
                <a:spcPts val="0"/>
              </a:spcAft>
              <a:buFont typeface="Wingdings" panose="05000000000000000000" pitchFamily="2" charset="2"/>
              <a:buChar char="Ø"/>
              <a:defRPr/>
            </a:pPr>
            <a:r>
              <a:rPr lang="en-US" dirty="0"/>
              <a:t>P</a:t>
            </a:r>
            <a:r>
              <a:rPr lang="en-US" dirty="0" smtClean="0"/>
              <a:t>roject proposal writing,</a:t>
            </a:r>
            <a:endParaRPr lang="en-US" dirty="0" smtClean="0"/>
          </a:p>
          <a:p>
            <a:pPr eaLnBrk="1" fontAlgn="auto" hangingPunct="1">
              <a:spcAft>
                <a:spcPts val="0"/>
              </a:spcAft>
              <a:buFont typeface="Wingdings" panose="05000000000000000000" pitchFamily="2" charset="2"/>
              <a:buChar char="Ø"/>
              <a:defRPr/>
            </a:pPr>
            <a:r>
              <a:rPr lang="en-US" dirty="0"/>
              <a:t>P</a:t>
            </a:r>
            <a:r>
              <a:rPr lang="en-US" dirty="0" smtClean="0"/>
              <a:t>roject cost estimation, </a:t>
            </a:r>
            <a:endParaRPr lang="en-US" dirty="0" smtClean="0"/>
          </a:p>
          <a:p>
            <a:pPr eaLnBrk="1" fontAlgn="auto" hangingPunct="1">
              <a:spcAft>
                <a:spcPts val="0"/>
              </a:spcAft>
              <a:buFont typeface="Wingdings" panose="05000000000000000000" pitchFamily="2" charset="2"/>
              <a:buChar char="Ø"/>
              <a:defRPr/>
            </a:pPr>
            <a:r>
              <a:rPr lang="en-US" dirty="0"/>
              <a:t>S</a:t>
            </a:r>
            <a:r>
              <a:rPr lang="en-US" dirty="0" smtClean="0"/>
              <a:t>cheduling, </a:t>
            </a:r>
            <a:endParaRPr lang="en-US" dirty="0" smtClean="0"/>
          </a:p>
          <a:p>
            <a:pPr eaLnBrk="1" fontAlgn="auto" hangingPunct="1">
              <a:spcAft>
                <a:spcPts val="0"/>
              </a:spcAft>
              <a:buFont typeface="Wingdings" panose="05000000000000000000" pitchFamily="2" charset="2"/>
              <a:buChar char="Ø"/>
              <a:defRPr/>
            </a:pPr>
            <a:r>
              <a:rPr lang="en-US" dirty="0"/>
              <a:t>P</a:t>
            </a:r>
            <a:r>
              <a:rPr lang="en-US" dirty="0" smtClean="0"/>
              <a:t>roject staffing, </a:t>
            </a:r>
            <a:endParaRPr lang="en-US" dirty="0" smtClean="0"/>
          </a:p>
          <a:p>
            <a:pPr eaLnBrk="1" fontAlgn="auto" hangingPunct="1">
              <a:spcAft>
                <a:spcPts val="0"/>
              </a:spcAft>
              <a:buFont typeface="Wingdings" panose="05000000000000000000" pitchFamily="2" charset="2"/>
              <a:buChar char="Ø"/>
              <a:defRPr/>
            </a:pPr>
            <a:r>
              <a:rPr lang="en-US" dirty="0"/>
              <a:t>S</a:t>
            </a:r>
            <a:r>
              <a:rPr lang="en-US" dirty="0" smtClean="0"/>
              <a:t>oftware process tailoring,</a:t>
            </a:r>
            <a:endParaRPr lang="en-US" dirty="0" smtClean="0"/>
          </a:p>
          <a:p>
            <a:pPr eaLnBrk="1" fontAlgn="auto" hangingPunct="1">
              <a:spcAft>
                <a:spcPts val="0"/>
              </a:spcAft>
              <a:buFont typeface="Wingdings" panose="05000000000000000000" pitchFamily="2" charset="2"/>
              <a:buChar char="Ø"/>
              <a:defRPr/>
            </a:pPr>
            <a:r>
              <a:rPr lang="en-US" dirty="0"/>
              <a:t>P</a:t>
            </a:r>
            <a:r>
              <a:rPr lang="en-US" dirty="0" smtClean="0"/>
              <a:t>roject monitoring and control, </a:t>
            </a:r>
            <a:endParaRPr lang="en-US" dirty="0" smtClean="0"/>
          </a:p>
          <a:p>
            <a:pPr eaLnBrk="1" fontAlgn="auto" hangingPunct="1">
              <a:spcAft>
                <a:spcPts val="0"/>
              </a:spcAft>
              <a:buFont typeface="Wingdings" panose="05000000000000000000" pitchFamily="2" charset="2"/>
              <a:buChar char="Ø"/>
              <a:defRPr/>
            </a:pPr>
            <a:r>
              <a:rPr lang="en-US" dirty="0"/>
              <a:t>S</a:t>
            </a:r>
            <a:r>
              <a:rPr lang="en-US" dirty="0" smtClean="0"/>
              <a:t>oftware configuration management, </a:t>
            </a:r>
            <a:endParaRPr lang="en-US" dirty="0" smtClean="0"/>
          </a:p>
          <a:p>
            <a:pPr eaLnBrk="1" fontAlgn="auto" hangingPunct="1">
              <a:spcAft>
                <a:spcPts val="0"/>
              </a:spcAft>
              <a:buFont typeface="Wingdings" panose="05000000000000000000" pitchFamily="2" charset="2"/>
              <a:buChar char="Ø"/>
              <a:defRPr/>
            </a:pPr>
            <a:r>
              <a:rPr lang="en-US" dirty="0"/>
              <a:t>R</a:t>
            </a:r>
            <a:r>
              <a:rPr lang="en-US" dirty="0" smtClean="0"/>
              <a:t>isk management,</a:t>
            </a:r>
            <a:endParaRPr lang="en-US" dirty="0" smtClean="0"/>
          </a:p>
          <a:p>
            <a:pPr eaLnBrk="1" fontAlgn="auto" hangingPunct="1">
              <a:spcAft>
                <a:spcPts val="0"/>
              </a:spcAft>
              <a:buFont typeface="Wingdings" panose="05000000000000000000" pitchFamily="2" charset="2"/>
              <a:buChar char="Ø"/>
              <a:defRPr/>
            </a:pPr>
            <a:r>
              <a:rPr lang="en-US" dirty="0" smtClean="0"/>
              <a:t>Interfacing with clients, </a:t>
            </a:r>
            <a:endParaRPr lang="en-US" dirty="0" smtClean="0"/>
          </a:p>
          <a:p>
            <a:pPr eaLnBrk="1" fontAlgn="auto" hangingPunct="1">
              <a:spcAft>
                <a:spcPts val="0"/>
              </a:spcAft>
              <a:buFont typeface="Wingdings" panose="05000000000000000000" pitchFamily="2" charset="2"/>
              <a:buChar char="Ø"/>
              <a:defRPr/>
            </a:pPr>
            <a:r>
              <a:rPr lang="en-US" dirty="0"/>
              <a:t>M</a:t>
            </a:r>
            <a:r>
              <a:rPr lang="en-US" dirty="0" smtClean="0"/>
              <a:t>anagerial report writing and presentations, etc. </a:t>
            </a:r>
            <a:endParaRPr lang="en-US" dirty="0" smtClean="0"/>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Responsibilities of a software project manager </a:t>
            </a:r>
            <a:endParaRPr lang="en-US" dirty="0"/>
          </a:p>
        </p:txBody>
      </p:sp>
      <p:sp>
        <p:nvSpPr>
          <p:cNvPr id="38915" name="Content Placeholder 2"/>
          <p:cNvSpPr>
            <a:spLocks noGrp="1"/>
          </p:cNvSpPr>
          <p:nvPr>
            <p:ph idx="1"/>
          </p:nvPr>
        </p:nvSpPr>
        <p:spPr>
          <a:xfrm>
            <a:off x="152400" y="1214422"/>
            <a:ext cx="8763000" cy="5643577"/>
          </a:xfrm>
        </p:spPr>
        <p:txBody>
          <a:bodyPr>
            <a:normAutofit lnSpcReduction="10000"/>
          </a:bodyPr>
          <a:lstStyle/>
          <a:p>
            <a:pPr eaLnBrk="1" fontAlgn="auto" hangingPunct="1">
              <a:spcAft>
                <a:spcPts val="0"/>
              </a:spcAft>
              <a:buFont typeface="Wingdings" panose="05000000000000000000" pitchFamily="2" charset="2"/>
              <a:buChar char="Ø"/>
              <a:defRPr/>
            </a:pPr>
            <a:r>
              <a:rPr lang="en-US" dirty="0" smtClean="0"/>
              <a:t>Activities can be broadly classified: </a:t>
            </a:r>
            <a:endParaRPr lang="en-US" dirty="0" smtClean="0"/>
          </a:p>
          <a:p>
            <a:pPr lvl="1" eaLnBrk="1" fontAlgn="auto" hangingPunct="1">
              <a:spcAft>
                <a:spcPts val="0"/>
              </a:spcAft>
              <a:buFont typeface="Wingdings" panose="05000000000000000000" pitchFamily="2" charset="2"/>
              <a:buChar char="Ø"/>
              <a:defRPr/>
            </a:pPr>
            <a:r>
              <a:rPr lang="en-US" dirty="0" smtClean="0"/>
              <a:t>1. project planning,   2. project monitoring and control activities. </a:t>
            </a:r>
            <a:endParaRPr lang="en-US" dirty="0" smtClean="0"/>
          </a:p>
          <a:p>
            <a:pPr eaLnBrk="1" fontAlgn="auto" hangingPunct="1">
              <a:spcAft>
                <a:spcPts val="0"/>
              </a:spcAft>
              <a:buFont typeface="Wingdings" panose="05000000000000000000" pitchFamily="2" charset="2"/>
              <a:buChar char="Ø"/>
              <a:defRPr/>
            </a:pPr>
            <a:r>
              <a:rPr lang="en-US" i="1" dirty="0" smtClean="0">
                <a:solidFill>
                  <a:srgbClr val="FF0000"/>
                </a:solidFill>
              </a:rPr>
              <a:t>The project planning activity </a:t>
            </a:r>
            <a:r>
              <a:rPr lang="en-US" dirty="0" smtClean="0"/>
              <a:t>is undertaken before the development starts to plan the activities to be undertaken during development. </a:t>
            </a:r>
            <a:endParaRPr lang="en-US" dirty="0" smtClean="0"/>
          </a:p>
          <a:p>
            <a:pPr eaLnBrk="1" fontAlgn="auto" hangingPunct="1">
              <a:spcAft>
                <a:spcPts val="0"/>
              </a:spcAft>
              <a:buFont typeface="Wingdings" panose="05000000000000000000" pitchFamily="2" charset="2"/>
              <a:buChar char="Ø"/>
              <a:defRPr/>
            </a:pPr>
            <a:r>
              <a:rPr lang="en-US" i="1" dirty="0" smtClean="0">
                <a:solidFill>
                  <a:srgbClr val="FF0000"/>
                </a:solidFill>
              </a:rPr>
              <a:t>The project monitoring and control activities </a:t>
            </a:r>
            <a:r>
              <a:rPr lang="en-US" dirty="0" smtClean="0"/>
              <a:t>are undertaken once the development activities start with the aim of ensuring that the development proceeds as per plan and changing the plan whenever required to cope up with the situation. </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fontAlgn="auto" hangingPunct="1">
              <a:spcAft>
                <a:spcPts val="0"/>
              </a:spcAft>
              <a:defRPr/>
            </a:pPr>
            <a:r>
              <a:rPr lang="en-US" smtClean="0">
                <a:solidFill>
                  <a:srgbClr val="7B9899"/>
                </a:solidFill>
              </a:rPr>
              <a:t>Project planning </a:t>
            </a:r>
            <a:endParaRPr lang="en-US" smtClean="0">
              <a:solidFill>
                <a:srgbClr val="7B9899"/>
              </a:solidFill>
            </a:endParaRPr>
          </a:p>
        </p:txBody>
      </p:sp>
      <p:sp>
        <p:nvSpPr>
          <p:cNvPr id="3" name="Content Placeholder 2"/>
          <p:cNvSpPr>
            <a:spLocks noGrp="1"/>
          </p:cNvSpPr>
          <p:nvPr>
            <p:ph idx="1"/>
          </p:nvPr>
        </p:nvSpPr>
        <p:spPr>
          <a:xfrm>
            <a:off x="301625" y="1214422"/>
            <a:ext cx="8504238" cy="5643578"/>
          </a:xfrm>
        </p:spPr>
        <p:txBody>
          <a:bodyPr>
            <a:normAutofit/>
          </a:bodyPr>
          <a:lstStyle/>
          <a:p>
            <a:pPr eaLnBrk="1" fontAlgn="auto" hangingPunct="1">
              <a:spcAft>
                <a:spcPts val="0"/>
              </a:spcAft>
              <a:buFont typeface="Wingdings" panose="05000000000000000000" pitchFamily="2" charset="2"/>
              <a:buChar char="Ø"/>
              <a:defRPr/>
            </a:pPr>
            <a:r>
              <a:rPr lang="en-US" dirty="0" smtClean="0"/>
              <a:t>Project planning is undertaken and completed even before any development activity starts. </a:t>
            </a:r>
            <a:endParaRPr lang="en-US" dirty="0" smtClean="0"/>
          </a:p>
          <a:p>
            <a:pPr eaLnBrk="1" fontAlgn="auto" hangingPunct="1">
              <a:spcAft>
                <a:spcPts val="0"/>
              </a:spcAft>
              <a:buFont typeface="Wingdings" panose="05000000000000000000" pitchFamily="2" charset="2"/>
              <a:buChar char="Ø"/>
              <a:defRPr/>
            </a:pPr>
            <a:r>
              <a:rPr lang="en-US" dirty="0" smtClean="0"/>
              <a:t>Project planning consists of the following essential activities: </a:t>
            </a:r>
            <a:endParaRPr lang="en-US" dirty="0" smtClean="0"/>
          </a:p>
          <a:p>
            <a:pPr marL="617220" lvl="1" indent="-342900" eaLnBrk="1" fontAlgn="auto" hangingPunct="1">
              <a:spcAft>
                <a:spcPts val="0"/>
              </a:spcAft>
              <a:buFont typeface="Wingdings" panose="05000000000000000000" pitchFamily="2" charset="2"/>
              <a:buChar char="Ø"/>
              <a:defRPr/>
            </a:pPr>
            <a:r>
              <a:rPr lang="en-US" sz="2400" dirty="0" smtClean="0"/>
              <a:t>Estimating the following attributes of the project: </a:t>
            </a:r>
            <a:endParaRPr lang="en-US" sz="2400" dirty="0" smtClean="0"/>
          </a:p>
          <a:p>
            <a:pPr marL="937260" lvl="2" indent="-342900" eaLnBrk="1" fontAlgn="auto" hangingPunct="1">
              <a:spcAft>
                <a:spcPts val="0"/>
              </a:spcAft>
              <a:buClr>
                <a:schemeClr val="accent3"/>
              </a:buClr>
              <a:buFont typeface="Wingdings" panose="05000000000000000000" pitchFamily="2" charset="2"/>
              <a:buChar char="Ø"/>
              <a:defRPr/>
            </a:pPr>
            <a:r>
              <a:rPr lang="en-US" b="1" dirty="0" smtClean="0">
                <a:solidFill>
                  <a:srgbClr val="FF0000"/>
                </a:solidFill>
              </a:rPr>
              <a:t>Project size</a:t>
            </a:r>
            <a:r>
              <a:rPr lang="en-US" b="1" dirty="0" smtClean="0"/>
              <a:t>: What will be problem complexity in terms of the effort and time required to develop the product? </a:t>
            </a:r>
            <a:endParaRPr lang="en-US" b="1" dirty="0" smtClean="0"/>
          </a:p>
          <a:p>
            <a:pPr marL="937260" lvl="2" indent="-342900" eaLnBrk="1" fontAlgn="auto" hangingPunct="1">
              <a:spcAft>
                <a:spcPts val="0"/>
              </a:spcAft>
              <a:buClr>
                <a:schemeClr val="accent3"/>
              </a:buClr>
              <a:buFont typeface="Wingdings" panose="05000000000000000000" pitchFamily="2" charset="2"/>
              <a:buChar char="Ø"/>
              <a:defRPr/>
            </a:pPr>
            <a:r>
              <a:rPr lang="en-US" sz="2800" b="1" dirty="0" smtClean="0">
                <a:solidFill>
                  <a:srgbClr val="FF0000"/>
                </a:solidFill>
              </a:rPr>
              <a:t>Cost: </a:t>
            </a:r>
            <a:r>
              <a:rPr lang="en-US" sz="2800" b="1" dirty="0" smtClean="0"/>
              <a:t>How much is it going to cost to develop the project? </a:t>
            </a:r>
            <a:endParaRPr lang="en-US" sz="2800" b="1" dirty="0" smtClean="0"/>
          </a:p>
          <a:p>
            <a:pPr marL="937260" lvl="2" indent="-342900" eaLnBrk="1" fontAlgn="auto" hangingPunct="1">
              <a:spcAft>
                <a:spcPts val="0"/>
              </a:spcAft>
              <a:buClr>
                <a:schemeClr val="accent3"/>
              </a:buClr>
              <a:buFont typeface="Wingdings" panose="05000000000000000000" pitchFamily="2" charset="2"/>
              <a:buChar char="Ø"/>
              <a:defRPr/>
            </a:pPr>
            <a:r>
              <a:rPr lang="en-US" b="1" dirty="0" smtClean="0">
                <a:solidFill>
                  <a:srgbClr val="FF0000"/>
                </a:solidFill>
              </a:rPr>
              <a:t>Duration: </a:t>
            </a:r>
            <a:r>
              <a:rPr lang="en-US" b="1" dirty="0" smtClean="0"/>
              <a:t>How long is it going to take to complete development? </a:t>
            </a:r>
            <a:endParaRPr lang="en-US" b="1" dirty="0" smtClean="0"/>
          </a:p>
          <a:p>
            <a:pPr marL="937260" lvl="2" indent="-342900" eaLnBrk="1" fontAlgn="auto" hangingPunct="1">
              <a:spcAft>
                <a:spcPts val="0"/>
              </a:spcAft>
              <a:buClr>
                <a:schemeClr val="accent3"/>
              </a:buClr>
              <a:buFont typeface="Wingdings" panose="05000000000000000000" pitchFamily="2" charset="2"/>
              <a:buChar char="Ø"/>
              <a:defRPr/>
            </a:pPr>
            <a:r>
              <a:rPr lang="en-US" sz="2800" b="1" dirty="0" smtClean="0">
                <a:solidFill>
                  <a:srgbClr val="FF0000"/>
                </a:solidFill>
              </a:rPr>
              <a:t>Effort: </a:t>
            </a:r>
            <a:r>
              <a:rPr lang="en-US" sz="2800" b="1" dirty="0" smtClean="0"/>
              <a:t>How much effort would be required? </a:t>
            </a:r>
            <a:endParaRPr lang="en-US" sz="2800" b="1" dirty="0" smtClean="0"/>
          </a:p>
        </p:txBody>
      </p:sp>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4800" y="1554162"/>
            <a:ext cx="8686800" cy="5303838"/>
          </a:xfrm>
        </p:spPr>
        <p:txBody>
          <a:bodyPr/>
          <a:lstStyle/>
          <a:p>
            <a:pPr>
              <a:buFont typeface="Wingdings" panose="05000000000000000000" pitchFamily="2" charset="2"/>
              <a:buChar char="Ø"/>
              <a:defRPr/>
            </a:pPr>
            <a:r>
              <a:rPr lang="en-US" dirty="0" smtClean="0"/>
              <a:t>The effectiveness of the subsequent planning activities is based on the accuracy of these estimations. </a:t>
            </a:r>
            <a:endParaRPr lang="en-US" dirty="0" smtClean="0"/>
          </a:p>
          <a:p>
            <a:pPr marL="617220" lvl="1" indent="-342900">
              <a:buFont typeface="Wingdings" panose="05000000000000000000" pitchFamily="2" charset="2"/>
              <a:buChar char="Ø"/>
              <a:defRPr/>
            </a:pPr>
            <a:r>
              <a:rPr lang="en-US" dirty="0" smtClean="0"/>
              <a:t>Scheduling manpower and other resources</a:t>
            </a:r>
            <a:endParaRPr lang="en-US" dirty="0" smtClean="0"/>
          </a:p>
          <a:p>
            <a:pPr marL="617220" lvl="1" indent="-342900">
              <a:buFont typeface="Wingdings" panose="05000000000000000000" pitchFamily="2" charset="2"/>
              <a:buChar char="Ø"/>
              <a:defRPr/>
            </a:pPr>
            <a:r>
              <a:rPr lang="en-US" dirty="0" smtClean="0"/>
              <a:t>Staff organization and staffing plans </a:t>
            </a:r>
            <a:endParaRPr lang="en-US" dirty="0" smtClean="0"/>
          </a:p>
          <a:p>
            <a:pPr marL="617220" lvl="1" indent="-342900">
              <a:buFont typeface="Wingdings" panose="05000000000000000000" pitchFamily="2" charset="2"/>
              <a:buChar char="Ø"/>
              <a:defRPr/>
            </a:pPr>
            <a:r>
              <a:rPr lang="en-US" dirty="0" smtClean="0"/>
              <a:t>Risk identification, analysis, and abatement planning </a:t>
            </a:r>
            <a:endParaRPr lang="en-US" dirty="0" smtClean="0"/>
          </a:p>
          <a:p>
            <a:pPr marL="617220" lvl="1" indent="-342900">
              <a:buFont typeface="Wingdings" panose="05000000000000000000" pitchFamily="2" charset="2"/>
              <a:buChar char="Ø"/>
              <a:defRPr/>
            </a:pPr>
            <a:r>
              <a:rPr lang="en-US" dirty="0" smtClean="0"/>
              <a:t>Miscellaneous plans such as quality assurance plan, configuration management plan, etc. </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108" y="3162304"/>
            <a:ext cx="8686800" cy="838200"/>
          </a:xfrm>
        </p:spPr>
        <p:txBody>
          <a:bodyPr>
            <a:normAutofit fontScale="90000"/>
          </a:bodyPr>
          <a:lstStyle/>
          <a:p>
            <a:pPr algn="ctr"/>
            <a:r>
              <a:rPr lang="en-US" b="1" dirty="0" smtClean="0">
                <a:solidFill>
                  <a:schemeClr val="tx1"/>
                </a:solidFill>
              </a:rPr>
              <a:t>INTRODUCTION TO </a:t>
            </a:r>
            <a:br>
              <a:rPr lang="en-US" b="1" dirty="0" smtClean="0">
                <a:solidFill>
                  <a:schemeClr val="tx1"/>
                </a:solidFill>
              </a:rPr>
            </a:br>
            <a:r>
              <a:rPr lang="en-US" b="1" dirty="0" smtClean="0">
                <a:solidFill>
                  <a:schemeClr val="tx1"/>
                </a:solidFill>
              </a:rPr>
              <a:t>Software </a:t>
            </a:r>
            <a:r>
              <a:rPr lang="en-US" b="1" dirty="0" smtClean="0">
                <a:solidFill>
                  <a:schemeClr val="tx1"/>
                </a:solidFill>
              </a:rPr>
              <a:t>PROJECT MANAGEMENT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152384"/>
            <a:ext cx="8534400" cy="990600"/>
          </a:xfrm>
        </p:spPr>
        <p:txBody>
          <a:bodyPr>
            <a:normAutofit fontScale="90000"/>
          </a:bodyPr>
          <a:lstStyle/>
          <a:p>
            <a:pPr eaLnBrk="1" fontAlgn="auto" hangingPunct="1">
              <a:spcAft>
                <a:spcPts val="0"/>
              </a:spcAft>
              <a:defRPr/>
            </a:pPr>
            <a:r>
              <a:rPr lang="en-US" dirty="0" smtClean="0"/>
              <a:t>Precedence ordering among project planning activities </a:t>
            </a:r>
            <a:endParaRPr lang="en-US" dirty="0"/>
          </a:p>
        </p:txBody>
      </p:sp>
      <p:pic>
        <p:nvPicPr>
          <p:cNvPr id="52227" name="Picture 2"/>
          <p:cNvPicPr>
            <a:picLocks noGrp="1" noChangeAspect="1" noChangeArrowheads="1"/>
          </p:cNvPicPr>
          <p:nvPr>
            <p:ph idx="1"/>
          </p:nvPr>
        </p:nvPicPr>
        <p:blipFill>
          <a:blip r:embed="rId1"/>
          <a:srcRect/>
          <a:stretch>
            <a:fillRect/>
          </a:stretch>
        </p:blipFill>
        <p:spPr>
          <a:xfrm>
            <a:off x="25101" y="1285860"/>
            <a:ext cx="9015984" cy="5572140"/>
          </a:xfrm>
          <a:noFill/>
        </p:spPr>
      </p:pic>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solidFill>
                  <a:srgbClr val="7B9899"/>
                </a:solidFill>
              </a:rPr>
              <a:t>Software Project Management Plan (SPMP) </a:t>
            </a:r>
            <a:endParaRPr lang="en-US" dirty="0" smtClean="0">
              <a:solidFill>
                <a:srgbClr val="7B9899"/>
              </a:solidFill>
            </a:endParaRPr>
          </a:p>
        </p:txBody>
      </p:sp>
      <p:sp>
        <p:nvSpPr>
          <p:cNvPr id="3" name="Content Placeholder 2"/>
          <p:cNvSpPr>
            <a:spLocks noGrp="1"/>
          </p:cNvSpPr>
          <p:nvPr>
            <p:ph idx="1"/>
          </p:nvPr>
        </p:nvSpPr>
        <p:spPr>
          <a:xfrm>
            <a:off x="304800" y="1285861"/>
            <a:ext cx="8686800" cy="5572140"/>
          </a:xfrm>
        </p:spPr>
        <p:txBody>
          <a:bodyPr>
            <a:normAutofit fontScale="77500" lnSpcReduction="20000"/>
          </a:bodyPr>
          <a:lstStyle/>
          <a:p>
            <a:pPr eaLnBrk="1" fontAlgn="auto" hangingPunct="1">
              <a:spcAft>
                <a:spcPts val="0"/>
              </a:spcAft>
              <a:buFont typeface="Wingdings" panose="05000000000000000000" pitchFamily="2" charset="2"/>
              <a:buChar char="Ø"/>
              <a:defRPr/>
            </a:pPr>
            <a:r>
              <a:rPr lang="en-US" sz="4300" dirty="0" smtClean="0"/>
              <a:t>Once project planning is complete, project managers document their plans in a Software Project Management Plan (SPMP) document. </a:t>
            </a:r>
            <a:endParaRPr lang="en-US" sz="4300" dirty="0" smtClean="0"/>
          </a:p>
          <a:p>
            <a:pPr eaLnBrk="1" fontAlgn="auto" hangingPunct="1">
              <a:spcAft>
                <a:spcPts val="0"/>
              </a:spcAft>
              <a:buFont typeface="Wingdings" panose="05000000000000000000" pitchFamily="2" charset="2"/>
              <a:buChar char="Ø"/>
              <a:defRPr/>
            </a:pPr>
            <a:r>
              <a:rPr lang="en-US" sz="4300" dirty="0" smtClean="0"/>
              <a:t>Organization of the Software Project Management Plan (SPMP) Document </a:t>
            </a:r>
            <a:endParaRPr lang="en-US" sz="4300" dirty="0" smtClean="0"/>
          </a:p>
          <a:p>
            <a:pPr eaLnBrk="1" fontAlgn="auto" hangingPunct="1">
              <a:spcAft>
                <a:spcPts val="0"/>
              </a:spcAft>
              <a:buFont typeface="Wingdings" panose="05000000000000000000" pitchFamily="2" charset="2"/>
              <a:buChar char="Ø"/>
              <a:defRPr/>
            </a:pPr>
            <a:endParaRPr lang="en-US" sz="4300" dirty="0" smtClean="0"/>
          </a:p>
          <a:p>
            <a:pPr eaLnBrk="1" fontAlgn="auto" hangingPunct="1">
              <a:spcAft>
                <a:spcPts val="0"/>
              </a:spcAft>
              <a:buFont typeface="Wingdings" panose="05000000000000000000" pitchFamily="2" charset="2"/>
              <a:buChar char="Ø"/>
              <a:defRPr/>
            </a:pPr>
            <a:r>
              <a:rPr lang="en-US" sz="4300" b="1" dirty="0" smtClean="0"/>
              <a:t>1.Introduction </a:t>
            </a:r>
            <a:endParaRPr lang="en-US" sz="4300" dirty="0" smtClean="0"/>
          </a:p>
          <a:p>
            <a:pPr marL="0" indent="0" eaLnBrk="1" fontAlgn="auto" hangingPunct="1">
              <a:spcAft>
                <a:spcPts val="0"/>
              </a:spcAft>
              <a:buFont typeface="Wingdings 2" panose="05020102010507070707"/>
              <a:buNone/>
              <a:defRPr/>
            </a:pPr>
            <a:r>
              <a:rPr lang="en-US" sz="4300" dirty="0" smtClean="0"/>
              <a:t>(a) Objectives </a:t>
            </a:r>
            <a:endParaRPr lang="en-US" sz="4300" dirty="0" smtClean="0"/>
          </a:p>
          <a:p>
            <a:pPr marL="0" indent="0" eaLnBrk="1" fontAlgn="auto" hangingPunct="1">
              <a:spcAft>
                <a:spcPts val="0"/>
              </a:spcAft>
              <a:buFont typeface="Wingdings 2" panose="05020102010507070707"/>
              <a:buNone/>
              <a:defRPr/>
            </a:pPr>
            <a:r>
              <a:rPr lang="en-US" sz="4300" dirty="0" smtClean="0"/>
              <a:t>(b) Major Functions </a:t>
            </a:r>
            <a:endParaRPr lang="en-US" sz="4300" dirty="0" smtClean="0"/>
          </a:p>
          <a:p>
            <a:pPr marL="0" indent="0" eaLnBrk="1" fontAlgn="auto" hangingPunct="1">
              <a:spcAft>
                <a:spcPts val="0"/>
              </a:spcAft>
              <a:buFont typeface="Wingdings 2" panose="05020102010507070707"/>
              <a:buNone/>
              <a:defRPr/>
            </a:pPr>
            <a:r>
              <a:rPr lang="en-US" sz="4300" dirty="0" smtClean="0"/>
              <a:t>(c) Performance Issues </a:t>
            </a:r>
            <a:endParaRPr lang="en-US" sz="4300" dirty="0" smtClean="0"/>
          </a:p>
          <a:p>
            <a:pPr marL="0" indent="0" eaLnBrk="1" fontAlgn="auto" hangingPunct="1">
              <a:spcAft>
                <a:spcPts val="0"/>
              </a:spcAft>
              <a:buFont typeface="Wingdings 2" panose="05020102010507070707"/>
              <a:buNone/>
              <a:defRPr/>
            </a:pPr>
            <a:r>
              <a:rPr lang="en-US" sz="4300" dirty="0" smtClean="0"/>
              <a:t>(d) Management and Technical Constraints </a:t>
            </a:r>
            <a:endParaRPr lang="en-US" sz="4300" dirty="0" smtClean="0"/>
          </a:p>
          <a:p>
            <a:pPr eaLnBrk="1" fontAlgn="auto" hangingPunct="1">
              <a:spcAft>
                <a:spcPts val="0"/>
              </a:spcAft>
              <a:buFont typeface="Wingdings" panose="05000000000000000000" pitchFamily="2" charset="2"/>
              <a:buChar char="Ø"/>
              <a:defRPr/>
            </a:pPr>
            <a:endParaRPr lang="en-US" sz="4300" dirty="0" smtClean="0"/>
          </a:p>
          <a:p>
            <a:pPr marL="274320" indent="-274320" eaLnBrk="1" fontAlgn="auto" hangingPunct="1">
              <a:spcAft>
                <a:spcPts val="0"/>
              </a:spcAft>
              <a:buFont typeface="Wingdings 2" panose="05020102010507070707"/>
              <a:buChar char=""/>
              <a:defRPr/>
            </a:pP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1414"/>
            <a:ext cx="8686800" cy="838200"/>
          </a:xfrm>
        </p:spPr>
        <p:txBody>
          <a:bodyPr/>
          <a:lstStyle/>
          <a:p>
            <a:endParaRPr lang="en-IN"/>
          </a:p>
        </p:txBody>
      </p:sp>
      <p:sp>
        <p:nvSpPr>
          <p:cNvPr id="3" name="Content Placeholder 2"/>
          <p:cNvSpPr>
            <a:spLocks noGrp="1"/>
          </p:cNvSpPr>
          <p:nvPr>
            <p:ph idx="1"/>
          </p:nvPr>
        </p:nvSpPr>
        <p:spPr>
          <a:xfrm>
            <a:off x="304800" y="1071546"/>
            <a:ext cx="8686800" cy="5786454"/>
          </a:xfrm>
        </p:spPr>
        <p:txBody>
          <a:bodyPr>
            <a:normAutofit fontScale="85000" lnSpcReduction="10000"/>
          </a:bodyPr>
          <a:lstStyle/>
          <a:p>
            <a:pPr>
              <a:buFont typeface="Wingdings" panose="05000000000000000000" pitchFamily="2" charset="2"/>
              <a:buChar char="Ø"/>
              <a:defRPr/>
            </a:pPr>
            <a:r>
              <a:rPr lang="en-US" b="1" dirty="0" smtClean="0"/>
              <a:t>2. Project Estimates </a:t>
            </a:r>
            <a:endParaRPr lang="en-US" b="1" dirty="0" smtClean="0"/>
          </a:p>
          <a:p>
            <a:pPr>
              <a:buFont typeface="Wingdings" panose="05000000000000000000" pitchFamily="2" charset="2"/>
              <a:buChar char="Ø"/>
              <a:defRPr/>
            </a:pPr>
            <a:endParaRPr lang="en-US" dirty="0" smtClean="0"/>
          </a:p>
          <a:p>
            <a:pPr marL="0" indent="0">
              <a:buNone/>
              <a:defRPr/>
            </a:pPr>
            <a:r>
              <a:rPr lang="en-US" dirty="0" smtClean="0"/>
              <a:t>(a) Historical Data Used </a:t>
            </a:r>
            <a:endParaRPr lang="en-US" dirty="0" smtClean="0"/>
          </a:p>
          <a:p>
            <a:pPr marL="0" indent="0">
              <a:buNone/>
              <a:defRPr/>
            </a:pPr>
            <a:r>
              <a:rPr lang="en-US" dirty="0" smtClean="0"/>
              <a:t>(b) Estimation Techniques Used </a:t>
            </a:r>
            <a:endParaRPr lang="en-US" dirty="0" smtClean="0"/>
          </a:p>
          <a:p>
            <a:pPr marL="0" indent="0">
              <a:buNone/>
              <a:defRPr/>
            </a:pPr>
            <a:r>
              <a:rPr lang="en-US" dirty="0" smtClean="0"/>
              <a:t>(c) Effort, Resource, Cost, and Project Duration Estimates </a:t>
            </a:r>
            <a:endParaRPr lang="en-US" dirty="0" smtClean="0"/>
          </a:p>
          <a:p>
            <a:pPr>
              <a:buFont typeface="Wingdings" panose="05000000000000000000" pitchFamily="2" charset="2"/>
              <a:buChar char="Ø"/>
              <a:defRPr/>
            </a:pPr>
            <a:endParaRPr lang="en-US" dirty="0" smtClean="0"/>
          </a:p>
          <a:p>
            <a:pPr>
              <a:buFont typeface="Wingdings" panose="05000000000000000000" pitchFamily="2" charset="2"/>
              <a:buChar char="Ø"/>
              <a:defRPr/>
            </a:pPr>
            <a:r>
              <a:rPr lang="en-US" b="1" dirty="0" smtClean="0"/>
              <a:t>3. Schedule </a:t>
            </a:r>
            <a:endParaRPr lang="en-US" b="1" dirty="0" smtClean="0"/>
          </a:p>
          <a:p>
            <a:pPr>
              <a:buFont typeface="Wingdings" panose="05000000000000000000" pitchFamily="2" charset="2"/>
              <a:buChar char="Ø"/>
              <a:defRPr/>
            </a:pPr>
            <a:endParaRPr lang="en-US" dirty="0" smtClean="0"/>
          </a:p>
          <a:p>
            <a:pPr marL="0" indent="0">
              <a:buNone/>
              <a:defRPr/>
            </a:pPr>
            <a:r>
              <a:rPr lang="en-US" dirty="0" smtClean="0"/>
              <a:t>(a) Work Breakdown Structure </a:t>
            </a:r>
            <a:endParaRPr lang="en-US" dirty="0" smtClean="0"/>
          </a:p>
          <a:p>
            <a:pPr marL="0" indent="0">
              <a:buNone/>
              <a:defRPr/>
            </a:pPr>
            <a:r>
              <a:rPr lang="en-US" dirty="0" smtClean="0"/>
              <a:t>(b) Task Network Representation </a:t>
            </a:r>
            <a:endParaRPr lang="en-US" dirty="0" smtClean="0"/>
          </a:p>
          <a:p>
            <a:pPr marL="0" indent="0">
              <a:buNone/>
              <a:defRPr/>
            </a:pPr>
            <a:r>
              <a:rPr lang="en-US" dirty="0" smtClean="0"/>
              <a:t>(c) Gantt Chart Representation </a:t>
            </a:r>
            <a:endParaRPr lang="en-US" dirty="0" smtClean="0"/>
          </a:p>
          <a:p>
            <a:pPr marL="0" indent="0">
              <a:buNone/>
              <a:defRPr/>
            </a:pPr>
            <a:r>
              <a:rPr lang="en-US" dirty="0" smtClean="0"/>
              <a:t>(d) PERT Chart Representation </a:t>
            </a: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625" y="1071546"/>
            <a:ext cx="8504238" cy="5786454"/>
          </a:xfrm>
        </p:spPr>
        <p:txBody>
          <a:bodyPr>
            <a:normAutofit fontScale="85000" lnSpcReduction="20000"/>
          </a:bodyPr>
          <a:lstStyle/>
          <a:p>
            <a:pPr eaLnBrk="1" fontAlgn="auto" hangingPunct="1">
              <a:spcAft>
                <a:spcPts val="0"/>
              </a:spcAft>
              <a:buFont typeface="Wingdings" panose="05000000000000000000" pitchFamily="2" charset="2"/>
              <a:buChar char="Ø"/>
              <a:defRPr/>
            </a:pPr>
            <a:r>
              <a:rPr lang="en-US" b="1" dirty="0" smtClean="0"/>
              <a:t>4. Project Resources </a:t>
            </a:r>
            <a:endParaRPr lang="en-US" b="1" dirty="0" smtClean="0"/>
          </a:p>
          <a:p>
            <a:pPr marL="0" indent="0" eaLnBrk="1" fontAlgn="auto" hangingPunct="1">
              <a:spcAft>
                <a:spcPts val="0"/>
              </a:spcAft>
              <a:buFont typeface="Wingdings 2" panose="05020102010507070707"/>
              <a:buNone/>
              <a:defRPr/>
            </a:pPr>
            <a:r>
              <a:rPr lang="en-US" dirty="0" smtClean="0"/>
              <a:t>(a) People </a:t>
            </a:r>
            <a:endParaRPr lang="en-US" dirty="0" smtClean="0"/>
          </a:p>
          <a:p>
            <a:pPr marL="0" indent="0" eaLnBrk="1" fontAlgn="auto" hangingPunct="1">
              <a:spcAft>
                <a:spcPts val="0"/>
              </a:spcAft>
              <a:buFont typeface="Wingdings 2" panose="05020102010507070707"/>
              <a:buNone/>
              <a:defRPr/>
            </a:pPr>
            <a:r>
              <a:rPr lang="en-US" dirty="0" smtClean="0"/>
              <a:t>(b) Hardware and Software </a:t>
            </a:r>
            <a:endParaRPr lang="en-US" dirty="0" smtClean="0"/>
          </a:p>
          <a:p>
            <a:pPr marL="0" indent="0" eaLnBrk="1" fontAlgn="auto" hangingPunct="1">
              <a:spcAft>
                <a:spcPts val="0"/>
              </a:spcAft>
              <a:buFont typeface="Wingdings 2" panose="05020102010507070707"/>
              <a:buNone/>
              <a:defRPr/>
            </a:pPr>
            <a:r>
              <a:rPr lang="en-US" dirty="0" smtClean="0"/>
              <a:t>(c) Special Resources </a:t>
            </a:r>
            <a:endParaRPr lang="en-US" dirty="0" smtClean="0"/>
          </a:p>
          <a:p>
            <a:pPr eaLnBrk="1" fontAlgn="auto" hangingPunct="1">
              <a:spcAft>
                <a:spcPts val="0"/>
              </a:spcAft>
              <a:buFont typeface="Wingdings" panose="05000000000000000000" pitchFamily="2" charset="2"/>
              <a:buChar char="Ø"/>
              <a:defRPr/>
            </a:pPr>
            <a:endParaRPr lang="en-US" b="1" dirty="0" smtClean="0"/>
          </a:p>
          <a:p>
            <a:pPr eaLnBrk="1" fontAlgn="auto" hangingPunct="1">
              <a:spcAft>
                <a:spcPts val="0"/>
              </a:spcAft>
              <a:buFont typeface="Wingdings" panose="05000000000000000000" pitchFamily="2" charset="2"/>
              <a:buChar char="Ø"/>
              <a:defRPr/>
            </a:pPr>
            <a:r>
              <a:rPr lang="en-US" b="1" dirty="0" smtClean="0"/>
              <a:t>5. Staff Organization </a:t>
            </a:r>
            <a:endParaRPr lang="en-US" b="1" dirty="0" smtClean="0"/>
          </a:p>
          <a:p>
            <a:pPr marL="0" indent="0" eaLnBrk="1" fontAlgn="auto" hangingPunct="1">
              <a:spcAft>
                <a:spcPts val="0"/>
              </a:spcAft>
              <a:buFont typeface="Wingdings 2" panose="05020102010507070707"/>
              <a:buNone/>
              <a:defRPr/>
            </a:pPr>
            <a:r>
              <a:rPr lang="en-US" dirty="0" smtClean="0"/>
              <a:t>(a) Team Structure </a:t>
            </a:r>
            <a:endParaRPr lang="en-US" dirty="0" smtClean="0"/>
          </a:p>
          <a:p>
            <a:pPr marL="0" indent="0" eaLnBrk="1" fontAlgn="auto" hangingPunct="1">
              <a:spcAft>
                <a:spcPts val="0"/>
              </a:spcAft>
              <a:buFont typeface="Wingdings 2" panose="05020102010507070707"/>
              <a:buNone/>
              <a:defRPr/>
            </a:pPr>
            <a:r>
              <a:rPr lang="en-US" dirty="0" smtClean="0"/>
              <a:t>(b) Management Reporting </a:t>
            </a:r>
            <a:endParaRPr lang="en-US" dirty="0" smtClean="0"/>
          </a:p>
          <a:p>
            <a:pPr eaLnBrk="1" fontAlgn="auto" hangingPunct="1">
              <a:spcAft>
                <a:spcPts val="0"/>
              </a:spcAft>
              <a:buFont typeface="Wingdings" panose="05000000000000000000" pitchFamily="2" charset="2"/>
              <a:buChar char="Ø"/>
              <a:defRPr/>
            </a:pPr>
            <a:endParaRPr lang="en-US" dirty="0" smtClean="0"/>
          </a:p>
          <a:p>
            <a:pPr eaLnBrk="1" fontAlgn="auto" hangingPunct="1">
              <a:spcAft>
                <a:spcPts val="0"/>
              </a:spcAft>
              <a:buFont typeface="Wingdings" panose="05000000000000000000" pitchFamily="2" charset="2"/>
              <a:buChar char="Ø"/>
              <a:defRPr/>
            </a:pPr>
            <a:r>
              <a:rPr lang="en-US" b="1" dirty="0" smtClean="0"/>
              <a:t>6. Risk Management Plan </a:t>
            </a:r>
            <a:endParaRPr lang="en-US" b="1" dirty="0" smtClean="0"/>
          </a:p>
          <a:p>
            <a:pPr marL="0" indent="0" eaLnBrk="1" fontAlgn="auto" hangingPunct="1">
              <a:spcAft>
                <a:spcPts val="0"/>
              </a:spcAft>
              <a:buFont typeface="Wingdings 2" panose="05020102010507070707"/>
              <a:buNone/>
              <a:defRPr/>
            </a:pPr>
            <a:r>
              <a:rPr lang="en-US" dirty="0" smtClean="0"/>
              <a:t>(a) Risk Analysis </a:t>
            </a:r>
            <a:endParaRPr lang="en-US" dirty="0" smtClean="0"/>
          </a:p>
          <a:p>
            <a:pPr marL="0" indent="0" eaLnBrk="1" fontAlgn="auto" hangingPunct="1">
              <a:spcAft>
                <a:spcPts val="0"/>
              </a:spcAft>
              <a:buFont typeface="Wingdings 2" panose="05020102010507070707"/>
              <a:buNone/>
              <a:defRPr/>
            </a:pPr>
            <a:r>
              <a:rPr lang="en-US" dirty="0" smtClean="0"/>
              <a:t>(b) Risk Identification </a:t>
            </a:r>
            <a:endParaRPr lang="en-US" dirty="0" smtClean="0"/>
          </a:p>
          <a:p>
            <a:pPr marL="0" indent="0" eaLnBrk="1" fontAlgn="auto" hangingPunct="1">
              <a:spcAft>
                <a:spcPts val="0"/>
              </a:spcAft>
              <a:buFont typeface="Wingdings 2" panose="05020102010507070707"/>
              <a:buNone/>
              <a:defRPr/>
            </a:pPr>
            <a:r>
              <a:rPr lang="en-US" dirty="0" smtClean="0"/>
              <a:t>(c) Risk Estimation </a:t>
            </a:r>
            <a:endParaRPr lang="en-US" dirty="0" smtClean="0"/>
          </a:p>
          <a:p>
            <a:pPr marL="0" indent="0" eaLnBrk="1" fontAlgn="auto" hangingPunct="1">
              <a:spcAft>
                <a:spcPts val="0"/>
              </a:spcAft>
              <a:buFont typeface="Wingdings 2" panose="05020102010507070707"/>
              <a:buNone/>
              <a:defRPr/>
            </a:pPr>
            <a:r>
              <a:rPr lang="en-US" dirty="0" smtClean="0"/>
              <a:t>(d) Risk Abatement Procedures </a:t>
            </a:r>
            <a:endParaRPr lang="en-US" dirty="0" smtClean="0"/>
          </a:p>
          <a:p>
            <a:pPr marL="274320" indent="-274320" eaLnBrk="1" fontAlgn="auto" hangingPunct="1">
              <a:spcAft>
                <a:spcPts val="0"/>
              </a:spcAft>
              <a:buFont typeface="Wingdings 2" panose="05020102010507070707"/>
              <a:buChar char=""/>
              <a:defRPr/>
            </a:pPr>
            <a:endParaRPr lang="en-US" dirty="0" smtClean="0"/>
          </a:p>
          <a:p>
            <a:pPr marL="274320" indent="-274320" eaLnBrk="1" fontAlgn="auto" hangingPunct="1">
              <a:spcAft>
                <a:spcPts val="0"/>
              </a:spcAft>
              <a:buFont typeface="Wingdings 2" panose="05020102010507070707"/>
              <a:buChar char=""/>
              <a:defRPr/>
            </a:pP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20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2984"/>
            <a:ext cx="8686800" cy="5715016"/>
          </a:xfrm>
        </p:spPr>
        <p:txBody>
          <a:bodyPr>
            <a:normAutofit/>
          </a:bodyPr>
          <a:lstStyle/>
          <a:p>
            <a:pPr eaLnBrk="1" fontAlgn="auto" hangingPunct="1">
              <a:spcAft>
                <a:spcPts val="0"/>
              </a:spcAft>
              <a:buFont typeface="Wingdings" panose="05000000000000000000" pitchFamily="2" charset="2"/>
              <a:buChar char="Ø"/>
              <a:defRPr/>
            </a:pPr>
            <a:r>
              <a:rPr lang="en-US" dirty="0" smtClean="0"/>
              <a:t>7. </a:t>
            </a:r>
            <a:r>
              <a:rPr lang="en-US" b="1" dirty="0" smtClean="0"/>
              <a:t>Project Tracking and Control Plan </a:t>
            </a:r>
            <a:endParaRPr lang="en-US" b="1" dirty="0" smtClean="0"/>
          </a:p>
          <a:p>
            <a:pPr eaLnBrk="1" fontAlgn="auto" hangingPunct="1">
              <a:spcAft>
                <a:spcPts val="0"/>
              </a:spcAft>
              <a:buFont typeface="Wingdings" panose="05000000000000000000" pitchFamily="2" charset="2"/>
              <a:buChar char="Ø"/>
              <a:defRPr/>
            </a:pPr>
            <a:endParaRPr lang="en-US" dirty="0" smtClean="0"/>
          </a:p>
          <a:p>
            <a:pPr eaLnBrk="1" fontAlgn="auto" hangingPunct="1">
              <a:spcAft>
                <a:spcPts val="0"/>
              </a:spcAft>
              <a:buFont typeface="Wingdings" panose="05000000000000000000" pitchFamily="2" charset="2"/>
              <a:buChar char="Ø"/>
              <a:defRPr/>
            </a:pPr>
            <a:r>
              <a:rPr lang="en-US" dirty="0" smtClean="0"/>
              <a:t>8. </a:t>
            </a:r>
            <a:r>
              <a:rPr lang="en-US" b="1" dirty="0" smtClean="0"/>
              <a:t>Miscellaneous Plans </a:t>
            </a:r>
            <a:endParaRPr lang="en-US" dirty="0" smtClean="0"/>
          </a:p>
          <a:p>
            <a:pPr marL="0" indent="0" eaLnBrk="1" fontAlgn="auto" hangingPunct="1">
              <a:spcAft>
                <a:spcPts val="0"/>
              </a:spcAft>
              <a:buFont typeface="Wingdings 2" panose="05020102010507070707"/>
              <a:buNone/>
              <a:defRPr/>
            </a:pPr>
            <a:r>
              <a:rPr lang="en-US" dirty="0" smtClean="0"/>
              <a:t>(a) Process Tailoring </a:t>
            </a:r>
            <a:endParaRPr lang="en-US" dirty="0" smtClean="0"/>
          </a:p>
          <a:p>
            <a:pPr marL="0" indent="0" eaLnBrk="1" fontAlgn="auto" hangingPunct="1">
              <a:spcAft>
                <a:spcPts val="0"/>
              </a:spcAft>
              <a:buFont typeface="Wingdings 2" panose="05020102010507070707"/>
              <a:buNone/>
              <a:defRPr/>
            </a:pPr>
            <a:r>
              <a:rPr lang="en-US" dirty="0" smtClean="0"/>
              <a:t>(b) Quality Assurance Plan </a:t>
            </a:r>
            <a:endParaRPr lang="en-US" dirty="0" smtClean="0"/>
          </a:p>
          <a:p>
            <a:pPr marL="0" indent="0" eaLnBrk="1" fontAlgn="auto" hangingPunct="1">
              <a:spcAft>
                <a:spcPts val="0"/>
              </a:spcAft>
              <a:buFont typeface="Wingdings 2" panose="05020102010507070707"/>
              <a:buNone/>
              <a:defRPr/>
            </a:pPr>
            <a:r>
              <a:rPr lang="en-US" dirty="0" smtClean="0"/>
              <a:t>(c) Configuration Management Plan </a:t>
            </a:r>
            <a:endParaRPr lang="en-US" dirty="0" smtClean="0"/>
          </a:p>
          <a:p>
            <a:pPr marL="0" indent="0" eaLnBrk="1" fontAlgn="auto" hangingPunct="1">
              <a:spcAft>
                <a:spcPts val="0"/>
              </a:spcAft>
              <a:buFont typeface="Wingdings 2" panose="05020102010507070707"/>
              <a:buNone/>
              <a:defRPr/>
            </a:pPr>
            <a:r>
              <a:rPr lang="en-US" dirty="0" smtClean="0"/>
              <a:t>(d) Validation and Verification </a:t>
            </a:r>
            <a:endParaRPr lang="en-US" dirty="0" smtClean="0"/>
          </a:p>
          <a:p>
            <a:pPr marL="0" indent="0" eaLnBrk="1" fontAlgn="auto" hangingPunct="1">
              <a:spcAft>
                <a:spcPts val="0"/>
              </a:spcAft>
              <a:buFont typeface="Wingdings 2" panose="05020102010507070707"/>
              <a:buNone/>
              <a:defRPr/>
            </a:pPr>
            <a:r>
              <a:rPr lang="en-US" dirty="0" smtClean="0"/>
              <a:t>(e) System Testing Plan </a:t>
            </a:r>
            <a:endParaRPr lang="en-US" dirty="0" smtClean="0"/>
          </a:p>
          <a:p>
            <a:pPr marL="0" indent="0" eaLnBrk="1" fontAlgn="auto" hangingPunct="1">
              <a:spcAft>
                <a:spcPts val="0"/>
              </a:spcAft>
              <a:buFont typeface="Wingdings 2" panose="05020102010507070707"/>
              <a:buNone/>
              <a:defRPr/>
            </a:pPr>
            <a:r>
              <a:rPr lang="en-US" dirty="0" smtClean="0"/>
              <a:t>(f) Delivery, Installation, and Maintenance Plan </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We have discussed in last lecture</a:t>
            </a:r>
            <a:endParaRPr lang="en-US" dirty="0"/>
          </a:p>
        </p:txBody>
      </p:sp>
      <p:sp>
        <p:nvSpPr>
          <p:cNvPr id="39939" name="Content Placeholder 2"/>
          <p:cNvSpPr>
            <a:spLocks noGrp="1"/>
          </p:cNvSpPr>
          <p:nvPr>
            <p:ph idx="1"/>
          </p:nvPr>
        </p:nvSpPr>
        <p:spPr/>
        <p:txBody>
          <a:bodyPr/>
          <a:lstStyle/>
          <a:p>
            <a:pPr eaLnBrk="1" hangingPunct="1">
              <a:buFont typeface="Wingdings" panose="05000000000000000000" pitchFamily="2" charset="2"/>
              <a:buChar char="Ø"/>
            </a:pPr>
            <a:r>
              <a:rPr lang="en-US" dirty="0" smtClean="0"/>
              <a:t>What is a project</a:t>
            </a:r>
            <a:endParaRPr lang="en-US" dirty="0" smtClean="0"/>
          </a:p>
          <a:p>
            <a:pPr eaLnBrk="1" hangingPunct="1">
              <a:buFont typeface="Wingdings" panose="05000000000000000000" pitchFamily="2" charset="2"/>
              <a:buChar char="Ø"/>
            </a:pPr>
            <a:r>
              <a:rPr lang="en-US" dirty="0" smtClean="0"/>
              <a:t>What is a successful project</a:t>
            </a:r>
            <a:endParaRPr lang="en-US" dirty="0" smtClean="0"/>
          </a:p>
          <a:p>
            <a:pPr eaLnBrk="1" hangingPunct="1">
              <a:buFont typeface="Wingdings" panose="05000000000000000000" pitchFamily="2" charset="2"/>
              <a:buChar char="Ø"/>
            </a:pPr>
            <a:r>
              <a:rPr lang="en-US" dirty="0" smtClean="0"/>
              <a:t>Why do project fails</a:t>
            </a:r>
            <a:endParaRPr lang="en-US" dirty="0" smtClean="0"/>
          </a:p>
          <a:p>
            <a:pPr eaLnBrk="1" hangingPunct="1">
              <a:buFont typeface="Wingdings" panose="05000000000000000000" pitchFamily="2" charset="2"/>
              <a:buChar char="Ø"/>
            </a:pPr>
            <a:r>
              <a:rPr lang="en-US" dirty="0" smtClean="0"/>
              <a:t>what  is the project management</a:t>
            </a:r>
            <a:endParaRPr lang="en-US" dirty="0" smtClean="0"/>
          </a:p>
          <a:p>
            <a:pPr eaLnBrk="1" hangingPunct="1">
              <a:buFont typeface="Wingdings" panose="05000000000000000000" pitchFamily="2" charset="2"/>
              <a:buChar char="Ø"/>
            </a:pPr>
            <a:r>
              <a:rPr lang="en-US" dirty="0" smtClean="0"/>
              <a:t>Key areas of Project Management</a:t>
            </a:r>
            <a:endParaRPr lang="en-US" dirty="0" smtClean="0"/>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1908"/>
            <a:ext cx="8686800" cy="838200"/>
          </a:xfrm>
        </p:spPr>
        <p:txBody>
          <a:bodyPr>
            <a:normAutofit fontScale="90000"/>
          </a:bodyPr>
          <a:lstStyle/>
          <a:p>
            <a:r>
              <a:rPr lang="en-IN" b="1" dirty="0" smtClean="0"/>
              <a:t>four P's with respect to software Project Management</a:t>
            </a:r>
            <a:endParaRPr lang="en-IN" dirty="0"/>
          </a:p>
        </p:txBody>
      </p:sp>
      <p:sp>
        <p:nvSpPr>
          <p:cNvPr id="3" name="Content Placeholder 2"/>
          <p:cNvSpPr>
            <a:spLocks noGrp="1"/>
          </p:cNvSpPr>
          <p:nvPr>
            <p:ph idx="1"/>
          </p:nvPr>
        </p:nvSpPr>
        <p:spPr/>
        <p:txBody>
          <a:bodyPr>
            <a:normAutofit/>
          </a:bodyPr>
          <a:lstStyle/>
          <a:p>
            <a:r>
              <a:rPr lang="en-IN" sz="4000" b="1" dirty="0" err="1" smtClean="0"/>
              <a:t>i</a:t>
            </a:r>
            <a:r>
              <a:rPr lang="en-IN" sz="4000" b="1" dirty="0" smtClean="0"/>
              <a:t>) Product </a:t>
            </a:r>
            <a:endParaRPr lang="en-IN" sz="4000" b="1" dirty="0" smtClean="0"/>
          </a:p>
          <a:p>
            <a:r>
              <a:rPr lang="en-IN" sz="4000" b="1" dirty="0" smtClean="0"/>
              <a:t>ii) People </a:t>
            </a:r>
            <a:endParaRPr lang="en-IN" sz="4000" b="1" dirty="0" smtClean="0"/>
          </a:p>
          <a:p>
            <a:r>
              <a:rPr lang="en-IN" sz="4000" b="1" dirty="0" smtClean="0"/>
              <a:t>iii) Process </a:t>
            </a:r>
            <a:endParaRPr lang="en-IN" sz="4000" b="1" dirty="0" smtClean="0"/>
          </a:p>
          <a:p>
            <a:r>
              <a:rPr lang="en-IN" sz="4000" b="1" dirty="0" smtClean="0"/>
              <a:t>iv) Project</a:t>
            </a:r>
            <a:endParaRPr lang="en-IN" sz="4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IN" dirty="0"/>
          </a:p>
        </p:txBody>
      </p:sp>
      <p:sp>
        <p:nvSpPr>
          <p:cNvPr id="3" name="Content Placeholder 2"/>
          <p:cNvSpPr>
            <a:spLocks noGrp="1"/>
          </p:cNvSpPr>
          <p:nvPr>
            <p:ph idx="1"/>
          </p:nvPr>
        </p:nvSpPr>
        <p:spPr/>
        <p:txBody>
          <a:bodyPr>
            <a:normAutofit/>
          </a:bodyPr>
          <a:lstStyle/>
          <a:p>
            <a:pPr algn="just"/>
            <a:r>
              <a:rPr lang="en-IN" dirty="0" smtClean="0"/>
              <a:t>Product is any package that is developed to deliver to a customer for solving some problem. </a:t>
            </a:r>
            <a:endParaRPr lang="en-IN" dirty="0" smtClean="0"/>
          </a:p>
          <a:p>
            <a:pPr algn="just"/>
            <a:r>
              <a:rPr lang="en-IN" dirty="0" smtClean="0"/>
              <a:t>To develop successful product, before a software project is planned product’s objectives and scope need to be established, </a:t>
            </a:r>
            <a:endParaRPr lang="en-IN" dirty="0" smtClean="0"/>
          </a:p>
          <a:p>
            <a:pPr algn="just"/>
            <a:r>
              <a:rPr lang="en-IN" dirty="0" smtClean="0"/>
              <a:t>various solutions need to be thought of, and technical and management constraints need to be known.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a:t>
            </a:r>
            <a:endParaRPr lang="en-IN" dirty="0"/>
          </a:p>
        </p:txBody>
      </p:sp>
      <p:sp>
        <p:nvSpPr>
          <p:cNvPr id="3" name="Content Placeholder 2"/>
          <p:cNvSpPr>
            <a:spLocks noGrp="1"/>
          </p:cNvSpPr>
          <p:nvPr>
            <p:ph idx="1"/>
          </p:nvPr>
        </p:nvSpPr>
        <p:spPr>
          <a:xfrm>
            <a:off x="304800" y="1428736"/>
            <a:ext cx="8686800" cy="5303838"/>
          </a:xfrm>
        </p:spPr>
        <p:txBody>
          <a:bodyPr>
            <a:normAutofit/>
          </a:bodyPr>
          <a:lstStyle/>
          <a:p>
            <a:r>
              <a:rPr lang="en-IN" sz="4000" dirty="0" smtClean="0"/>
              <a:t>The following categories of people (</a:t>
            </a:r>
            <a:r>
              <a:rPr lang="en-IN" sz="4000" dirty="0" err="1" smtClean="0"/>
              <a:t>stackholders</a:t>
            </a:r>
            <a:r>
              <a:rPr lang="en-IN" sz="4000" dirty="0" smtClean="0"/>
              <a:t>) are involved in the software process.</a:t>
            </a:r>
            <a:endParaRPr lang="en-IN" sz="4000" dirty="0" smtClean="0"/>
          </a:p>
          <a:p>
            <a:pPr lvl="1"/>
            <a:r>
              <a:rPr lang="en-IN" sz="3600" dirty="0" smtClean="0"/>
              <a:t>Senior Managers</a:t>
            </a:r>
            <a:endParaRPr lang="en-IN" sz="3600" dirty="0" smtClean="0"/>
          </a:p>
          <a:p>
            <a:pPr lvl="1"/>
            <a:r>
              <a:rPr lang="en-IN" sz="3600" dirty="0" smtClean="0"/>
              <a:t>Project Managers</a:t>
            </a:r>
            <a:endParaRPr lang="en-IN" sz="3600" dirty="0" smtClean="0"/>
          </a:p>
          <a:p>
            <a:pPr lvl="1"/>
            <a:r>
              <a:rPr lang="en-IN" sz="3600" dirty="0" smtClean="0"/>
              <a:t>Practitioners </a:t>
            </a:r>
            <a:endParaRPr lang="en-IN" sz="3600" dirty="0" smtClean="0"/>
          </a:p>
          <a:p>
            <a:pPr lvl="1"/>
            <a:r>
              <a:rPr lang="en-IN" sz="3600" dirty="0" smtClean="0"/>
              <a:t>Customers</a:t>
            </a:r>
            <a:endParaRPr lang="en-IN" sz="3600" dirty="0" smtClean="0"/>
          </a:p>
          <a:p>
            <a:pPr lvl="1"/>
            <a:r>
              <a:rPr lang="en-IN" sz="3600" dirty="0" smtClean="0"/>
              <a:t>End Users</a:t>
            </a:r>
            <a:endParaRPr lang="en-IN" sz="36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IN" dirty="0"/>
          </a:p>
        </p:txBody>
      </p:sp>
      <p:sp>
        <p:nvSpPr>
          <p:cNvPr id="3" name="Content Placeholder 2"/>
          <p:cNvSpPr>
            <a:spLocks noGrp="1"/>
          </p:cNvSpPr>
          <p:nvPr>
            <p:ph idx="1"/>
          </p:nvPr>
        </p:nvSpPr>
        <p:spPr>
          <a:xfrm>
            <a:off x="304800" y="1357298"/>
            <a:ext cx="8686800" cy="5500702"/>
          </a:xfrm>
        </p:spPr>
        <p:txBody>
          <a:bodyPr>
            <a:normAutofit fontScale="85000" lnSpcReduction="20000"/>
          </a:bodyPr>
          <a:lstStyle/>
          <a:p>
            <a:pPr algn="just"/>
            <a:r>
              <a:rPr lang="en-IN" dirty="0" smtClean="0"/>
              <a:t>Process is the set of Umbrella activities or framework activities, which occur throughout the process. </a:t>
            </a:r>
            <a:endParaRPr lang="en-IN" dirty="0" smtClean="0"/>
          </a:p>
          <a:p>
            <a:pPr algn="just"/>
            <a:r>
              <a:rPr lang="en-IN" dirty="0" smtClean="0"/>
              <a:t>Here the important thing is to select an appropriate process model to develop the software.</a:t>
            </a:r>
            <a:endParaRPr lang="en-IN" dirty="0" smtClean="0"/>
          </a:p>
          <a:p>
            <a:pPr algn="just"/>
            <a:r>
              <a:rPr lang="en-IN" dirty="0" smtClean="0"/>
              <a:t>There are different process models available.</a:t>
            </a:r>
            <a:endParaRPr lang="en-IN" dirty="0" smtClean="0"/>
          </a:p>
          <a:p>
            <a:pPr lvl="1" algn="just"/>
            <a:r>
              <a:rPr lang="en-IN" sz="3300" dirty="0" smtClean="0"/>
              <a:t>Water fall model,</a:t>
            </a:r>
            <a:endParaRPr lang="en-IN" sz="3300" dirty="0" smtClean="0"/>
          </a:p>
          <a:p>
            <a:pPr lvl="1" algn="just"/>
            <a:r>
              <a:rPr lang="en-IN" sz="3300" dirty="0" smtClean="0"/>
              <a:t>Iterative water fall model,</a:t>
            </a:r>
            <a:endParaRPr lang="en-IN" sz="3300" dirty="0" smtClean="0"/>
          </a:p>
          <a:p>
            <a:pPr lvl="1" algn="just"/>
            <a:r>
              <a:rPr lang="en-IN" sz="3300" dirty="0" smtClean="0"/>
              <a:t>Prototyping model,</a:t>
            </a:r>
            <a:endParaRPr lang="en-IN" sz="3300" dirty="0" smtClean="0"/>
          </a:p>
          <a:p>
            <a:pPr lvl="1" algn="just"/>
            <a:r>
              <a:rPr lang="en-IN" sz="3300" dirty="0" smtClean="0"/>
              <a:t>Evolutionary model,</a:t>
            </a:r>
            <a:endParaRPr lang="en-IN" sz="3300" dirty="0" smtClean="0"/>
          </a:p>
          <a:p>
            <a:pPr lvl="1" algn="just"/>
            <a:r>
              <a:rPr lang="en-IN" sz="3300" dirty="0" smtClean="0"/>
              <a:t>RAD(Rapid Application Development) model, </a:t>
            </a:r>
            <a:endParaRPr lang="en-IN" sz="3300" dirty="0" smtClean="0"/>
          </a:p>
          <a:p>
            <a:pPr lvl="1" algn="just"/>
            <a:r>
              <a:rPr lang="en-IN" sz="3300" dirty="0" smtClean="0"/>
              <a:t>Spiral model.</a:t>
            </a:r>
            <a:endParaRPr lang="en-IN" sz="3300" dirty="0" smtClean="0"/>
          </a:p>
          <a:p>
            <a:pPr algn="just"/>
            <a:r>
              <a:rPr lang="en-IN" dirty="0" smtClean="0"/>
              <a:t>In practice we may use any one of the above models or a combination of the above models.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OBJECTIVES</a:t>
            </a:r>
            <a:endParaRPr lang="en-IN" dirty="0"/>
          </a:p>
        </p:txBody>
      </p:sp>
      <p:sp>
        <p:nvSpPr>
          <p:cNvPr id="3" name="Content Placeholder 2"/>
          <p:cNvSpPr>
            <a:spLocks noGrp="1"/>
          </p:cNvSpPr>
          <p:nvPr>
            <p:ph idx="1"/>
          </p:nvPr>
        </p:nvSpPr>
        <p:spPr>
          <a:xfrm>
            <a:off x="304800" y="1214422"/>
            <a:ext cx="8686800" cy="5643578"/>
          </a:xfrm>
        </p:spPr>
        <p:txBody>
          <a:bodyPr>
            <a:normAutofit fontScale="85000" lnSpcReduction="10000"/>
          </a:bodyPr>
          <a:lstStyle/>
          <a:p>
            <a:pPr algn="just"/>
            <a:r>
              <a:rPr lang="en-US" dirty="0" smtClean="0"/>
              <a:t>The objective of software project planning is to provide a framework that enables the manager to make reasonable estimates of resources, cost, and schedule. </a:t>
            </a:r>
            <a:endParaRPr lang="en-US" dirty="0" smtClean="0"/>
          </a:p>
          <a:p>
            <a:pPr algn="just"/>
            <a:r>
              <a:rPr lang="en-US" dirty="0" smtClean="0"/>
              <a:t>These estimates are made within a limited time frame at the beginning of a software project and should be updated regularly as the project progresses. </a:t>
            </a:r>
            <a:endParaRPr lang="en-US" dirty="0" smtClean="0"/>
          </a:p>
          <a:p>
            <a:pPr algn="just"/>
            <a:r>
              <a:rPr lang="en-US" dirty="0" smtClean="0"/>
              <a:t>In addition, estimates should attempt to define best case and worst case scenarios so that project outcomes can be bounded. </a:t>
            </a:r>
            <a:endParaRPr lang="en-US" dirty="0" smtClean="0"/>
          </a:p>
          <a:p>
            <a:pPr algn="just"/>
            <a:r>
              <a:rPr lang="en-US" dirty="0" smtClean="0"/>
              <a:t>The planning objective is achieved through a process of information discovery that leads to reasonable estimates. </a:t>
            </a:r>
            <a:endParaRPr lang="en-US" dirty="0" smtClean="0"/>
          </a:p>
          <a:p>
            <a:pPr algn="just"/>
            <a:r>
              <a:rPr lang="en-US" dirty="0" smtClean="0"/>
              <a:t>In the following slides, each of the activities associated with software project planning is discussed.</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IN" dirty="0"/>
          </a:p>
        </p:txBody>
      </p:sp>
      <p:sp>
        <p:nvSpPr>
          <p:cNvPr id="3" name="Content Placeholder 2"/>
          <p:cNvSpPr>
            <a:spLocks noGrp="1"/>
          </p:cNvSpPr>
          <p:nvPr>
            <p:ph idx="1"/>
          </p:nvPr>
        </p:nvSpPr>
        <p:spPr>
          <a:xfrm>
            <a:off x="304800" y="1357298"/>
            <a:ext cx="8686800" cy="5500702"/>
          </a:xfrm>
        </p:spPr>
        <p:txBody>
          <a:bodyPr>
            <a:normAutofit lnSpcReduction="10000"/>
          </a:bodyPr>
          <a:lstStyle/>
          <a:p>
            <a:pPr algn="just"/>
            <a:r>
              <a:rPr lang="en-IN" dirty="0" smtClean="0"/>
              <a:t>The project contains all and everything of the entire development method and to avoid project failure the manager needs to take some steps.</a:t>
            </a:r>
            <a:endParaRPr lang="en-IN" dirty="0" smtClean="0"/>
          </a:p>
          <a:p>
            <a:pPr algn="just"/>
            <a:r>
              <a:rPr lang="en-IN" dirty="0" smtClean="0"/>
              <a:t>In order to manage a successful software project, we must understand what can go wrong (so that problems can be Avoided)and how to do it right. </a:t>
            </a:r>
            <a:endParaRPr lang="en-IN" dirty="0" smtClean="0"/>
          </a:p>
          <a:p>
            <a:pPr algn="just"/>
            <a:r>
              <a:rPr lang="en-IN" dirty="0" smtClean="0"/>
              <a:t>A project is a series of steps where we need to make accurate decision so as to make a successful project.</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Sample Project Life Cycle</a:t>
            </a:r>
            <a:endParaRPr lang="en-US" smtClean="0">
              <a:solidFill>
                <a:srgbClr val="7B9899"/>
              </a:solidFill>
            </a:endParaRPr>
          </a:p>
        </p:txBody>
      </p:sp>
      <p:sp>
        <p:nvSpPr>
          <p:cNvPr id="4096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Initiation Phase</a:t>
            </a:r>
            <a:endParaRPr lang="en-US" smtClean="0"/>
          </a:p>
          <a:p>
            <a:pPr eaLnBrk="1" hangingPunct="1">
              <a:buFont typeface="Wingdings" panose="05000000000000000000" pitchFamily="2" charset="2"/>
              <a:buChar char="Ø"/>
            </a:pPr>
            <a:r>
              <a:rPr lang="en-US" smtClean="0"/>
              <a:t>Definition Phase</a:t>
            </a:r>
            <a:endParaRPr lang="en-US" smtClean="0"/>
          </a:p>
          <a:p>
            <a:pPr eaLnBrk="1" hangingPunct="1">
              <a:buFont typeface="Wingdings" panose="05000000000000000000" pitchFamily="2" charset="2"/>
              <a:buChar char="Ø"/>
            </a:pPr>
            <a:r>
              <a:rPr lang="en-US" smtClean="0"/>
              <a:t>Planning Phase</a:t>
            </a:r>
            <a:endParaRPr lang="en-US" smtClean="0"/>
          </a:p>
          <a:p>
            <a:pPr eaLnBrk="1" hangingPunct="1">
              <a:buFont typeface="Wingdings" panose="05000000000000000000" pitchFamily="2" charset="2"/>
              <a:buChar char="Ø"/>
            </a:pPr>
            <a:r>
              <a:rPr lang="en-US" smtClean="0"/>
              <a:t>Implementation Phase</a:t>
            </a:r>
            <a:endParaRPr lang="en-US" smtClean="0"/>
          </a:p>
          <a:p>
            <a:pPr eaLnBrk="1" hangingPunct="1">
              <a:buFont typeface="Wingdings" panose="05000000000000000000" pitchFamily="2" charset="2"/>
              <a:buChar char="Ø"/>
            </a:pPr>
            <a:r>
              <a:rPr lang="en-US" smtClean="0"/>
              <a:t>Deployment Phase</a:t>
            </a:r>
            <a:endParaRPr lang="en-US" smtClean="0"/>
          </a:p>
          <a:p>
            <a:pPr eaLnBrk="1" hangingPunct="1">
              <a:buFont typeface="Wingdings" panose="05000000000000000000" pitchFamily="2" charset="2"/>
              <a:buChar char="Ø"/>
            </a:pPr>
            <a:r>
              <a:rPr lang="en-US" smtClean="0"/>
              <a:t>Closing Phase</a:t>
            </a:r>
            <a:endParaRPr lang="en-US" smtClean="0"/>
          </a:p>
        </p:txBody>
      </p:sp>
    </p:spTree>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Initiation Phase</a:t>
            </a:r>
            <a:endParaRPr lang="en-US" smtClean="0">
              <a:solidFill>
                <a:srgbClr val="7B9899"/>
              </a:solidFill>
            </a:endParaRPr>
          </a:p>
        </p:txBody>
      </p:sp>
      <p:sp>
        <p:nvSpPr>
          <p:cNvPr id="41987"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Define the need</a:t>
            </a:r>
            <a:endParaRPr lang="en-US" smtClean="0"/>
          </a:p>
          <a:p>
            <a:pPr eaLnBrk="1" hangingPunct="1">
              <a:buFont typeface="Wingdings" panose="05000000000000000000" pitchFamily="2" charset="2"/>
              <a:buChar char="Ø"/>
            </a:pPr>
            <a:r>
              <a:rPr lang="en-US" smtClean="0"/>
              <a:t>Return on Investment Analysis</a:t>
            </a:r>
            <a:endParaRPr lang="en-US" smtClean="0"/>
          </a:p>
          <a:p>
            <a:pPr eaLnBrk="1" hangingPunct="1">
              <a:buFont typeface="Wingdings" panose="05000000000000000000" pitchFamily="2" charset="2"/>
              <a:buChar char="Ø"/>
            </a:pPr>
            <a:r>
              <a:rPr lang="en-US" smtClean="0"/>
              <a:t>Make or Buy Decision</a:t>
            </a:r>
            <a:endParaRPr lang="en-US" smtClean="0"/>
          </a:p>
          <a:p>
            <a:pPr eaLnBrk="1" hangingPunct="1">
              <a:buFont typeface="Wingdings" panose="05000000000000000000" pitchFamily="2" charset="2"/>
              <a:buChar char="Ø"/>
            </a:pPr>
            <a:r>
              <a:rPr lang="en-US" smtClean="0"/>
              <a:t>Budget Development</a:t>
            </a:r>
            <a:endParaRPr lang="en-US" smtClean="0"/>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Definition Phase</a:t>
            </a:r>
            <a:endParaRPr lang="en-US" smtClean="0">
              <a:solidFill>
                <a:srgbClr val="7B9899"/>
              </a:solidFill>
            </a:endParaRPr>
          </a:p>
        </p:txBody>
      </p:sp>
      <p:sp>
        <p:nvSpPr>
          <p:cNvPr id="43011"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Define Project Scope </a:t>
            </a:r>
            <a:endParaRPr lang="en-US" smtClean="0"/>
          </a:p>
          <a:p>
            <a:pPr eaLnBrk="1" hangingPunct="1">
              <a:buFont typeface="Wingdings" panose="05000000000000000000" pitchFamily="2" charset="2"/>
              <a:buChar char="Ø"/>
            </a:pPr>
            <a:r>
              <a:rPr lang="en-US" smtClean="0"/>
              <a:t>Define functional requirements</a:t>
            </a:r>
            <a:endParaRPr lang="en-US" smtClean="0"/>
          </a:p>
          <a:p>
            <a:pPr lvl="1" eaLnBrk="1" hangingPunct="1">
              <a:buFont typeface="Wingdings" panose="05000000000000000000" pitchFamily="2" charset="2"/>
              <a:buChar char="Ø"/>
            </a:pPr>
            <a:r>
              <a:rPr lang="en-US" smtClean="0"/>
              <a:t>Requirements to be prioritized into business critical and non-business critical need</a:t>
            </a:r>
            <a:endParaRPr lang="en-US" smtClean="0"/>
          </a:p>
          <a:p>
            <a:pPr eaLnBrk="1" hangingPunct="1">
              <a:buFont typeface="Wingdings" panose="05000000000000000000" pitchFamily="2" charset="2"/>
              <a:buChar char="Ø"/>
            </a:pPr>
            <a:r>
              <a:rPr lang="en-US" smtClean="0"/>
              <a:t>Define technical requirements</a:t>
            </a:r>
            <a:endParaRPr lang="en-US" smtClean="0"/>
          </a:p>
          <a:p>
            <a:pPr eaLnBrk="1" hangingPunct="1">
              <a:buFont typeface="Wingdings" panose="05000000000000000000" pitchFamily="2" charset="2"/>
              <a:buChar char="Ø"/>
            </a:pPr>
            <a:r>
              <a:rPr lang="en-US" smtClean="0"/>
              <a:t>Risk Management Planning</a:t>
            </a:r>
            <a:endParaRPr lang="en-US" smtClean="0"/>
          </a:p>
        </p:txBody>
      </p:sp>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Planning Phase</a:t>
            </a:r>
            <a:endParaRPr lang="en-US" smtClean="0">
              <a:solidFill>
                <a:srgbClr val="7B9899"/>
              </a:solidFill>
            </a:endParaRPr>
          </a:p>
        </p:txBody>
      </p:sp>
      <p:sp>
        <p:nvSpPr>
          <p:cNvPr id="32771" name="Rectangle 3"/>
          <p:cNvSpPr>
            <a:spLocks noGrp="1" noChangeArrowheads="1"/>
          </p:cNvSpPr>
          <p:nvPr>
            <p:ph idx="1"/>
          </p:nvPr>
        </p:nvSpPr>
        <p:spPr/>
        <p:txBody>
          <a:bodyPr>
            <a:normAutofit lnSpcReduction="10000"/>
          </a:bodyPr>
          <a:lstStyle/>
          <a:p>
            <a:pPr eaLnBrk="1" fontAlgn="auto" hangingPunct="1">
              <a:spcAft>
                <a:spcPts val="0"/>
              </a:spcAft>
              <a:buFont typeface="Wingdings" panose="05000000000000000000" pitchFamily="2" charset="2"/>
              <a:buChar char="Ø"/>
              <a:defRPr/>
            </a:pPr>
            <a:r>
              <a:rPr lang="en-US" dirty="0" smtClean="0"/>
              <a:t>Resource Planning</a:t>
            </a:r>
            <a:endParaRPr lang="en-US" dirty="0" smtClean="0"/>
          </a:p>
          <a:p>
            <a:pPr eaLnBrk="1" fontAlgn="auto" hangingPunct="1">
              <a:spcAft>
                <a:spcPts val="0"/>
              </a:spcAft>
              <a:buFont typeface="Wingdings" panose="05000000000000000000" pitchFamily="2" charset="2"/>
              <a:buChar char="Ø"/>
              <a:defRPr/>
            </a:pPr>
            <a:r>
              <a:rPr lang="en-US" dirty="0" smtClean="0"/>
              <a:t>Work Breakdown Structure</a:t>
            </a:r>
            <a:endParaRPr lang="en-US" dirty="0" smtClean="0"/>
          </a:p>
          <a:p>
            <a:pPr eaLnBrk="1" fontAlgn="auto" hangingPunct="1">
              <a:spcAft>
                <a:spcPts val="0"/>
              </a:spcAft>
              <a:buFont typeface="Wingdings" panose="05000000000000000000" pitchFamily="2" charset="2"/>
              <a:buChar char="Ø"/>
              <a:defRPr/>
            </a:pPr>
            <a:r>
              <a:rPr lang="en-US" dirty="0" smtClean="0"/>
              <a:t>Project Schedule Development</a:t>
            </a:r>
            <a:endParaRPr lang="en-US" dirty="0" smtClean="0"/>
          </a:p>
          <a:p>
            <a:pPr eaLnBrk="1" fontAlgn="auto" hangingPunct="1">
              <a:spcAft>
                <a:spcPts val="0"/>
              </a:spcAft>
              <a:buFont typeface="Wingdings" panose="05000000000000000000" pitchFamily="2" charset="2"/>
              <a:buChar char="Ø"/>
              <a:defRPr/>
            </a:pPr>
            <a:r>
              <a:rPr lang="en-US" dirty="0" smtClean="0"/>
              <a:t>Configuration Management Plan</a:t>
            </a:r>
            <a:endParaRPr lang="en-US" dirty="0" smtClean="0"/>
          </a:p>
          <a:p>
            <a:pPr eaLnBrk="1" fontAlgn="auto" hangingPunct="1">
              <a:spcAft>
                <a:spcPts val="0"/>
              </a:spcAft>
              <a:buFont typeface="Wingdings" panose="05000000000000000000" pitchFamily="2" charset="2"/>
              <a:buChar char="Ø"/>
              <a:defRPr/>
            </a:pPr>
            <a:r>
              <a:rPr lang="en-US" dirty="0" smtClean="0"/>
              <a:t>Quality Assurance Plan</a:t>
            </a:r>
            <a:endParaRPr lang="en-US" dirty="0" smtClean="0"/>
          </a:p>
          <a:p>
            <a:pPr eaLnBrk="1" fontAlgn="auto" hangingPunct="1">
              <a:spcAft>
                <a:spcPts val="0"/>
              </a:spcAft>
              <a:buFont typeface="Wingdings" panose="05000000000000000000" pitchFamily="2" charset="2"/>
              <a:buChar char="Ø"/>
              <a:defRPr/>
            </a:pPr>
            <a:r>
              <a:rPr lang="en-US" dirty="0" smtClean="0"/>
              <a:t>Production Support Plan</a:t>
            </a:r>
            <a:endParaRPr lang="en-US" dirty="0" smtClean="0"/>
          </a:p>
          <a:p>
            <a:pPr eaLnBrk="1" fontAlgn="auto" hangingPunct="1">
              <a:spcAft>
                <a:spcPts val="0"/>
              </a:spcAft>
              <a:buFont typeface="Wingdings" panose="05000000000000000000" pitchFamily="2" charset="2"/>
              <a:buChar char="Ø"/>
              <a:defRPr/>
            </a:pPr>
            <a:r>
              <a:rPr lang="en-US" dirty="0" smtClean="0"/>
              <a:t>Service Level Agreement</a:t>
            </a:r>
            <a:endParaRPr lang="en-US" dirty="0" smtClean="0"/>
          </a:p>
          <a:p>
            <a:pPr eaLnBrk="1" fontAlgn="auto" hangingPunct="1">
              <a:spcAft>
                <a:spcPts val="0"/>
              </a:spcAft>
              <a:buFont typeface="Wingdings" panose="05000000000000000000" pitchFamily="2" charset="2"/>
              <a:buChar char="Ø"/>
              <a:defRPr/>
            </a:pPr>
            <a:r>
              <a:rPr lang="en-US" dirty="0" smtClean="0"/>
              <a:t>System Design</a:t>
            </a:r>
            <a:endParaRPr lang="en-US" dirty="0" smtClean="0"/>
          </a:p>
        </p:txBody>
      </p:sp>
    </p:spTree>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Implementation Phase</a:t>
            </a:r>
            <a:endParaRPr lang="en-US" smtClean="0">
              <a:solidFill>
                <a:srgbClr val="7B9899"/>
              </a:solidFill>
            </a:endParaRPr>
          </a:p>
        </p:txBody>
      </p:sp>
      <p:sp>
        <p:nvSpPr>
          <p:cNvPr id="45059"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Training Plan</a:t>
            </a:r>
            <a:endParaRPr lang="en-US" smtClean="0"/>
          </a:p>
          <a:p>
            <a:pPr eaLnBrk="1" hangingPunct="1">
              <a:buFont typeface="Wingdings" panose="05000000000000000000" pitchFamily="2" charset="2"/>
              <a:buChar char="Ø"/>
            </a:pPr>
            <a:r>
              <a:rPr lang="en-US" smtClean="0"/>
              <a:t>System Build</a:t>
            </a:r>
            <a:endParaRPr lang="en-US" smtClean="0"/>
          </a:p>
          <a:p>
            <a:pPr eaLnBrk="1" hangingPunct="1">
              <a:buFont typeface="Wingdings" panose="05000000000000000000" pitchFamily="2" charset="2"/>
              <a:buChar char="Ø"/>
            </a:pPr>
            <a:r>
              <a:rPr lang="en-US" smtClean="0"/>
              <a:t>Quality Assurance</a:t>
            </a:r>
            <a:endParaRPr lang="en-US" smtClean="0"/>
          </a:p>
        </p:txBody>
      </p:sp>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Deployment Phase</a:t>
            </a:r>
            <a:endParaRPr lang="en-US" smtClean="0">
              <a:solidFill>
                <a:srgbClr val="7B9899"/>
              </a:solidFill>
            </a:endParaRPr>
          </a:p>
        </p:txBody>
      </p:sp>
      <p:sp>
        <p:nvSpPr>
          <p:cNvPr id="4608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User Training</a:t>
            </a:r>
            <a:endParaRPr lang="en-US" smtClean="0"/>
          </a:p>
          <a:p>
            <a:pPr eaLnBrk="1" hangingPunct="1">
              <a:buFont typeface="Wingdings" panose="05000000000000000000" pitchFamily="2" charset="2"/>
              <a:buChar char="Ø"/>
            </a:pPr>
            <a:r>
              <a:rPr lang="en-US" smtClean="0"/>
              <a:t>Production Review</a:t>
            </a:r>
            <a:endParaRPr lang="en-US" smtClean="0"/>
          </a:p>
          <a:p>
            <a:pPr eaLnBrk="1" hangingPunct="1">
              <a:buFont typeface="Wingdings" panose="05000000000000000000" pitchFamily="2" charset="2"/>
              <a:buChar char="Ø"/>
            </a:pPr>
            <a:r>
              <a:rPr lang="en-US" smtClean="0"/>
              <a:t>Go Live</a:t>
            </a:r>
            <a:endParaRPr lang="en-US" smtClean="0"/>
          </a:p>
        </p:txBody>
      </p:sp>
    </p:spTree>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Closing Phase</a:t>
            </a:r>
            <a:endParaRPr lang="en-US" smtClean="0">
              <a:solidFill>
                <a:srgbClr val="7B9899"/>
              </a:solidFill>
            </a:endParaRPr>
          </a:p>
        </p:txBody>
      </p:sp>
      <p:sp>
        <p:nvSpPr>
          <p:cNvPr id="47107"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Contractual Closeout</a:t>
            </a:r>
            <a:endParaRPr lang="en-US" smtClean="0"/>
          </a:p>
          <a:p>
            <a:pPr eaLnBrk="1" hangingPunct="1">
              <a:buFont typeface="Wingdings" panose="05000000000000000000" pitchFamily="2" charset="2"/>
              <a:buChar char="Ø"/>
            </a:pPr>
            <a:r>
              <a:rPr lang="en-US" smtClean="0"/>
              <a:t>Post Production Transition</a:t>
            </a:r>
            <a:endParaRPr lang="en-US" smtClean="0"/>
          </a:p>
          <a:p>
            <a:pPr eaLnBrk="1" hangingPunct="1">
              <a:buFont typeface="Wingdings" panose="05000000000000000000" pitchFamily="2" charset="2"/>
              <a:buChar char="Ø"/>
            </a:pPr>
            <a:r>
              <a:rPr lang="en-US" smtClean="0"/>
              <a:t>Lessons Learned</a:t>
            </a:r>
            <a:endParaRPr lang="en-US" smtClean="0"/>
          </a:p>
        </p:txBody>
      </p:sp>
    </p:spTree>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Skills necessary for software project management </a:t>
            </a:r>
            <a:endParaRPr lang="en-US" dirty="0"/>
          </a:p>
        </p:txBody>
      </p:sp>
      <p:sp>
        <p:nvSpPr>
          <p:cNvPr id="48131" name="Content Placeholder 2"/>
          <p:cNvSpPr>
            <a:spLocks noGrp="1"/>
          </p:cNvSpPr>
          <p:nvPr>
            <p:ph idx="1"/>
          </p:nvPr>
        </p:nvSpPr>
        <p:spPr>
          <a:xfrm>
            <a:off x="285720" y="1524000"/>
            <a:ext cx="8572560" cy="5048272"/>
          </a:xfrm>
        </p:spPr>
        <p:txBody>
          <a:bodyPr>
            <a:normAutofit/>
          </a:bodyPr>
          <a:lstStyle/>
          <a:p>
            <a:pPr algn="just" eaLnBrk="1" hangingPunct="1">
              <a:buFont typeface="Wingdings" panose="05000000000000000000" pitchFamily="2" charset="2"/>
              <a:buChar char="Ø"/>
            </a:pPr>
            <a:r>
              <a:rPr lang="en-US" dirty="0" smtClean="0"/>
              <a:t>A theoretical knowledge of different project management techniques</a:t>
            </a:r>
            <a:endParaRPr lang="en-US" dirty="0" smtClean="0"/>
          </a:p>
          <a:p>
            <a:pPr algn="just" eaLnBrk="1" hangingPunct="1">
              <a:buFont typeface="Wingdings" panose="05000000000000000000" pitchFamily="2" charset="2"/>
              <a:buChar char="Ø"/>
            </a:pPr>
            <a:r>
              <a:rPr lang="en-US" dirty="0" smtClean="0"/>
              <a:t>Good qualitative judgment and decision taking capabilities.</a:t>
            </a:r>
            <a:endParaRPr lang="en-US" dirty="0" smtClean="0"/>
          </a:p>
          <a:p>
            <a:pPr algn="just" eaLnBrk="1" hangingPunct="1">
              <a:buFont typeface="Wingdings" panose="05000000000000000000" pitchFamily="2" charset="2"/>
              <a:buChar char="Ø"/>
            </a:pPr>
            <a:r>
              <a:rPr lang="en-US" dirty="0" smtClean="0"/>
              <a:t>Good communication skills and the ability get work done.</a:t>
            </a:r>
            <a:endParaRPr lang="en-US" dirty="0" smtClean="0"/>
          </a:p>
          <a:p>
            <a:pPr algn="just" eaLnBrk="1" hangingPunct="1">
              <a:buFont typeface="Wingdings" panose="05000000000000000000" pitchFamily="2" charset="2"/>
              <a:buChar char="Ø"/>
            </a:pPr>
            <a:r>
              <a:rPr lang="en-US" dirty="0" smtClean="0"/>
              <a:t>Skills for tracking and controlling the progress of the project, customer interaction, managerial presentations, and team building</a:t>
            </a:r>
            <a:endParaRPr lang="en-US" dirty="0" smtClean="0"/>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Responsibilities of a software project manager </a:t>
            </a:r>
            <a:endParaRPr lang="en-US" dirty="0"/>
          </a:p>
        </p:txBody>
      </p:sp>
      <p:sp>
        <p:nvSpPr>
          <p:cNvPr id="23555" name="Rectangle 3"/>
          <p:cNvSpPr>
            <a:spLocks noGrp="1" noChangeArrowheads="1"/>
          </p:cNvSpPr>
          <p:nvPr>
            <p:ph idx="1"/>
          </p:nvPr>
        </p:nvSpPr>
        <p:spPr>
          <a:xfrm>
            <a:off x="301625" y="1214422"/>
            <a:ext cx="8504238" cy="5643577"/>
          </a:xfrm>
        </p:spPr>
        <p:txBody>
          <a:bodyPr>
            <a:normAutofit fontScale="92500" lnSpcReduction="20000"/>
          </a:bodyPr>
          <a:lstStyle/>
          <a:p>
            <a:pPr algn="just" eaLnBrk="1" fontAlgn="auto" hangingPunct="1">
              <a:spcAft>
                <a:spcPts val="0"/>
              </a:spcAft>
              <a:buFont typeface="Wingdings" panose="05000000000000000000" pitchFamily="2" charset="2"/>
              <a:buChar char="Ø"/>
              <a:defRPr/>
            </a:pPr>
            <a:r>
              <a:rPr lang="en-US" dirty="0" smtClean="0"/>
              <a:t>Software project managers take the overall responsibility of steering a project to success. </a:t>
            </a:r>
            <a:endParaRPr lang="en-US" dirty="0" smtClean="0"/>
          </a:p>
          <a:p>
            <a:pPr algn="just" eaLnBrk="1" fontAlgn="auto" hangingPunct="1">
              <a:spcAft>
                <a:spcPts val="0"/>
              </a:spcAft>
              <a:buFont typeface="Wingdings" panose="05000000000000000000" pitchFamily="2" charset="2"/>
              <a:buChar char="Ø"/>
              <a:defRPr/>
            </a:pPr>
            <a:r>
              <a:rPr lang="en-US" dirty="0"/>
              <a:t>P</a:t>
            </a:r>
            <a:r>
              <a:rPr lang="en-US" dirty="0" smtClean="0"/>
              <a:t>roject proposal writing,</a:t>
            </a:r>
            <a:endParaRPr lang="en-US" dirty="0" smtClean="0"/>
          </a:p>
          <a:p>
            <a:pPr algn="just" eaLnBrk="1" fontAlgn="auto" hangingPunct="1">
              <a:spcAft>
                <a:spcPts val="0"/>
              </a:spcAft>
              <a:buFont typeface="Wingdings" panose="05000000000000000000" pitchFamily="2" charset="2"/>
              <a:buChar char="Ø"/>
              <a:defRPr/>
            </a:pPr>
            <a:r>
              <a:rPr lang="en-US" dirty="0"/>
              <a:t>P</a:t>
            </a:r>
            <a:r>
              <a:rPr lang="en-US" dirty="0" smtClean="0"/>
              <a:t>roject cost estimation, </a:t>
            </a:r>
            <a:endParaRPr lang="en-US" dirty="0" smtClean="0"/>
          </a:p>
          <a:p>
            <a:pPr algn="just" eaLnBrk="1" fontAlgn="auto" hangingPunct="1">
              <a:spcAft>
                <a:spcPts val="0"/>
              </a:spcAft>
              <a:buFont typeface="Wingdings" panose="05000000000000000000" pitchFamily="2" charset="2"/>
              <a:buChar char="Ø"/>
              <a:defRPr/>
            </a:pPr>
            <a:r>
              <a:rPr lang="en-US" dirty="0"/>
              <a:t>S</a:t>
            </a:r>
            <a:r>
              <a:rPr lang="en-US" dirty="0" smtClean="0"/>
              <a:t>cheduling, </a:t>
            </a:r>
            <a:endParaRPr lang="en-US" dirty="0" smtClean="0"/>
          </a:p>
          <a:p>
            <a:pPr algn="just" eaLnBrk="1" fontAlgn="auto" hangingPunct="1">
              <a:spcAft>
                <a:spcPts val="0"/>
              </a:spcAft>
              <a:buFont typeface="Wingdings" panose="05000000000000000000" pitchFamily="2" charset="2"/>
              <a:buChar char="Ø"/>
              <a:defRPr/>
            </a:pPr>
            <a:r>
              <a:rPr lang="en-US" dirty="0"/>
              <a:t>P</a:t>
            </a:r>
            <a:r>
              <a:rPr lang="en-US" dirty="0" smtClean="0"/>
              <a:t>roject staffing, </a:t>
            </a:r>
            <a:endParaRPr lang="en-US" dirty="0" smtClean="0"/>
          </a:p>
          <a:p>
            <a:pPr algn="just" eaLnBrk="1" fontAlgn="auto" hangingPunct="1">
              <a:spcAft>
                <a:spcPts val="0"/>
              </a:spcAft>
              <a:buFont typeface="Wingdings" panose="05000000000000000000" pitchFamily="2" charset="2"/>
              <a:buChar char="Ø"/>
              <a:defRPr/>
            </a:pPr>
            <a:r>
              <a:rPr lang="en-US" dirty="0"/>
              <a:t>S</a:t>
            </a:r>
            <a:r>
              <a:rPr lang="en-US" dirty="0" smtClean="0"/>
              <a:t>oftware process tailoring,</a:t>
            </a:r>
            <a:endParaRPr lang="en-US" dirty="0" smtClean="0"/>
          </a:p>
          <a:p>
            <a:pPr algn="just" eaLnBrk="1" fontAlgn="auto" hangingPunct="1">
              <a:spcAft>
                <a:spcPts val="0"/>
              </a:spcAft>
              <a:buFont typeface="Wingdings" panose="05000000000000000000" pitchFamily="2" charset="2"/>
              <a:buChar char="Ø"/>
              <a:defRPr/>
            </a:pPr>
            <a:r>
              <a:rPr lang="en-US" dirty="0"/>
              <a:t>P</a:t>
            </a:r>
            <a:r>
              <a:rPr lang="en-US" dirty="0" smtClean="0"/>
              <a:t>roject monitoring and control, </a:t>
            </a:r>
            <a:endParaRPr lang="en-US" dirty="0" smtClean="0"/>
          </a:p>
          <a:p>
            <a:pPr algn="just" eaLnBrk="1" fontAlgn="auto" hangingPunct="1">
              <a:spcAft>
                <a:spcPts val="0"/>
              </a:spcAft>
              <a:buFont typeface="Wingdings" panose="05000000000000000000" pitchFamily="2" charset="2"/>
              <a:buChar char="Ø"/>
              <a:defRPr/>
            </a:pPr>
            <a:r>
              <a:rPr lang="en-US" dirty="0"/>
              <a:t>S</a:t>
            </a:r>
            <a:r>
              <a:rPr lang="en-US" dirty="0" smtClean="0"/>
              <a:t>oftware configuration management, </a:t>
            </a:r>
            <a:endParaRPr lang="en-US" dirty="0" smtClean="0"/>
          </a:p>
          <a:p>
            <a:pPr algn="just" eaLnBrk="1" fontAlgn="auto" hangingPunct="1">
              <a:spcAft>
                <a:spcPts val="0"/>
              </a:spcAft>
              <a:buFont typeface="Wingdings" panose="05000000000000000000" pitchFamily="2" charset="2"/>
              <a:buChar char="Ø"/>
              <a:defRPr/>
            </a:pPr>
            <a:r>
              <a:rPr lang="en-US" dirty="0"/>
              <a:t>R</a:t>
            </a:r>
            <a:r>
              <a:rPr lang="en-US" dirty="0" smtClean="0"/>
              <a:t>isk management,</a:t>
            </a:r>
            <a:endParaRPr lang="en-US" dirty="0" smtClean="0"/>
          </a:p>
          <a:p>
            <a:pPr algn="just" eaLnBrk="1" fontAlgn="auto" hangingPunct="1">
              <a:spcAft>
                <a:spcPts val="0"/>
              </a:spcAft>
              <a:buFont typeface="Wingdings" panose="05000000000000000000" pitchFamily="2" charset="2"/>
              <a:buChar char="Ø"/>
              <a:defRPr/>
            </a:pPr>
            <a:r>
              <a:rPr lang="en-US" dirty="0" smtClean="0"/>
              <a:t>Interfacing with clients, </a:t>
            </a:r>
            <a:endParaRPr lang="en-US" dirty="0" smtClean="0"/>
          </a:p>
          <a:p>
            <a:pPr algn="just" eaLnBrk="1" fontAlgn="auto" hangingPunct="1">
              <a:spcAft>
                <a:spcPts val="0"/>
              </a:spcAft>
              <a:buFont typeface="Wingdings" panose="05000000000000000000" pitchFamily="2" charset="2"/>
              <a:buChar char="Ø"/>
              <a:defRPr/>
            </a:pPr>
            <a:r>
              <a:rPr lang="en-US" dirty="0"/>
              <a:t>M</a:t>
            </a:r>
            <a:r>
              <a:rPr lang="en-US" dirty="0" smtClean="0"/>
              <a:t>anagerial report writing and presentations, etc. </a:t>
            </a:r>
            <a:endParaRPr lang="en-US" dirty="0" smtClean="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What is a project?</a:t>
            </a:r>
            <a:endParaRPr lang="en-US" smtClean="0">
              <a:solidFill>
                <a:srgbClr val="7B9899"/>
              </a:solidFill>
            </a:endParaRPr>
          </a:p>
        </p:txBody>
      </p:sp>
      <p:sp>
        <p:nvSpPr>
          <p:cNvPr id="16387" name="Rectangle 3"/>
          <p:cNvSpPr>
            <a:spLocks noGrp="1" noChangeArrowheads="1"/>
          </p:cNvSpPr>
          <p:nvPr>
            <p:ph idx="1"/>
          </p:nvPr>
        </p:nvSpPr>
        <p:spPr/>
        <p:txBody>
          <a:bodyPr>
            <a:normAutofit lnSpcReduction="10000"/>
          </a:bodyPr>
          <a:lstStyle/>
          <a:p>
            <a:pPr eaLnBrk="1" fontAlgn="auto" hangingPunct="1">
              <a:spcAft>
                <a:spcPts val="0"/>
              </a:spcAft>
              <a:buFont typeface="Wingdings" panose="05000000000000000000" pitchFamily="2" charset="2"/>
              <a:buChar char="Ø"/>
              <a:defRPr/>
            </a:pPr>
            <a:r>
              <a:rPr lang="en-US" dirty="0" smtClean="0"/>
              <a:t>A project is a temporary endeavor undertaken to produce a unique product or service</a:t>
            </a:r>
            <a:endParaRPr lang="en-US" dirty="0" smtClean="0"/>
          </a:p>
          <a:p>
            <a:pPr eaLnBrk="1" fontAlgn="auto" hangingPunct="1">
              <a:spcAft>
                <a:spcPts val="0"/>
              </a:spcAft>
              <a:buFont typeface="Wingdings" panose="05000000000000000000" pitchFamily="2" charset="2"/>
              <a:buChar char="Ø"/>
              <a:defRPr/>
            </a:pPr>
            <a:r>
              <a:rPr lang="en-US" b="1" i="1" dirty="0" smtClean="0"/>
              <a:t>What are the differences between projects and operations?</a:t>
            </a:r>
            <a:endParaRPr lang="en-US" b="1" i="1" dirty="0" smtClean="0"/>
          </a:p>
          <a:p>
            <a:pPr lvl="1" eaLnBrk="1" fontAlgn="auto" hangingPunct="1">
              <a:spcAft>
                <a:spcPts val="0"/>
              </a:spcAft>
              <a:buFont typeface="Wingdings" panose="05000000000000000000" pitchFamily="2" charset="2"/>
              <a:buChar char="Ø"/>
              <a:defRPr/>
            </a:pPr>
            <a:r>
              <a:rPr lang="en-US" b="1" dirty="0" smtClean="0"/>
              <a:t>Characteristics of Operations</a:t>
            </a:r>
            <a:endParaRPr lang="en-US" b="1" dirty="0" smtClean="0"/>
          </a:p>
          <a:p>
            <a:pPr lvl="2" eaLnBrk="1" fontAlgn="auto" hangingPunct="1">
              <a:spcAft>
                <a:spcPts val="0"/>
              </a:spcAft>
              <a:buFont typeface="Wingdings" panose="05000000000000000000" pitchFamily="2" charset="2"/>
              <a:buChar char="Ø"/>
              <a:defRPr/>
            </a:pPr>
            <a:r>
              <a:rPr lang="en-US" dirty="0" smtClean="0"/>
              <a:t>Ongoing – Continuous cycle</a:t>
            </a:r>
            <a:endParaRPr lang="en-US" dirty="0" smtClean="0"/>
          </a:p>
          <a:p>
            <a:pPr lvl="2" eaLnBrk="1" fontAlgn="auto" hangingPunct="1">
              <a:spcAft>
                <a:spcPts val="0"/>
              </a:spcAft>
              <a:buFont typeface="Wingdings" panose="05000000000000000000" pitchFamily="2" charset="2"/>
              <a:buChar char="Ø"/>
              <a:defRPr/>
            </a:pPr>
            <a:r>
              <a:rPr lang="en-US" dirty="0" smtClean="0"/>
              <a:t>Repetitive – Expected inputs and outputs</a:t>
            </a:r>
            <a:endParaRPr lang="en-US" dirty="0" smtClean="0"/>
          </a:p>
          <a:p>
            <a:pPr lvl="1" eaLnBrk="1" fontAlgn="auto" hangingPunct="1">
              <a:spcAft>
                <a:spcPts val="0"/>
              </a:spcAft>
              <a:buFont typeface="Wingdings" panose="05000000000000000000" pitchFamily="2" charset="2"/>
              <a:buChar char="Ø"/>
              <a:defRPr/>
            </a:pPr>
            <a:r>
              <a:rPr lang="en-US" b="1" dirty="0" smtClean="0"/>
              <a:t>Characteristics of Projects</a:t>
            </a:r>
            <a:endParaRPr lang="en-US" b="1" dirty="0" smtClean="0"/>
          </a:p>
          <a:p>
            <a:pPr lvl="2" eaLnBrk="1" fontAlgn="auto" hangingPunct="1">
              <a:spcAft>
                <a:spcPts val="0"/>
              </a:spcAft>
              <a:buFont typeface="Wingdings" panose="05000000000000000000" pitchFamily="2" charset="2"/>
              <a:buChar char="Ø"/>
              <a:defRPr/>
            </a:pPr>
            <a:r>
              <a:rPr lang="en-US" dirty="0" smtClean="0"/>
              <a:t>Temporary – Definitive beginning and end</a:t>
            </a:r>
            <a:endParaRPr lang="en-US" dirty="0" smtClean="0"/>
          </a:p>
          <a:p>
            <a:pPr lvl="2" eaLnBrk="1" fontAlgn="auto" hangingPunct="1">
              <a:spcAft>
                <a:spcPts val="0"/>
              </a:spcAft>
              <a:buFont typeface="Wingdings" panose="05000000000000000000" pitchFamily="2" charset="2"/>
              <a:buChar char="Ø"/>
              <a:defRPr/>
            </a:pPr>
            <a:r>
              <a:rPr lang="en-US" dirty="0" smtClean="0"/>
              <a:t>Unique – New undertaking, unfamiliar ground</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20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2000"/>
                                        <p:tgtEl>
                                          <p:spTgt spid="1638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fade">
                                      <p:cBhvr>
                                        <p:cTn id="15" dur="2000"/>
                                        <p:tgtEl>
                                          <p:spTgt spid="1638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fade">
                                      <p:cBhvr>
                                        <p:cTn id="18" dur="2000"/>
                                        <p:tgtEl>
                                          <p:spTgt spid="1638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animEffect transition="in" filter="fade">
                                      <p:cBhvr>
                                        <p:cTn id="21" dur="2000"/>
                                        <p:tgtEl>
                                          <p:spTgt spid="1638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387">
                                            <p:txEl>
                                              <p:pRg st="5" end="5"/>
                                            </p:txEl>
                                          </p:spTgt>
                                        </p:tgtEl>
                                        <p:attrNameLst>
                                          <p:attrName>style.visibility</p:attrName>
                                        </p:attrNameLst>
                                      </p:cBhvr>
                                      <p:to>
                                        <p:strVal val="visible"/>
                                      </p:to>
                                    </p:set>
                                    <p:animEffect transition="in" filter="fade">
                                      <p:cBhvr>
                                        <p:cTn id="24" dur="2000"/>
                                        <p:tgtEl>
                                          <p:spTgt spid="1638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animEffect transition="in" filter="fade">
                                      <p:cBhvr>
                                        <p:cTn id="27" dur="2000"/>
                                        <p:tgtEl>
                                          <p:spTgt spid="1638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387">
                                            <p:txEl>
                                              <p:pRg st="7" end="7"/>
                                            </p:txEl>
                                          </p:spTgt>
                                        </p:tgtEl>
                                        <p:attrNameLst>
                                          <p:attrName>style.visibility</p:attrName>
                                        </p:attrNameLst>
                                      </p:cBhvr>
                                      <p:to>
                                        <p:strVal val="visible"/>
                                      </p:to>
                                    </p:set>
                                    <p:animEffect transition="in" filter="fade">
                                      <p:cBhvr>
                                        <p:cTn id="30" dur="20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t>Responsibilities of a software project manager </a:t>
            </a:r>
            <a:endParaRPr lang="en-US" dirty="0"/>
          </a:p>
        </p:txBody>
      </p:sp>
      <p:sp>
        <p:nvSpPr>
          <p:cNvPr id="38915" name="Content Placeholder 2"/>
          <p:cNvSpPr>
            <a:spLocks noGrp="1"/>
          </p:cNvSpPr>
          <p:nvPr>
            <p:ph idx="1"/>
          </p:nvPr>
        </p:nvSpPr>
        <p:spPr>
          <a:xfrm>
            <a:off x="152400" y="1214422"/>
            <a:ext cx="8763000" cy="5643577"/>
          </a:xfrm>
        </p:spPr>
        <p:txBody>
          <a:bodyPr>
            <a:normAutofit lnSpcReduction="10000"/>
          </a:bodyPr>
          <a:lstStyle/>
          <a:p>
            <a:pPr algn="just" eaLnBrk="1" fontAlgn="auto" hangingPunct="1">
              <a:spcAft>
                <a:spcPts val="0"/>
              </a:spcAft>
              <a:buFont typeface="Wingdings" panose="05000000000000000000" pitchFamily="2" charset="2"/>
              <a:buChar char="Ø"/>
              <a:defRPr/>
            </a:pPr>
            <a:r>
              <a:rPr lang="en-US" dirty="0" smtClean="0"/>
              <a:t>Activities can be broadly classified: </a:t>
            </a:r>
            <a:endParaRPr lang="en-US" dirty="0" smtClean="0"/>
          </a:p>
          <a:p>
            <a:pPr lvl="1" algn="just" eaLnBrk="1" fontAlgn="auto" hangingPunct="1">
              <a:spcAft>
                <a:spcPts val="0"/>
              </a:spcAft>
              <a:buFont typeface="Wingdings" panose="05000000000000000000" pitchFamily="2" charset="2"/>
              <a:buChar char="Ø"/>
              <a:defRPr/>
            </a:pPr>
            <a:r>
              <a:rPr lang="en-US" dirty="0" smtClean="0"/>
              <a:t>1. project planning,   2. project monitoring and control activities. </a:t>
            </a:r>
            <a:endParaRPr lang="en-US" dirty="0" smtClean="0"/>
          </a:p>
          <a:p>
            <a:pPr algn="just" eaLnBrk="1" fontAlgn="auto" hangingPunct="1">
              <a:spcAft>
                <a:spcPts val="0"/>
              </a:spcAft>
              <a:buFont typeface="Wingdings" panose="05000000000000000000" pitchFamily="2" charset="2"/>
              <a:buChar char="Ø"/>
              <a:defRPr/>
            </a:pPr>
            <a:r>
              <a:rPr lang="en-US" i="1" dirty="0" smtClean="0">
                <a:solidFill>
                  <a:srgbClr val="FF0000"/>
                </a:solidFill>
              </a:rPr>
              <a:t>The project planning activity </a:t>
            </a:r>
            <a:r>
              <a:rPr lang="en-US" dirty="0" smtClean="0"/>
              <a:t>is undertaken before the development starts to plan the activities to be undertaken during development. </a:t>
            </a:r>
            <a:endParaRPr lang="en-US" dirty="0" smtClean="0"/>
          </a:p>
          <a:p>
            <a:pPr algn="just" eaLnBrk="1" fontAlgn="auto" hangingPunct="1">
              <a:spcAft>
                <a:spcPts val="0"/>
              </a:spcAft>
              <a:buFont typeface="Wingdings" panose="05000000000000000000" pitchFamily="2" charset="2"/>
              <a:buChar char="Ø"/>
              <a:defRPr/>
            </a:pPr>
            <a:r>
              <a:rPr lang="en-US" i="1" dirty="0" smtClean="0">
                <a:solidFill>
                  <a:srgbClr val="FF0000"/>
                </a:solidFill>
              </a:rPr>
              <a:t>The project monitoring and control activities </a:t>
            </a:r>
            <a:r>
              <a:rPr lang="en-US" dirty="0" smtClean="0"/>
              <a:t>are undertaken once the development activities start with the aim of ensuring that the development proceeds as per plan and changing the plan whenever required to cope up with the situation. </a:t>
            </a:r>
            <a:endParaRPr lang="en-US" dirty="0" smtClean="0"/>
          </a:p>
          <a:p>
            <a:pPr algn="just"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fontAlgn="auto" hangingPunct="1">
              <a:spcAft>
                <a:spcPts val="0"/>
              </a:spcAft>
              <a:defRPr/>
            </a:pPr>
            <a:r>
              <a:rPr lang="en-US" smtClean="0">
                <a:solidFill>
                  <a:srgbClr val="7B9899"/>
                </a:solidFill>
              </a:rPr>
              <a:t>Project planning </a:t>
            </a:r>
            <a:endParaRPr lang="en-US" smtClean="0">
              <a:solidFill>
                <a:srgbClr val="7B9899"/>
              </a:solidFill>
            </a:endParaRPr>
          </a:p>
        </p:txBody>
      </p:sp>
      <p:sp>
        <p:nvSpPr>
          <p:cNvPr id="3" name="Content Placeholder 2"/>
          <p:cNvSpPr>
            <a:spLocks noGrp="1"/>
          </p:cNvSpPr>
          <p:nvPr>
            <p:ph idx="1"/>
          </p:nvPr>
        </p:nvSpPr>
        <p:spPr>
          <a:xfrm>
            <a:off x="301625" y="1214422"/>
            <a:ext cx="8504238" cy="5643578"/>
          </a:xfrm>
        </p:spPr>
        <p:txBody>
          <a:bodyPr>
            <a:normAutofit/>
          </a:bodyPr>
          <a:lstStyle/>
          <a:p>
            <a:pPr algn="just" eaLnBrk="1" fontAlgn="auto" hangingPunct="1">
              <a:spcAft>
                <a:spcPts val="0"/>
              </a:spcAft>
              <a:buFont typeface="Wingdings" panose="05000000000000000000" pitchFamily="2" charset="2"/>
              <a:buChar char="Ø"/>
              <a:defRPr/>
            </a:pPr>
            <a:r>
              <a:rPr lang="en-US" dirty="0" smtClean="0"/>
              <a:t>Project planning is undertaken and completed even before any development activity starts. </a:t>
            </a:r>
            <a:endParaRPr lang="en-US" dirty="0" smtClean="0"/>
          </a:p>
          <a:p>
            <a:pPr algn="just" eaLnBrk="1" fontAlgn="auto" hangingPunct="1">
              <a:spcAft>
                <a:spcPts val="0"/>
              </a:spcAft>
              <a:buFont typeface="Wingdings" panose="05000000000000000000" pitchFamily="2" charset="2"/>
              <a:buChar char="Ø"/>
              <a:defRPr/>
            </a:pPr>
            <a:r>
              <a:rPr lang="en-US" dirty="0" smtClean="0"/>
              <a:t>Project planning consists of the following essential activities: </a:t>
            </a:r>
            <a:endParaRPr lang="en-US" dirty="0" smtClean="0"/>
          </a:p>
          <a:p>
            <a:pPr marL="617220" lvl="1" indent="-342900" algn="just" eaLnBrk="1" fontAlgn="auto" hangingPunct="1">
              <a:spcAft>
                <a:spcPts val="0"/>
              </a:spcAft>
              <a:buFont typeface="Wingdings" panose="05000000000000000000" pitchFamily="2" charset="2"/>
              <a:buChar char="Ø"/>
              <a:defRPr/>
            </a:pPr>
            <a:r>
              <a:rPr lang="en-US" sz="2400" dirty="0" smtClean="0"/>
              <a:t>Estimating the following attributes of the project: </a:t>
            </a:r>
            <a:endParaRPr lang="en-US" sz="2400" dirty="0" smtClean="0"/>
          </a:p>
          <a:p>
            <a:pPr marL="937260" lvl="2" indent="-342900" algn="just" eaLnBrk="1" fontAlgn="auto" hangingPunct="1">
              <a:spcAft>
                <a:spcPts val="0"/>
              </a:spcAft>
              <a:buClr>
                <a:schemeClr val="accent3"/>
              </a:buClr>
              <a:buFont typeface="Wingdings" panose="05000000000000000000" pitchFamily="2" charset="2"/>
              <a:buChar char="Ø"/>
              <a:defRPr/>
            </a:pPr>
            <a:r>
              <a:rPr lang="en-US" b="1" dirty="0" smtClean="0">
                <a:solidFill>
                  <a:srgbClr val="FF0000"/>
                </a:solidFill>
              </a:rPr>
              <a:t>Project size</a:t>
            </a:r>
            <a:r>
              <a:rPr lang="en-US" b="1" dirty="0" smtClean="0"/>
              <a:t>: What will be problem complexity in terms of the effort and time required to develop the product? </a:t>
            </a:r>
            <a:endParaRPr lang="en-US" b="1" dirty="0" smtClean="0"/>
          </a:p>
          <a:p>
            <a:pPr marL="937260" lvl="2" indent="-342900" algn="just" eaLnBrk="1" fontAlgn="auto" hangingPunct="1">
              <a:spcAft>
                <a:spcPts val="0"/>
              </a:spcAft>
              <a:buClr>
                <a:schemeClr val="accent3"/>
              </a:buClr>
              <a:buFont typeface="Wingdings" panose="05000000000000000000" pitchFamily="2" charset="2"/>
              <a:buChar char="Ø"/>
              <a:defRPr/>
            </a:pPr>
            <a:r>
              <a:rPr lang="en-US" sz="2800" b="1" dirty="0" smtClean="0">
                <a:solidFill>
                  <a:srgbClr val="FF0000"/>
                </a:solidFill>
              </a:rPr>
              <a:t>Cost: </a:t>
            </a:r>
            <a:r>
              <a:rPr lang="en-US" sz="2800" b="1" dirty="0" smtClean="0"/>
              <a:t>How much is it going to cost to develop the project? </a:t>
            </a:r>
            <a:endParaRPr lang="en-US" sz="2800" b="1" dirty="0" smtClean="0"/>
          </a:p>
          <a:p>
            <a:pPr marL="937260" lvl="2" indent="-342900" algn="just" eaLnBrk="1" fontAlgn="auto" hangingPunct="1">
              <a:spcAft>
                <a:spcPts val="0"/>
              </a:spcAft>
              <a:buClr>
                <a:schemeClr val="accent3"/>
              </a:buClr>
              <a:buFont typeface="Wingdings" panose="05000000000000000000" pitchFamily="2" charset="2"/>
              <a:buChar char="Ø"/>
              <a:defRPr/>
            </a:pPr>
            <a:r>
              <a:rPr lang="en-US" b="1" dirty="0" smtClean="0">
                <a:solidFill>
                  <a:srgbClr val="FF0000"/>
                </a:solidFill>
              </a:rPr>
              <a:t>Duration: </a:t>
            </a:r>
            <a:r>
              <a:rPr lang="en-US" b="1" dirty="0" smtClean="0"/>
              <a:t>How long is it going to take to complete development? </a:t>
            </a:r>
            <a:endParaRPr lang="en-US" b="1" dirty="0" smtClean="0"/>
          </a:p>
          <a:p>
            <a:pPr marL="937260" lvl="2" indent="-342900" algn="just" eaLnBrk="1" fontAlgn="auto" hangingPunct="1">
              <a:spcAft>
                <a:spcPts val="0"/>
              </a:spcAft>
              <a:buClr>
                <a:schemeClr val="accent3"/>
              </a:buClr>
              <a:buFont typeface="Wingdings" panose="05000000000000000000" pitchFamily="2" charset="2"/>
              <a:buChar char="Ø"/>
              <a:defRPr/>
            </a:pPr>
            <a:r>
              <a:rPr lang="en-US" sz="2800" b="1" dirty="0" smtClean="0">
                <a:solidFill>
                  <a:srgbClr val="FF0000"/>
                </a:solidFill>
              </a:rPr>
              <a:t>Effort: </a:t>
            </a:r>
            <a:r>
              <a:rPr lang="en-US" sz="2800" b="1" dirty="0" smtClean="0"/>
              <a:t>How much effort would be required? </a:t>
            </a:r>
            <a:endParaRPr lang="en-US" sz="2800" b="1" dirty="0" smtClean="0"/>
          </a:p>
        </p:txBody>
      </p:sp>
    </p:spTree>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4800" y="1554162"/>
            <a:ext cx="8686800" cy="5303838"/>
          </a:xfrm>
        </p:spPr>
        <p:txBody>
          <a:bodyPr/>
          <a:lstStyle/>
          <a:p>
            <a:pPr algn="just">
              <a:buFont typeface="Wingdings" panose="05000000000000000000" pitchFamily="2" charset="2"/>
              <a:buChar char="Ø"/>
              <a:defRPr/>
            </a:pPr>
            <a:r>
              <a:rPr lang="en-US" dirty="0" smtClean="0"/>
              <a:t>The effectiveness of the subsequent planning activities is based on the accuracy of these estimations. </a:t>
            </a:r>
            <a:endParaRPr lang="en-US" dirty="0" smtClean="0"/>
          </a:p>
          <a:p>
            <a:pPr marL="617220" lvl="1" indent="-342900" algn="just">
              <a:buFont typeface="Wingdings" panose="05000000000000000000" pitchFamily="2" charset="2"/>
              <a:buChar char="Ø"/>
              <a:defRPr/>
            </a:pPr>
            <a:r>
              <a:rPr lang="en-US" dirty="0" smtClean="0"/>
              <a:t>Scheduling manpower and other resources</a:t>
            </a:r>
            <a:endParaRPr lang="en-US" dirty="0" smtClean="0"/>
          </a:p>
          <a:p>
            <a:pPr marL="617220" lvl="1" indent="-342900" algn="just">
              <a:buFont typeface="Wingdings" panose="05000000000000000000" pitchFamily="2" charset="2"/>
              <a:buChar char="Ø"/>
              <a:defRPr/>
            </a:pPr>
            <a:r>
              <a:rPr lang="en-US" dirty="0" smtClean="0"/>
              <a:t>Staff organization and staffing plans </a:t>
            </a:r>
            <a:endParaRPr lang="en-US" dirty="0" smtClean="0"/>
          </a:p>
          <a:p>
            <a:pPr marL="617220" lvl="1" indent="-342900" algn="just">
              <a:buFont typeface="Wingdings" panose="05000000000000000000" pitchFamily="2" charset="2"/>
              <a:buChar char="Ø"/>
              <a:defRPr/>
            </a:pPr>
            <a:r>
              <a:rPr lang="en-US" dirty="0" smtClean="0"/>
              <a:t>Risk identification, analysis, and abatement planning </a:t>
            </a:r>
            <a:endParaRPr lang="en-US" dirty="0" smtClean="0"/>
          </a:p>
          <a:p>
            <a:pPr marL="617220" lvl="1" indent="-342900" algn="just">
              <a:buFont typeface="Wingdings" panose="05000000000000000000" pitchFamily="2" charset="2"/>
              <a:buChar char="Ø"/>
              <a:defRPr/>
            </a:pPr>
            <a:r>
              <a:rPr lang="en-US" dirty="0" smtClean="0"/>
              <a:t>Miscellaneous plans such as quality assurance plan, configuration management plan, etc. </a:t>
            </a: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152384"/>
            <a:ext cx="8534400" cy="990600"/>
          </a:xfrm>
        </p:spPr>
        <p:txBody>
          <a:bodyPr>
            <a:normAutofit fontScale="90000"/>
          </a:bodyPr>
          <a:lstStyle/>
          <a:p>
            <a:pPr eaLnBrk="1" fontAlgn="auto" hangingPunct="1">
              <a:spcAft>
                <a:spcPts val="0"/>
              </a:spcAft>
              <a:defRPr/>
            </a:pPr>
            <a:r>
              <a:rPr lang="en-US" dirty="0" smtClean="0"/>
              <a:t>Precedence ordering among project planning activities </a:t>
            </a:r>
            <a:endParaRPr lang="en-US" dirty="0"/>
          </a:p>
        </p:txBody>
      </p:sp>
      <p:pic>
        <p:nvPicPr>
          <p:cNvPr id="52227" name="Picture 2"/>
          <p:cNvPicPr>
            <a:picLocks noGrp="1" noChangeAspect="1" noChangeArrowheads="1"/>
          </p:cNvPicPr>
          <p:nvPr>
            <p:ph idx="1"/>
          </p:nvPr>
        </p:nvPicPr>
        <p:blipFill>
          <a:blip r:embed="rId1"/>
          <a:srcRect/>
          <a:stretch>
            <a:fillRect/>
          </a:stretch>
        </p:blipFill>
        <p:spPr>
          <a:xfrm>
            <a:off x="25101" y="1285860"/>
            <a:ext cx="9015984" cy="5572140"/>
          </a:xfrm>
          <a:noFill/>
        </p:spPr>
      </p:pic>
    </p:spTree>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solidFill>
                  <a:srgbClr val="7B9899"/>
                </a:solidFill>
              </a:rPr>
              <a:t>Software Project Management Plan (SPMP) </a:t>
            </a:r>
            <a:endParaRPr lang="en-US" dirty="0" smtClean="0">
              <a:solidFill>
                <a:srgbClr val="7B9899"/>
              </a:solidFill>
            </a:endParaRPr>
          </a:p>
        </p:txBody>
      </p:sp>
      <p:sp>
        <p:nvSpPr>
          <p:cNvPr id="3" name="Content Placeholder 2"/>
          <p:cNvSpPr>
            <a:spLocks noGrp="1"/>
          </p:cNvSpPr>
          <p:nvPr>
            <p:ph idx="1"/>
          </p:nvPr>
        </p:nvSpPr>
        <p:spPr>
          <a:xfrm>
            <a:off x="304800" y="1285861"/>
            <a:ext cx="8686800" cy="5572140"/>
          </a:xfrm>
        </p:spPr>
        <p:txBody>
          <a:bodyPr>
            <a:normAutofit fontScale="77500" lnSpcReduction="20000"/>
          </a:bodyPr>
          <a:lstStyle/>
          <a:p>
            <a:pPr algn="just" eaLnBrk="1" fontAlgn="auto" hangingPunct="1">
              <a:spcAft>
                <a:spcPts val="0"/>
              </a:spcAft>
              <a:buFont typeface="Wingdings" panose="05000000000000000000" pitchFamily="2" charset="2"/>
              <a:buChar char="Ø"/>
              <a:defRPr/>
            </a:pPr>
            <a:r>
              <a:rPr lang="en-US" sz="4300" dirty="0" smtClean="0"/>
              <a:t>Once project planning is complete, project managers document their plans in a Software Project Management Plan (SPMP) document. </a:t>
            </a:r>
            <a:endParaRPr lang="en-US" sz="4300" dirty="0" smtClean="0"/>
          </a:p>
          <a:p>
            <a:pPr algn="just" eaLnBrk="1" fontAlgn="auto" hangingPunct="1">
              <a:spcAft>
                <a:spcPts val="0"/>
              </a:spcAft>
              <a:buFont typeface="Wingdings" panose="05000000000000000000" pitchFamily="2" charset="2"/>
              <a:buChar char="Ø"/>
              <a:defRPr/>
            </a:pPr>
            <a:r>
              <a:rPr lang="en-US" sz="4300" dirty="0" smtClean="0"/>
              <a:t>Organization of the Software Project Management Plan (SPMP) Document </a:t>
            </a:r>
            <a:endParaRPr lang="en-US" sz="4300" dirty="0" smtClean="0"/>
          </a:p>
          <a:p>
            <a:pPr algn="just" eaLnBrk="1" fontAlgn="auto" hangingPunct="1">
              <a:spcAft>
                <a:spcPts val="0"/>
              </a:spcAft>
              <a:buFont typeface="Wingdings" panose="05000000000000000000" pitchFamily="2" charset="2"/>
              <a:buChar char="Ø"/>
              <a:defRPr/>
            </a:pPr>
            <a:endParaRPr lang="en-US" sz="4300" dirty="0" smtClean="0"/>
          </a:p>
          <a:p>
            <a:pPr algn="just" eaLnBrk="1" fontAlgn="auto" hangingPunct="1">
              <a:spcAft>
                <a:spcPts val="0"/>
              </a:spcAft>
              <a:buFont typeface="Wingdings" panose="05000000000000000000" pitchFamily="2" charset="2"/>
              <a:buChar char="Ø"/>
              <a:defRPr/>
            </a:pPr>
            <a:r>
              <a:rPr lang="en-US" sz="4300" b="1" dirty="0" smtClean="0"/>
              <a:t>1.Introduction </a:t>
            </a:r>
            <a:endParaRPr lang="en-US" sz="4300" dirty="0" smtClean="0"/>
          </a:p>
          <a:p>
            <a:pPr marL="0" indent="0" algn="just" eaLnBrk="1" fontAlgn="auto" hangingPunct="1">
              <a:spcAft>
                <a:spcPts val="0"/>
              </a:spcAft>
              <a:buFont typeface="Wingdings 2" panose="05020102010507070707"/>
              <a:buNone/>
              <a:defRPr/>
            </a:pPr>
            <a:r>
              <a:rPr lang="en-US" sz="4300" dirty="0" smtClean="0"/>
              <a:t>(a) Objectives </a:t>
            </a:r>
            <a:endParaRPr lang="en-US" sz="4300" dirty="0" smtClean="0"/>
          </a:p>
          <a:p>
            <a:pPr marL="0" indent="0" algn="just" eaLnBrk="1" fontAlgn="auto" hangingPunct="1">
              <a:spcAft>
                <a:spcPts val="0"/>
              </a:spcAft>
              <a:buFont typeface="Wingdings 2" panose="05020102010507070707"/>
              <a:buNone/>
              <a:defRPr/>
            </a:pPr>
            <a:r>
              <a:rPr lang="en-US" sz="4300" dirty="0" smtClean="0"/>
              <a:t>(b) Major Functions </a:t>
            </a:r>
            <a:endParaRPr lang="en-US" sz="4300" dirty="0" smtClean="0"/>
          </a:p>
          <a:p>
            <a:pPr marL="0" indent="0" algn="just" eaLnBrk="1" fontAlgn="auto" hangingPunct="1">
              <a:spcAft>
                <a:spcPts val="0"/>
              </a:spcAft>
              <a:buFont typeface="Wingdings 2" panose="05020102010507070707"/>
              <a:buNone/>
              <a:defRPr/>
            </a:pPr>
            <a:r>
              <a:rPr lang="en-US" sz="4300" dirty="0" smtClean="0"/>
              <a:t>(c) Performance Issues </a:t>
            </a:r>
            <a:endParaRPr lang="en-US" sz="4300" dirty="0" smtClean="0"/>
          </a:p>
          <a:p>
            <a:pPr marL="0" indent="0" algn="just" eaLnBrk="1" fontAlgn="auto" hangingPunct="1">
              <a:spcAft>
                <a:spcPts val="0"/>
              </a:spcAft>
              <a:buFont typeface="Wingdings 2" panose="05020102010507070707"/>
              <a:buNone/>
              <a:defRPr/>
            </a:pPr>
            <a:r>
              <a:rPr lang="en-US" sz="4300" dirty="0" smtClean="0"/>
              <a:t>(d) Management and Technical Constraints </a:t>
            </a: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1414"/>
            <a:ext cx="8686800" cy="838200"/>
          </a:xfrm>
        </p:spPr>
        <p:txBody>
          <a:bodyPr/>
          <a:lstStyle/>
          <a:p>
            <a:endParaRPr lang="en-IN"/>
          </a:p>
        </p:txBody>
      </p:sp>
      <p:sp>
        <p:nvSpPr>
          <p:cNvPr id="3" name="Content Placeholder 2"/>
          <p:cNvSpPr>
            <a:spLocks noGrp="1"/>
          </p:cNvSpPr>
          <p:nvPr>
            <p:ph idx="1"/>
          </p:nvPr>
        </p:nvSpPr>
        <p:spPr>
          <a:xfrm>
            <a:off x="304800" y="1071546"/>
            <a:ext cx="8686800" cy="5786454"/>
          </a:xfrm>
        </p:spPr>
        <p:txBody>
          <a:bodyPr>
            <a:normAutofit fontScale="85000" lnSpcReduction="10000"/>
          </a:bodyPr>
          <a:lstStyle/>
          <a:p>
            <a:pPr algn="just">
              <a:buFont typeface="Wingdings" panose="05000000000000000000" pitchFamily="2" charset="2"/>
              <a:buChar char="Ø"/>
              <a:defRPr/>
            </a:pPr>
            <a:r>
              <a:rPr lang="en-US" b="1" dirty="0" smtClean="0"/>
              <a:t>2. Project Estimates </a:t>
            </a:r>
            <a:endParaRPr lang="en-US" b="1" dirty="0" smtClean="0"/>
          </a:p>
          <a:p>
            <a:pPr algn="just">
              <a:buFont typeface="Wingdings" panose="05000000000000000000" pitchFamily="2" charset="2"/>
              <a:buChar char="Ø"/>
              <a:defRPr/>
            </a:pPr>
            <a:endParaRPr lang="en-US" dirty="0" smtClean="0"/>
          </a:p>
          <a:p>
            <a:pPr marL="0" indent="0" algn="just">
              <a:buNone/>
              <a:defRPr/>
            </a:pPr>
            <a:r>
              <a:rPr lang="en-US" dirty="0" smtClean="0"/>
              <a:t>(a) Historical Data Used </a:t>
            </a:r>
            <a:endParaRPr lang="en-US" dirty="0" smtClean="0"/>
          </a:p>
          <a:p>
            <a:pPr marL="0" indent="0" algn="just">
              <a:buNone/>
              <a:defRPr/>
            </a:pPr>
            <a:r>
              <a:rPr lang="en-US" dirty="0" smtClean="0"/>
              <a:t>(b) Estimation Techniques Used </a:t>
            </a:r>
            <a:endParaRPr lang="en-US" dirty="0" smtClean="0"/>
          </a:p>
          <a:p>
            <a:pPr marL="0" indent="0" algn="just">
              <a:buNone/>
              <a:defRPr/>
            </a:pPr>
            <a:r>
              <a:rPr lang="en-US" dirty="0" smtClean="0"/>
              <a:t>(c) Effort, Resource, Cost, and Project Duration Estimates </a:t>
            </a:r>
            <a:endParaRPr lang="en-US" dirty="0" smtClean="0"/>
          </a:p>
          <a:p>
            <a:pPr algn="just">
              <a:buFont typeface="Wingdings" panose="05000000000000000000" pitchFamily="2" charset="2"/>
              <a:buChar char="Ø"/>
              <a:defRPr/>
            </a:pPr>
            <a:endParaRPr lang="en-US" dirty="0" smtClean="0"/>
          </a:p>
          <a:p>
            <a:pPr algn="just">
              <a:buFont typeface="Wingdings" panose="05000000000000000000" pitchFamily="2" charset="2"/>
              <a:buChar char="Ø"/>
              <a:defRPr/>
            </a:pPr>
            <a:r>
              <a:rPr lang="en-US" b="1" dirty="0" smtClean="0"/>
              <a:t>3. Schedule </a:t>
            </a:r>
            <a:endParaRPr lang="en-US" b="1" dirty="0" smtClean="0"/>
          </a:p>
          <a:p>
            <a:pPr algn="just">
              <a:buFont typeface="Wingdings" panose="05000000000000000000" pitchFamily="2" charset="2"/>
              <a:buChar char="Ø"/>
              <a:defRPr/>
            </a:pPr>
            <a:endParaRPr lang="en-US" dirty="0" smtClean="0"/>
          </a:p>
          <a:p>
            <a:pPr marL="0" indent="0" algn="just">
              <a:buNone/>
              <a:defRPr/>
            </a:pPr>
            <a:r>
              <a:rPr lang="en-US" dirty="0" smtClean="0"/>
              <a:t>(a) Work Breakdown Structure </a:t>
            </a:r>
            <a:endParaRPr lang="en-US" dirty="0" smtClean="0"/>
          </a:p>
          <a:p>
            <a:pPr marL="0" indent="0" algn="just">
              <a:buNone/>
              <a:defRPr/>
            </a:pPr>
            <a:r>
              <a:rPr lang="en-US" dirty="0" smtClean="0"/>
              <a:t>(b) Task Network Representation </a:t>
            </a:r>
            <a:endParaRPr lang="en-US" dirty="0" smtClean="0"/>
          </a:p>
          <a:p>
            <a:pPr marL="0" indent="0" algn="just">
              <a:buNone/>
              <a:defRPr/>
            </a:pPr>
            <a:r>
              <a:rPr lang="en-US" dirty="0" smtClean="0"/>
              <a:t>(c) Gantt Chart Representation </a:t>
            </a:r>
            <a:endParaRPr lang="en-US" dirty="0" smtClean="0"/>
          </a:p>
          <a:p>
            <a:pPr marL="0" indent="0" algn="just">
              <a:buNone/>
              <a:defRPr/>
            </a:pPr>
            <a:r>
              <a:rPr lang="en-US" dirty="0" smtClean="0"/>
              <a:t>(d) PERT Chart Representation </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625" y="1071546"/>
            <a:ext cx="8504238" cy="5786454"/>
          </a:xfrm>
        </p:spPr>
        <p:txBody>
          <a:bodyPr>
            <a:normAutofit fontScale="85000" lnSpcReduction="20000"/>
          </a:bodyPr>
          <a:lstStyle/>
          <a:p>
            <a:pPr eaLnBrk="1" fontAlgn="auto" hangingPunct="1">
              <a:spcAft>
                <a:spcPts val="0"/>
              </a:spcAft>
              <a:buFont typeface="Wingdings" panose="05000000000000000000" pitchFamily="2" charset="2"/>
              <a:buChar char="Ø"/>
              <a:defRPr/>
            </a:pPr>
            <a:r>
              <a:rPr lang="en-US" b="1" dirty="0" smtClean="0"/>
              <a:t>4. Project Resources </a:t>
            </a:r>
            <a:endParaRPr lang="en-US" b="1" dirty="0" smtClean="0"/>
          </a:p>
          <a:p>
            <a:pPr marL="0" indent="0" eaLnBrk="1" fontAlgn="auto" hangingPunct="1">
              <a:spcAft>
                <a:spcPts val="0"/>
              </a:spcAft>
              <a:buFont typeface="Wingdings 2" panose="05020102010507070707"/>
              <a:buNone/>
              <a:defRPr/>
            </a:pPr>
            <a:r>
              <a:rPr lang="en-US" dirty="0" smtClean="0"/>
              <a:t>(a) People </a:t>
            </a:r>
            <a:endParaRPr lang="en-US" dirty="0" smtClean="0"/>
          </a:p>
          <a:p>
            <a:pPr marL="0" indent="0" eaLnBrk="1" fontAlgn="auto" hangingPunct="1">
              <a:spcAft>
                <a:spcPts val="0"/>
              </a:spcAft>
              <a:buFont typeface="Wingdings 2" panose="05020102010507070707"/>
              <a:buNone/>
              <a:defRPr/>
            </a:pPr>
            <a:r>
              <a:rPr lang="en-US" dirty="0" smtClean="0"/>
              <a:t>(b) Hardware and Software </a:t>
            </a:r>
            <a:endParaRPr lang="en-US" dirty="0" smtClean="0"/>
          </a:p>
          <a:p>
            <a:pPr marL="0" indent="0" eaLnBrk="1" fontAlgn="auto" hangingPunct="1">
              <a:spcAft>
                <a:spcPts val="0"/>
              </a:spcAft>
              <a:buFont typeface="Wingdings 2" panose="05020102010507070707"/>
              <a:buNone/>
              <a:defRPr/>
            </a:pPr>
            <a:r>
              <a:rPr lang="en-US" dirty="0" smtClean="0"/>
              <a:t>(c) Special Resources </a:t>
            </a:r>
            <a:endParaRPr lang="en-US" dirty="0" smtClean="0"/>
          </a:p>
          <a:p>
            <a:pPr eaLnBrk="1" fontAlgn="auto" hangingPunct="1">
              <a:spcAft>
                <a:spcPts val="0"/>
              </a:spcAft>
              <a:buFont typeface="Wingdings" panose="05000000000000000000" pitchFamily="2" charset="2"/>
              <a:buChar char="Ø"/>
              <a:defRPr/>
            </a:pPr>
            <a:endParaRPr lang="en-US" b="1" dirty="0" smtClean="0"/>
          </a:p>
          <a:p>
            <a:pPr eaLnBrk="1" fontAlgn="auto" hangingPunct="1">
              <a:spcAft>
                <a:spcPts val="0"/>
              </a:spcAft>
              <a:buFont typeface="Wingdings" panose="05000000000000000000" pitchFamily="2" charset="2"/>
              <a:buChar char="Ø"/>
              <a:defRPr/>
            </a:pPr>
            <a:r>
              <a:rPr lang="en-US" b="1" dirty="0" smtClean="0"/>
              <a:t>5. Staff Organization </a:t>
            </a:r>
            <a:endParaRPr lang="en-US" b="1" dirty="0" smtClean="0"/>
          </a:p>
          <a:p>
            <a:pPr marL="0" indent="0" eaLnBrk="1" fontAlgn="auto" hangingPunct="1">
              <a:spcAft>
                <a:spcPts val="0"/>
              </a:spcAft>
              <a:buFont typeface="Wingdings 2" panose="05020102010507070707"/>
              <a:buNone/>
              <a:defRPr/>
            </a:pPr>
            <a:r>
              <a:rPr lang="en-US" dirty="0" smtClean="0"/>
              <a:t>(a) Team Structure </a:t>
            </a:r>
            <a:endParaRPr lang="en-US" dirty="0" smtClean="0"/>
          </a:p>
          <a:p>
            <a:pPr marL="0" indent="0" eaLnBrk="1" fontAlgn="auto" hangingPunct="1">
              <a:spcAft>
                <a:spcPts val="0"/>
              </a:spcAft>
              <a:buFont typeface="Wingdings 2" panose="05020102010507070707"/>
              <a:buNone/>
              <a:defRPr/>
            </a:pPr>
            <a:r>
              <a:rPr lang="en-US" dirty="0" smtClean="0"/>
              <a:t>(b) Management Reporting </a:t>
            </a:r>
            <a:endParaRPr lang="en-US" dirty="0" smtClean="0"/>
          </a:p>
          <a:p>
            <a:pPr eaLnBrk="1" fontAlgn="auto" hangingPunct="1">
              <a:spcAft>
                <a:spcPts val="0"/>
              </a:spcAft>
              <a:buFont typeface="Wingdings" panose="05000000000000000000" pitchFamily="2" charset="2"/>
              <a:buChar char="Ø"/>
              <a:defRPr/>
            </a:pPr>
            <a:endParaRPr lang="en-US" dirty="0" smtClean="0"/>
          </a:p>
          <a:p>
            <a:pPr eaLnBrk="1" fontAlgn="auto" hangingPunct="1">
              <a:spcAft>
                <a:spcPts val="0"/>
              </a:spcAft>
              <a:buFont typeface="Wingdings" panose="05000000000000000000" pitchFamily="2" charset="2"/>
              <a:buChar char="Ø"/>
              <a:defRPr/>
            </a:pPr>
            <a:r>
              <a:rPr lang="en-US" b="1" dirty="0" smtClean="0"/>
              <a:t>6. Risk Management Plan </a:t>
            </a:r>
            <a:endParaRPr lang="en-US" b="1" dirty="0" smtClean="0"/>
          </a:p>
          <a:p>
            <a:pPr marL="0" indent="0" eaLnBrk="1" fontAlgn="auto" hangingPunct="1">
              <a:spcAft>
                <a:spcPts val="0"/>
              </a:spcAft>
              <a:buFont typeface="Wingdings 2" panose="05020102010507070707"/>
              <a:buNone/>
              <a:defRPr/>
            </a:pPr>
            <a:r>
              <a:rPr lang="en-US" dirty="0" smtClean="0"/>
              <a:t>(a) Risk Analysis </a:t>
            </a:r>
            <a:endParaRPr lang="en-US" dirty="0" smtClean="0"/>
          </a:p>
          <a:p>
            <a:pPr marL="0" indent="0" eaLnBrk="1" fontAlgn="auto" hangingPunct="1">
              <a:spcAft>
                <a:spcPts val="0"/>
              </a:spcAft>
              <a:buFont typeface="Wingdings 2" panose="05020102010507070707"/>
              <a:buNone/>
              <a:defRPr/>
            </a:pPr>
            <a:r>
              <a:rPr lang="en-US" dirty="0" smtClean="0"/>
              <a:t>(b) Risk Identification </a:t>
            </a:r>
            <a:endParaRPr lang="en-US" dirty="0" smtClean="0"/>
          </a:p>
          <a:p>
            <a:pPr marL="0" indent="0" eaLnBrk="1" fontAlgn="auto" hangingPunct="1">
              <a:spcAft>
                <a:spcPts val="0"/>
              </a:spcAft>
              <a:buFont typeface="Wingdings 2" panose="05020102010507070707"/>
              <a:buNone/>
              <a:defRPr/>
            </a:pPr>
            <a:r>
              <a:rPr lang="en-US" dirty="0" smtClean="0"/>
              <a:t>(c) Risk Estimation </a:t>
            </a:r>
            <a:endParaRPr lang="en-US" dirty="0" smtClean="0"/>
          </a:p>
          <a:p>
            <a:pPr marL="0" indent="0" eaLnBrk="1" fontAlgn="auto" hangingPunct="1">
              <a:spcAft>
                <a:spcPts val="0"/>
              </a:spcAft>
              <a:buFont typeface="Wingdings 2" panose="05020102010507070707"/>
              <a:buNone/>
              <a:defRPr/>
            </a:pPr>
            <a:r>
              <a:rPr lang="en-US" dirty="0" smtClean="0"/>
              <a:t>(d) Risk Abatement Procedures </a:t>
            </a:r>
            <a:endParaRPr lang="en-US" dirty="0" smtClean="0"/>
          </a:p>
          <a:p>
            <a:pPr marL="274320" indent="-274320" eaLnBrk="1" fontAlgn="auto" hangingPunct="1">
              <a:spcAft>
                <a:spcPts val="0"/>
              </a:spcAft>
              <a:buFont typeface="Wingdings 2" panose="05020102010507070707"/>
              <a:buChar char=""/>
              <a:defRPr/>
            </a:pPr>
            <a:endParaRPr lang="en-US" dirty="0" smtClean="0"/>
          </a:p>
          <a:p>
            <a:pPr marL="274320" indent="-274320" eaLnBrk="1" fontAlgn="auto" hangingPunct="1">
              <a:spcAft>
                <a:spcPts val="0"/>
              </a:spcAft>
              <a:buFont typeface="Wingdings 2" panose="05020102010507070707"/>
              <a:buChar char=""/>
              <a:defRPr/>
            </a:pP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20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2984"/>
            <a:ext cx="8686800" cy="5715016"/>
          </a:xfrm>
        </p:spPr>
        <p:txBody>
          <a:bodyPr>
            <a:normAutofit/>
          </a:bodyPr>
          <a:lstStyle/>
          <a:p>
            <a:pPr eaLnBrk="1" fontAlgn="auto" hangingPunct="1">
              <a:spcAft>
                <a:spcPts val="0"/>
              </a:spcAft>
              <a:buFont typeface="Wingdings" panose="05000000000000000000" pitchFamily="2" charset="2"/>
              <a:buChar char="Ø"/>
              <a:defRPr/>
            </a:pPr>
            <a:r>
              <a:rPr lang="en-US" dirty="0" smtClean="0"/>
              <a:t>7. </a:t>
            </a:r>
            <a:r>
              <a:rPr lang="en-US" b="1" dirty="0" smtClean="0"/>
              <a:t>Project Tracking and Control Plan </a:t>
            </a:r>
            <a:endParaRPr lang="en-US" b="1" dirty="0" smtClean="0"/>
          </a:p>
          <a:p>
            <a:pPr eaLnBrk="1" fontAlgn="auto" hangingPunct="1">
              <a:spcAft>
                <a:spcPts val="0"/>
              </a:spcAft>
              <a:buFont typeface="Wingdings" panose="05000000000000000000" pitchFamily="2" charset="2"/>
              <a:buChar char="Ø"/>
              <a:defRPr/>
            </a:pPr>
            <a:endParaRPr lang="en-US" dirty="0" smtClean="0"/>
          </a:p>
          <a:p>
            <a:pPr eaLnBrk="1" fontAlgn="auto" hangingPunct="1">
              <a:spcAft>
                <a:spcPts val="0"/>
              </a:spcAft>
              <a:buFont typeface="Wingdings" panose="05000000000000000000" pitchFamily="2" charset="2"/>
              <a:buChar char="Ø"/>
              <a:defRPr/>
            </a:pPr>
            <a:r>
              <a:rPr lang="en-US" dirty="0" smtClean="0"/>
              <a:t>8. </a:t>
            </a:r>
            <a:r>
              <a:rPr lang="en-US" b="1" dirty="0" smtClean="0"/>
              <a:t>Miscellaneous Plans </a:t>
            </a:r>
            <a:endParaRPr lang="en-US" dirty="0" smtClean="0"/>
          </a:p>
          <a:p>
            <a:pPr marL="0" indent="0" eaLnBrk="1" fontAlgn="auto" hangingPunct="1">
              <a:spcAft>
                <a:spcPts val="0"/>
              </a:spcAft>
              <a:buFont typeface="Wingdings 2" panose="05020102010507070707"/>
              <a:buNone/>
              <a:defRPr/>
            </a:pPr>
            <a:r>
              <a:rPr lang="en-US" dirty="0" smtClean="0"/>
              <a:t>(a) Process Tailoring </a:t>
            </a:r>
            <a:endParaRPr lang="en-US" dirty="0" smtClean="0"/>
          </a:p>
          <a:p>
            <a:pPr marL="0" indent="0" eaLnBrk="1" fontAlgn="auto" hangingPunct="1">
              <a:spcAft>
                <a:spcPts val="0"/>
              </a:spcAft>
              <a:buFont typeface="Wingdings 2" panose="05020102010507070707"/>
              <a:buNone/>
              <a:defRPr/>
            </a:pPr>
            <a:r>
              <a:rPr lang="en-US" dirty="0" smtClean="0"/>
              <a:t>(b) Quality Assurance Plan </a:t>
            </a:r>
            <a:endParaRPr lang="en-US" dirty="0" smtClean="0"/>
          </a:p>
          <a:p>
            <a:pPr marL="0" indent="0" eaLnBrk="1" fontAlgn="auto" hangingPunct="1">
              <a:spcAft>
                <a:spcPts val="0"/>
              </a:spcAft>
              <a:buFont typeface="Wingdings 2" panose="05020102010507070707"/>
              <a:buNone/>
              <a:defRPr/>
            </a:pPr>
            <a:r>
              <a:rPr lang="en-US" dirty="0" smtClean="0"/>
              <a:t>(c) Configuration Management Plan </a:t>
            </a:r>
            <a:endParaRPr lang="en-US" dirty="0" smtClean="0"/>
          </a:p>
          <a:p>
            <a:pPr marL="0" indent="0" eaLnBrk="1" fontAlgn="auto" hangingPunct="1">
              <a:spcAft>
                <a:spcPts val="0"/>
              </a:spcAft>
              <a:buFont typeface="Wingdings 2" panose="05020102010507070707"/>
              <a:buNone/>
              <a:defRPr/>
            </a:pPr>
            <a:r>
              <a:rPr lang="en-US" dirty="0" smtClean="0"/>
              <a:t>(d) Validation and Verification </a:t>
            </a:r>
            <a:endParaRPr lang="en-US" dirty="0" smtClean="0"/>
          </a:p>
          <a:p>
            <a:pPr marL="0" indent="0" eaLnBrk="1" fontAlgn="auto" hangingPunct="1">
              <a:spcAft>
                <a:spcPts val="0"/>
              </a:spcAft>
              <a:buFont typeface="Wingdings 2" panose="05020102010507070707"/>
              <a:buNone/>
              <a:defRPr/>
            </a:pPr>
            <a:r>
              <a:rPr lang="en-US" dirty="0" smtClean="0"/>
              <a:t>(e) System Testing Plan </a:t>
            </a:r>
            <a:endParaRPr lang="en-US" dirty="0" smtClean="0"/>
          </a:p>
          <a:p>
            <a:pPr marL="0" indent="0" eaLnBrk="1" fontAlgn="auto" hangingPunct="1">
              <a:spcAft>
                <a:spcPts val="0"/>
              </a:spcAft>
              <a:buFont typeface="Wingdings 2" panose="05020102010507070707"/>
              <a:buNone/>
              <a:defRPr/>
            </a:pPr>
            <a:r>
              <a:rPr lang="en-US" dirty="0" smtClean="0"/>
              <a:t>(f) Delivery, Installation, and Maintenance Plan </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108" y="3162304"/>
            <a:ext cx="8686800" cy="838200"/>
          </a:xfrm>
        </p:spPr>
        <p:txBody>
          <a:bodyPr>
            <a:normAutofit fontScale="90000"/>
          </a:bodyPr>
          <a:lstStyle/>
          <a:p>
            <a:pPr algn="ctr"/>
            <a:r>
              <a:rPr lang="en-US" b="1" dirty="0" smtClean="0">
                <a:solidFill>
                  <a:schemeClr val="tx1"/>
                </a:solidFill>
              </a:rPr>
              <a:t>RESOURCES AND THEIR ESTIMATION</a:t>
            </a:r>
            <a:br>
              <a:rPr lang="en-US" b="1" dirty="0" smtClean="0">
                <a:solidFill>
                  <a:schemeClr val="tx1"/>
                </a:solidFill>
              </a:rPr>
            </a:br>
            <a:r>
              <a:rPr lang="en-IN" dirty="0" smtClean="0"/>
              <a:t> </a:t>
            </a:r>
            <a:r>
              <a:rPr lang="en-IN" b="1" dirty="0" smtClean="0">
                <a:solidFill>
                  <a:schemeClr val="tx1"/>
                </a:solidFill>
              </a:rPr>
              <a:t>LOC and FP estimation</a:t>
            </a:r>
            <a:endParaRPr lang="en-IN" b="1" dirty="0" smtClean="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IN" dirty="0"/>
          </a:p>
        </p:txBody>
      </p:sp>
      <p:pic>
        <p:nvPicPr>
          <p:cNvPr id="5" name="Content Placeholder 4"/>
          <p:cNvPicPr>
            <a:picLocks noGrp="1"/>
          </p:cNvPicPr>
          <p:nvPr>
            <p:ph idx="1"/>
          </p:nvPr>
        </p:nvPicPr>
        <p:blipFill>
          <a:blip r:embed="rId1"/>
          <a:srcRect/>
          <a:stretch>
            <a:fillRect/>
          </a:stretch>
        </p:blipFill>
        <p:spPr bwMode="auto">
          <a:xfrm>
            <a:off x="0" y="1357298"/>
            <a:ext cx="9144000" cy="5500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What is a successful project?</a:t>
            </a:r>
            <a:endParaRPr lang="en-US" smtClean="0">
              <a:solidFill>
                <a:srgbClr val="7B9899"/>
              </a:solidFill>
            </a:endParaRPr>
          </a:p>
        </p:txBody>
      </p:sp>
      <p:sp>
        <p:nvSpPr>
          <p:cNvPr id="17411"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Customer Requirements satisfied/exceeded</a:t>
            </a:r>
            <a:endParaRPr lang="en-US" smtClean="0"/>
          </a:p>
          <a:p>
            <a:pPr eaLnBrk="1" hangingPunct="1">
              <a:buFont typeface="Wingdings" panose="05000000000000000000" pitchFamily="2" charset="2"/>
              <a:buChar char="Ø"/>
            </a:pPr>
            <a:endParaRPr lang="en-US" smtClean="0"/>
          </a:p>
          <a:p>
            <a:pPr eaLnBrk="1" hangingPunct="1">
              <a:buFont typeface="Wingdings" panose="05000000000000000000" pitchFamily="2" charset="2"/>
              <a:buChar char="Ø"/>
            </a:pPr>
            <a:r>
              <a:rPr lang="en-US" smtClean="0"/>
              <a:t>Completed within allocated time frame</a:t>
            </a:r>
            <a:endParaRPr lang="en-US" smtClean="0"/>
          </a:p>
          <a:p>
            <a:pPr eaLnBrk="1" hangingPunct="1">
              <a:buFont typeface="Wingdings" panose="05000000000000000000" pitchFamily="2" charset="2"/>
              <a:buChar char="Ø"/>
            </a:pPr>
            <a:endParaRPr lang="en-US" smtClean="0"/>
          </a:p>
          <a:p>
            <a:pPr eaLnBrk="1" hangingPunct="1">
              <a:buFont typeface="Wingdings" panose="05000000000000000000" pitchFamily="2" charset="2"/>
              <a:buChar char="Ø"/>
            </a:pPr>
            <a:r>
              <a:rPr lang="en-US" smtClean="0"/>
              <a:t>Completed within allocated budget</a:t>
            </a:r>
            <a:endParaRPr lang="en-US" smtClean="0"/>
          </a:p>
          <a:p>
            <a:pPr eaLnBrk="1" hangingPunct="1">
              <a:buFont typeface="Wingdings" panose="05000000000000000000" pitchFamily="2" charset="2"/>
              <a:buChar char="Ø"/>
            </a:pPr>
            <a:endParaRPr lang="en-US" smtClean="0"/>
          </a:p>
          <a:p>
            <a:pPr eaLnBrk="1" hangingPunct="1">
              <a:buFont typeface="Wingdings" panose="05000000000000000000" pitchFamily="2" charset="2"/>
              <a:buChar char="Ø"/>
            </a:pPr>
            <a:r>
              <a:rPr lang="en-US" smtClean="0"/>
              <a:t>Acceptance by the customer</a:t>
            </a:r>
            <a:endParaRPr lang="en-US" smtClean="0"/>
          </a:p>
          <a:p>
            <a:pPr eaLnBrk="1" hangingPunct="1"/>
            <a:endParaRPr lang="en-US" smtClean="0"/>
          </a:p>
        </p:txBody>
      </p:sp>
    </p:spTree>
  </p:cSld>
  <p:clrMapOvr>
    <a:masterClrMapping/>
  </p:clrMapOvr>
  <p:transition advClick="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20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fade">
                                      <p:cBhvr>
                                        <p:cTn id="12" dur="2000"/>
                                        <p:tgtEl>
                                          <p:spTgt spid="1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animEffect transition="in" filter="fade">
                                      <p:cBhvr>
                                        <p:cTn id="17" dur="2000"/>
                                        <p:tgtEl>
                                          <p:spTgt spid="17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11">
                                            <p:txEl>
                                              <p:pRg st="6" end="6"/>
                                            </p:txEl>
                                          </p:spTgt>
                                        </p:tgtEl>
                                        <p:attrNameLst>
                                          <p:attrName>style.visibility</p:attrName>
                                        </p:attrNameLst>
                                      </p:cBhvr>
                                      <p:to>
                                        <p:strVal val="visible"/>
                                      </p:to>
                                    </p:set>
                                    <p:animEffect transition="in" filter="fade">
                                      <p:cBhvr>
                                        <p:cTn id="22" dur="20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a:t>
            </a:r>
            <a:endParaRPr lang="en-US" dirty="0"/>
          </a:p>
        </p:txBody>
      </p:sp>
      <p:sp>
        <p:nvSpPr>
          <p:cNvPr id="3" name="Content Placeholder 2"/>
          <p:cNvSpPr>
            <a:spLocks noGrp="1"/>
          </p:cNvSpPr>
          <p:nvPr>
            <p:ph idx="1"/>
          </p:nvPr>
        </p:nvSpPr>
        <p:spPr>
          <a:xfrm>
            <a:off x="304800" y="1357298"/>
            <a:ext cx="8686800" cy="5500702"/>
          </a:xfrm>
        </p:spPr>
        <p:txBody>
          <a:bodyPr>
            <a:normAutofit lnSpcReduction="10000"/>
          </a:bodyPr>
          <a:lstStyle/>
          <a:p>
            <a:pPr algn="just"/>
            <a:r>
              <a:rPr lang="en-US" sz="2800" dirty="0" smtClean="0"/>
              <a:t>The second software planning task is estimation of the resources required to accomplish the software development effort. </a:t>
            </a:r>
            <a:endParaRPr lang="en-US" sz="2800" dirty="0" smtClean="0"/>
          </a:p>
          <a:p>
            <a:pPr algn="just"/>
            <a:r>
              <a:rPr lang="en-US" sz="2800" dirty="0" smtClean="0"/>
              <a:t>Figure in previous slide illustrates development resources as a pyramid. </a:t>
            </a:r>
            <a:endParaRPr lang="en-US" sz="2800" dirty="0" smtClean="0"/>
          </a:p>
          <a:p>
            <a:pPr algn="just"/>
            <a:r>
              <a:rPr lang="en-US" sz="2800" dirty="0" smtClean="0"/>
              <a:t>The </a:t>
            </a:r>
            <a:r>
              <a:rPr lang="en-US" sz="2800" i="1" dirty="0" smtClean="0"/>
              <a:t>development environment</a:t>
            </a:r>
            <a:r>
              <a:rPr lang="en-US" sz="2800" dirty="0" smtClean="0"/>
              <a:t>—hardware and software tools—sits at the foundation of the resources pyramid and provides the infrastructure to support the development effort. </a:t>
            </a:r>
            <a:endParaRPr lang="en-US" sz="2800" dirty="0" smtClean="0"/>
          </a:p>
          <a:p>
            <a:pPr algn="just"/>
            <a:r>
              <a:rPr lang="en-US" sz="2800" dirty="0" smtClean="0"/>
              <a:t>At a higher level, we encounter reusable </a:t>
            </a:r>
            <a:r>
              <a:rPr lang="en-US" sz="2800" i="1" dirty="0" smtClean="0"/>
              <a:t>software components</a:t>
            </a:r>
            <a:r>
              <a:rPr lang="en-US" sz="2800" dirty="0" smtClean="0"/>
              <a:t>— software building blocks that can dramatically reduce development costs and accelerate delivery. </a:t>
            </a: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lstStyle/>
          <a:p>
            <a:endParaRPr lang="en-US"/>
          </a:p>
        </p:txBody>
      </p:sp>
      <p:sp>
        <p:nvSpPr>
          <p:cNvPr id="3" name="Content Placeholder 2"/>
          <p:cNvSpPr>
            <a:spLocks noGrp="1"/>
          </p:cNvSpPr>
          <p:nvPr>
            <p:ph idx="1"/>
          </p:nvPr>
        </p:nvSpPr>
        <p:spPr>
          <a:xfrm>
            <a:off x="304800" y="1285860"/>
            <a:ext cx="8686800" cy="5500702"/>
          </a:xfrm>
        </p:spPr>
        <p:txBody>
          <a:bodyPr>
            <a:normAutofit/>
          </a:bodyPr>
          <a:lstStyle/>
          <a:p>
            <a:pPr algn="just"/>
            <a:r>
              <a:rPr lang="en-US" sz="2800" dirty="0" smtClean="0"/>
              <a:t>At the top of the pyramid is the primary resource—</a:t>
            </a:r>
            <a:r>
              <a:rPr lang="en-US" sz="2800" i="1" dirty="0" smtClean="0"/>
              <a:t>people.</a:t>
            </a:r>
            <a:endParaRPr lang="en-US" sz="2800" i="1" dirty="0" smtClean="0"/>
          </a:p>
          <a:p>
            <a:pPr algn="just"/>
            <a:r>
              <a:rPr lang="en-US" sz="2800" dirty="0" smtClean="0"/>
              <a:t>Each resource is specified with four characteristics: </a:t>
            </a:r>
            <a:endParaRPr lang="en-US" sz="2800" dirty="0" smtClean="0"/>
          </a:p>
          <a:p>
            <a:pPr lvl="1" algn="just"/>
            <a:r>
              <a:rPr lang="en-US" dirty="0" smtClean="0"/>
              <a:t>description of the resource, </a:t>
            </a:r>
            <a:endParaRPr lang="en-US" dirty="0" smtClean="0"/>
          </a:p>
          <a:p>
            <a:pPr lvl="1" algn="just"/>
            <a:r>
              <a:rPr lang="en-US" dirty="0" smtClean="0"/>
              <a:t>a statement of availability, </a:t>
            </a:r>
            <a:endParaRPr lang="en-US" dirty="0" smtClean="0"/>
          </a:p>
          <a:p>
            <a:pPr lvl="1" algn="just"/>
            <a:r>
              <a:rPr lang="en-US" dirty="0" smtClean="0"/>
              <a:t>time when the resource will be required; </a:t>
            </a:r>
            <a:endParaRPr lang="en-US" dirty="0" smtClean="0"/>
          </a:p>
          <a:p>
            <a:pPr lvl="1" algn="just"/>
            <a:r>
              <a:rPr lang="en-US" dirty="0" smtClean="0"/>
              <a:t>duration of time that resource will be applied. </a:t>
            </a:r>
            <a:endParaRPr lang="en-US" dirty="0" smtClean="0"/>
          </a:p>
          <a:p>
            <a:pPr marL="342900" lvl="1" indent="-342900" algn="just">
              <a:buFont typeface="Wingdings 2" panose="05020102010507070707"/>
              <a:buChar char=""/>
            </a:pPr>
            <a:r>
              <a:rPr lang="en-US" dirty="0" smtClean="0"/>
              <a:t>The last two characteristics can be viewed as a time window.</a:t>
            </a:r>
            <a:endParaRPr lang="en-IN" dirty="0" smtClean="0"/>
          </a:p>
          <a:p>
            <a:pPr algn="just"/>
            <a:r>
              <a:rPr lang="en-US" sz="2800" dirty="0" smtClean="0"/>
              <a:t>Availability of the resource for a specified window must be established at the earliest possible time.</a:t>
            </a:r>
            <a:endParaRPr lang="en-IN" sz="2800" dirty="0" smtClean="0"/>
          </a:p>
          <a:p>
            <a:pPr marL="0" indent="0" algn="just">
              <a:buNone/>
            </a:pP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1908"/>
            <a:ext cx="8686800" cy="838200"/>
          </a:xfrm>
        </p:spPr>
        <p:txBody>
          <a:bodyPr>
            <a:normAutofit/>
          </a:bodyPr>
          <a:lstStyle/>
          <a:p>
            <a:r>
              <a:rPr lang="en-US" dirty="0" smtClean="0"/>
              <a:t>HUMAN RESOURCES</a:t>
            </a:r>
            <a:endParaRPr lang="en-US" dirty="0"/>
          </a:p>
        </p:txBody>
      </p:sp>
      <p:sp>
        <p:nvSpPr>
          <p:cNvPr id="3" name="Content Placeholder 2"/>
          <p:cNvSpPr>
            <a:spLocks noGrp="1"/>
          </p:cNvSpPr>
          <p:nvPr>
            <p:ph idx="1"/>
          </p:nvPr>
        </p:nvSpPr>
        <p:spPr>
          <a:xfrm>
            <a:off x="304800" y="1214422"/>
            <a:ext cx="8686800" cy="5643578"/>
          </a:xfrm>
        </p:spPr>
        <p:txBody>
          <a:bodyPr>
            <a:normAutofit lnSpcReduction="10000"/>
          </a:bodyPr>
          <a:lstStyle/>
          <a:p>
            <a:pPr algn="just"/>
            <a:r>
              <a:rPr lang="en-US" sz="2800" dirty="0" smtClean="0"/>
              <a:t>The planner begins by evaluating scope and selecting the skills required to complete development. </a:t>
            </a:r>
            <a:endParaRPr lang="en-US" sz="2800" dirty="0" smtClean="0"/>
          </a:p>
          <a:p>
            <a:pPr algn="just"/>
            <a:r>
              <a:rPr lang="en-US" sz="2800" dirty="0" smtClean="0"/>
              <a:t>Both organizational position (e.g., manager, senior software engineer) and specialty (e.g., telecommunications, database, client/server) are specified. </a:t>
            </a:r>
            <a:endParaRPr lang="en-US" sz="2800" dirty="0" smtClean="0"/>
          </a:p>
          <a:p>
            <a:pPr algn="just"/>
            <a:r>
              <a:rPr lang="en-US" sz="2800" dirty="0" smtClean="0"/>
              <a:t>For relatively small projects (one person-year or less), a single individual may perform all software engineering tasks, consulting with specialists as required. </a:t>
            </a:r>
            <a:endParaRPr lang="en-US" sz="2800" dirty="0" smtClean="0"/>
          </a:p>
          <a:p>
            <a:pPr algn="just"/>
            <a:r>
              <a:rPr lang="en-US" sz="2800" dirty="0" smtClean="0"/>
              <a:t>The number of people required for a software project can be determined only after an estimate of development effort (e.g., person-months) is made.</a:t>
            </a: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REUSABLE SOFTWARE RESOURCES</a:t>
            </a:r>
            <a:endParaRPr lang="en-US" dirty="0"/>
          </a:p>
        </p:txBody>
      </p:sp>
      <p:sp>
        <p:nvSpPr>
          <p:cNvPr id="3" name="Content Placeholder 2"/>
          <p:cNvSpPr>
            <a:spLocks noGrp="1"/>
          </p:cNvSpPr>
          <p:nvPr>
            <p:ph idx="1"/>
          </p:nvPr>
        </p:nvSpPr>
        <p:spPr/>
        <p:txBody>
          <a:bodyPr>
            <a:normAutofit/>
          </a:bodyPr>
          <a:lstStyle/>
          <a:p>
            <a:pPr algn="just"/>
            <a:r>
              <a:rPr lang="en-US" sz="2800" dirty="0" smtClean="0"/>
              <a:t>Component-based software engineering emphasizes on the </a:t>
            </a:r>
            <a:r>
              <a:rPr lang="en-US" sz="2800" b="1" dirty="0" smtClean="0"/>
              <a:t>reusability</a:t>
            </a:r>
            <a:r>
              <a:rPr lang="en-US" sz="2800" dirty="0" smtClean="0"/>
              <a:t>— i.e. the creation and reuse of software building blocks.</a:t>
            </a:r>
            <a:endParaRPr lang="en-US" sz="2800" dirty="0" smtClean="0"/>
          </a:p>
          <a:p>
            <a:pPr algn="just"/>
            <a:r>
              <a:rPr lang="en-US" sz="2800" dirty="0" smtClean="0"/>
              <a:t>Such building blocks, often called </a:t>
            </a:r>
            <a:r>
              <a:rPr lang="en-US" sz="2800" i="1" dirty="0" smtClean="0"/>
              <a:t>components, </a:t>
            </a:r>
            <a:r>
              <a:rPr lang="en-US" sz="2800" dirty="0" smtClean="0"/>
              <a:t>must be cataloged for easy reference, standardized for easy application, and validated for easy integration.</a:t>
            </a:r>
            <a:endParaRPr lang="en-IN" sz="2800" dirty="0" smtClean="0"/>
          </a:p>
          <a:p>
            <a:pPr algn="just"/>
            <a:r>
              <a:rPr lang="en-US" sz="2800" dirty="0" smtClean="0"/>
              <a:t>There are four software resource categories that should be considered as planning proceeds:</a:t>
            </a:r>
            <a:endParaRPr lang="en-IN" sz="2800" dirty="0" smtClean="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Off-the-shelf components</a:t>
            </a:r>
            <a:endParaRPr lang="en-US" dirty="0"/>
          </a:p>
        </p:txBody>
      </p:sp>
      <p:sp>
        <p:nvSpPr>
          <p:cNvPr id="3" name="Content Placeholder 2"/>
          <p:cNvSpPr>
            <a:spLocks noGrp="1"/>
          </p:cNvSpPr>
          <p:nvPr>
            <p:ph idx="1"/>
          </p:nvPr>
        </p:nvSpPr>
        <p:spPr/>
        <p:txBody>
          <a:bodyPr>
            <a:normAutofit/>
          </a:bodyPr>
          <a:lstStyle/>
          <a:p>
            <a:pPr algn="just"/>
            <a:r>
              <a:rPr lang="en-US" sz="2800" b="1" dirty="0" smtClean="0"/>
              <a:t>Off-the-shelf components.</a:t>
            </a:r>
            <a:endParaRPr lang="en-IN" sz="2800" dirty="0" smtClean="0"/>
          </a:p>
          <a:p>
            <a:pPr algn="just"/>
            <a:r>
              <a:rPr lang="en-US" sz="2800" b="1" dirty="0" smtClean="0"/>
              <a:t> </a:t>
            </a:r>
            <a:r>
              <a:rPr lang="en-US" sz="2800" dirty="0" smtClean="0"/>
              <a:t>Existing software that can be acquired from a third party or that has been developed internally for a past project. </a:t>
            </a:r>
            <a:endParaRPr lang="en-US" sz="2800" dirty="0" smtClean="0"/>
          </a:p>
          <a:p>
            <a:pPr algn="just"/>
            <a:r>
              <a:rPr lang="en-US" sz="2800" dirty="0" smtClean="0"/>
              <a:t>COTS (commercial off-the-shelf) components are purchased from a third party, are ready for use on the current project, and have been fully validated.</a:t>
            </a:r>
            <a:endParaRPr lang="en-IN" sz="2800" dirty="0" smtClean="0"/>
          </a:p>
          <a:p>
            <a:pPr marL="0" indent="0" algn="just">
              <a:buNone/>
            </a:pP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Full-experience components.</a:t>
            </a:r>
            <a:endParaRPr lang="en-US" dirty="0"/>
          </a:p>
        </p:txBody>
      </p:sp>
      <p:sp>
        <p:nvSpPr>
          <p:cNvPr id="3" name="Content Placeholder 2"/>
          <p:cNvSpPr>
            <a:spLocks noGrp="1"/>
          </p:cNvSpPr>
          <p:nvPr>
            <p:ph idx="1"/>
          </p:nvPr>
        </p:nvSpPr>
        <p:spPr/>
        <p:txBody>
          <a:bodyPr>
            <a:normAutofit/>
          </a:bodyPr>
          <a:lstStyle/>
          <a:p>
            <a:pPr algn="just"/>
            <a:r>
              <a:rPr lang="en-US" sz="2800" dirty="0" smtClean="0"/>
              <a:t>Existing specifications, designs, code, or test data developed for past projects that are similar to the software to be built for the current project. </a:t>
            </a:r>
            <a:endParaRPr lang="en-US" sz="2800" dirty="0" smtClean="0"/>
          </a:p>
          <a:p>
            <a:pPr algn="just"/>
            <a:r>
              <a:rPr lang="en-US" sz="2800" dirty="0" smtClean="0"/>
              <a:t>Members of the current software team have had full experience in the application area represented by these components. </a:t>
            </a:r>
            <a:endParaRPr lang="en-US" sz="2800" dirty="0" smtClean="0"/>
          </a:p>
          <a:p>
            <a:pPr algn="just"/>
            <a:r>
              <a:rPr lang="en-US" sz="2800" dirty="0" smtClean="0"/>
              <a:t>Therefore, modifications required for full-experience components will be relatively low-risk.</a:t>
            </a:r>
            <a:endParaRPr lang="en-IN" sz="2800" dirty="0" smtClean="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Partial-experience components. </a:t>
            </a:r>
            <a:endParaRPr lang="en-US" dirty="0"/>
          </a:p>
        </p:txBody>
      </p:sp>
      <p:sp>
        <p:nvSpPr>
          <p:cNvPr id="3" name="Content Placeholder 2"/>
          <p:cNvSpPr>
            <a:spLocks noGrp="1"/>
          </p:cNvSpPr>
          <p:nvPr>
            <p:ph idx="1"/>
          </p:nvPr>
        </p:nvSpPr>
        <p:spPr>
          <a:xfrm>
            <a:off x="304800" y="1554162"/>
            <a:ext cx="8686800" cy="5303838"/>
          </a:xfrm>
        </p:spPr>
        <p:txBody>
          <a:bodyPr>
            <a:normAutofit/>
          </a:bodyPr>
          <a:lstStyle/>
          <a:p>
            <a:pPr algn="just"/>
            <a:r>
              <a:rPr lang="en-US" sz="2800" dirty="0" smtClean="0"/>
              <a:t>Existing specifications, designs, code, or test data developed for past projects that are related to the software to be built for the current project but will require substantial modification. </a:t>
            </a:r>
            <a:endParaRPr lang="en-US" sz="2800" dirty="0" smtClean="0"/>
          </a:p>
          <a:p>
            <a:pPr algn="just"/>
            <a:r>
              <a:rPr lang="en-US" sz="2800" dirty="0" smtClean="0"/>
              <a:t>Members of the current software team have only limited experience in the application area represented by these components. </a:t>
            </a:r>
            <a:endParaRPr lang="en-US" sz="2800" dirty="0" smtClean="0"/>
          </a:p>
          <a:p>
            <a:pPr algn="just"/>
            <a:r>
              <a:rPr lang="en-US" sz="2800" dirty="0" smtClean="0"/>
              <a:t>Therefore, modifications required for partial-experience components have a fair degree of risk. </a:t>
            </a:r>
            <a:endParaRPr lang="en-IN" sz="2800" dirty="0" smtClean="0"/>
          </a:p>
          <a:p>
            <a:pPr marL="0" indent="0" algn="just">
              <a:buNone/>
            </a:pPr>
            <a:endParaRPr lang="en-US" sz="2800" b="1" dirty="0" smtClean="0"/>
          </a:p>
          <a:p>
            <a:pPr marL="0" indent="0" algn="just">
              <a:buNone/>
            </a:pP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New components</a:t>
            </a:r>
            <a:endParaRPr lang="en-US" dirty="0"/>
          </a:p>
        </p:txBody>
      </p:sp>
      <p:sp>
        <p:nvSpPr>
          <p:cNvPr id="3" name="Content Placeholder 2"/>
          <p:cNvSpPr>
            <a:spLocks noGrp="1"/>
          </p:cNvSpPr>
          <p:nvPr>
            <p:ph idx="1"/>
          </p:nvPr>
        </p:nvSpPr>
        <p:spPr/>
        <p:txBody>
          <a:bodyPr>
            <a:normAutofit/>
          </a:bodyPr>
          <a:lstStyle/>
          <a:p>
            <a:pPr algn="just"/>
            <a:r>
              <a:rPr lang="en-US" sz="2800" dirty="0" smtClean="0"/>
              <a:t>Software components that must be built by the software team specifically for the needs of the current project. </a:t>
            </a:r>
            <a:endParaRPr lang="en-US" sz="2800" dirty="0" smtClean="0"/>
          </a:p>
          <a:p>
            <a:pPr algn="just"/>
            <a:r>
              <a:rPr lang="en-US" sz="2800" dirty="0" smtClean="0"/>
              <a:t>The following guidelines should be considered by the software planner when reusable components are specified as a resource.</a:t>
            </a:r>
            <a:endParaRPr lang="en-US" sz="2800" b="1" dirty="0" smtClean="0"/>
          </a:p>
          <a:p>
            <a:pPr marL="0" indent="0" algn="just">
              <a:buNone/>
            </a:pPr>
            <a:endParaRPr 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advTm="2402"/>
    </mc:Choice>
    <mc:Fallback>
      <p:transition spd="slow" advTm="2402"/>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04800" y="214290"/>
            <a:ext cx="8686800" cy="838200"/>
          </a:xfrm>
        </p:spPr>
        <p:txBody>
          <a:bodyPr>
            <a:normAutofit fontScale="90000"/>
          </a:bodyPr>
          <a:lstStyle/>
          <a:p>
            <a:pPr eaLnBrk="1" fontAlgn="auto" hangingPunct="1">
              <a:spcAft>
                <a:spcPts val="0"/>
              </a:spcAft>
              <a:defRPr/>
            </a:pPr>
            <a:r>
              <a:rPr lang="en-US" dirty="0" smtClean="0">
                <a:solidFill>
                  <a:srgbClr val="7B9899"/>
                </a:solidFill>
              </a:rPr>
              <a:t>Metrics for software project size estimation </a:t>
            </a:r>
            <a:endParaRPr lang="en-US" dirty="0" smtClean="0">
              <a:solidFill>
                <a:srgbClr val="7B9899"/>
              </a:solidFill>
            </a:endParaRPr>
          </a:p>
        </p:txBody>
      </p:sp>
      <p:sp>
        <p:nvSpPr>
          <p:cNvPr id="56323" name="Content Placeholder 2"/>
          <p:cNvSpPr>
            <a:spLocks noGrp="1"/>
          </p:cNvSpPr>
          <p:nvPr>
            <p:ph idx="1"/>
          </p:nvPr>
        </p:nvSpPr>
        <p:spPr>
          <a:xfrm>
            <a:off x="304800" y="1554162"/>
            <a:ext cx="8686800" cy="5303838"/>
          </a:xfrm>
        </p:spPr>
        <p:txBody>
          <a:bodyPr>
            <a:noAutofit/>
          </a:bodyPr>
          <a:lstStyle/>
          <a:p>
            <a:pPr algn="just" eaLnBrk="1" hangingPunct="1">
              <a:buFont typeface="Wingdings" panose="05000000000000000000" pitchFamily="2" charset="2"/>
              <a:buChar char="Ø"/>
            </a:pPr>
            <a:r>
              <a:rPr lang="en-US" dirty="0" smtClean="0"/>
              <a:t>Accurate estimation of the problem size is fundamental to satisfactory estimation of effort, time duration and cost of a software project. </a:t>
            </a:r>
            <a:endParaRPr lang="en-US" dirty="0" smtClean="0"/>
          </a:p>
          <a:p>
            <a:pPr algn="just" eaLnBrk="1" hangingPunct="1">
              <a:buFont typeface="Wingdings" panose="05000000000000000000" pitchFamily="2" charset="2"/>
              <a:buChar char="Ø"/>
            </a:pPr>
            <a:r>
              <a:rPr lang="en-US" dirty="0" smtClean="0"/>
              <a:t>The size of a problem is obviously not the number of bytes that the source code occupies. </a:t>
            </a:r>
            <a:endParaRPr lang="en-US" dirty="0" smtClean="0"/>
          </a:p>
          <a:p>
            <a:pPr algn="just" eaLnBrk="1" hangingPunct="1">
              <a:buFont typeface="Wingdings" panose="05000000000000000000" pitchFamily="2" charset="2"/>
              <a:buChar char="Ø"/>
            </a:pPr>
            <a:r>
              <a:rPr lang="en-US" dirty="0" smtClean="0"/>
              <a:t>The project size is a measure of the problem complexity in terms of the effort and time required to develop the product</a:t>
            </a:r>
            <a:r>
              <a:rPr lang="en-US" sz="4000" dirty="0" smtClean="0"/>
              <a:t>. </a:t>
            </a:r>
            <a:endParaRPr lang="en-US" sz="4000" dirty="0" smtClean="0"/>
          </a:p>
        </p:txBody>
      </p:sp>
    </p:spTree>
  </p:cSld>
  <p:clrMapOvr>
    <a:masterClrMapping/>
  </p:clrMapOvr>
  <p:transition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4000" b="1" i="1" dirty="0" smtClean="0">
                <a:solidFill>
                  <a:srgbClr val="FF0000"/>
                </a:solidFill>
              </a:rPr>
              <a:t>Currently two metrics are popularly being used widely to estimate size: </a:t>
            </a:r>
            <a:endParaRPr lang="en-US" sz="4000" b="1" i="1" dirty="0" smtClean="0">
              <a:solidFill>
                <a:srgbClr val="FF0000"/>
              </a:solidFill>
            </a:endParaRPr>
          </a:p>
          <a:p>
            <a:pPr marL="1200150" lvl="1" indent="-742950" algn="just">
              <a:lnSpc>
                <a:spcPct val="200000"/>
              </a:lnSpc>
              <a:buFont typeface="+mj-lt"/>
              <a:buAutoNum type="arabicPeriod"/>
            </a:pPr>
            <a:r>
              <a:rPr lang="en-US" sz="3600" dirty="0" smtClean="0">
                <a:solidFill>
                  <a:schemeClr val="tx1"/>
                </a:solidFill>
              </a:rPr>
              <a:t>Lines of code (LOC) </a:t>
            </a:r>
            <a:endParaRPr lang="en-US" sz="3600" dirty="0" smtClean="0">
              <a:solidFill>
                <a:schemeClr val="tx1"/>
              </a:solidFill>
            </a:endParaRPr>
          </a:p>
          <a:p>
            <a:pPr marL="1200150" lvl="1" indent="-742950" algn="just">
              <a:lnSpc>
                <a:spcPct val="200000"/>
              </a:lnSpc>
              <a:buFont typeface="+mj-lt"/>
              <a:buAutoNum type="arabicPeriod"/>
            </a:pPr>
            <a:r>
              <a:rPr lang="en-US" sz="3600" dirty="0" smtClean="0">
                <a:solidFill>
                  <a:schemeClr val="tx1"/>
                </a:solidFill>
              </a:rPr>
              <a:t>function point (FP). </a:t>
            </a:r>
            <a:endParaRPr lang="en-US" sz="3600" dirty="0" smtClean="0">
              <a:solidFill>
                <a:schemeClr val="tx1"/>
              </a:solidFill>
            </a:endParaRP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Why do projects fail?</a:t>
            </a:r>
            <a:endParaRPr lang="en-US" smtClean="0">
              <a:solidFill>
                <a:srgbClr val="7B9899"/>
              </a:solidFill>
            </a:endParaRPr>
          </a:p>
        </p:txBody>
      </p:sp>
      <p:sp>
        <p:nvSpPr>
          <p:cNvPr id="18435"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Poor requirements gathering </a:t>
            </a:r>
            <a:endParaRPr lang="en-US" smtClean="0"/>
          </a:p>
          <a:p>
            <a:pPr eaLnBrk="1" hangingPunct="1">
              <a:buFont typeface="Wingdings" panose="05000000000000000000" pitchFamily="2" charset="2"/>
              <a:buChar char="Ø"/>
            </a:pPr>
            <a:r>
              <a:rPr lang="en-US" smtClean="0"/>
              <a:t>No Functional input in planning</a:t>
            </a:r>
            <a:endParaRPr lang="en-US" smtClean="0"/>
          </a:p>
          <a:p>
            <a:pPr eaLnBrk="1" hangingPunct="1">
              <a:buFont typeface="Wingdings" panose="05000000000000000000" pitchFamily="2" charset="2"/>
              <a:buChar char="Ø"/>
            </a:pPr>
            <a:r>
              <a:rPr lang="en-US" smtClean="0"/>
              <a:t>Unrealistic planning and scheduling/Impossible schedule commitments</a:t>
            </a:r>
            <a:endParaRPr lang="en-US" smtClean="0"/>
          </a:p>
          <a:p>
            <a:pPr eaLnBrk="1" hangingPunct="1">
              <a:buFont typeface="Wingdings" panose="05000000000000000000" pitchFamily="2" charset="2"/>
              <a:buChar char="Ø"/>
            </a:pPr>
            <a:r>
              <a:rPr lang="en-US" smtClean="0"/>
              <a:t>Lack of resources</a:t>
            </a:r>
            <a:endParaRPr lang="en-US" smtClean="0"/>
          </a:p>
          <a:p>
            <a:pPr eaLnBrk="1" hangingPunct="1"/>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20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20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20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fontAlgn="auto" hangingPunct="1">
              <a:spcAft>
                <a:spcPts val="0"/>
              </a:spcAft>
              <a:defRPr/>
            </a:pPr>
            <a:r>
              <a:rPr lang="en-US" b="1" smtClean="0">
                <a:solidFill>
                  <a:srgbClr val="7B9899"/>
                </a:solidFill>
              </a:rPr>
              <a:t>Lines of Code (LOC) </a:t>
            </a:r>
            <a:endParaRPr lang="en-US" b="1" smtClean="0">
              <a:solidFill>
                <a:srgbClr val="7B9899"/>
              </a:solidFill>
            </a:endParaRPr>
          </a:p>
        </p:txBody>
      </p:sp>
      <p:sp>
        <p:nvSpPr>
          <p:cNvPr id="3" name="Content Placeholder 2"/>
          <p:cNvSpPr>
            <a:spLocks noGrp="1"/>
          </p:cNvSpPr>
          <p:nvPr>
            <p:ph idx="1"/>
          </p:nvPr>
        </p:nvSpPr>
        <p:spPr>
          <a:xfrm>
            <a:off x="152400" y="1371600"/>
            <a:ext cx="8839200" cy="5105400"/>
          </a:xfrm>
        </p:spPr>
        <p:txBody>
          <a:bodyPr>
            <a:normAutofit/>
          </a:bodyPr>
          <a:lstStyle/>
          <a:p>
            <a:pPr algn="just" eaLnBrk="1" fontAlgn="auto" hangingPunct="1">
              <a:spcAft>
                <a:spcPts val="0"/>
              </a:spcAft>
              <a:buFont typeface="Wingdings" panose="05000000000000000000" pitchFamily="2" charset="2"/>
              <a:buChar char="Ø"/>
              <a:defRPr/>
            </a:pPr>
            <a:r>
              <a:rPr lang="en-US" dirty="0" smtClean="0"/>
              <a:t>LOC is the simplest among all metrics available to estimate project size. </a:t>
            </a:r>
            <a:endParaRPr lang="en-US" dirty="0" smtClean="0"/>
          </a:p>
          <a:p>
            <a:pPr algn="just" eaLnBrk="1" fontAlgn="auto" hangingPunct="1">
              <a:spcAft>
                <a:spcPts val="0"/>
              </a:spcAft>
              <a:buFont typeface="Wingdings" panose="05000000000000000000" pitchFamily="2" charset="2"/>
              <a:buChar char="Ø"/>
              <a:defRPr/>
            </a:pPr>
            <a:r>
              <a:rPr lang="en-US" dirty="0" smtClean="0"/>
              <a:t>Using this metric, the project size is estimated by counting the number of source instructions in the developed program.</a:t>
            </a:r>
            <a:endParaRPr lang="en-US" dirty="0" smtClean="0"/>
          </a:p>
          <a:p>
            <a:pPr algn="just" eaLnBrk="1" fontAlgn="auto" hangingPunct="1">
              <a:spcAft>
                <a:spcPts val="0"/>
              </a:spcAft>
              <a:buFont typeface="Wingdings" panose="05000000000000000000" pitchFamily="2" charset="2"/>
              <a:buChar char="Ø"/>
              <a:defRPr/>
            </a:pPr>
            <a:r>
              <a:rPr lang="en-US" dirty="0" smtClean="0"/>
              <a:t> Obviously, while counting the number of source instructions, lines used for commenting the code and the header lines should be ignored. </a:t>
            </a:r>
            <a:endParaRPr lang="en-US" dirty="0" smtClean="0">
              <a:solidFill>
                <a:srgbClr val="FF0000"/>
              </a:solidFill>
            </a:endParaRPr>
          </a:p>
          <a:p>
            <a:pPr marL="274320" indent="-274320" algn="just" eaLnBrk="1" fontAlgn="auto" hangingPunct="1">
              <a:spcAft>
                <a:spcPts val="0"/>
              </a:spcAft>
              <a:buFont typeface="Wingdings 2" panose="05020102010507070707"/>
              <a:buChar char=""/>
              <a:defRPr/>
            </a:pP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4290"/>
            <a:ext cx="8686800" cy="6572272"/>
          </a:xfrm>
        </p:spPr>
        <p:txBody>
          <a:bodyPr>
            <a:noAutofit/>
          </a:bodyPr>
          <a:lstStyle/>
          <a:p>
            <a:pPr algn="just">
              <a:buFont typeface="Wingdings" panose="05000000000000000000" pitchFamily="2" charset="2"/>
              <a:buChar char="Ø"/>
              <a:defRPr/>
            </a:pPr>
            <a:r>
              <a:rPr lang="en-US" sz="2800" b="1" i="1" dirty="0" smtClean="0">
                <a:solidFill>
                  <a:srgbClr val="FF0000"/>
                </a:solidFill>
              </a:rPr>
              <a:t>Determining the LOC count at the end of a project is a very simple job. However, accurate estimation of the LOC count at the beginning of a project is very difficult</a:t>
            </a:r>
            <a:r>
              <a:rPr lang="en-US" sz="2800" b="1" i="1" dirty="0" smtClean="0"/>
              <a:t>. </a:t>
            </a:r>
            <a:endParaRPr lang="en-US" sz="2800" dirty="0" smtClean="0"/>
          </a:p>
          <a:p>
            <a:pPr algn="just">
              <a:buFont typeface="Wingdings" panose="05000000000000000000" pitchFamily="2" charset="2"/>
              <a:buChar char="Ø"/>
              <a:defRPr/>
            </a:pPr>
            <a:r>
              <a:rPr lang="en-US" sz="2800" dirty="0" smtClean="0"/>
              <a:t> In order to estimate the LOC count at the beginning of a project, project managers usually divide the problem into modules, and each module into sub modules and so on, until the sizes of the different lowest level modules can be approximately predicted.</a:t>
            </a:r>
            <a:endParaRPr lang="en-US" sz="2800" dirty="0" smtClean="0"/>
          </a:p>
          <a:p>
            <a:pPr algn="just">
              <a:buFont typeface="Wingdings" panose="05000000000000000000" pitchFamily="2" charset="2"/>
              <a:buChar char="Ø"/>
              <a:defRPr/>
            </a:pPr>
            <a:r>
              <a:rPr lang="en-US" sz="2800" dirty="0" smtClean="0"/>
              <a:t> To be able to do this, past experience in developing similar products is helpful. </a:t>
            </a:r>
            <a:endParaRPr lang="en-US" sz="2800" dirty="0" smtClean="0"/>
          </a:p>
          <a:p>
            <a:pPr algn="just">
              <a:buFont typeface="Wingdings" panose="05000000000000000000" pitchFamily="2" charset="2"/>
              <a:buChar char="Ø"/>
              <a:defRPr/>
            </a:pPr>
            <a:r>
              <a:rPr lang="en-US" sz="2800" dirty="0" smtClean="0"/>
              <a:t>By using the estimation of the lowest level modules, project managers arrive at the total size estimation. </a:t>
            </a:r>
            <a:endParaRPr lang="en-US" sz="2800"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LOC-Based Estimation</a:t>
            </a:r>
            <a:endParaRPr lang="en-IN" dirty="0"/>
          </a:p>
        </p:txBody>
      </p:sp>
      <p:pic>
        <p:nvPicPr>
          <p:cNvPr id="5" name="Content Placeholder 4"/>
          <p:cNvPicPr>
            <a:picLocks noGrp="1"/>
          </p:cNvPicPr>
          <p:nvPr>
            <p:ph idx="1"/>
          </p:nvPr>
        </p:nvPicPr>
        <p:blipFill>
          <a:blip r:embed="rId1"/>
          <a:srcRect l="36522" t="23529" r="29739" b="44582"/>
          <a:stretch>
            <a:fillRect/>
          </a:stretch>
        </p:blipFill>
        <p:spPr bwMode="auto">
          <a:xfrm>
            <a:off x="214282" y="1500174"/>
            <a:ext cx="8929718" cy="5143536"/>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fontAlgn="auto" hangingPunct="1">
              <a:spcAft>
                <a:spcPts val="0"/>
              </a:spcAft>
              <a:defRPr/>
            </a:pPr>
            <a:r>
              <a:rPr lang="en-US" b="1" dirty="0" smtClean="0">
                <a:solidFill>
                  <a:srgbClr val="7B9899"/>
                </a:solidFill>
              </a:rPr>
              <a:t>Function point (FP) </a:t>
            </a:r>
            <a:endParaRPr lang="en-US" dirty="0" smtClean="0">
              <a:solidFill>
                <a:srgbClr val="7B9899"/>
              </a:solidFill>
            </a:endParaRPr>
          </a:p>
        </p:txBody>
      </p:sp>
      <p:sp>
        <p:nvSpPr>
          <p:cNvPr id="3" name="Content Placeholder 2"/>
          <p:cNvSpPr>
            <a:spLocks noGrp="1"/>
          </p:cNvSpPr>
          <p:nvPr>
            <p:ph idx="1"/>
          </p:nvPr>
        </p:nvSpPr>
        <p:spPr>
          <a:xfrm>
            <a:off x="304800" y="1357298"/>
            <a:ext cx="8686800" cy="5500702"/>
          </a:xfrm>
        </p:spPr>
        <p:txBody>
          <a:bodyPr>
            <a:normAutofit fontScale="92500" lnSpcReduction="10000"/>
          </a:bodyPr>
          <a:lstStyle/>
          <a:p>
            <a:pPr eaLnBrk="1" fontAlgn="auto" hangingPunct="1">
              <a:spcAft>
                <a:spcPts val="0"/>
              </a:spcAft>
              <a:buFont typeface="Wingdings" panose="05000000000000000000" pitchFamily="2" charset="2"/>
              <a:buChar char="Ø"/>
              <a:defRPr/>
            </a:pPr>
            <a:r>
              <a:rPr lang="en-US" dirty="0" smtClean="0"/>
              <a:t>Easily estimate the size of a software product directly from the problem specification. </a:t>
            </a:r>
            <a:endParaRPr lang="en-US" dirty="0" smtClean="0"/>
          </a:p>
          <a:p>
            <a:pPr eaLnBrk="1" fontAlgn="auto" hangingPunct="1">
              <a:spcAft>
                <a:spcPts val="0"/>
              </a:spcAft>
              <a:buFont typeface="Wingdings" panose="05000000000000000000" pitchFamily="2" charset="2"/>
              <a:buChar char="Ø"/>
              <a:defRPr/>
            </a:pPr>
            <a:r>
              <a:rPr lang="en-US" dirty="0" smtClean="0"/>
              <a:t>This is in contrast to the LOC metric, where the size can be accurately determined only after the product has fully been developed. </a:t>
            </a:r>
            <a:endParaRPr lang="en-US" dirty="0" smtClean="0"/>
          </a:p>
          <a:p>
            <a:pPr eaLnBrk="1" fontAlgn="auto" hangingPunct="1">
              <a:spcAft>
                <a:spcPts val="0"/>
              </a:spcAft>
              <a:buFont typeface="Wingdings" panose="05000000000000000000" pitchFamily="2" charset="2"/>
              <a:buChar char="Ø"/>
              <a:defRPr/>
            </a:pPr>
            <a:r>
              <a:rPr lang="en-US" dirty="0" smtClean="0"/>
              <a:t>The conceptual idea behind the function point metric is that the </a:t>
            </a:r>
            <a:r>
              <a:rPr lang="en-US" b="1" i="1" dirty="0" smtClean="0">
                <a:solidFill>
                  <a:srgbClr val="FF0000"/>
                </a:solidFill>
              </a:rPr>
              <a:t>size of a software product is directly dependent on the number of different functions or features it supports</a:t>
            </a:r>
            <a:r>
              <a:rPr lang="en-US" b="1" i="1" dirty="0" smtClean="0"/>
              <a:t>. </a:t>
            </a:r>
            <a:endParaRPr lang="en-US" b="1" i="1" dirty="0" smtClean="0"/>
          </a:p>
          <a:p>
            <a:pPr marL="731520" lvl="1" indent="-457200" eaLnBrk="1" fontAlgn="auto" hangingPunct="1">
              <a:spcAft>
                <a:spcPts val="0"/>
              </a:spcAft>
              <a:buFont typeface="Wingdings" panose="05000000000000000000" pitchFamily="2" charset="2"/>
              <a:buChar char="Ø"/>
              <a:defRPr/>
            </a:pPr>
            <a:r>
              <a:rPr lang="en-US" dirty="0" smtClean="0"/>
              <a:t>A software product supporting many features would certainly be of larger size than a product with less number of features. </a:t>
            </a: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Wingdings" panose="05000000000000000000" pitchFamily="2" charset="2"/>
              <a:buChar char="Ø"/>
              <a:defRPr/>
            </a:pPr>
            <a:r>
              <a:rPr lang="en-US" dirty="0" smtClean="0"/>
              <a:t>Each function when invoked reads some input data and transforms it to the corresponding output data. </a:t>
            </a:r>
            <a:endParaRPr lang="en-US" dirty="0" smtClean="0"/>
          </a:p>
          <a:p>
            <a:pPr algn="just">
              <a:buFont typeface="Wingdings" panose="05000000000000000000" pitchFamily="2" charset="2"/>
              <a:buChar char="Ø"/>
              <a:defRPr/>
            </a:pPr>
            <a:r>
              <a:rPr lang="en-US" b="1" i="1" dirty="0" smtClean="0">
                <a:solidFill>
                  <a:srgbClr val="FF0000"/>
                </a:solidFill>
              </a:rPr>
              <a:t>In addition to the number of basic functions that a software performs, the size is also dependent on the number of files and the number of interfaces. </a:t>
            </a:r>
            <a:endParaRPr lang="en-US" b="1" i="1" dirty="0" smtClean="0">
              <a:solidFill>
                <a:srgbClr val="FF0000"/>
              </a:solidFill>
            </a:endParaRPr>
          </a:p>
          <a:p>
            <a:pPr algn="just"/>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04800" y="71414"/>
            <a:ext cx="8686800" cy="838200"/>
          </a:xfrm>
        </p:spPr>
        <p:txBody>
          <a:bodyPr/>
          <a:lstStyle/>
          <a:p>
            <a:pPr eaLnBrk="1" fontAlgn="auto" hangingPunct="1">
              <a:spcAft>
                <a:spcPts val="0"/>
              </a:spcAft>
              <a:defRPr/>
            </a:pPr>
            <a:r>
              <a:rPr lang="en-US" dirty="0" smtClean="0">
                <a:solidFill>
                  <a:srgbClr val="7B9899"/>
                </a:solidFill>
              </a:rPr>
              <a:t>example</a:t>
            </a:r>
            <a:endParaRPr lang="en-US" dirty="0" smtClean="0">
              <a:solidFill>
                <a:srgbClr val="7B9899"/>
              </a:solidFill>
            </a:endParaRPr>
          </a:p>
        </p:txBody>
      </p:sp>
      <p:pic>
        <p:nvPicPr>
          <p:cNvPr id="59395" name="Picture 2"/>
          <p:cNvPicPr>
            <a:picLocks noGrp="1" noChangeAspect="1" noChangeArrowheads="1"/>
          </p:cNvPicPr>
          <p:nvPr>
            <p:ph idx="1"/>
          </p:nvPr>
        </p:nvPicPr>
        <p:blipFill>
          <a:blip r:embed="rId1"/>
          <a:srcRect/>
          <a:stretch>
            <a:fillRect/>
          </a:stretch>
        </p:blipFill>
        <p:spPr>
          <a:xfrm>
            <a:off x="1552575" y="2819400"/>
            <a:ext cx="5838825" cy="3979863"/>
          </a:xfrm>
          <a:noFill/>
        </p:spPr>
      </p:pic>
      <p:sp>
        <p:nvSpPr>
          <p:cNvPr id="48132" name="Rectangle 4"/>
          <p:cNvSpPr>
            <a:spLocks noChangeArrowheads="1"/>
          </p:cNvSpPr>
          <p:nvPr/>
        </p:nvSpPr>
        <p:spPr bwMode="auto">
          <a:xfrm>
            <a:off x="228600" y="1071546"/>
            <a:ext cx="8610600" cy="1631216"/>
          </a:xfrm>
          <a:prstGeom prst="rect">
            <a:avLst/>
          </a:prstGeom>
          <a:noFill/>
          <a:ln>
            <a:noFill/>
          </a:ln>
        </p:spPr>
        <p:txBody>
          <a:bodyPr wrap="square">
            <a:spAutoFit/>
          </a:bodyPr>
          <a:lstStyle/>
          <a:p>
            <a:pPr algn="just">
              <a:defRPr/>
            </a:pPr>
            <a:r>
              <a:rPr lang="en-US" sz="2000" b="1" dirty="0">
                <a:latin typeface="+mj-lt"/>
              </a:rPr>
              <a:t>For example</a:t>
            </a:r>
            <a:r>
              <a:rPr lang="en-US" sz="2000" dirty="0">
                <a:latin typeface="+mj-lt"/>
              </a:rPr>
              <a:t>, the issue book feature of a Library Automation Software takes the name of the book as input and displays its location and the number of copies available. Thus, a computation of the number of input and the output data values to a system gives some indication of the number of functions supported by the system</a:t>
            </a:r>
            <a:endParaRPr lang="en-US" sz="2000" dirty="0">
              <a:latin typeface="+mj-lt"/>
            </a:endParaRPr>
          </a:p>
        </p:txBody>
      </p:sp>
    </p:spTree>
  </p:cSld>
  <p:clrMapOvr>
    <a:masterClrMapping/>
  </p:clrMapOvr>
  <p:transition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
            <a:ext cx="8686800" cy="838200"/>
          </a:xfrm>
        </p:spPr>
        <p:txBody>
          <a:bodyPr/>
          <a:lstStyle/>
          <a:p>
            <a:r>
              <a:rPr lang="en-US" b="1" dirty="0" smtClean="0">
                <a:solidFill>
                  <a:srgbClr val="7B9899"/>
                </a:solidFill>
              </a:rPr>
              <a:t>Function points (FP) </a:t>
            </a:r>
            <a:endParaRPr lang="en-IN" dirty="0"/>
          </a:p>
        </p:txBody>
      </p:sp>
      <p:pic>
        <p:nvPicPr>
          <p:cNvPr id="1026" name="Picture 2" descr="C:\Users\Tamchu\Downloads\FP1.png"/>
          <p:cNvPicPr>
            <a:picLocks noGrp="1" noChangeAspect="1" noChangeArrowheads="1"/>
          </p:cNvPicPr>
          <p:nvPr>
            <p:ph idx="1"/>
          </p:nvPr>
        </p:nvPicPr>
        <p:blipFill>
          <a:blip r:embed="rId1"/>
          <a:srcRect/>
          <a:stretch>
            <a:fillRect/>
          </a:stretch>
        </p:blipFill>
        <p:spPr bwMode="auto">
          <a:xfrm>
            <a:off x="27439" y="642918"/>
            <a:ext cx="9105723" cy="6215082"/>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C:\Users\Tamchu\Downloads\fp2.jpg"/>
          <p:cNvPicPr>
            <a:picLocks noGrp="1" noChangeAspect="1" noChangeArrowheads="1"/>
          </p:cNvPicPr>
          <p:nvPr>
            <p:ph idx="1"/>
          </p:nvPr>
        </p:nvPicPr>
        <p:blipFill>
          <a:blip r:embed="rId1"/>
          <a:srcRect/>
          <a:stretch>
            <a:fillRect/>
          </a:stretch>
        </p:blipFill>
        <p:spPr bwMode="auto">
          <a:xfrm>
            <a:off x="0" y="-36889"/>
            <a:ext cx="9144000" cy="6858001"/>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C:\Users\Tamchu\Downloads\fp3.jpg"/>
          <p:cNvPicPr>
            <a:picLocks noGrp="1" noChangeAspect="1" noChangeArrowheads="1"/>
          </p:cNvPicPr>
          <p:nvPr>
            <p:ph idx="1"/>
          </p:nvPr>
        </p:nvPicPr>
        <p:blipFill>
          <a:blip r:embed="rId1"/>
          <a:srcRect l="1997" t="24061" r="1227" b="3332"/>
          <a:stretch>
            <a:fillRect/>
          </a:stretch>
        </p:blipFill>
        <p:spPr bwMode="auto">
          <a:xfrm>
            <a:off x="-32" y="1643050"/>
            <a:ext cx="9080359" cy="4500594"/>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04800" y="214290"/>
            <a:ext cx="8686800" cy="838200"/>
          </a:xfrm>
        </p:spPr>
        <p:txBody>
          <a:bodyPr/>
          <a:lstStyle/>
          <a:p>
            <a:pPr eaLnBrk="1" fontAlgn="auto" hangingPunct="1">
              <a:spcAft>
                <a:spcPts val="0"/>
              </a:spcAft>
              <a:defRPr/>
            </a:pPr>
            <a:r>
              <a:rPr lang="en-US" dirty="0" smtClean="0">
                <a:solidFill>
                  <a:srgbClr val="7B9899"/>
                </a:solidFill>
              </a:rPr>
              <a:t>C0mputing Function Point (FP)</a:t>
            </a:r>
            <a:endParaRPr lang="en-US" dirty="0" smtClean="0">
              <a:solidFill>
                <a:srgbClr val="7B9899"/>
              </a:solidFill>
            </a:endParaRPr>
          </a:p>
        </p:txBody>
      </p:sp>
      <p:sp>
        <p:nvSpPr>
          <p:cNvPr id="3" name="Content Placeholder 2"/>
          <p:cNvSpPr>
            <a:spLocks noGrp="1"/>
          </p:cNvSpPr>
          <p:nvPr>
            <p:ph idx="1"/>
          </p:nvPr>
        </p:nvSpPr>
        <p:spPr>
          <a:xfrm>
            <a:off x="357158" y="1214422"/>
            <a:ext cx="8572560" cy="5429288"/>
          </a:xfrm>
        </p:spPr>
        <p:txBody>
          <a:bodyPr>
            <a:normAutofit/>
          </a:bodyPr>
          <a:lstStyle/>
          <a:p>
            <a:pPr algn="just">
              <a:buNone/>
              <a:defRPr/>
            </a:pPr>
            <a:endParaRPr lang="en-IN" sz="3600" b="1" dirty="0" smtClean="0"/>
          </a:p>
          <a:p>
            <a:pPr algn="just">
              <a:buNone/>
              <a:defRPr/>
            </a:pPr>
            <a:r>
              <a:rPr lang="en-IN" sz="3600" b="1" dirty="0" smtClean="0"/>
              <a:t>FP = Count-total * [0.65 + 0.01 *∑(</a:t>
            </a:r>
            <a:r>
              <a:rPr lang="en-IN" sz="3600" b="1" dirty="0" err="1" smtClean="0"/>
              <a:t>F</a:t>
            </a:r>
            <a:r>
              <a:rPr lang="en-IN" sz="3600" b="1" baseline="-25000" dirty="0" err="1" smtClean="0"/>
              <a:t>i</a:t>
            </a:r>
            <a:r>
              <a:rPr lang="en-IN" sz="3600" b="1" dirty="0" smtClean="0"/>
              <a:t>)]</a:t>
            </a:r>
            <a:br>
              <a:rPr lang="en-IN" sz="3600" b="1" dirty="0" smtClean="0"/>
            </a:br>
            <a:endParaRPr lang="en-US" sz="3600" b="1" dirty="0" smtClean="0"/>
          </a:p>
          <a:p>
            <a:pPr algn="just" eaLnBrk="1" fontAlgn="auto" hangingPunct="1">
              <a:spcAft>
                <a:spcPts val="0"/>
              </a:spcAft>
              <a:buFont typeface="Wingdings" panose="05000000000000000000" pitchFamily="2" charset="2"/>
              <a:buChar char="Ø"/>
              <a:defRPr/>
            </a:pPr>
            <a:r>
              <a:rPr lang="en-US" b="1" dirty="0" smtClean="0"/>
              <a:t>Function point is computed in two steps.</a:t>
            </a:r>
            <a:endParaRPr lang="en-US" b="1" dirty="0" smtClean="0"/>
          </a:p>
          <a:p>
            <a:pPr marL="274320" indent="-274320" algn="just" eaLnBrk="1" fontAlgn="auto" hangingPunct="1">
              <a:spcAft>
                <a:spcPts val="0"/>
              </a:spcAft>
              <a:buFont typeface="Wingdings 2" panose="05020102010507070707"/>
              <a:buNone/>
              <a:defRPr/>
            </a:pPr>
            <a:endParaRPr lang="en-US" sz="2800" dirty="0" smtClean="0">
              <a:solidFill>
                <a:srgbClr val="FF0000"/>
              </a:solidFill>
            </a:endParaRPr>
          </a:p>
          <a:p>
            <a:pPr marL="274320" indent="-274320" algn="just" eaLnBrk="1" fontAlgn="auto" hangingPunct="1">
              <a:spcAft>
                <a:spcPts val="0"/>
              </a:spcAft>
              <a:buFont typeface="Wingdings 2" panose="05020102010507070707"/>
              <a:buNone/>
              <a:defRPr/>
            </a:pPr>
            <a:r>
              <a:rPr lang="en-US" sz="2800" b="1" dirty="0" smtClean="0">
                <a:solidFill>
                  <a:srgbClr val="FF0000"/>
                </a:solidFill>
              </a:rPr>
              <a:t>1. Compute the unadjusted function point (UFP) </a:t>
            </a:r>
            <a:endParaRPr lang="en-US" sz="2800" b="1" dirty="0" smtClean="0"/>
          </a:p>
          <a:p>
            <a:pPr marL="274320" indent="-274320" algn="just">
              <a:buNone/>
              <a:defRPr/>
            </a:pPr>
            <a:r>
              <a:rPr lang="en-US" sz="2800" b="1" dirty="0" smtClean="0">
                <a:solidFill>
                  <a:srgbClr val="FF0000"/>
                </a:solidFill>
              </a:rPr>
              <a:t>2. Compute the Complexity Adjustment Factor(CAF)</a:t>
            </a:r>
            <a:endParaRPr lang="en-US" sz="2800" b="1" dirty="0" smtClean="0"/>
          </a:p>
          <a:p>
            <a:pPr marL="274320" indent="-274320" algn="just" eaLnBrk="1" fontAlgn="auto" hangingPunct="1">
              <a:spcAft>
                <a:spcPts val="0"/>
              </a:spcAft>
              <a:buFont typeface="Wingdings 2" panose="05020102010507070707"/>
              <a:buNone/>
              <a:defRPr/>
            </a:pPr>
            <a:endParaRPr lang="en-US" sz="2400" dirty="0" smtClean="0"/>
          </a:p>
          <a:p>
            <a:pPr marL="274320" indent="-274320" eaLnBrk="1" fontAlgn="auto" hangingPunct="1">
              <a:spcAft>
                <a:spcPts val="0"/>
              </a:spcAft>
              <a:buFont typeface="Wingdings 2" panose="05020102010507070707"/>
              <a:buNone/>
              <a:defRPr/>
            </a:pPr>
            <a:r>
              <a:rPr lang="en-US" b="1" dirty="0" smtClean="0">
                <a:solidFill>
                  <a:srgbClr val="FF0000"/>
                </a:solidFill>
              </a:rPr>
              <a:t>Finally,              FP=UFP*CAF. </a:t>
            </a:r>
            <a:r>
              <a:rPr lang="en-US" sz="2400" b="1" dirty="0" smtClean="0"/>
              <a:t> </a:t>
            </a:r>
            <a:endParaRPr lang="en-US" sz="2400" b="1" dirty="0"/>
          </a:p>
        </p:txBody>
      </p:sp>
      <p:sp>
        <p:nvSpPr>
          <p:cNvPr id="4" name="Rectangle 3"/>
          <p:cNvSpPr/>
          <p:nvPr/>
        </p:nvSpPr>
        <p:spPr>
          <a:xfrm>
            <a:off x="285720" y="1785926"/>
            <a:ext cx="8643998"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What is Project Management?</a:t>
            </a:r>
            <a:endParaRPr lang="en-US" smtClean="0">
              <a:solidFill>
                <a:srgbClr val="7B9899"/>
              </a:solidFill>
            </a:endParaRPr>
          </a:p>
        </p:txBody>
      </p:sp>
      <p:sp>
        <p:nvSpPr>
          <p:cNvPr id="19459" name="Rectangle 3"/>
          <p:cNvSpPr>
            <a:spLocks noGrp="1" noChangeArrowheads="1"/>
          </p:cNvSpPr>
          <p:nvPr>
            <p:ph idx="1"/>
          </p:nvPr>
        </p:nvSpPr>
        <p:spPr/>
        <p:txBody>
          <a:bodyPr>
            <a:normAutofit fontScale="92500"/>
          </a:bodyPr>
          <a:lstStyle/>
          <a:p>
            <a:pPr eaLnBrk="1" fontAlgn="auto" hangingPunct="1">
              <a:spcAft>
                <a:spcPts val="0"/>
              </a:spcAft>
              <a:buFont typeface="Wingdings" panose="05000000000000000000" pitchFamily="2" charset="2"/>
              <a:buChar char="Ø"/>
              <a:defRPr/>
            </a:pPr>
            <a:r>
              <a:rPr lang="en-US" dirty="0" smtClean="0"/>
              <a:t>Project Management is the application of skills, knowledge, tools and techniques to meet the needs and expectations of stakeholders for a project</a:t>
            </a:r>
            <a:endParaRPr lang="en-US" dirty="0" smtClean="0"/>
          </a:p>
          <a:p>
            <a:pPr lvl="1" eaLnBrk="1" fontAlgn="auto" hangingPunct="1">
              <a:spcAft>
                <a:spcPts val="0"/>
              </a:spcAft>
              <a:buFont typeface="Wingdings" panose="05000000000000000000" pitchFamily="2" charset="2"/>
              <a:buChar char="Ø"/>
              <a:defRPr/>
            </a:pPr>
            <a:r>
              <a:rPr lang="en-US" dirty="0" smtClean="0"/>
              <a:t>The purpose of project management is prediction and prevention, NOT recognition and reaction</a:t>
            </a:r>
            <a:endParaRPr lang="en-US" dirty="0" smtClean="0"/>
          </a:p>
          <a:p>
            <a:pPr lvl="1" eaLnBrk="1" fontAlgn="auto" hangingPunct="1">
              <a:spcAft>
                <a:spcPts val="0"/>
              </a:spcAft>
              <a:buFont typeface="Wingdings" panose="05000000000000000000" pitchFamily="2" charset="2"/>
              <a:buChar char="Ø"/>
              <a:defRPr/>
            </a:pPr>
            <a:r>
              <a:rPr lang="en-US" dirty="0" smtClean="0"/>
              <a:t>Effective Management of the Triple Constraints</a:t>
            </a:r>
            <a:endParaRPr lang="en-US" dirty="0" smtClean="0"/>
          </a:p>
          <a:p>
            <a:pPr lvl="2" eaLnBrk="1" fontAlgn="auto" hangingPunct="1">
              <a:spcAft>
                <a:spcPts val="0"/>
              </a:spcAft>
              <a:buFont typeface="Wingdings" panose="05000000000000000000" pitchFamily="2" charset="2"/>
              <a:buChar char="Ø"/>
              <a:defRPr/>
            </a:pPr>
            <a:r>
              <a:rPr lang="en-US" dirty="0" smtClean="0"/>
              <a:t>Requirements – Needs Identified or Unidentified Expectations</a:t>
            </a:r>
            <a:endParaRPr lang="en-US" dirty="0" smtClean="0"/>
          </a:p>
          <a:p>
            <a:pPr lvl="2" eaLnBrk="1" fontAlgn="auto" hangingPunct="1">
              <a:spcAft>
                <a:spcPts val="0"/>
              </a:spcAft>
              <a:buFont typeface="Wingdings" panose="05000000000000000000" pitchFamily="2" charset="2"/>
              <a:buChar char="Ø"/>
              <a:defRPr/>
            </a:pPr>
            <a:r>
              <a:rPr lang="en-US" dirty="0" smtClean="0"/>
              <a:t>Cost/Resources – People, Money, Tools</a:t>
            </a:r>
            <a:endParaRPr lang="en-US" dirty="0" smtClean="0"/>
          </a:p>
          <a:p>
            <a:pPr lvl="2" eaLnBrk="1" fontAlgn="auto" hangingPunct="1">
              <a:spcAft>
                <a:spcPts val="0"/>
              </a:spcAft>
              <a:buFont typeface="Wingdings" panose="05000000000000000000" pitchFamily="2" charset="2"/>
              <a:buChar char="Ø"/>
              <a:defRPr/>
            </a:pPr>
            <a:r>
              <a:rPr lang="en-US" dirty="0" smtClean="0"/>
              <a:t>Schedule/Time</a:t>
            </a:r>
            <a:endParaRPr lang="en-US" dirty="0" smtClean="0"/>
          </a:p>
          <a:p>
            <a:pPr eaLnBrk="1" fontAlgn="auto" hangingPunct="1">
              <a:spcAft>
                <a:spcPts val="0"/>
              </a:spcAft>
              <a:buFont typeface="Wingdings 2" panose="05020102010507070707"/>
              <a:buChar char=""/>
              <a:defRPr/>
            </a:pPr>
            <a:endParaRPr lang="en-US"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20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2000"/>
                                        <p:tgtEl>
                                          <p:spTgt spid="19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fade">
                                      <p:cBhvr>
                                        <p:cTn id="13" dur="2000"/>
                                        <p:tgtEl>
                                          <p:spTgt spid="19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fade">
                                      <p:cBhvr>
                                        <p:cTn id="16" dur="2000"/>
                                        <p:tgtEl>
                                          <p:spTgt spid="19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fade">
                                      <p:cBhvr>
                                        <p:cTn id="19" dur="2000"/>
                                        <p:tgtEl>
                                          <p:spTgt spid="19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animEffect transition="in" filter="fade">
                                      <p:cBhvr>
                                        <p:cTn id="22" dur="20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fontAlgn="auto" hangingPunct="1">
              <a:spcAft>
                <a:spcPts val="0"/>
              </a:spcAft>
              <a:defRPr/>
            </a:pPr>
            <a:endParaRPr lang="en-US" smtClean="0">
              <a:solidFill>
                <a:srgbClr val="7B9899"/>
              </a:solidFill>
            </a:endParaRPr>
          </a:p>
        </p:txBody>
      </p:sp>
      <p:sp>
        <p:nvSpPr>
          <p:cNvPr id="61443" name="Content Placeholder 2"/>
          <p:cNvSpPr>
            <a:spLocks noGrp="1"/>
          </p:cNvSpPr>
          <p:nvPr>
            <p:ph idx="1"/>
          </p:nvPr>
        </p:nvSpPr>
        <p:spPr>
          <a:xfrm>
            <a:off x="304800" y="1371600"/>
            <a:ext cx="8686800" cy="5486400"/>
          </a:xfrm>
        </p:spPr>
        <p:txBody>
          <a:bodyPr/>
          <a:lstStyle/>
          <a:p>
            <a:pPr algn="just" eaLnBrk="1" hangingPunct="1">
              <a:buFont typeface="Wingdings" panose="05000000000000000000" pitchFamily="2" charset="2"/>
              <a:buChar char="Ø"/>
            </a:pPr>
            <a:r>
              <a:rPr lang="en-US" sz="2400" b="1" dirty="0" smtClean="0">
                <a:solidFill>
                  <a:srgbClr val="FF0000"/>
                </a:solidFill>
              </a:rPr>
              <a:t>Number of inputs: </a:t>
            </a:r>
            <a:endParaRPr lang="en-US" sz="2400" b="1" dirty="0" smtClean="0">
              <a:solidFill>
                <a:srgbClr val="FF0000"/>
              </a:solidFill>
            </a:endParaRPr>
          </a:p>
          <a:p>
            <a:pPr lvl="1" algn="just" eaLnBrk="1" hangingPunct="1">
              <a:buFont typeface="Wingdings" panose="05000000000000000000" pitchFamily="2" charset="2"/>
              <a:buChar char="Ø"/>
            </a:pPr>
            <a:r>
              <a:rPr lang="en-US" sz="2400" b="1" dirty="0" smtClean="0"/>
              <a:t>Each data item input by the user is counted. Data inputs should be distinguished from user inquiries. </a:t>
            </a:r>
            <a:endParaRPr lang="en-US" sz="2400" b="1" dirty="0" smtClean="0"/>
          </a:p>
          <a:p>
            <a:pPr lvl="1" algn="just" eaLnBrk="1" hangingPunct="1">
              <a:buFont typeface="Wingdings" panose="05000000000000000000" pitchFamily="2" charset="2"/>
              <a:buChar char="Ø"/>
            </a:pPr>
            <a:r>
              <a:rPr lang="en-US" sz="2400" b="1" dirty="0" smtClean="0"/>
              <a:t>Inquiries are user commands such as print-account-balance. Inquiries are counted separately. </a:t>
            </a:r>
            <a:endParaRPr lang="en-US" sz="2400" b="1" dirty="0" smtClean="0"/>
          </a:p>
          <a:p>
            <a:pPr lvl="1" algn="just" eaLnBrk="1" hangingPunct="1">
              <a:buFont typeface="Wingdings" panose="05000000000000000000" pitchFamily="2" charset="2"/>
              <a:buChar char="Ø"/>
            </a:pPr>
            <a:r>
              <a:rPr lang="en-US" sz="2400" b="1" dirty="0" smtClean="0"/>
              <a:t>Individual data items input by the user are not considered in the calculation of the number of inputs, but a group of related inputs are considered as a single input. </a:t>
            </a:r>
            <a:endParaRPr lang="en-US" sz="2400" b="1" dirty="0" smtClean="0"/>
          </a:p>
          <a:p>
            <a:pPr algn="just" eaLnBrk="1" hangingPunct="1">
              <a:buFont typeface="Wingdings" panose="05000000000000000000" pitchFamily="2" charset="2"/>
              <a:buChar char="Ø"/>
            </a:pPr>
            <a:r>
              <a:rPr lang="en-US" sz="2400" b="1" dirty="0" smtClean="0"/>
              <a:t>For example, </a:t>
            </a:r>
            <a:r>
              <a:rPr lang="en-US" sz="2400" dirty="0" smtClean="0"/>
              <a:t>while entering the data concerning an employee to an employee pay roll software; the data items name, age, sex, address, phone number, etc. are together considered as a single input. All these data items can be considered to be related, since they pertain to a single employee </a:t>
            </a:r>
            <a:endParaRPr lang="en-US" sz="2400" dirty="0" smtClean="0"/>
          </a:p>
        </p:txBody>
      </p:sp>
    </p:spTree>
  </p:cSld>
  <p:clrMapOvr>
    <a:masterClrMapping/>
  </p:clrMapOvr>
  <p:transition advClick="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fontAlgn="auto" hangingPunct="1">
              <a:spcAft>
                <a:spcPts val="0"/>
              </a:spcAft>
              <a:defRPr/>
            </a:pPr>
            <a:endParaRPr lang="en-US" smtClean="0">
              <a:solidFill>
                <a:srgbClr val="7B9899"/>
              </a:solidFill>
            </a:endParaRPr>
          </a:p>
        </p:txBody>
      </p:sp>
      <p:sp>
        <p:nvSpPr>
          <p:cNvPr id="3" name="Content Placeholder 2"/>
          <p:cNvSpPr>
            <a:spLocks noGrp="1"/>
          </p:cNvSpPr>
          <p:nvPr>
            <p:ph idx="1"/>
          </p:nvPr>
        </p:nvSpPr>
        <p:spPr>
          <a:xfrm>
            <a:off x="152400" y="1371600"/>
            <a:ext cx="8839200" cy="5486400"/>
          </a:xfrm>
        </p:spPr>
        <p:txBody>
          <a:bodyPr>
            <a:normAutofit fontScale="85000" lnSpcReduction="10000"/>
          </a:bodyPr>
          <a:lstStyle/>
          <a:p>
            <a:pPr marL="274320" indent="-274320" eaLnBrk="1" fontAlgn="auto" hangingPunct="1">
              <a:spcAft>
                <a:spcPts val="0"/>
              </a:spcAft>
              <a:buFont typeface="Wingdings 2" panose="05020102010507070707"/>
              <a:buChar char=""/>
              <a:defRPr/>
            </a:pPr>
            <a:r>
              <a:rPr lang="en-US" b="1" dirty="0" smtClean="0">
                <a:solidFill>
                  <a:srgbClr val="FF0000"/>
                </a:solidFill>
              </a:rPr>
              <a:t>Number of outputs</a:t>
            </a:r>
            <a:r>
              <a:rPr lang="en-US" b="1" dirty="0" smtClean="0"/>
              <a:t>: </a:t>
            </a:r>
            <a:endParaRPr lang="en-US" b="1" dirty="0" smtClean="0"/>
          </a:p>
          <a:p>
            <a:pPr marL="822960" lvl="2" eaLnBrk="1" fontAlgn="auto" hangingPunct="1">
              <a:spcAft>
                <a:spcPts val="0"/>
              </a:spcAft>
              <a:buClr>
                <a:schemeClr val="accent3"/>
              </a:buClr>
              <a:buFont typeface="Wingdings 2" panose="05020102010507070707"/>
              <a:buChar char=""/>
              <a:defRPr/>
            </a:pPr>
            <a:r>
              <a:rPr lang="en-US" b="1" dirty="0" smtClean="0"/>
              <a:t>The outputs considered refer to reports printed, screen outputs, error messages produced, etc. While outputting the number of outputs the individual data items within a report are not considered, but a set of related data items is counted as one input. </a:t>
            </a:r>
            <a:endParaRPr lang="en-US" b="1" dirty="0" smtClean="0"/>
          </a:p>
          <a:p>
            <a:pPr marL="274320" indent="-274320" eaLnBrk="1" fontAlgn="auto" hangingPunct="1">
              <a:spcAft>
                <a:spcPts val="0"/>
              </a:spcAft>
              <a:buFont typeface="Wingdings 2" panose="05020102010507070707"/>
              <a:buChar char=""/>
              <a:defRPr/>
            </a:pPr>
            <a:r>
              <a:rPr lang="en-US" b="1" dirty="0" smtClean="0">
                <a:solidFill>
                  <a:srgbClr val="FF0000"/>
                </a:solidFill>
              </a:rPr>
              <a:t>Number of inquiries</a:t>
            </a:r>
            <a:r>
              <a:rPr lang="en-US" b="1" dirty="0" smtClean="0"/>
              <a:t>: </a:t>
            </a:r>
            <a:endParaRPr lang="en-US" b="1" dirty="0" smtClean="0"/>
          </a:p>
          <a:p>
            <a:pPr marL="822960" lvl="2" eaLnBrk="1" fontAlgn="auto" hangingPunct="1">
              <a:spcAft>
                <a:spcPts val="0"/>
              </a:spcAft>
              <a:buClr>
                <a:schemeClr val="accent3"/>
              </a:buClr>
              <a:buFont typeface="Wingdings 2" panose="05020102010507070707"/>
              <a:buChar char=""/>
              <a:defRPr/>
            </a:pPr>
            <a:r>
              <a:rPr lang="en-US" b="1" dirty="0" smtClean="0"/>
              <a:t>Number of inquiries is the number of distinct interactive queries which can be made by the users. These inquiries are the user commands which require specific action by the system. </a:t>
            </a:r>
            <a:endParaRPr lang="en-US" b="1" dirty="0" smtClean="0"/>
          </a:p>
          <a:p>
            <a:pPr marL="274320" indent="-274320" eaLnBrk="1" fontAlgn="auto" hangingPunct="1">
              <a:spcAft>
                <a:spcPts val="0"/>
              </a:spcAft>
              <a:buFont typeface="Wingdings 2" panose="05020102010507070707"/>
              <a:buChar char=""/>
              <a:defRPr/>
            </a:pPr>
            <a:r>
              <a:rPr lang="en-US" b="1" dirty="0" smtClean="0">
                <a:solidFill>
                  <a:srgbClr val="FF0000"/>
                </a:solidFill>
              </a:rPr>
              <a:t>Number of files:</a:t>
            </a:r>
            <a:r>
              <a:rPr lang="en-US" b="1" dirty="0" smtClean="0"/>
              <a:t> </a:t>
            </a:r>
            <a:endParaRPr lang="en-US" b="1" dirty="0" smtClean="0"/>
          </a:p>
          <a:p>
            <a:pPr marL="822960" lvl="2" eaLnBrk="1" fontAlgn="auto" hangingPunct="1">
              <a:spcAft>
                <a:spcPts val="0"/>
              </a:spcAft>
              <a:buClr>
                <a:schemeClr val="accent3"/>
              </a:buClr>
              <a:buFont typeface="Wingdings 2" panose="05020102010507070707"/>
              <a:buChar char=""/>
              <a:defRPr/>
            </a:pPr>
            <a:r>
              <a:rPr lang="en-US" b="1" dirty="0" smtClean="0"/>
              <a:t>Each logical file is counted. A logical file means groups of logically related data. Thus, logical files can be data structures or physical files. </a:t>
            </a:r>
            <a:endParaRPr lang="en-US" b="1" dirty="0" smtClean="0"/>
          </a:p>
          <a:p>
            <a:pPr marL="274320" indent="-274320" eaLnBrk="1" fontAlgn="auto" hangingPunct="1">
              <a:spcAft>
                <a:spcPts val="0"/>
              </a:spcAft>
              <a:buFont typeface="Wingdings 2" panose="05020102010507070707"/>
              <a:buChar char=""/>
              <a:defRPr/>
            </a:pPr>
            <a:r>
              <a:rPr lang="en-US" b="1" dirty="0" smtClean="0">
                <a:solidFill>
                  <a:srgbClr val="FF0000"/>
                </a:solidFill>
              </a:rPr>
              <a:t>Number of interfaces:</a:t>
            </a:r>
            <a:r>
              <a:rPr lang="en-US" b="1" dirty="0" smtClean="0"/>
              <a:t> </a:t>
            </a:r>
            <a:endParaRPr lang="en-US" b="1" dirty="0" smtClean="0"/>
          </a:p>
          <a:p>
            <a:pPr marL="822960" lvl="2" eaLnBrk="1" fontAlgn="auto" hangingPunct="1">
              <a:spcAft>
                <a:spcPts val="0"/>
              </a:spcAft>
              <a:buClr>
                <a:schemeClr val="accent3"/>
              </a:buClr>
              <a:buFont typeface="Wingdings 2" panose="05020102010507070707"/>
              <a:buChar char=""/>
              <a:defRPr/>
            </a:pPr>
            <a:r>
              <a:rPr lang="en-US" b="1" dirty="0" smtClean="0"/>
              <a:t>Here the interfaces considered are the interfaces used to exchange information with other systems. Examples of such interfaces are data files on tapes, disks, communication links with other systems etc. </a:t>
            </a:r>
            <a:endParaRPr lang="en-US" dirty="0"/>
          </a:p>
        </p:txBody>
      </p:sp>
    </p:spTree>
  </p:cSld>
  <p:clrMapOvr>
    <a:masterClrMapping/>
  </p:clrMapOvr>
  <p:transition advClick="0"/>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61974"/>
            <a:ext cx="8686800" cy="838200"/>
          </a:xfrm>
        </p:spPr>
        <p:txBody>
          <a:bodyPr>
            <a:normAutofit fontScale="90000"/>
          </a:bodyPr>
          <a:lstStyle/>
          <a:p>
            <a:r>
              <a:rPr lang="en-US" b="1" dirty="0" smtClean="0">
                <a:solidFill>
                  <a:srgbClr val="FF0000"/>
                </a:solidFill>
              </a:rPr>
              <a:t>Compute the unadjusted function point (UFP)</a:t>
            </a:r>
            <a:endParaRPr lang="en-IN" dirty="0"/>
          </a:p>
        </p:txBody>
      </p:sp>
      <p:pic>
        <p:nvPicPr>
          <p:cNvPr id="4098" name="Picture 2" descr="C:\Users\Tamchu\Downloads\fp6.jpg"/>
          <p:cNvPicPr>
            <a:picLocks noGrp="1" noChangeAspect="1" noChangeArrowheads="1"/>
          </p:cNvPicPr>
          <p:nvPr>
            <p:ph idx="1"/>
          </p:nvPr>
        </p:nvPicPr>
        <p:blipFill>
          <a:blip r:embed="rId1"/>
          <a:srcRect l="8488" t="20535" b="20694"/>
          <a:stretch>
            <a:fillRect/>
          </a:stretch>
        </p:blipFill>
        <p:spPr bwMode="auto">
          <a:xfrm>
            <a:off x="214282" y="1785926"/>
            <a:ext cx="8771800" cy="4857784"/>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61974"/>
            <a:ext cx="8777318" cy="838200"/>
          </a:xfrm>
        </p:spPr>
        <p:txBody>
          <a:bodyPr>
            <a:noAutofit/>
          </a:bodyPr>
          <a:lstStyle/>
          <a:p>
            <a:r>
              <a:rPr lang="en-US" sz="3000" b="1" dirty="0" smtClean="0">
                <a:solidFill>
                  <a:srgbClr val="FF0000"/>
                </a:solidFill>
              </a:rPr>
              <a:t>Compute the Complexity Adjustment Factor (CAF)</a:t>
            </a:r>
            <a:endParaRPr lang="en-IN" sz="3000" dirty="0"/>
          </a:p>
        </p:txBody>
      </p:sp>
      <p:sp>
        <p:nvSpPr>
          <p:cNvPr id="4" name="Content Placeholder 3"/>
          <p:cNvSpPr>
            <a:spLocks noGrp="1"/>
          </p:cNvSpPr>
          <p:nvPr>
            <p:ph idx="1"/>
          </p:nvPr>
        </p:nvSpPr>
        <p:spPr>
          <a:xfrm>
            <a:off x="304800" y="1482748"/>
            <a:ext cx="8686800" cy="5303838"/>
          </a:xfrm>
        </p:spPr>
        <p:txBody>
          <a:bodyPr>
            <a:noAutofit/>
          </a:bodyPr>
          <a:lstStyle/>
          <a:p>
            <a:pPr marL="617220" lvl="1" indent="-342900" algn="just">
              <a:buFont typeface="Wingdings" panose="05000000000000000000" pitchFamily="2" charset="2"/>
              <a:buChar char="Ø"/>
              <a:defRPr/>
            </a:pPr>
            <a:r>
              <a:rPr lang="en-US" dirty="0" smtClean="0"/>
              <a:t>CAF refines the UFP measure by considering fourteen other factors such as high transaction rates, throughput, and response time requirements, etc. </a:t>
            </a:r>
            <a:endParaRPr lang="en-US" dirty="0" smtClean="0"/>
          </a:p>
          <a:p>
            <a:pPr marL="617220" lvl="1" indent="-342900" algn="just">
              <a:buFont typeface="Wingdings" panose="05000000000000000000" pitchFamily="2" charset="2"/>
              <a:buChar char="Ø"/>
              <a:defRPr/>
            </a:pPr>
            <a:r>
              <a:rPr lang="en-US" dirty="0" smtClean="0"/>
              <a:t>Each of these 14 factors is assigned from 0 (not present or no influence) to 5 (strong influence). </a:t>
            </a:r>
            <a:endParaRPr lang="en-US" dirty="0" smtClean="0"/>
          </a:p>
          <a:p>
            <a:pPr marL="617220" lvl="1" indent="-342900" algn="just">
              <a:buFont typeface="Wingdings" panose="05000000000000000000" pitchFamily="2" charset="2"/>
              <a:buChar char="Ø"/>
              <a:defRPr/>
            </a:pPr>
            <a:r>
              <a:rPr lang="en-US" dirty="0" smtClean="0"/>
              <a:t>The resulting numbers are summed, yielding the total degree of influence  i.e. ∑</a:t>
            </a:r>
            <a:r>
              <a:rPr lang="en-US" dirty="0" err="1" smtClean="0"/>
              <a:t>Fi</a:t>
            </a:r>
            <a:endParaRPr lang="en-US" dirty="0" smtClean="0"/>
          </a:p>
          <a:p>
            <a:pPr marL="617220" lvl="1" indent="-342900" algn="just">
              <a:buFont typeface="Wingdings" panose="05000000000000000000" pitchFamily="2" charset="2"/>
              <a:buChar char="Ø"/>
              <a:defRPr/>
            </a:pPr>
            <a:r>
              <a:rPr lang="en-US" dirty="0" smtClean="0"/>
              <a:t>Now, 		</a:t>
            </a:r>
            <a:r>
              <a:rPr lang="en-US" sz="3200" b="1" dirty="0" smtClean="0"/>
              <a:t>CAF = (0.65+0.01* ∑</a:t>
            </a:r>
            <a:r>
              <a:rPr lang="en-US" sz="3200" b="1" dirty="0" err="1" smtClean="0"/>
              <a:t>Fi</a:t>
            </a:r>
            <a:r>
              <a:rPr lang="en-US" sz="3200" b="1" dirty="0" smtClean="0"/>
              <a:t>). </a:t>
            </a:r>
            <a:endParaRPr lang="en-US" b="1" dirty="0" smtClean="0"/>
          </a:p>
          <a:p>
            <a:pPr marL="617220" lvl="1" indent="-342900" algn="just">
              <a:buFont typeface="Wingdings" panose="05000000000000000000" pitchFamily="2" charset="2"/>
              <a:buChar char="Ø"/>
              <a:defRPr/>
            </a:pPr>
            <a:r>
              <a:rPr lang="en-US" dirty="0" smtClean="0"/>
              <a:t>As ∑</a:t>
            </a:r>
            <a:r>
              <a:rPr lang="en-US" dirty="0" err="1" smtClean="0"/>
              <a:t>Fi</a:t>
            </a:r>
            <a:r>
              <a:rPr lang="en-US" dirty="0" smtClean="0"/>
              <a:t> can vary from 0 to 70, CAF  can vary from 0.65 to 1.35. </a:t>
            </a: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a:srcRect l="21913" t="16602" r="41565" b="20395"/>
          <a:stretch>
            <a:fillRect/>
          </a:stretch>
        </p:blipFill>
        <p:spPr bwMode="auto">
          <a:xfrm>
            <a:off x="428596" y="-24"/>
            <a:ext cx="6429420" cy="6286544"/>
          </a:xfrm>
          <a:prstGeom prst="rect">
            <a:avLst/>
          </a:prstGeom>
          <a:noFill/>
          <a:ln w="9525">
            <a:noFill/>
            <a:miter lim="800000"/>
            <a:headEnd/>
            <a:tailEnd/>
          </a:ln>
        </p:spPr>
      </p:pic>
      <p:sp>
        <p:nvSpPr>
          <p:cNvPr id="6" name="TextBox 5"/>
          <p:cNvSpPr txBox="1"/>
          <p:nvPr/>
        </p:nvSpPr>
        <p:spPr>
          <a:xfrm>
            <a:off x="357190" y="385117"/>
            <a:ext cx="500034" cy="4401205"/>
          </a:xfrm>
          <a:prstGeom prst="rect">
            <a:avLst/>
          </a:prstGeom>
          <a:noFill/>
        </p:spPr>
        <p:txBody>
          <a:bodyPr wrap="square" rtlCol="0">
            <a:spAutoFit/>
          </a:bodyPr>
          <a:lstStyle/>
          <a:p>
            <a:r>
              <a:rPr lang="en-US" sz="2000" dirty="0" smtClean="0"/>
              <a:t>1</a:t>
            </a:r>
            <a:endParaRPr lang="en-US" sz="2000" dirty="0" smtClean="0"/>
          </a:p>
          <a:p>
            <a:r>
              <a:rPr lang="en-US" sz="2000" dirty="0" smtClean="0"/>
              <a:t>2</a:t>
            </a:r>
            <a:endParaRPr lang="en-US" sz="2000" dirty="0" smtClean="0"/>
          </a:p>
          <a:p>
            <a:r>
              <a:rPr lang="en-US" sz="2000" dirty="0" smtClean="0"/>
              <a:t>3</a:t>
            </a:r>
            <a:endParaRPr lang="en-US" sz="2000" dirty="0" smtClean="0"/>
          </a:p>
          <a:p>
            <a:r>
              <a:rPr lang="en-US" sz="2000" dirty="0" smtClean="0"/>
              <a:t>4</a:t>
            </a:r>
            <a:endParaRPr lang="en-US" sz="2000" dirty="0" smtClean="0"/>
          </a:p>
          <a:p>
            <a:r>
              <a:rPr lang="en-US" sz="2000" dirty="0" smtClean="0"/>
              <a:t>5</a:t>
            </a:r>
            <a:endParaRPr lang="en-US" sz="2000" dirty="0" smtClean="0"/>
          </a:p>
          <a:p>
            <a:r>
              <a:rPr lang="en-US" sz="2000" dirty="0" smtClean="0"/>
              <a:t>6</a:t>
            </a:r>
            <a:endParaRPr lang="en-US" sz="2000" dirty="0" smtClean="0"/>
          </a:p>
          <a:p>
            <a:r>
              <a:rPr lang="en-US" sz="2000" dirty="0" smtClean="0"/>
              <a:t>7</a:t>
            </a:r>
            <a:endParaRPr lang="en-US" sz="2000" dirty="0" smtClean="0"/>
          </a:p>
          <a:p>
            <a:r>
              <a:rPr lang="en-US" sz="2000" dirty="0" smtClean="0"/>
              <a:t>8</a:t>
            </a:r>
            <a:endParaRPr lang="en-US" sz="2000" dirty="0" smtClean="0"/>
          </a:p>
          <a:p>
            <a:r>
              <a:rPr lang="en-US" sz="2000" dirty="0" smtClean="0"/>
              <a:t>9</a:t>
            </a:r>
            <a:endParaRPr lang="en-US" sz="2000" dirty="0" smtClean="0"/>
          </a:p>
          <a:p>
            <a:r>
              <a:rPr lang="en-US" sz="2000" dirty="0" smtClean="0"/>
              <a:t>10</a:t>
            </a:r>
            <a:endParaRPr lang="en-US" sz="2000" dirty="0" smtClean="0"/>
          </a:p>
          <a:p>
            <a:r>
              <a:rPr lang="en-US" sz="2000" dirty="0" smtClean="0"/>
              <a:t>11</a:t>
            </a:r>
            <a:endParaRPr lang="en-US" sz="2000" dirty="0" smtClean="0"/>
          </a:p>
          <a:p>
            <a:r>
              <a:rPr lang="en-US" sz="2000" dirty="0" smtClean="0"/>
              <a:t>12</a:t>
            </a:r>
            <a:endParaRPr lang="en-US" sz="2000" dirty="0" smtClean="0"/>
          </a:p>
          <a:p>
            <a:r>
              <a:rPr lang="en-US" sz="2000" dirty="0" smtClean="0"/>
              <a:t>13</a:t>
            </a:r>
            <a:endParaRPr lang="en-US" sz="2000" dirty="0" smtClean="0"/>
          </a:p>
          <a:p>
            <a:r>
              <a:rPr lang="en-US" sz="2000" dirty="0" smtClean="0"/>
              <a:t>14</a:t>
            </a:r>
            <a:endParaRPr lang="en-US" sz="2000" dirty="0" smtClean="0"/>
          </a:p>
        </p:txBody>
      </p:sp>
      <p:sp>
        <p:nvSpPr>
          <p:cNvPr id="7" name="Rectangle 6"/>
          <p:cNvSpPr/>
          <p:nvPr/>
        </p:nvSpPr>
        <p:spPr>
          <a:xfrm>
            <a:off x="5715008" y="3857628"/>
            <a:ext cx="285752"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 name="Rectangle 7"/>
          <p:cNvSpPr/>
          <p:nvPr/>
        </p:nvSpPr>
        <p:spPr>
          <a:xfrm>
            <a:off x="5715008" y="1643050"/>
            <a:ext cx="285752"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9" name="Rectangle 8"/>
          <p:cNvSpPr/>
          <p:nvPr/>
        </p:nvSpPr>
        <p:spPr>
          <a:xfrm>
            <a:off x="5357818" y="4786322"/>
            <a:ext cx="642942"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1.11</a:t>
            </a:r>
            <a:endParaRPr lang="en-IN" dirty="0">
              <a:solidFill>
                <a:schemeClr val="tx1"/>
              </a:solidFill>
            </a:endParaRPr>
          </a:p>
        </p:txBody>
      </p:sp>
      <p:sp>
        <p:nvSpPr>
          <p:cNvPr id="10" name="Right Brace 9"/>
          <p:cNvSpPr/>
          <p:nvPr/>
        </p:nvSpPr>
        <p:spPr>
          <a:xfrm>
            <a:off x="6072198" y="428604"/>
            <a:ext cx="285752" cy="428628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 name="Rectangle 10"/>
          <p:cNvSpPr/>
          <p:nvPr/>
        </p:nvSpPr>
        <p:spPr>
          <a:xfrm>
            <a:off x="6500826" y="2000240"/>
            <a:ext cx="1500198" cy="1285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SUM = 46</a:t>
            </a:r>
            <a:endParaRPr lang="en-US" b="1" dirty="0" smtClean="0">
              <a:solidFill>
                <a:schemeClr val="tx1"/>
              </a:solidFill>
            </a:endParaRPr>
          </a:p>
        </p:txBody>
      </p:sp>
      <p:sp>
        <p:nvSpPr>
          <p:cNvPr id="12" name="Rectangle 11"/>
          <p:cNvSpPr/>
          <p:nvPr/>
        </p:nvSpPr>
        <p:spPr>
          <a:xfrm>
            <a:off x="6653226" y="3357562"/>
            <a:ext cx="2276492" cy="185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lbertus Extra Bold" pitchFamily="34" charset="0"/>
              </a:rPr>
              <a:t>CAF = [0.65+0.01*46]</a:t>
            </a:r>
            <a:endParaRPr lang="en-US" b="1" dirty="0" smtClean="0">
              <a:solidFill>
                <a:schemeClr val="tx1"/>
              </a:solidFill>
              <a:latin typeface="Albertus Extra Bold" pitchFamily="34" charset="0"/>
            </a:endParaRPr>
          </a:p>
          <a:p>
            <a:pPr algn="ctr"/>
            <a:r>
              <a:rPr lang="en-US" b="1" dirty="0" smtClean="0">
                <a:solidFill>
                  <a:schemeClr val="tx1"/>
                </a:solidFill>
                <a:latin typeface="Albertus Extra Bold" pitchFamily="34" charset="0"/>
              </a:rPr>
              <a:t>=1.11</a:t>
            </a:r>
            <a:endParaRPr lang="en-US" b="1" dirty="0" smtClean="0">
              <a:solidFill>
                <a:schemeClr val="tx1"/>
              </a:solidFill>
              <a:latin typeface="Albertus Extra Bold"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C:\Users\Tamchu\Downloads\fp8.jpg"/>
          <p:cNvPicPr>
            <a:picLocks noGrp="1" noChangeAspect="1" noChangeArrowheads="1"/>
          </p:cNvPicPr>
          <p:nvPr>
            <p:ph idx="1"/>
          </p:nvPr>
        </p:nvPicPr>
        <p:blipFill>
          <a:blip r:embed="rId1"/>
          <a:srcRect/>
          <a:stretch>
            <a:fillRect/>
          </a:stretch>
        </p:blipFill>
        <p:spPr bwMode="auto">
          <a:xfrm>
            <a:off x="-33" y="-24522"/>
            <a:ext cx="9167117" cy="6882522"/>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1414"/>
            <a:ext cx="8686800" cy="838200"/>
          </a:xfrm>
        </p:spPr>
        <p:txBody>
          <a:bodyPr/>
          <a:lstStyle/>
          <a:p>
            <a:r>
              <a:rPr lang="en-IN" b="1" dirty="0" smtClean="0"/>
              <a:t>Example:</a:t>
            </a:r>
            <a:endParaRPr lang="en-IN" dirty="0"/>
          </a:p>
        </p:txBody>
      </p:sp>
      <p:sp>
        <p:nvSpPr>
          <p:cNvPr id="4" name="Content Placeholder 3"/>
          <p:cNvSpPr>
            <a:spLocks noGrp="1"/>
          </p:cNvSpPr>
          <p:nvPr>
            <p:ph idx="1"/>
          </p:nvPr>
        </p:nvSpPr>
        <p:spPr>
          <a:xfrm>
            <a:off x="304800" y="1142984"/>
            <a:ext cx="8686800" cy="5715016"/>
          </a:xfrm>
        </p:spPr>
        <p:txBody>
          <a:bodyPr>
            <a:normAutofit fontScale="85000" lnSpcReduction="20000"/>
          </a:bodyPr>
          <a:lstStyle/>
          <a:p>
            <a:pPr algn="just">
              <a:buNone/>
            </a:pPr>
            <a:r>
              <a:rPr lang="en-IN" b="1" dirty="0" smtClean="0"/>
              <a:t>Q. </a:t>
            </a:r>
            <a:r>
              <a:rPr lang="en-IN" dirty="0" smtClean="0"/>
              <a:t>Compute the function point, productivity, documentation, cost per function for the following data:</a:t>
            </a:r>
            <a:endParaRPr lang="en-IN" dirty="0" smtClean="0"/>
          </a:p>
          <a:p>
            <a:pPr lvl="0" indent="460375" algn="just">
              <a:buNone/>
            </a:pPr>
            <a:r>
              <a:rPr lang="en-IN" dirty="0" smtClean="0"/>
              <a:t>Number of user inputs		 = 24</a:t>
            </a:r>
            <a:endParaRPr lang="en-IN" dirty="0" smtClean="0"/>
          </a:p>
          <a:p>
            <a:pPr lvl="0" indent="460375">
              <a:buNone/>
            </a:pPr>
            <a:r>
              <a:rPr lang="en-IN" dirty="0" smtClean="0"/>
              <a:t>Number of user outputs 		= 46</a:t>
            </a:r>
            <a:endParaRPr lang="en-IN" dirty="0" smtClean="0"/>
          </a:p>
          <a:p>
            <a:pPr lvl="0" indent="460375">
              <a:buNone/>
            </a:pPr>
            <a:r>
              <a:rPr lang="en-IN" dirty="0" smtClean="0"/>
              <a:t>Number of inquiries		= 8</a:t>
            </a:r>
            <a:endParaRPr lang="en-IN" dirty="0" smtClean="0"/>
          </a:p>
          <a:p>
            <a:pPr lvl="0" indent="460375">
              <a:buNone/>
            </a:pPr>
            <a:r>
              <a:rPr lang="en-IN" dirty="0" smtClean="0"/>
              <a:t>Number of files 			= 4</a:t>
            </a:r>
            <a:endParaRPr lang="en-IN" dirty="0" smtClean="0"/>
          </a:p>
          <a:p>
            <a:pPr lvl="0" indent="460375">
              <a:buNone/>
            </a:pPr>
            <a:r>
              <a:rPr lang="en-IN" dirty="0" smtClean="0"/>
              <a:t>Number of external interfaces 	= 2</a:t>
            </a:r>
            <a:endParaRPr lang="en-IN" dirty="0" smtClean="0"/>
          </a:p>
          <a:p>
            <a:pPr lvl="0" indent="460375">
              <a:buNone/>
            </a:pPr>
            <a:r>
              <a:rPr lang="en-IN" dirty="0" smtClean="0"/>
              <a:t>Effort 					= 36.9 p-m</a:t>
            </a:r>
            <a:endParaRPr lang="en-IN" dirty="0" smtClean="0"/>
          </a:p>
          <a:p>
            <a:pPr lvl="0" indent="460375">
              <a:buNone/>
            </a:pPr>
            <a:r>
              <a:rPr lang="en-IN" dirty="0" smtClean="0"/>
              <a:t>Technical documents		= 265 pages</a:t>
            </a:r>
            <a:endParaRPr lang="en-IN" dirty="0" smtClean="0"/>
          </a:p>
          <a:p>
            <a:pPr lvl="0" indent="460375">
              <a:buNone/>
            </a:pPr>
            <a:r>
              <a:rPr lang="en-IN" dirty="0" smtClean="0"/>
              <a:t>User documents 			= 122 pages</a:t>
            </a:r>
            <a:endParaRPr lang="en-IN" dirty="0" smtClean="0"/>
          </a:p>
          <a:p>
            <a:pPr lvl="0" indent="460375">
              <a:buNone/>
            </a:pPr>
            <a:r>
              <a:rPr lang="en-IN" dirty="0" smtClean="0"/>
              <a:t>Cost 					= $7744/ month</a:t>
            </a:r>
            <a:endParaRPr lang="en-IN" dirty="0" smtClean="0"/>
          </a:p>
          <a:p>
            <a:pPr>
              <a:buNone/>
            </a:pPr>
            <a:r>
              <a:rPr lang="en-IN" dirty="0" smtClean="0"/>
              <a:t>Various processing complexity factors are: 4, 1, 0, 3, 3, 5, 4, 4, 3, 3, 2, 2, 4, 5.</a:t>
            </a:r>
            <a:endParaRPr lang="en-IN" dirty="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571480"/>
            <a:ext cx="8686800" cy="4525963"/>
          </a:xfrm>
        </p:spPr>
        <p:txBody>
          <a:bodyPr/>
          <a:lstStyle/>
          <a:p>
            <a:pPr>
              <a:buNone/>
            </a:pPr>
            <a:r>
              <a:rPr lang="en-IN" b="1" dirty="0" smtClean="0"/>
              <a:t>Solution:</a:t>
            </a:r>
            <a:endParaRPr lang="en-IN" dirty="0" smtClean="0"/>
          </a:p>
          <a:p>
            <a:endParaRPr lang="en-IN" dirty="0"/>
          </a:p>
        </p:txBody>
      </p:sp>
      <p:graphicFrame>
        <p:nvGraphicFramePr>
          <p:cNvPr id="5" name="Table 4"/>
          <p:cNvGraphicFramePr>
            <a:graphicFrameLocks noGrp="1"/>
          </p:cNvGraphicFramePr>
          <p:nvPr/>
        </p:nvGraphicFramePr>
        <p:xfrm>
          <a:off x="71406" y="1285861"/>
          <a:ext cx="8929722" cy="5387062"/>
        </p:xfrm>
        <a:graphic>
          <a:graphicData uri="http://schemas.openxmlformats.org/drawingml/2006/table">
            <a:tbl>
              <a:tblPr/>
              <a:tblGrid>
                <a:gridCol w="5232267"/>
                <a:gridCol w="906931"/>
                <a:gridCol w="1465042"/>
                <a:gridCol w="1325482"/>
              </a:tblGrid>
              <a:tr h="1072694">
                <a:tc>
                  <a:txBody>
                    <a:bodyPr/>
                    <a:lstStyle/>
                    <a:p>
                      <a:pPr>
                        <a:lnSpc>
                          <a:spcPct val="115000"/>
                        </a:lnSpc>
                        <a:spcAft>
                          <a:spcPts val="0"/>
                        </a:spcAft>
                      </a:pPr>
                      <a:r>
                        <a:rPr lang="en-IN" sz="2000" b="1" dirty="0">
                          <a:solidFill>
                            <a:srgbClr val="000000"/>
                          </a:solidFill>
                          <a:latin typeface="Times New Roman" panose="02020603050405020304"/>
                          <a:ea typeface="Times New Roman" panose="02020603050405020304"/>
                          <a:cs typeface="Times New Roman" panose="02020603050405020304"/>
                        </a:rPr>
                        <a:t>Measurement Parameter</a:t>
                      </a:r>
                      <a:endParaRPr lang="en-IN" sz="2000" dirty="0">
                        <a:latin typeface="Calibri" panose="020F0502020204030204"/>
                        <a:ea typeface="Calibri" panose="020F0502020204030204"/>
                        <a:cs typeface="Times New Roman" panose="02020603050405020304"/>
                      </a:endParaRPr>
                    </a:p>
                  </a:txBody>
                  <a:tcPr marL="103505" marR="103505" marT="103505" marB="103505">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15000"/>
                        </a:lnSpc>
                        <a:spcAft>
                          <a:spcPts val="0"/>
                        </a:spcAft>
                      </a:pPr>
                      <a:r>
                        <a:rPr lang="en-IN" sz="2000" b="1" dirty="0">
                          <a:solidFill>
                            <a:srgbClr val="000000"/>
                          </a:solidFill>
                          <a:latin typeface="Times New Roman" panose="02020603050405020304"/>
                          <a:ea typeface="Times New Roman" panose="02020603050405020304"/>
                          <a:cs typeface="Times New Roman" panose="02020603050405020304"/>
                        </a:rPr>
                        <a:t>Count</a:t>
                      </a:r>
                      <a:endParaRPr lang="en-IN" sz="2000" dirty="0">
                        <a:latin typeface="Calibri" panose="020F0502020204030204"/>
                        <a:ea typeface="Calibri" panose="020F0502020204030204"/>
                        <a:cs typeface="Times New Roman" panose="02020603050405020304"/>
                      </a:endParaRPr>
                    </a:p>
                  </a:txBody>
                  <a:tcPr marL="103505" marR="103505" marT="103505" marB="103505">
                    <a:lnL>
                      <a:noFill/>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defRPr/>
                      </a:pPr>
                      <a:r>
                        <a:rPr lang="en-IN" sz="2000" b="1" dirty="0" smtClean="0">
                          <a:solidFill>
                            <a:srgbClr val="000000"/>
                          </a:solidFill>
                          <a:latin typeface="Times New Roman" panose="02020603050405020304"/>
                          <a:ea typeface="Times New Roman" panose="02020603050405020304"/>
                          <a:cs typeface="Times New Roman" panose="02020603050405020304"/>
                        </a:rPr>
                        <a:t>Weighing factor</a:t>
                      </a:r>
                      <a:endParaRPr lang="en-IN" sz="2000" dirty="0" smtClean="0">
                        <a:latin typeface="Calibri" panose="020F0502020204030204"/>
                        <a:ea typeface="Calibri" panose="020F0502020204030204"/>
                        <a:cs typeface="Times New Roman" panose="02020603050405020304"/>
                      </a:endParaRPr>
                    </a:p>
                  </a:txBody>
                  <a:tcPr marL="103505" marR="103505" marT="103505" marB="103505">
                    <a:lnL>
                      <a:noFill/>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15000"/>
                        </a:lnSpc>
                        <a:spcAft>
                          <a:spcPts val="0"/>
                        </a:spcAft>
                      </a:pPr>
                      <a:r>
                        <a:rPr kumimoji="0" lang="en-US" sz="2000" b="1" kern="1200" dirty="0" smtClean="0">
                          <a:solidFill>
                            <a:srgbClr val="000000"/>
                          </a:solidFill>
                          <a:latin typeface="Times New Roman" panose="02020603050405020304"/>
                          <a:ea typeface="Times New Roman" panose="02020603050405020304"/>
                          <a:cs typeface="Times New Roman" panose="02020603050405020304"/>
                        </a:rPr>
                        <a:t>Total</a:t>
                      </a:r>
                      <a:endParaRPr kumimoji="0" lang="en-IN" sz="2000" b="1" kern="1200" dirty="0" smtClean="0">
                        <a:solidFill>
                          <a:srgbClr val="000000"/>
                        </a:solidFill>
                        <a:latin typeface="Times New Roman" panose="02020603050405020304"/>
                        <a:ea typeface="Times New Roman" panose="02020603050405020304"/>
                        <a:cs typeface="Times New Roman" panose="02020603050405020304"/>
                      </a:endParaRPr>
                    </a:p>
                  </a:txBody>
                  <a:tcPr marL="103505" marR="103505" marT="103505" marB="103505">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732904">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1. Number of external inputs (EI)</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24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96</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732904">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2. Number of external outputs (EO)</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a:solidFill>
                            <a:srgbClr val="000000"/>
                          </a:solidFill>
                          <a:latin typeface="Verdana" panose="020B0604030504040204"/>
                          <a:ea typeface="Times New Roman" panose="02020603050405020304"/>
                          <a:cs typeface="Times New Roman" panose="02020603050405020304"/>
                        </a:rPr>
                        <a:t>46</a:t>
                      </a:r>
                      <a:endParaRPr lang="en-IN" sz="200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184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732904">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3. Number of external inquiries (EQ)</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a:solidFill>
                            <a:srgbClr val="000000"/>
                          </a:solidFill>
                          <a:latin typeface="Verdana" panose="020B0604030504040204"/>
                          <a:ea typeface="Times New Roman" panose="02020603050405020304"/>
                          <a:cs typeface="Times New Roman" panose="02020603050405020304"/>
                        </a:rPr>
                        <a:t>8</a:t>
                      </a:r>
                      <a:endParaRPr lang="en-IN" sz="200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*6</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48</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732904">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4. Number of internal files (ILF)</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4</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*10</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40</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718816">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5. Number of external interfaces (EIF) </a:t>
                      </a:r>
                      <a:endParaRPr lang="en-IN" sz="2000" dirty="0" smtClean="0">
                        <a:solidFill>
                          <a:srgbClr val="000000"/>
                        </a:solidFill>
                        <a:latin typeface="Verdana" panose="020B0604030504040204"/>
                        <a:ea typeface="Times New Roman" panose="020206030504050203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a:solidFill>
                            <a:srgbClr val="000000"/>
                          </a:solidFill>
                          <a:latin typeface="Verdana" panose="020B0604030504040204"/>
                          <a:ea typeface="Times New Roman" panose="02020603050405020304"/>
                          <a:cs typeface="Times New Roman" panose="02020603050405020304"/>
                        </a:rPr>
                        <a:t>2</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*5</a:t>
                      </a:r>
                      <a:endParaRPr lang="en-IN" sz="2000" dirty="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72720">
                        <a:lnSpc>
                          <a:spcPct val="100000"/>
                        </a:lnSpc>
                        <a:spcBef>
                          <a:spcPts val="600"/>
                        </a:spcBef>
                        <a:spcAft>
                          <a:spcPts val="600"/>
                        </a:spcAft>
                      </a:pPr>
                      <a:r>
                        <a:rPr lang="en-IN" sz="2000" dirty="0" smtClean="0">
                          <a:solidFill>
                            <a:srgbClr val="000000"/>
                          </a:solidFill>
                          <a:latin typeface="Verdana" panose="020B0604030504040204"/>
                          <a:ea typeface="Times New Roman" panose="02020603050405020304"/>
                          <a:cs typeface="Times New Roman" panose="02020603050405020304"/>
                        </a:rPr>
                        <a:t>= </a:t>
                      </a:r>
                      <a:r>
                        <a:rPr lang="en-IN" sz="2000" dirty="0">
                          <a:solidFill>
                            <a:srgbClr val="000000"/>
                          </a:solidFill>
                          <a:latin typeface="Verdana" panose="020B0604030504040204"/>
                          <a:ea typeface="Times New Roman" panose="02020603050405020304"/>
                          <a:cs typeface="Times New Roman" panose="02020603050405020304"/>
                        </a:rPr>
                        <a:t>10</a:t>
                      </a:r>
                      <a:br>
                        <a:rPr lang="en-IN" sz="2000" dirty="0">
                          <a:solidFill>
                            <a:srgbClr val="000000"/>
                          </a:solidFill>
                          <a:latin typeface="Verdana" panose="020B0604030504040204"/>
                          <a:ea typeface="Times New Roman" panose="02020603050405020304"/>
                          <a:cs typeface="Times New Roman" panose="02020603050405020304"/>
                        </a:rPr>
                      </a:br>
                      <a:endParaRPr lang="en-IN" sz="2000" dirty="0" smtClean="0">
                        <a:solidFill>
                          <a:srgbClr val="000000"/>
                        </a:solidFill>
                        <a:latin typeface="Verdana" panose="020B0604030504040204"/>
                        <a:ea typeface="Times New Roman" panose="020206030504050203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634722">
                <a:tc gridSpan="4">
                  <a:txBody>
                    <a:bodyPr/>
                    <a:lstStyle/>
                    <a:p>
                      <a:pPr marL="172720" marR="0" indent="0" algn="r" defTabSz="914400" rtl="0" eaLnBrk="1" fontAlgn="auto" latinLnBrk="0" hangingPunct="1">
                        <a:lnSpc>
                          <a:spcPct val="100000"/>
                        </a:lnSpc>
                        <a:spcBef>
                          <a:spcPts val="600"/>
                        </a:spcBef>
                        <a:spcAft>
                          <a:spcPts val="600"/>
                        </a:spcAft>
                        <a:buClrTx/>
                        <a:buSzTx/>
                        <a:buFontTx/>
                        <a:buNone/>
                        <a:defRPr/>
                      </a:pPr>
                      <a:r>
                        <a:rPr lang="en-IN" sz="2400" b="1" dirty="0" smtClean="0">
                          <a:solidFill>
                            <a:srgbClr val="000000"/>
                          </a:solidFill>
                          <a:latin typeface="Verdana" panose="020B0604030504040204"/>
                          <a:ea typeface="Times New Roman" panose="02020603050405020304"/>
                          <a:cs typeface="Times New Roman" panose="02020603050405020304"/>
                        </a:rPr>
                        <a:t>Count-total </a:t>
                      </a:r>
                      <a:r>
                        <a:rPr lang="en-IN" sz="2400" b="1" dirty="0" smtClean="0">
                          <a:solidFill>
                            <a:srgbClr val="000000"/>
                          </a:solidFill>
                          <a:latin typeface="Arial" panose="020B0604020202020204"/>
                          <a:ea typeface="Times New Roman" panose="02020603050405020304"/>
                          <a:cs typeface="Times New Roman" panose="02020603050405020304"/>
                        </a:rPr>
                        <a:t>→</a:t>
                      </a:r>
                      <a:r>
                        <a:rPr lang="en-IN" sz="2400" b="1" baseline="0" dirty="0" smtClean="0">
                          <a:solidFill>
                            <a:srgbClr val="000000"/>
                          </a:solidFill>
                          <a:latin typeface="Calibri" panose="020F0502020204030204"/>
                          <a:ea typeface="Times New Roman" panose="02020603050405020304"/>
                          <a:cs typeface="Times New Roman" panose="02020603050405020304"/>
                        </a:rPr>
                        <a:t> </a:t>
                      </a:r>
                      <a:r>
                        <a:rPr lang="en-IN" sz="2400" b="1" dirty="0" smtClean="0">
                          <a:solidFill>
                            <a:srgbClr val="000000"/>
                          </a:solidFill>
                          <a:latin typeface="Verdana" panose="020B0604030504040204"/>
                          <a:ea typeface="Times New Roman" panose="02020603050405020304"/>
                          <a:cs typeface="Times New Roman" panose="02020603050405020304"/>
                        </a:rPr>
                        <a:t>378</a:t>
                      </a:r>
                      <a:endParaRPr lang="en-IN" sz="2400" b="1" dirty="0" smtClean="0">
                        <a:latin typeface="Calibri" panose="020F0502020204030204"/>
                        <a:ea typeface="Calibri" panose="020F0502020204030204"/>
                        <a:cs typeface="Times New Roman" panose="02020603050405020304"/>
                      </a:endParaRPr>
                    </a:p>
                  </a:txBody>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hMerge="1">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hMerge="1">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hMerge="1">
                  <a:tcPr marL="69215" marR="69215" marT="69215" marB="692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pPr>
              <a:buNone/>
            </a:pPr>
            <a:r>
              <a:rPr lang="en-IN" dirty="0" smtClean="0"/>
              <a:t>So sum of all </a:t>
            </a:r>
            <a:r>
              <a:rPr lang="en-IN" dirty="0" err="1" smtClean="0"/>
              <a:t>f</a:t>
            </a:r>
            <a:r>
              <a:rPr lang="en-IN" baseline="-25000" dirty="0" err="1" smtClean="0"/>
              <a:t>i</a:t>
            </a:r>
            <a:r>
              <a:rPr lang="en-IN" dirty="0" smtClean="0"/>
              <a:t> (</a:t>
            </a:r>
            <a:r>
              <a:rPr lang="en-IN" dirty="0" err="1" smtClean="0"/>
              <a:t>i</a:t>
            </a:r>
            <a:r>
              <a:rPr lang="en-IN" dirty="0" smtClean="0"/>
              <a:t> ← 1 to 14) = 4 + 1 + 0 + 3 + 5 + 4 + 4 + 3 + 3 + 2 + 2 + 4 + 5 = 43</a:t>
            </a:r>
            <a:endParaRPr lang="en-IN" dirty="0" smtClean="0"/>
          </a:p>
          <a:p>
            <a:pPr>
              <a:buNone/>
            </a:pPr>
            <a:r>
              <a:rPr lang="en-IN" dirty="0" smtClean="0"/>
              <a:t>                FP = Count-total * [0.65 + 0.01 *∑(</a:t>
            </a:r>
            <a:r>
              <a:rPr lang="en-IN" dirty="0" err="1" smtClean="0"/>
              <a:t>f</a:t>
            </a:r>
            <a:r>
              <a:rPr lang="en-IN" baseline="-25000" dirty="0" err="1" smtClean="0"/>
              <a:t>i</a:t>
            </a:r>
            <a:r>
              <a:rPr lang="en-IN" dirty="0" smtClean="0"/>
              <a:t>)]</a:t>
            </a:r>
            <a:br>
              <a:rPr lang="en-IN" dirty="0" smtClean="0"/>
            </a:br>
            <a:r>
              <a:rPr lang="en-IN" dirty="0" smtClean="0"/>
              <a:t>                = 378 * [0.65 + 0.01 * 43]</a:t>
            </a:r>
            <a:br>
              <a:rPr lang="en-IN" dirty="0" smtClean="0"/>
            </a:br>
            <a:r>
              <a:rPr lang="en-IN" dirty="0" smtClean="0"/>
              <a:t>                = 378 * [0.65 + 0.43]</a:t>
            </a:r>
            <a:br>
              <a:rPr lang="en-IN" dirty="0" smtClean="0"/>
            </a:br>
            <a:r>
              <a:rPr lang="en-IN" dirty="0" smtClean="0"/>
              <a:t>                = 378 * 1.08 </a:t>
            </a:r>
            <a:endParaRPr lang="en-IN" dirty="0" smtClean="0"/>
          </a:p>
          <a:p>
            <a:pPr>
              <a:buNone/>
            </a:pPr>
            <a:r>
              <a:rPr lang="en-IN" dirty="0" smtClean="0"/>
              <a:t>			= 408</a:t>
            </a:r>
            <a:endParaRPr lang="en-IN"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IN" dirty="0" smtClean="0"/>
              <a:t>Total pages of documentation = technical document + user document</a:t>
            </a:r>
            <a:br>
              <a:rPr lang="en-IN" dirty="0" smtClean="0"/>
            </a:br>
            <a:r>
              <a:rPr lang="en-IN" dirty="0" smtClean="0"/>
              <a:t>                = 265 + 122 = 387pages</a:t>
            </a:r>
            <a:endParaRPr lang="en-IN" dirty="0" smtClean="0"/>
          </a:p>
          <a:p>
            <a:endParaRPr lang="en-IN" dirty="0" smtClean="0"/>
          </a:p>
          <a:p>
            <a:r>
              <a:rPr lang="en-IN" dirty="0" smtClean="0"/>
              <a:t>Documentation = Pages of documentation/FP</a:t>
            </a:r>
            <a:br>
              <a:rPr lang="en-IN" dirty="0" smtClean="0"/>
            </a:br>
            <a:r>
              <a:rPr lang="en-IN" dirty="0" smtClean="0"/>
              <a:t>                = 387/408 = 0.94</a:t>
            </a:r>
            <a:endParaRPr lang="en-IN" dirty="0" smtClean="0"/>
          </a:p>
          <a:p>
            <a:endParaRPr lang="en-IN" dirty="0"/>
          </a:p>
        </p:txBody>
      </p:sp>
      <p:pic>
        <p:nvPicPr>
          <p:cNvPr id="7" name="Picture 6" descr="C:\Users\Tamchu\Downloads\1.png"/>
          <p:cNvPicPr/>
          <p:nvPr/>
        </p:nvPicPr>
        <p:blipFill>
          <a:blip r:embed="rId1"/>
          <a:srcRect/>
          <a:stretch>
            <a:fillRect/>
          </a:stretch>
        </p:blipFill>
        <p:spPr bwMode="auto">
          <a:xfrm>
            <a:off x="785786" y="408922"/>
            <a:ext cx="5643602" cy="1091252"/>
          </a:xfrm>
          <a:prstGeom prst="rect">
            <a:avLst/>
          </a:prstGeom>
          <a:noFill/>
          <a:ln w="9525">
            <a:noFill/>
            <a:miter lim="800000"/>
            <a:headEnd/>
            <a:tailEnd/>
          </a:ln>
        </p:spPr>
      </p:pic>
      <p:pic>
        <p:nvPicPr>
          <p:cNvPr id="8" name="Picture 7" descr="C:\Users\Tamchu\Downloads\2.png"/>
          <p:cNvPicPr/>
          <p:nvPr/>
        </p:nvPicPr>
        <p:blipFill>
          <a:blip r:embed="rId2"/>
          <a:srcRect/>
          <a:stretch>
            <a:fillRect/>
          </a:stretch>
        </p:blipFill>
        <p:spPr bwMode="auto">
          <a:xfrm>
            <a:off x="642910" y="5000636"/>
            <a:ext cx="7572428" cy="157163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Key areas of Project Management</a:t>
            </a:r>
            <a:endParaRPr lang="en-US" smtClean="0">
              <a:solidFill>
                <a:srgbClr val="7B9899"/>
              </a:solidFill>
            </a:endParaRPr>
          </a:p>
        </p:txBody>
      </p:sp>
      <p:sp>
        <p:nvSpPr>
          <p:cNvPr id="20483" name="Rectangle 3"/>
          <p:cNvSpPr>
            <a:spLocks noGrp="1" noChangeArrowheads="1"/>
          </p:cNvSpPr>
          <p:nvPr>
            <p:ph idx="1"/>
          </p:nvPr>
        </p:nvSpPr>
        <p:spPr/>
        <p:txBody>
          <a:bodyPr/>
          <a:lstStyle/>
          <a:p>
            <a:pPr eaLnBrk="1" hangingPunct="1">
              <a:buFont typeface="Wingdings" panose="05000000000000000000" pitchFamily="2" charset="2"/>
              <a:buChar char="Ø"/>
            </a:pPr>
            <a:r>
              <a:rPr lang="en-US" smtClean="0"/>
              <a:t>Scope Management</a:t>
            </a:r>
            <a:endParaRPr lang="en-US" smtClean="0"/>
          </a:p>
          <a:p>
            <a:pPr eaLnBrk="1" hangingPunct="1">
              <a:buFont typeface="Wingdings" panose="05000000000000000000" pitchFamily="2" charset="2"/>
              <a:buChar char="Ø"/>
            </a:pPr>
            <a:r>
              <a:rPr lang="en-US" smtClean="0"/>
              <a:t>Issue Management</a:t>
            </a:r>
            <a:endParaRPr lang="en-US" smtClean="0"/>
          </a:p>
          <a:p>
            <a:pPr eaLnBrk="1" hangingPunct="1">
              <a:buFont typeface="Wingdings" panose="05000000000000000000" pitchFamily="2" charset="2"/>
              <a:buChar char="Ø"/>
            </a:pPr>
            <a:r>
              <a:rPr lang="en-US" smtClean="0"/>
              <a:t>Cost Management</a:t>
            </a:r>
            <a:endParaRPr lang="en-US" smtClean="0"/>
          </a:p>
          <a:p>
            <a:pPr eaLnBrk="1" hangingPunct="1">
              <a:buFont typeface="Wingdings" panose="05000000000000000000" pitchFamily="2" charset="2"/>
              <a:buChar char="Ø"/>
            </a:pPr>
            <a:r>
              <a:rPr lang="en-US" smtClean="0"/>
              <a:t>Quality Management</a:t>
            </a:r>
            <a:endParaRPr lang="en-US" smtClean="0"/>
          </a:p>
          <a:p>
            <a:pPr eaLnBrk="1" hangingPunct="1">
              <a:buFont typeface="Wingdings" panose="05000000000000000000" pitchFamily="2" charset="2"/>
              <a:buChar char="Ø"/>
            </a:pPr>
            <a:r>
              <a:rPr lang="en-US" smtClean="0"/>
              <a:t>Communications Management</a:t>
            </a:r>
            <a:endParaRPr lang="en-US" smtClean="0"/>
          </a:p>
          <a:p>
            <a:pPr eaLnBrk="1" hangingPunct="1">
              <a:buFont typeface="Wingdings" panose="05000000000000000000" pitchFamily="2" charset="2"/>
              <a:buChar char="Ø"/>
            </a:pPr>
            <a:r>
              <a:rPr lang="en-US" smtClean="0"/>
              <a:t>Risk Management</a:t>
            </a:r>
            <a:endParaRPr lang="en-US" smtClean="0"/>
          </a:p>
          <a:p>
            <a:pPr eaLnBrk="1" hangingPunct="1">
              <a:buFont typeface="Wingdings" panose="05000000000000000000" pitchFamily="2" charset="2"/>
              <a:buChar char="Ø"/>
            </a:pPr>
            <a:r>
              <a:rPr lang="en-US" smtClean="0"/>
              <a:t>Change Control Management</a:t>
            </a:r>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20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20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fade">
                                      <p:cBhvr>
                                        <p:cTn id="17" dur="20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fade">
                                      <p:cBhvr>
                                        <p:cTn id="22" dur="20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fade">
                                      <p:cBhvr>
                                        <p:cTn id="27" dur="2000"/>
                                        <p:tgtEl>
                                          <p:spTgt spid="20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fade">
                                      <p:cBhvr>
                                        <p:cTn id="32" dur="2000"/>
                                        <p:tgtEl>
                                          <p:spTgt spid="20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483">
                                            <p:txEl>
                                              <p:pRg st="6" end="6"/>
                                            </p:txEl>
                                          </p:spTgt>
                                        </p:tgtEl>
                                        <p:attrNameLst>
                                          <p:attrName>style.visibility</p:attrName>
                                        </p:attrNameLst>
                                      </p:cBhvr>
                                      <p:to>
                                        <p:strVal val="visible"/>
                                      </p:to>
                                    </p:set>
                                    <p:animEffect transition="in" filter="fade">
                                      <p:cBhvr>
                                        <p:cTn id="37" dur="20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162304"/>
            <a:ext cx="8686800" cy="838200"/>
          </a:xfrm>
        </p:spPr>
        <p:txBody>
          <a:bodyPr>
            <a:normAutofit fontScale="90000"/>
          </a:bodyPr>
          <a:lstStyle/>
          <a:p>
            <a:pPr algn="ctr"/>
            <a:r>
              <a:rPr lang="en-US" b="1" dirty="0" smtClean="0">
                <a:solidFill>
                  <a:schemeClr val="tx1"/>
                </a:solidFill>
              </a:rPr>
              <a:t>EFFORT ESTIMATION </a:t>
            </a:r>
            <a:br>
              <a:rPr lang="en-US" b="1" dirty="0" smtClean="0">
                <a:solidFill>
                  <a:schemeClr val="tx1"/>
                </a:solidFill>
              </a:rPr>
            </a:br>
            <a:r>
              <a:rPr lang="en-US" b="1" dirty="0" smtClean="0">
                <a:solidFill>
                  <a:schemeClr val="tx1"/>
                </a:solidFill>
              </a:rPr>
              <a:t>COCOMO ESTIMATION MODELS</a:t>
            </a:r>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Cocomo</a:t>
            </a:r>
            <a:r>
              <a:rPr lang="en-US" dirty="0" smtClean="0"/>
              <a:t> estimation model</a:t>
            </a:r>
            <a:endParaRPr lang="en-US" dirty="0"/>
          </a:p>
        </p:txBody>
      </p:sp>
      <p:sp>
        <p:nvSpPr>
          <p:cNvPr id="3" name="Content Placeholder 2"/>
          <p:cNvSpPr>
            <a:spLocks noGrp="1"/>
          </p:cNvSpPr>
          <p:nvPr>
            <p:ph idx="1"/>
          </p:nvPr>
        </p:nvSpPr>
        <p:spPr>
          <a:xfrm>
            <a:off x="304800" y="1447800"/>
            <a:ext cx="8686800" cy="5410200"/>
          </a:xfrm>
        </p:spPr>
        <p:txBody>
          <a:bodyPr/>
          <a:lstStyle/>
          <a:p>
            <a:pPr eaLnBrk="1" hangingPunct="1">
              <a:buFont typeface="Wingdings" panose="05000000000000000000" pitchFamily="2" charset="2"/>
              <a:buChar char="Ø"/>
              <a:defRPr/>
            </a:pPr>
            <a:r>
              <a:rPr lang="en-US" sz="2400" dirty="0" smtClean="0"/>
              <a:t>Cost constructive model.</a:t>
            </a:r>
            <a:endParaRPr lang="en-US" sz="2400" dirty="0" smtClean="0"/>
          </a:p>
          <a:p>
            <a:pPr eaLnBrk="1" hangingPunct="1">
              <a:buFont typeface="Wingdings" panose="05000000000000000000" pitchFamily="2" charset="2"/>
              <a:buChar char="Ø"/>
              <a:defRPr/>
            </a:pPr>
            <a:r>
              <a:rPr lang="en-US" sz="2400" dirty="0" smtClean="0"/>
              <a:t>First introduced by </a:t>
            </a:r>
            <a:r>
              <a:rPr lang="en-US" sz="2400" b="1" dirty="0"/>
              <a:t>Barry W. </a:t>
            </a:r>
            <a:r>
              <a:rPr lang="en-US" sz="2400" b="1" dirty="0" smtClean="0"/>
              <a:t>Boehm</a:t>
            </a:r>
            <a:r>
              <a:rPr lang="en-US" sz="2400" dirty="0" smtClean="0"/>
              <a:t>.</a:t>
            </a:r>
            <a:endParaRPr lang="en-US" sz="2400" dirty="0" smtClean="0"/>
          </a:p>
          <a:p>
            <a:pPr eaLnBrk="1" hangingPunct="1">
              <a:buFont typeface="Wingdings" panose="05000000000000000000" pitchFamily="2" charset="2"/>
              <a:buChar char="Ø"/>
              <a:defRPr/>
            </a:pPr>
            <a:r>
              <a:rPr lang="en-US" sz="2400" dirty="0" smtClean="0"/>
              <a:t>Most widely used software estimation model.</a:t>
            </a:r>
            <a:endParaRPr lang="en-US" sz="2400" dirty="0" smtClean="0"/>
          </a:p>
          <a:p>
            <a:pPr eaLnBrk="1" hangingPunct="1">
              <a:buFont typeface="Wingdings" panose="05000000000000000000" pitchFamily="2" charset="2"/>
              <a:buChar char="Ø"/>
              <a:defRPr/>
            </a:pPr>
            <a:r>
              <a:rPr lang="en-US" sz="2400" dirty="0" smtClean="0"/>
              <a:t>COCOMO predicts the efforts and schedule of a software project.</a:t>
            </a:r>
            <a:endParaRPr lang="en-US" sz="2400" dirty="0" smtClean="0"/>
          </a:p>
          <a:p>
            <a:pPr eaLnBrk="1" hangingPunct="1">
              <a:buFont typeface="Wingdings" panose="05000000000000000000" pitchFamily="2" charset="2"/>
              <a:buChar char="Ø"/>
              <a:defRPr/>
            </a:pPr>
            <a:r>
              <a:rPr lang="en-US" sz="2400" dirty="0" smtClean="0"/>
              <a:t> </a:t>
            </a:r>
            <a:r>
              <a:rPr lang="en-US" sz="2400" dirty="0"/>
              <a:t>COCOMO is defined in terms of three different models: </a:t>
            </a:r>
            <a:endParaRPr lang="en-US" sz="2400" dirty="0" smtClean="0"/>
          </a:p>
          <a:p>
            <a:pPr marL="0" indent="0" eaLnBrk="1" hangingPunct="1">
              <a:buFont typeface="Wingdings 2" panose="05020102010507070707" pitchFamily="18" charset="2"/>
              <a:buNone/>
              <a:defRPr/>
            </a:pPr>
            <a:r>
              <a:rPr lang="en-US" sz="2400" dirty="0" smtClean="0"/>
              <a:t>       – </a:t>
            </a:r>
            <a:r>
              <a:rPr lang="en-US" sz="2400" dirty="0"/>
              <a:t>T</a:t>
            </a:r>
            <a:r>
              <a:rPr lang="en-US" sz="2400" dirty="0" smtClean="0"/>
              <a:t>he </a:t>
            </a:r>
            <a:r>
              <a:rPr lang="en-US" sz="2400" dirty="0"/>
              <a:t>Basic model, </a:t>
            </a:r>
            <a:endParaRPr lang="en-US" sz="2400" dirty="0" smtClean="0"/>
          </a:p>
          <a:p>
            <a:pPr marL="0" indent="0" eaLnBrk="1" hangingPunct="1">
              <a:buFont typeface="Wingdings 2" panose="05020102010507070707" pitchFamily="18" charset="2"/>
              <a:buNone/>
              <a:defRPr/>
            </a:pPr>
            <a:r>
              <a:rPr lang="en-US" sz="2400" dirty="0" smtClean="0"/>
              <a:t>       – </a:t>
            </a:r>
            <a:r>
              <a:rPr lang="en-US" sz="2400" dirty="0"/>
              <a:t>T</a:t>
            </a:r>
            <a:r>
              <a:rPr lang="en-US" sz="2400" dirty="0" smtClean="0"/>
              <a:t>he </a:t>
            </a:r>
            <a:r>
              <a:rPr lang="en-US" sz="2400" dirty="0"/>
              <a:t>Intermediate model, and </a:t>
            </a:r>
            <a:endParaRPr lang="en-US" sz="2400" dirty="0" smtClean="0"/>
          </a:p>
          <a:p>
            <a:pPr marL="0" indent="0" eaLnBrk="1" hangingPunct="1">
              <a:buFont typeface="Wingdings 2" panose="05020102010507070707" pitchFamily="18" charset="2"/>
              <a:buNone/>
              <a:defRPr/>
            </a:pPr>
            <a:r>
              <a:rPr lang="en-US" sz="2400" dirty="0" smtClean="0"/>
              <a:t>       – </a:t>
            </a:r>
            <a:r>
              <a:rPr lang="en-US" sz="2400" dirty="0"/>
              <a:t>T</a:t>
            </a:r>
            <a:r>
              <a:rPr lang="en-US" sz="2400" dirty="0" smtClean="0"/>
              <a:t>he </a:t>
            </a:r>
            <a:r>
              <a:rPr lang="en-US" sz="2400" dirty="0"/>
              <a:t>Detailed model. </a:t>
            </a:r>
            <a:endParaRPr lang="en-US" sz="2400" dirty="0" smtClean="0"/>
          </a:p>
          <a:p>
            <a:pPr eaLnBrk="1" hangingPunct="1">
              <a:buFont typeface="Wingdings" panose="05000000000000000000" pitchFamily="2" charset="2"/>
              <a:buChar char="Ø"/>
              <a:defRPr/>
            </a:pPr>
            <a:r>
              <a:rPr lang="en-US" sz="2400" dirty="0" smtClean="0"/>
              <a:t> </a:t>
            </a:r>
            <a:r>
              <a:rPr lang="en-US" sz="2400" dirty="0"/>
              <a:t>The more complex models account for more factors that influence software projects, and make more accurate estimates.</a:t>
            </a:r>
            <a:endParaRPr lang="en-US" sz="2400" dirty="0"/>
          </a:p>
        </p:txBody>
      </p:sp>
    </p:spTree>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development mode</a:t>
            </a:r>
            <a:endParaRPr lang="en-US" dirty="0"/>
          </a:p>
        </p:txBody>
      </p:sp>
      <p:sp>
        <p:nvSpPr>
          <p:cNvPr id="3" name="Content Placeholder 2"/>
          <p:cNvSpPr>
            <a:spLocks noGrp="1"/>
          </p:cNvSpPr>
          <p:nvPr>
            <p:ph idx="1"/>
          </p:nvPr>
        </p:nvSpPr>
        <p:spPr>
          <a:xfrm>
            <a:off x="304800" y="1219200"/>
            <a:ext cx="8686800" cy="5562600"/>
          </a:xfrm>
        </p:spPr>
        <p:txBody>
          <a:bodyPr>
            <a:normAutofit lnSpcReduction="10000"/>
          </a:bodyPr>
          <a:lstStyle/>
          <a:p>
            <a:pPr eaLnBrk="1" hangingPunct="1">
              <a:buFont typeface="Wingdings" panose="05000000000000000000" pitchFamily="2" charset="2"/>
              <a:buChar char="Ø"/>
              <a:defRPr/>
            </a:pPr>
            <a:r>
              <a:rPr lang="en-US" sz="2800" dirty="0"/>
              <a:t>T</a:t>
            </a:r>
            <a:r>
              <a:rPr lang="en-US" sz="2800" dirty="0" smtClean="0"/>
              <a:t>he </a:t>
            </a:r>
            <a:r>
              <a:rPr lang="en-US" sz="2800" dirty="0"/>
              <a:t>most important factors contributing to a project's duration and cost is the Development </a:t>
            </a:r>
            <a:r>
              <a:rPr lang="en-US" sz="2800" dirty="0" smtClean="0"/>
              <a:t>Mode.</a:t>
            </a:r>
            <a:r>
              <a:rPr lang="en-US" sz="4000" dirty="0"/>
              <a:t> </a:t>
            </a:r>
            <a:endParaRPr lang="en-US" sz="4000" dirty="0" smtClean="0"/>
          </a:p>
          <a:p>
            <a:pPr marL="0" indent="0" eaLnBrk="1" hangingPunct="1">
              <a:buFont typeface="Wingdings 2" panose="05020102010507070707" pitchFamily="18" charset="2"/>
              <a:buNone/>
              <a:defRPr/>
            </a:pPr>
            <a:r>
              <a:rPr lang="en-US" sz="2800" dirty="0"/>
              <a:t> </a:t>
            </a:r>
            <a:r>
              <a:rPr lang="en-US" sz="2800" dirty="0" smtClean="0"/>
              <a:t>         -</a:t>
            </a:r>
            <a:r>
              <a:rPr lang="en-US" sz="2800" b="1" i="1" dirty="0" smtClean="0">
                <a:solidFill>
                  <a:srgbClr val="FF0000"/>
                </a:solidFill>
              </a:rPr>
              <a:t>Organic mode</a:t>
            </a:r>
            <a:r>
              <a:rPr lang="en-US" sz="2800" b="1" dirty="0" smtClean="0">
                <a:solidFill>
                  <a:srgbClr val="FF0000"/>
                </a:solidFill>
              </a:rPr>
              <a:t>: </a:t>
            </a:r>
            <a:r>
              <a:rPr lang="en-US" sz="2800" dirty="0" smtClean="0">
                <a:solidFill>
                  <a:schemeClr val="tx1"/>
                </a:solidFill>
              </a:rPr>
              <a:t>The project is developed in a familiar,stable environment,and the project is similar to previously developed products.The product is relatively small,and requires the little innovation.</a:t>
            </a:r>
            <a:endParaRPr lang="en-US" sz="2800" dirty="0" smtClean="0">
              <a:solidFill>
                <a:schemeClr val="tx1"/>
              </a:solidFill>
            </a:endParaRPr>
          </a:p>
          <a:p>
            <a:pPr marL="0" indent="0" eaLnBrk="1" hangingPunct="1">
              <a:buFont typeface="Wingdings 2" panose="05020102010507070707" pitchFamily="18" charset="2"/>
              <a:buNone/>
              <a:defRPr/>
            </a:pPr>
            <a:r>
              <a:rPr lang="en-US" sz="2800" dirty="0">
                <a:solidFill>
                  <a:schemeClr val="tx1"/>
                </a:solidFill>
              </a:rPr>
              <a:t> </a:t>
            </a:r>
            <a:r>
              <a:rPr lang="en-US" sz="2800" dirty="0" smtClean="0">
                <a:solidFill>
                  <a:schemeClr val="tx1"/>
                </a:solidFill>
              </a:rPr>
              <a:t>         -</a:t>
            </a:r>
            <a:r>
              <a:rPr lang="en-US" sz="2800" b="1" i="1" dirty="0" smtClean="0">
                <a:solidFill>
                  <a:srgbClr val="FF0000"/>
                </a:solidFill>
              </a:rPr>
              <a:t>Semidetached mode: </a:t>
            </a:r>
            <a:r>
              <a:rPr lang="en-US" sz="2800" dirty="0"/>
              <a:t>The project's characteristics are intermediate between Organic and Embedded</a:t>
            </a:r>
            <a:r>
              <a:rPr lang="en-US" sz="2800" dirty="0" smtClean="0"/>
              <a:t>.</a:t>
            </a:r>
            <a:endParaRPr lang="en-US" sz="2800" dirty="0" smtClean="0"/>
          </a:p>
          <a:p>
            <a:pPr marL="0" indent="0" eaLnBrk="1" hangingPunct="1">
              <a:buFont typeface="Wingdings 2" panose="05020102010507070707" pitchFamily="18" charset="2"/>
              <a:buNone/>
              <a:defRPr/>
            </a:pPr>
            <a:r>
              <a:rPr lang="en-US" sz="2800" b="1" i="1" dirty="0">
                <a:solidFill>
                  <a:srgbClr val="FF0000"/>
                </a:solidFill>
              </a:rPr>
              <a:t> </a:t>
            </a:r>
            <a:r>
              <a:rPr lang="en-US" sz="2800" b="1" i="1" dirty="0" smtClean="0">
                <a:solidFill>
                  <a:srgbClr val="FF0000"/>
                </a:solidFill>
              </a:rPr>
              <a:t>         </a:t>
            </a:r>
            <a:r>
              <a:rPr lang="en-US" sz="2800" b="1" i="1" dirty="0" smtClean="0">
                <a:solidFill>
                  <a:schemeClr val="tx1"/>
                </a:solidFill>
              </a:rPr>
              <a:t>-</a:t>
            </a:r>
            <a:r>
              <a:rPr lang="en-US" sz="2800" b="1" i="1" dirty="0" smtClean="0">
                <a:solidFill>
                  <a:srgbClr val="FF0000"/>
                </a:solidFill>
              </a:rPr>
              <a:t>Embedded mode:</a:t>
            </a:r>
            <a:r>
              <a:rPr lang="en-US" sz="2800" dirty="0" smtClean="0">
                <a:solidFill>
                  <a:schemeClr val="tx1"/>
                </a:solidFill>
              </a:rPr>
              <a:t> </a:t>
            </a:r>
            <a:r>
              <a:rPr lang="en-US" sz="2800" dirty="0" smtClean="0"/>
              <a:t>The </a:t>
            </a:r>
            <a:r>
              <a:rPr lang="en-US" sz="2800" dirty="0"/>
              <a:t>project is characterized by tight, inflexible constraints and interface requirements. An embedded mode project will require a great deal of innovation</a:t>
            </a:r>
            <a:r>
              <a:rPr lang="en-US" sz="2800" dirty="0" smtClean="0"/>
              <a:t>.</a:t>
            </a:r>
            <a:endParaRPr lang="en-US" sz="4000" b="1" dirty="0">
              <a:solidFill>
                <a:srgbClr val="FF0000"/>
              </a:solidFill>
            </a:endParaRPr>
          </a:p>
        </p:txBody>
      </p:sp>
    </p:spTree>
  </p:cSld>
  <p:clrMapOvr>
    <a:masterClrMapping/>
  </p:clrMapOvr>
  <p:transition advClick="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eaLnBrk="1" hangingPunct="1">
              <a:defRPr/>
            </a:pPr>
            <a:r>
              <a:rPr lang="en-US" dirty="0" smtClean="0"/>
              <a:t>Basic </a:t>
            </a:r>
            <a:r>
              <a:rPr lang="en-US" dirty="0" err="1" smtClean="0"/>
              <a:t>cocomo</a:t>
            </a:r>
            <a:r>
              <a:rPr lang="en-US" dirty="0" smtClean="0"/>
              <a:t> model</a:t>
            </a:r>
            <a:endParaRPr lang="en-US" dirty="0"/>
          </a:p>
        </p:txBody>
      </p:sp>
      <p:sp>
        <p:nvSpPr>
          <p:cNvPr id="14339" name="Content Placeholder 2"/>
          <p:cNvSpPr>
            <a:spLocks noGrp="1"/>
          </p:cNvSpPr>
          <p:nvPr>
            <p:ph idx="1"/>
          </p:nvPr>
        </p:nvSpPr>
        <p:spPr>
          <a:xfrm>
            <a:off x="304800" y="1143000"/>
            <a:ext cx="8686800" cy="1905000"/>
          </a:xfrm>
        </p:spPr>
        <p:txBody>
          <a:bodyPr/>
          <a:lstStyle/>
          <a:p>
            <a:pPr eaLnBrk="1" hangingPunct="1">
              <a:buFont typeface="Wingdings" panose="05000000000000000000" pitchFamily="2" charset="2"/>
              <a:buChar char="Ø"/>
            </a:pPr>
            <a:r>
              <a:rPr lang="en-US" sz="2800" dirty="0" smtClean="0"/>
              <a:t>Computes software development effort (and cost) as function of program size expressed in estimated lines of code.</a:t>
            </a:r>
            <a:endParaRPr lang="en-US" sz="2800" dirty="0" smtClean="0"/>
          </a:p>
          <a:p>
            <a:pPr eaLnBrk="1" hangingPunct="1">
              <a:buFont typeface="Wingdings" panose="05000000000000000000" pitchFamily="2" charset="2"/>
              <a:buChar char="Ø"/>
            </a:pPr>
            <a:r>
              <a:rPr lang="en-US" sz="2800" dirty="0" smtClean="0"/>
              <a:t>Model:</a:t>
            </a:r>
            <a:endParaRPr lang="en-US" sz="2800" dirty="0" smtClean="0"/>
          </a:p>
        </p:txBody>
      </p:sp>
      <p:graphicFrame>
        <p:nvGraphicFramePr>
          <p:cNvPr id="8" name="Table 7"/>
          <p:cNvGraphicFramePr>
            <a:graphicFrameLocks noGrp="1"/>
          </p:cNvGraphicFramePr>
          <p:nvPr/>
        </p:nvGraphicFramePr>
        <p:xfrm>
          <a:off x="533400" y="3048000"/>
          <a:ext cx="8001000" cy="3670300"/>
        </p:xfrm>
        <a:graphic>
          <a:graphicData uri="http://schemas.openxmlformats.org/drawingml/2006/table">
            <a:tbl>
              <a:tblPr/>
              <a:tblGrid>
                <a:gridCol w="4038600"/>
                <a:gridCol w="1066800"/>
                <a:gridCol w="990600"/>
                <a:gridCol w="914400"/>
                <a:gridCol w="990600"/>
              </a:tblGrid>
              <a:tr h="805467">
                <a:tc>
                  <a:txBody>
                    <a:bodyPr/>
                    <a:lstStyle/>
                    <a:p>
                      <a:pPr algn="ctr">
                        <a:lnSpc>
                          <a:spcPct val="200000"/>
                        </a:lnSpc>
                        <a:spcAft>
                          <a:spcPts val="0"/>
                        </a:spcAft>
                      </a:pPr>
                      <a:r>
                        <a:rPr lang="en-IN" sz="2400" b="1" cap="all" dirty="0">
                          <a:solidFill>
                            <a:srgbClr val="000000"/>
                          </a:solidFill>
                          <a:latin typeface="Times New Roman" panose="02020603050405020304"/>
                          <a:ea typeface="Calibri" panose="020F0502020204030204"/>
                          <a:cs typeface="Times New Roman" panose="02020603050405020304"/>
                        </a:rPr>
                        <a:t>SOFTWARE PROJECTS</a:t>
                      </a:r>
                      <a:endParaRPr lang="en-IN" sz="24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200000"/>
                        </a:lnSpc>
                        <a:spcAft>
                          <a:spcPts val="0"/>
                        </a:spcAft>
                      </a:pPr>
                      <a:r>
                        <a:rPr lang="en-IN" sz="3200" b="1" dirty="0" smtClean="0">
                          <a:solidFill>
                            <a:srgbClr val="000000"/>
                          </a:solidFill>
                          <a:latin typeface="Times New Roman" panose="02020603050405020304"/>
                          <a:ea typeface="Calibri" panose="020F0502020204030204"/>
                          <a:cs typeface="Times New Roman" panose="02020603050405020304"/>
                        </a:rPr>
                        <a:t>a</a:t>
                      </a:r>
                      <a:endParaRPr lang="en-IN" sz="32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200000"/>
                        </a:lnSpc>
                        <a:spcAft>
                          <a:spcPts val="0"/>
                        </a:spcAft>
                      </a:pPr>
                      <a:r>
                        <a:rPr lang="en-IN" sz="3200" b="1" dirty="0" smtClean="0">
                          <a:solidFill>
                            <a:srgbClr val="000000"/>
                          </a:solidFill>
                          <a:latin typeface="Times New Roman" panose="02020603050405020304"/>
                          <a:ea typeface="Calibri" panose="020F0502020204030204"/>
                          <a:cs typeface="Times New Roman" panose="02020603050405020304"/>
                        </a:rPr>
                        <a:t>b</a:t>
                      </a:r>
                      <a:endParaRPr lang="en-IN" sz="32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200000"/>
                        </a:lnSpc>
                        <a:spcAft>
                          <a:spcPts val="0"/>
                        </a:spcAft>
                      </a:pPr>
                      <a:r>
                        <a:rPr lang="en-IN" sz="3200" b="1" dirty="0" smtClean="0">
                          <a:solidFill>
                            <a:srgbClr val="000000"/>
                          </a:solidFill>
                          <a:latin typeface="Times New Roman" panose="02020603050405020304"/>
                          <a:ea typeface="Calibri" panose="020F0502020204030204"/>
                          <a:cs typeface="Times New Roman" panose="02020603050405020304"/>
                        </a:rPr>
                        <a:t>c</a:t>
                      </a:r>
                      <a:endParaRPr lang="en-IN" sz="32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c>
                  <a:txBody>
                    <a:bodyPr/>
                    <a:lstStyle/>
                    <a:p>
                      <a:pPr algn="ctr">
                        <a:lnSpc>
                          <a:spcPct val="200000"/>
                        </a:lnSpc>
                        <a:spcAft>
                          <a:spcPts val="0"/>
                        </a:spcAft>
                      </a:pPr>
                      <a:r>
                        <a:rPr lang="en-IN" sz="3200" b="1" dirty="0" smtClean="0">
                          <a:solidFill>
                            <a:srgbClr val="000000"/>
                          </a:solidFill>
                          <a:latin typeface="Times New Roman" panose="02020603050405020304"/>
                          <a:ea typeface="Calibri" panose="020F0502020204030204"/>
                          <a:cs typeface="Times New Roman" panose="02020603050405020304"/>
                        </a:rPr>
                        <a:t>d</a:t>
                      </a:r>
                      <a:endParaRPr lang="en-IN" sz="3200" dirty="0">
                        <a:latin typeface="Calibri" panose="020F0502020204030204"/>
                        <a:ea typeface="Calibri" panose="020F0502020204030204"/>
                        <a:cs typeface="Times New Roman" panose="02020603050405020304"/>
                      </a:endParaRPr>
                    </a:p>
                  </a:txBody>
                  <a:tcPr marL="69215" marR="69215" marT="69215" marB="6921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CB96B"/>
                    </a:solidFill>
                  </a:tcPr>
                </a:tc>
              </a:tr>
              <a:tr h="411285">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Organic</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2.4</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1.05</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a:latin typeface="Times New Roman" panose="02020603050405020304"/>
                          <a:ea typeface="Calibri" panose="020F0502020204030204"/>
                          <a:cs typeface="Times New Roman" panose="02020603050405020304"/>
                        </a:rPr>
                        <a:t>2.5</a:t>
                      </a:r>
                      <a:endParaRPr lang="en-IN" sz="2400" b="1">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0.38</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094">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Semi Detached</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3.0</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1.12</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2.5</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0.35</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285">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Embedded</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3.6</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1.20</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2.5</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en-IN" sz="2400" b="1" dirty="0">
                          <a:latin typeface="Times New Roman" panose="02020603050405020304"/>
                          <a:ea typeface="Calibri" panose="020F0502020204030204"/>
                          <a:cs typeface="Times New Roman" panose="02020603050405020304"/>
                        </a:rPr>
                        <a:t>0.32</a:t>
                      </a:r>
                      <a:endParaRPr lang="en-IN" sz="2400" b="1" dirty="0">
                        <a:latin typeface="Calibri" panose="020F0502020204030204"/>
                        <a:ea typeface="Calibri" panose="020F0502020204030204"/>
                        <a:cs typeface="Times New Roman" panose="02020603050405020304"/>
                      </a:endParaRPr>
                    </a:p>
                  </a:txBody>
                  <a:tcPr marL="120650" marR="120650" marT="60325" marB="603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Basic </a:t>
            </a:r>
            <a:r>
              <a:rPr lang="en-US" dirty="0" err="1" smtClean="0"/>
              <a:t>cocomo</a:t>
            </a:r>
            <a:r>
              <a:rPr lang="en-US" dirty="0" smtClean="0"/>
              <a:t> equations</a:t>
            </a:r>
            <a:endParaRPr lang="en-US" dirty="0"/>
          </a:p>
        </p:txBody>
      </p:sp>
      <p:sp>
        <p:nvSpPr>
          <p:cNvPr id="3" name="Content Placeholder 2"/>
          <p:cNvSpPr>
            <a:spLocks noGrp="1"/>
          </p:cNvSpPr>
          <p:nvPr>
            <p:ph idx="1"/>
          </p:nvPr>
        </p:nvSpPr>
        <p:spPr>
          <a:xfrm>
            <a:off x="304800" y="3429000"/>
            <a:ext cx="8686800" cy="3200400"/>
          </a:xfrm>
        </p:spPr>
        <p:txBody>
          <a:bodyPr/>
          <a:lstStyle/>
          <a:p>
            <a:pPr marL="0" indent="0" eaLnBrk="1" hangingPunct="1">
              <a:buFont typeface="Wingdings 2" panose="05020102010507070707" pitchFamily="18" charset="2"/>
              <a:buNone/>
              <a:defRPr/>
            </a:pPr>
            <a:r>
              <a:rPr lang="en-US" b="1" dirty="0" smtClean="0"/>
              <a:t>Where:</a:t>
            </a:r>
            <a:endParaRPr lang="en-US" b="1" dirty="0" smtClean="0"/>
          </a:p>
          <a:p>
            <a:pPr eaLnBrk="1" hangingPunct="1">
              <a:buFont typeface="Wingdings" panose="05000000000000000000" pitchFamily="2" charset="2"/>
              <a:buChar char="Ø"/>
              <a:defRPr/>
            </a:pPr>
            <a:r>
              <a:rPr lang="en-US" sz="2800" dirty="0" smtClean="0"/>
              <a:t>E is the Effort in person-months.</a:t>
            </a:r>
            <a:endParaRPr lang="en-US" sz="2800" dirty="0" smtClean="0"/>
          </a:p>
          <a:p>
            <a:pPr eaLnBrk="1" hangingPunct="1">
              <a:buFont typeface="Wingdings" panose="05000000000000000000" pitchFamily="2" charset="2"/>
              <a:buChar char="Ø"/>
              <a:defRPr/>
            </a:pPr>
            <a:r>
              <a:rPr lang="en-US" sz="2800" dirty="0" smtClean="0"/>
              <a:t>time is the development time in months.</a:t>
            </a:r>
            <a:endParaRPr lang="en-US" sz="2800" dirty="0" smtClean="0"/>
          </a:p>
          <a:p>
            <a:pPr eaLnBrk="1" hangingPunct="1">
              <a:buFont typeface="Wingdings" panose="05000000000000000000" pitchFamily="2" charset="2"/>
              <a:buChar char="Ø"/>
              <a:defRPr/>
            </a:pPr>
            <a:r>
              <a:rPr lang="en-US" sz="2800" dirty="0" err="1" smtClean="0"/>
              <a:t>kLOC</a:t>
            </a:r>
            <a:r>
              <a:rPr lang="en-US" sz="2800" dirty="0" smtClean="0"/>
              <a:t> is estimated number of lines of code.</a:t>
            </a:r>
            <a:endParaRPr lang="en-US" sz="2800" dirty="0" smtClean="0"/>
          </a:p>
          <a:p>
            <a:pPr marL="0" indent="0" eaLnBrk="1" hangingPunct="1">
              <a:buFont typeface="Wingdings 2" panose="05020102010507070707" pitchFamily="18" charset="2"/>
              <a:buNone/>
              <a:defRPr/>
            </a:pPr>
            <a:r>
              <a:rPr lang="en-US" sz="2400" b="1" dirty="0" smtClean="0"/>
              <a:t>Person required = Total No. of persons required to accomplish the project.</a:t>
            </a:r>
            <a:endParaRPr lang="en-US" sz="2400" b="1" dirty="0" smtClean="0"/>
          </a:p>
        </p:txBody>
      </p:sp>
      <p:pic>
        <p:nvPicPr>
          <p:cNvPr id="15364" name="Picture 6"/>
          <p:cNvPicPr>
            <a:picLocks noChangeAspect="1" noChangeArrowheads="1"/>
          </p:cNvPicPr>
          <p:nvPr/>
        </p:nvPicPr>
        <p:blipFill>
          <a:blip r:embed="rId1"/>
          <a:srcRect/>
          <a:stretch>
            <a:fillRect/>
          </a:stretch>
        </p:blipFill>
        <p:spPr bwMode="auto">
          <a:xfrm>
            <a:off x="914400" y="1219200"/>
            <a:ext cx="6629400" cy="21336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Example </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xfrm>
            <a:off x="304800" y="1554162"/>
            <a:ext cx="8686800" cy="5075237"/>
          </a:xfrm>
          <a:blipFill rotWithShape="1">
            <a:blip r:embed="rId1"/>
            <a:stretch>
              <a:fillRect l="-1754" t="-1442" r="-2316" b="-4327"/>
            </a:stretch>
          </a:blipFill>
        </p:spPr>
        <p:txBody>
          <a:bodyPr/>
          <a:lstStyle/>
          <a:p>
            <a:pPr>
              <a:defRPr/>
            </a:pPr>
            <a:r>
              <a:rPr lang="en-US">
                <a:noFill/>
              </a:rPr>
              <a:t> </a:t>
            </a:r>
            <a:endParaRPr lang="en-US">
              <a:noFill/>
            </a:endParaRPr>
          </a:p>
        </p:txBody>
      </p:sp>
      <p:pic>
        <p:nvPicPr>
          <p:cNvPr id="16388" name="Picture 2" descr="C:\Users\Dell\Downloads\c22.png"/>
          <p:cNvPicPr>
            <a:picLocks noChangeAspect="1" noChangeArrowheads="1"/>
          </p:cNvPicPr>
          <p:nvPr/>
        </p:nvPicPr>
        <p:blipFill>
          <a:blip r:embed="rId2"/>
          <a:srcRect/>
          <a:stretch>
            <a:fillRect/>
          </a:stretch>
        </p:blipFill>
        <p:spPr bwMode="auto">
          <a:xfrm>
            <a:off x="3132138" y="3114675"/>
            <a:ext cx="2878137" cy="628650"/>
          </a:xfrm>
          <a:prstGeom prst="rect">
            <a:avLst/>
          </a:prstGeom>
          <a:noFill/>
          <a:ln w="9525">
            <a:noFill/>
            <a:miter lim="800000"/>
            <a:headEnd/>
            <a:tailEnd/>
          </a:ln>
        </p:spPr>
      </p:pic>
      <p:pic>
        <p:nvPicPr>
          <p:cNvPr id="16389" name="Picture 3" descr="C:\Users\Dell\Downloads\c4444.png"/>
          <p:cNvPicPr>
            <a:picLocks noChangeAspect="1" noChangeArrowheads="1"/>
          </p:cNvPicPr>
          <p:nvPr/>
        </p:nvPicPr>
        <p:blipFill>
          <a:blip r:embed="rId3"/>
          <a:srcRect/>
          <a:stretch>
            <a:fillRect/>
          </a:stretch>
        </p:blipFill>
        <p:spPr bwMode="auto">
          <a:xfrm>
            <a:off x="420688" y="5410200"/>
            <a:ext cx="3200400" cy="6477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 cont...</a:t>
            </a:r>
            <a:endParaRPr lang="en-US" dirty="0"/>
          </a:p>
        </p:txBody>
      </p:sp>
      <p:sp>
        <p:nvSpPr>
          <p:cNvPr id="17411" name="Content Placeholder 2"/>
          <p:cNvSpPr>
            <a:spLocks noGrp="1"/>
          </p:cNvSpPr>
          <p:nvPr>
            <p:ph idx="1"/>
          </p:nvPr>
        </p:nvSpPr>
        <p:spPr/>
        <p:txBody>
          <a:bodyPr/>
          <a:lstStyle/>
          <a:p>
            <a:pPr marL="0" indent="0" eaLnBrk="1" hangingPunct="1">
              <a:buFont typeface="Wingdings 2" panose="05020102010507070707" pitchFamily="18" charset="2"/>
              <a:buNone/>
            </a:pPr>
            <a:r>
              <a:rPr lang="en-US" b="1" smtClean="0"/>
              <a:t>Person estimation:</a:t>
            </a:r>
            <a:endParaRPr lang="en-US" b="1" smtClean="0"/>
          </a:p>
          <a:p>
            <a:pPr marL="0" indent="0" eaLnBrk="1" hangingPunct="1">
              <a:buFont typeface="Wingdings 2" panose="05020102010507070707" pitchFamily="18" charset="2"/>
              <a:buNone/>
            </a:pPr>
            <a:r>
              <a:rPr lang="en-US" b="1" smtClean="0"/>
              <a:t>P = E/D</a:t>
            </a:r>
            <a:endParaRPr lang="en-US" b="1" smtClean="0"/>
          </a:p>
          <a:p>
            <a:pPr marL="0" indent="0" eaLnBrk="1" hangingPunct="1">
              <a:buFont typeface="Wingdings 2" panose="05020102010507070707" pitchFamily="18" charset="2"/>
              <a:buNone/>
            </a:pPr>
            <a:r>
              <a:rPr lang="en-US" b="1" smtClean="0"/>
              <a:t>=135/14</a:t>
            </a:r>
            <a:endParaRPr lang="en-US" b="1" smtClean="0"/>
          </a:p>
          <a:p>
            <a:pPr marL="0" indent="0" eaLnBrk="1" hangingPunct="1">
              <a:buFont typeface="Wingdings 2" panose="05020102010507070707" pitchFamily="18" charset="2"/>
              <a:buNone/>
            </a:pPr>
            <a:r>
              <a:rPr lang="en-US" b="1" smtClean="0"/>
              <a:t>= 10 persons approximately.</a:t>
            </a:r>
            <a:endParaRPr lang="en-US" b="1" smtClean="0"/>
          </a:p>
          <a:p>
            <a:pPr marL="0" indent="0" eaLnBrk="1" hangingPunct="1">
              <a:buFont typeface="Wingdings 2" panose="05020102010507070707" pitchFamily="18" charset="2"/>
              <a:buNone/>
            </a:pPr>
            <a:endParaRPr lang="en-US" b="1" smtClean="0"/>
          </a:p>
          <a:p>
            <a:pPr marL="0" indent="0" eaLnBrk="1" hangingPunct="1">
              <a:buFont typeface="Wingdings 2" panose="05020102010507070707" pitchFamily="18" charset="2"/>
              <a:buNone/>
            </a:pPr>
            <a:endParaRPr lang="en-US" smtClean="0"/>
          </a:p>
        </p:txBody>
      </p:sp>
    </p:spTree>
  </p:cSld>
  <p:clrMapOvr>
    <a:masterClrMapping/>
  </p:clrMapOvr>
  <p:transition advClick="0"/>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IN" b="1" dirty="0" smtClean="0"/>
              <a:t>Intermediate </a:t>
            </a:r>
            <a:r>
              <a:rPr lang="en-IN" b="1" dirty="0" err="1" smtClean="0"/>
              <a:t>cocomo</a:t>
            </a:r>
            <a:r>
              <a:rPr lang="en-IN" b="1" dirty="0" smtClean="0"/>
              <a:t> Model –</a:t>
            </a:r>
            <a:endParaRPr lang="en-US" dirty="0"/>
          </a:p>
        </p:txBody>
      </p:sp>
      <p:sp>
        <p:nvSpPr>
          <p:cNvPr id="17411" name="Content Placeholder 2"/>
          <p:cNvSpPr>
            <a:spLocks noGrp="1"/>
          </p:cNvSpPr>
          <p:nvPr>
            <p:ph idx="1"/>
          </p:nvPr>
        </p:nvSpPr>
        <p:spPr>
          <a:xfrm>
            <a:off x="304800" y="1447800"/>
            <a:ext cx="8686800" cy="5303838"/>
          </a:xfrm>
        </p:spPr>
        <p:txBody>
          <a:bodyPr/>
          <a:lstStyle/>
          <a:p>
            <a:r>
              <a:rPr lang="en-IN" dirty="0" smtClean="0"/>
              <a:t>The basic COCOMO model assumes that the effort is only a function of the number of lines of code and some constants evaluated according to the different software system. </a:t>
            </a:r>
            <a:endParaRPr lang="en-IN" dirty="0" smtClean="0"/>
          </a:p>
          <a:p>
            <a:r>
              <a:rPr lang="en-IN" dirty="0" smtClean="0"/>
              <a:t>However, in reality, no system’s effort and schedule can be solely calculated on the basis of Lines of Code. </a:t>
            </a:r>
            <a:endParaRPr lang="en-IN" dirty="0" smtClean="0"/>
          </a:p>
          <a:p>
            <a:r>
              <a:rPr lang="en-IN" dirty="0" smtClean="0"/>
              <a:t>For that, various other factors are also responsible, such as reliability, experience, Capability. </a:t>
            </a:r>
            <a:endParaRPr lang="en-US" dirty="0" smtClean="0"/>
          </a:p>
        </p:txBody>
      </p:sp>
    </p:spTree>
  </p:cSld>
  <p:clrMapOvr>
    <a:masterClrMapping/>
  </p:clrMapOvr>
  <p:transition advClick="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4800" y="228600"/>
            <a:ext cx="8686800" cy="6477000"/>
          </a:xfrm>
        </p:spPr>
        <p:txBody>
          <a:bodyPr>
            <a:normAutofit lnSpcReduction="10000"/>
          </a:bodyPr>
          <a:lstStyle/>
          <a:p>
            <a:r>
              <a:rPr lang="en-IN" sz="2800" dirty="0" smtClean="0"/>
              <a:t>These factors are known as Cost Drivers and the Intermediate Model utilizes 15 such drivers for cost estimation.</a:t>
            </a:r>
            <a:endParaRPr lang="en-IN" sz="2800" dirty="0" smtClean="0"/>
          </a:p>
          <a:p>
            <a:r>
              <a:rPr lang="en-IN" sz="2800" dirty="0" smtClean="0"/>
              <a:t>Classification of Cost Drivers and their attributes:</a:t>
            </a:r>
            <a:endParaRPr lang="en-IN" sz="2800" dirty="0" smtClean="0"/>
          </a:p>
          <a:p>
            <a:r>
              <a:rPr lang="en-IN" sz="2800" b="1" dirty="0" smtClean="0"/>
              <a:t>(</a:t>
            </a:r>
            <a:r>
              <a:rPr lang="en-IN" sz="2800" b="1" dirty="0" err="1" smtClean="0"/>
              <a:t>i</a:t>
            </a:r>
            <a:r>
              <a:rPr lang="en-IN" sz="2800" b="1" dirty="0" smtClean="0"/>
              <a:t>) Product attributes –</a:t>
            </a:r>
            <a:endParaRPr lang="en-IN" sz="2800" dirty="0" smtClean="0"/>
          </a:p>
          <a:p>
            <a:pPr lvl="1"/>
            <a:r>
              <a:rPr lang="en-IN" dirty="0" smtClean="0"/>
              <a:t>Required software reliability extent </a:t>
            </a:r>
            <a:endParaRPr lang="en-IN" dirty="0" smtClean="0"/>
          </a:p>
          <a:p>
            <a:pPr lvl="1"/>
            <a:r>
              <a:rPr lang="en-IN" dirty="0" smtClean="0"/>
              <a:t>Size of the application database</a:t>
            </a:r>
            <a:endParaRPr lang="en-IN" dirty="0" smtClean="0"/>
          </a:p>
          <a:p>
            <a:pPr lvl="1"/>
            <a:r>
              <a:rPr lang="en-IN" dirty="0" smtClean="0"/>
              <a:t>The complexity of the product</a:t>
            </a:r>
            <a:endParaRPr lang="en-IN" dirty="0" smtClean="0"/>
          </a:p>
          <a:p>
            <a:r>
              <a:rPr lang="en-IN" sz="2800" b="1" dirty="0" smtClean="0"/>
              <a:t>(ii) Hardware attributes –</a:t>
            </a:r>
            <a:endParaRPr lang="en-IN" sz="2800" dirty="0" smtClean="0"/>
          </a:p>
          <a:p>
            <a:pPr lvl="1"/>
            <a:r>
              <a:rPr lang="en-IN" dirty="0" smtClean="0"/>
              <a:t>Run-time performance constraints</a:t>
            </a:r>
            <a:endParaRPr lang="en-IN" dirty="0" smtClean="0"/>
          </a:p>
          <a:p>
            <a:pPr lvl="1"/>
            <a:r>
              <a:rPr lang="en-IN" dirty="0" smtClean="0"/>
              <a:t>Memory constraints</a:t>
            </a:r>
            <a:endParaRPr lang="en-IN" dirty="0" smtClean="0"/>
          </a:p>
          <a:p>
            <a:pPr lvl="1"/>
            <a:r>
              <a:rPr lang="en-IN" dirty="0" smtClean="0"/>
              <a:t>The volatility of the virtual machine environment</a:t>
            </a:r>
            <a:endParaRPr lang="en-IN" dirty="0" smtClean="0"/>
          </a:p>
          <a:p>
            <a:pPr lvl="1"/>
            <a:r>
              <a:rPr lang="en-IN" dirty="0" smtClean="0"/>
              <a:t>Required turnabout time</a:t>
            </a:r>
            <a:endParaRPr lang="en-US" dirty="0" smtClean="0"/>
          </a:p>
        </p:txBody>
      </p:sp>
    </p:spTree>
  </p:cSld>
  <p:clrMapOvr>
    <a:masterClrMapping/>
  </p:clrMapOvr>
  <p:transition advClick="0"/>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4800" y="1143000"/>
            <a:ext cx="8686800" cy="5410200"/>
          </a:xfrm>
        </p:spPr>
        <p:txBody>
          <a:bodyPr/>
          <a:lstStyle/>
          <a:p>
            <a:r>
              <a:rPr lang="en-IN" b="1" dirty="0" smtClean="0"/>
              <a:t>(iii) Personnel attributes –</a:t>
            </a:r>
            <a:endParaRPr lang="en-IN" dirty="0" smtClean="0"/>
          </a:p>
          <a:p>
            <a:pPr lvl="1"/>
            <a:r>
              <a:rPr lang="en-IN" dirty="0" smtClean="0"/>
              <a:t>Analyst capability</a:t>
            </a:r>
            <a:endParaRPr lang="en-IN" dirty="0" smtClean="0"/>
          </a:p>
          <a:p>
            <a:pPr lvl="1"/>
            <a:r>
              <a:rPr lang="en-IN" dirty="0" smtClean="0"/>
              <a:t>Software engineering capability</a:t>
            </a:r>
            <a:endParaRPr lang="en-IN" dirty="0" smtClean="0"/>
          </a:p>
          <a:p>
            <a:pPr lvl="1"/>
            <a:r>
              <a:rPr lang="en-IN" dirty="0" smtClean="0"/>
              <a:t>Applications experience</a:t>
            </a:r>
            <a:endParaRPr lang="en-IN" dirty="0" smtClean="0"/>
          </a:p>
          <a:p>
            <a:pPr lvl="1"/>
            <a:r>
              <a:rPr lang="en-IN" dirty="0" smtClean="0"/>
              <a:t>Virtual machine experience</a:t>
            </a:r>
            <a:endParaRPr lang="en-IN" dirty="0" smtClean="0"/>
          </a:p>
          <a:p>
            <a:pPr lvl="1"/>
            <a:r>
              <a:rPr lang="en-IN" dirty="0" smtClean="0"/>
              <a:t>Programming language experience</a:t>
            </a:r>
            <a:endParaRPr lang="en-IN" dirty="0" smtClean="0"/>
          </a:p>
          <a:p>
            <a:r>
              <a:rPr lang="en-IN" b="1" dirty="0" smtClean="0"/>
              <a:t>(iv) Project attributes –</a:t>
            </a:r>
            <a:endParaRPr lang="en-IN" dirty="0" smtClean="0"/>
          </a:p>
          <a:p>
            <a:pPr lvl="1"/>
            <a:r>
              <a:rPr lang="en-IN" dirty="0" smtClean="0"/>
              <a:t>Use of software tools</a:t>
            </a:r>
            <a:endParaRPr lang="en-IN" dirty="0" smtClean="0"/>
          </a:p>
          <a:p>
            <a:pPr lvl="1"/>
            <a:r>
              <a:rPr lang="en-IN" dirty="0" smtClean="0"/>
              <a:t>Application of software engineering methods</a:t>
            </a:r>
            <a:endParaRPr lang="en-IN" dirty="0" smtClean="0"/>
          </a:p>
          <a:p>
            <a:pPr lvl="1"/>
            <a:r>
              <a:rPr lang="en-IN" dirty="0" smtClean="0"/>
              <a:t>Required development schedule</a:t>
            </a:r>
            <a:endParaRPr lang="en-US" dirty="0" smtClean="0"/>
          </a:p>
        </p:txBody>
      </p:sp>
    </p:spTree>
  </p:cSld>
  <p:clrMapOvr>
    <a:masterClrMapping/>
  </p:clrMapOvr>
  <p:transition advClick="0"/>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34359</Words>
  <Application>WPS Presentation</Application>
  <PresentationFormat>On-screen Show (4:3)</PresentationFormat>
  <Paragraphs>1220</Paragraphs>
  <Slides>122</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122</vt:i4>
      </vt:variant>
    </vt:vector>
  </HeadingPairs>
  <TitlesOfParts>
    <vt:vector size="139" baseType="lpstr">
      <vt:lpstr>Arial</vt:lpstr>
      <vt:lpstr>SimSun</vt:lpstr>
      <vt:lpstr>Wingdings</vt:lpstr>
      <vt:lpstr>Wingdings 2</vt:lpstr>
      <vt:lpstr>Franklin Gothic Book</vt:lpstr>
      <vt:lpstr>Franklin Gothic Medium</vt:lpstr>
      <vt:lpstr>Microsoft YaHei</vt:lpstr>
      <vt:lpstr>Arial Unicode MS</vt:lpstr>
      <vt:lpstr>Calibri</vt:lpstr>
      <vt:lpstr>Albertus Extra Bold</vt:lpstr>
      <vt:lpstr>Segoe Print</vt:lpstr>
      <vt:lpstr>Times New Roman</vt:lpstr>
      <vt:lpstr>Calibri</vt:lpstr>
      <vt:lpstr>Verdana</vt:lpstr>
      <vt:lpstr>Arial</vt:lpstr>
      <vt:lpstr>Wingdings 2</vt:lpstr>
      <vt:lpstr>Trek</vt:lpstr>
      <vt:lpstr>Subject: SOFTWARE ENGINEERING  Subject Code: 3CS4-07  UNIT II: Software PROJECT MANAGEMENT  </vt:lpstr>
      <vt:lpstr>SUBJECT BLOWN AND RECOMMENDED BOOKS:   T1 :-  “Software Engineering” Roger S. Pressman, TMH, sixth edition.  T2  :-  “Software Engineering Fundamentals” Ali Behforooz and 	Frederick J. Hudson,(2nd ed.”) T3 :-  “Software requirements” Karl E. Wiegers</vt:lpstr>
      <vt:lpstr>INTRODUCTION TO  Software PROJECT MANAGEMENT</vt:lpstr>
      <vt:lpstr>OBJECTIVES</vt:lpstr>
      <vt:lpstr>What is a project?</vt:lpstr>
      <vt:lpstr>What is a successful project?</vt:lpstr>
      <vt:lpstr>Why do projects fail?</vt:lpstr>
      <vt:lpstr>What is Project Management?</vt:lpstr>
      <vt:lpstr>Key areas of Project Management</vt:lpstr>
      <vt:lpstr>Scope Management</vt:lpstr>
      <vt:lpstr>Issue Management	</vt:lpstr>
      <vt:lpstr>Cost Management</vt:lpstr>
      <vt:lpstr>Quality Management</vt:lpstr>
      <vt:lpstr>Communications Management</vt:lpstr>
      <vt:lpstr>Risk Management</vt:lpstr>
      <vt:lpstr>Change Control Management</vt:lpstr>
      <vt:lpstr>We have discussed………..</vt:lpstr>
      <vt:lpstr>Sample Project Life Cycle</vt:lpstr>
      <vt:lpstr>Initiation Phase</vt:lpstr>
      <vt:lpstr>Definition Phase</vt:lpstr>
      <vt:lpstr>Planning Phase</vt:lpstr>
      <vt:lpstr>Implementation Phase</vt:lpstr>
      <vt:lpstr>Deployment Phase</vt:lpstr>
      <vt:lpstr>Closing Phase</vt:lpstr>
      <vt:lpstr>Skills necessary for software project management </vt:lpstr>
      <vt:lpstr>Responsibilities of a software project manager </vt:lpstr>
      <vt:lpstr>Responsibilities of a software project manager </vt:lpstr>
      <vt:lpstr>Project planning </vt:lpstr>
      <vt:lpstr>PowerPoint 演示文稿</vt:lpstr>
      <vt:lpstr>Precedence ordering among project planning activities </vt:lpstr>
      <vt:lpstr>Software Project Management Plan (SPMP) </vt:lpstr>
      <vt:lpstr>PowerPoint 演示文稿</vt:lpstr>
      <vt:lpstr>PowerPoint 演示文稿</vt:lpstr>
      <vt:lpstr>PowerPoint 演示文稿</vt:lpstr>
      <vt:lpstr>We have discussed in last lecture</vt:lpstr>
      <vt:lpstr>four P's with respect to software Project Management</vt:lpstr>
      <vt:lpstr>product</vt:lpstr>
      <vt:lpstr>people</vt:lpstr>
      <vt:lpstr>process</vt:lpstr>
      <vt:lpstr>project</vt:lpstr>
      <vt:lpstr>Sample Project Life Cycle</vt:lpstr>
      <vt:lpstr>Initiation Phase</vt:lpstr>
      <vt:lpstr>Definition Phase</vt:lpstr>
      <vt:lpstr>Planning Phase</vt:lpstr>
      <vt:lpstr>Implementation Phase</vt:lpstr>
      <vt:lpstr>Deployment Phase</vt:lpstr>
      <vt:lpstr>Closing Phase</vt:lpstr>
      <vt:lpstr>Skills necessary for software project management </vt:lpstr>
      <vt:lpstr>Responsibilities of a software project manager </vt:lpstr>
      <vt:lpstr>Responsibilities of a software project manager </vt:lpstr>
      <vt:lpstr>Project planning </vt:lpstr>
      <vt:lpstr>PowerPoint 演示文稿</vt:lpstr>
      <vt:lpstr>Precedence ordering among project planning activities </vt:lpstr>
      <vt:lpstr>Software Project Management Plan (SPMP) </vt:lpstr>
      <vt:lpstr>PowerPoint 演示文稿</vt:lpstr>
      <vt:lpstr>PowerPoint 演示文稿</vt:lpstr>
      <vt:lpstr>PowerPoint 演示文稿</vt:lpstr>
      <vt:lpstr>RESOURCES AND THEIR ESTIMATION  LOC and FP estimation</vt:lpstr>
      <vt:lpstr>RESOURCES</vt:lpstr>
      <vt:lpstr>RESOURCES</vt:lpstr>
      <vt:lpstr>PowerPoint 演示文稿</vt:lpstr>
      <vt:lpstr>HUMAN RESOURCES</vt:lpstr>
      <vt:lpstr>REUSABLE SOFTWARE RESOURCES</vt:lpstr>
      <vt:lpstr>Off-the-shelf components</vt:lpstr>
      <vt:lpstr>Full-experience components.</vt:lpstr>
      <vt:lpstr>Partial-experience components. </vt:lpstr>
      <vt:lpstr>New components</vt:lpstr>
      <vt:lpstr>Metrics for software project size estimation </vt:lpstr>
      <vt:lpstr>PowerPoint 演示文稿</vt:lpstr>
      <vt:lpstr>Lines of Code (LOC) </vt:lpstr>
      <vt:lpstr>PowerPoint 演示文稿</vt:lpstr>
      <vt:lpstr>LOC-Based Estimation</vt:lpstr>
      <vt:lpstr>Function point (FP) </vt:lpstr>
      <vt:lpstr>PowerPoint 演示文稿</vt:lpstr>
      <vt:lpstr>example</vt:lpstr>
      <vt:lpstr>Function points (FP) </vt:lpstr>
      <vt:lpstr>PowerPoint 演示文稿</vt:lpstr>
      <vt:lpstr>PowerPoint 演示文稿</vt:lpstr>
      <vt:lpstr>C0mputing Function Point (FP)</vt:lpstr>
      <vt:lpstr>PowerPoint 演示文稿</vt:lpstr>
      <vt:lpstr>PowerPoint 演示文稿</vt:lpstr>
      <vt:lpstr>Compute the unadjusted function point (UFP)</vt:lpstr>
      <vt:lpstr>Compute the Complexity Adjustment Factor (CAF)</vt:lpstr>
      <vt:lpstr>PowerPoint 演示文稿</vt:lpstr>
      <vt:lpstr>PowerPoint 演示文稿</vt:lpstr>
      <vt:lpstr>Example:</vt:lpstr>
      <vt:lpstr>PowerPoint 演示文稿</vt:lpstr>
      <vt:lpstr>PowerPoint 演示文稿</vt:lpstr>
      <vt:lpstr>PowerPoint 演示文稿</vt:lpstr>
      <vt:lpstr>EFFORT ESTIMATION  COCOMO ESTIMATION MODELS</vt:lpstr>
      <vt:lpstr>Cocomo estimation model</vt:lpstr>
      <vt:lpstr>The development mode</vt:lpstr>
      <vt:lpstr>Basic cocomo model</vt:lpstr>
      <vt:lpstr>Basic cocomo equations</vt:lpstr>
      <vt:lpstr>Example </vt:lpstr>
      <vt:lpstr>Ex cont...</vt:lpstr>
      <vt:lpstr>Intermediate cocomo Model –</vt:lpstr>
      <vt:lpstr>PowerPoint 演示文稿</vt:lpstr>
      <vt:lpstr>PowerPoint 演示文稿</vt:lpstr>
      <vt:lpstr>PowerPoint 演示文稿</vt:lpstr>
      <vt:lpstr>PowerPoint 演示文稿</vt:lpstr>
      <vt:lpstr>PowerPoint 演示文稿</vt:lpstr>
      <vt:lpstr>PowerPoint 演示文稿</vt:lpstr>
      <vt:lpstr>Detailed Model</vt:lpstr>
      <vt:lpstr>PowerPoint 演示文稿</vt:lpstr>
      <vt:lpstr>RISK ANALYSIS</vt:lpstr>
      <vt:lpstr>RISK ANALYSIS</vt:lpstr>
      <vt:lpstr>PowerPoint 演示文稿</vt:lpstr>
      <vt:lpstr>Why use Risk Analysis?</vt:lpstr>
      <vt:lpstr>certain risks that are unavoidable</vt:lpstr>
      <vt:lpstr>Risk Identification</vt:lpstr>
      <vt:lpstr>Risk Assessment</vt:lpstr>
      <vt:lpstr>Steps in risk assessment</vt:lpstr>
      <vt:lpstr>How to perform Risk Analysis?</vt:lpstr>
      <vt:lpstr>software project scheduling</vt:lpstr>
      <vt:lpstr>Software project scheduling</vt:lpstr>
      <vt:lpstr>Why software is delieverd late?</vt:lpstr>
      <vt:lpstr>Project scheduling</vt:lpstr>
      <vt:lpstr>Project scheduling cont...</vt:lpstr>
      <vt:lpstr>PowerPoint 演示文稿</vt:lpstr>
      <vt:lpstr>Basic principle of software project scheduling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NAME,SUBJECT NAME, BRANCH, FACULTY NAME ARE IN 14 Font size Main heading in 24 font size sub heading in 20 font size all text in 18 fo</dc:title>
  <dc:creator>git</dc:creator>
  <cp:lastModifiedBy>sunil gupta</cp:lastModifiedBy>
  <cp:revision>135</cp:revision>
  <dcterms:created xsi:type="dcterms:W3CDTF">2006-08-16T00:00:00Z</dcterms:created>
  <dcterms:modified xsi:type="dcterms:W3CDTF">2020-09-01T04:47:51Z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