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75" r:id="rId4"/>
    <p:sldId id="363" r:id="rId5"/>
    <p:sldId id="364" r:id="rId6"/>
    <p:sldId id="365" r:id="rId7"/>
    <p:sldId id="341" r:id="rId8"/>
    <p:sldId id="305" r:id="rId9"/>
    <p:sldId id="372" r:id="rId10"/>
    <p:sldId id="373" r:id="rId11"/>
    <p:sldId id="284" r:id="rId12"/>
    <p:sldId id="342" r:id="rId13"/>
    <p:sldId id="327" r:id="rId14"/>
    <p:sldId id="360" r:id="rId15"/>
    <p:sldId id="355" r:id="rId16"/>
    <p:sldId id="357" r:id="rId17"/>
    <p:sldId id="358" r:id="rId18"/>
    <p:sldId id="328" r:id="rId19"/>
    <p:sldId id="366" r:id="rId20"/>
    <p:sldId id="339" r:id="rId21"/>
    <p:sldId id="374" r:id="rId22"/>
    <p:sldId id="367" r:id="rId23"/>
    <p:sldId id="368" r:id="rId24"/>
    <p:sldId id="369" r:id="rId25"/>
    <p:sldId id="371" r:id="rId26"/>
    <p:sldId id="370" r:id="rId27"/>
    <p:sldId id="268" r:id="rId28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00A"/>
    <a:srgbClr val="F3580B"/>
    <a:srgbClr val="F67534"/>
    <a:srgbClr val="F6793A"/>
    <a:srgbClr val="F08466"/>
    <a:srgbClr val="4D71CB"/>
    <a:srgbClr val="2B4894"/>
    <a:srgbClr val="0D0D0D"/>
    <a:srgbClr val="FF11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2" d="100"/>
          <a:sy n="42" d="100"/>
        </p:scale>
        <p:origin x="1920" y="7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3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DC99D-0EA6-455A-8615-6D89E5F5F4D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F3CE-897C-4F31-BA5C-86ED3DF08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jpeg"/><Relationship Id="rId1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jpeg"/><Relationship Id="rId7" Type="http://schemas.openxmlformats.org/officeDocument/2006/relationships/image" Target="../media/image37.jpeg"/><Relationship Id="rId12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1.png"/><Relationship Id="rId9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jpe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0" Type="http://schemas.openxmlformats.org/officeDocument/2006/relationships/image" Target="../media/image44.png"/><Relationship Id="rId4" Type="http://schemas.openxmlformats.org/officeDocument/2006/relationships/image" Target="../media/image1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7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2.jpeg"/><Relationship Id="rId7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2.jpeg"/><Relationship Id="rId7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lth &amp; G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208421"/>
            <a:ext cx="5840665" cy="10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1488" y="4303546"/>
            <a:ext cx="5840665" cy="930441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44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obile app</a:t>
            </a:r>
            <a:endParaRPr lang="en-US" sz="44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488" y="2277980"/>
            <a:ext cx="5840665" cy="930441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1143458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Shop Now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9156" y="9853861"/>
            <a:ext cx="4557236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pic>
        <p:nvPicPr>
          <p:cNvPr id="65" name="Picture 4" descr="http://www.cafecoffeeday.com/images/cafe-coffee-day-store-locator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185" r="10412" b="15113"/>
          <a:stretch/>
        </p:blipFill>
        <p:spPr bwMode="auto">
          <a:xfrm>
            <a:off x="2327403" y="9991201"/>
            <a:ext cx="636906" cy="6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7931" y="26428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Shopping</a:t>
            </a:r>
          </a:p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 Bag</a:t>
            </a:r>
            <a:endParaRPr lang="en-IN" sz="600" b="1" dirty="0">
              <a:solidFill>
                <a:prstClr val="white"/>
              </a:solidFill>
            </a:endParaRPr>
          </a:p>
        </p:txBody>
      </p:sp>
      <p:pic>
        <p:nvPicPr>
          <p:cNvPr id="28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996" y="9912836"/>
            <a:ext cx="864431" cy="7796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0285" y="9962908"/>
            <a:ext cx="741707" cy="73337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2399057"/>
            <a:ext cx="671485" cy="671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542" y="3172898"/>
            <a:ext cx="2571750" cy="20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3007" y="7302569"/>
            <a:ext cx="1323975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7635" y="5237098"/>
            <a:ext cx="2152650" cy="2571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85110" y="3503380"/>
            <a:ext cx="3920731" cy="1329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Product Images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4298" y="3886107"/>
            <a:ext cx="182896" cy="62184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723" y="3861819"/>
            <a:ext cx="170703" cy="71329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54630" y="5755096"/>
            <a:ext cx="3960039" cy="1329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Product Images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3938" y="7745989"/>
            <a:ext cx="3920731" cy="1329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Product Images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2850" y="6141955"/>
            <a:ext cx="182896" cy="62184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4275" y="6117667"/>
            <a:ext cx="170703" cy="71329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4298" y="8100865"/>
            <a:ext cx="182896" cy="62184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723" y="8076577"/>
            <a:ext cx="170703" cy="71329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93938" y="9349740"/>
            <a:ext cx="1733465" cy="3871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Other Products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9" name="Line Callout 1 (Border and Accent Bar) 28"/>
          <p:cNvSpPr/>
          <p:nvPr/>
        </p:nvSpPr>
        <p:spPr>
          <a:xfrm>
            <a:off x="5404257" y="2376993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201488"/>
              <a:gd name="adj4" fmla="val -131890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Swipe to see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products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Line Callout 1 (Border and Accent Bar) 29"/>
          <p:cNvSpPr/>
          <p:nvPr/>
        </p:nvSpPr>
        <p:spPr>
          <a:xfrm>
            <a:off x="5315638" y="4555341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201488"/>
              <a:gd name="adj4" fmla="val -131890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Swipe to see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products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Line Callout 1 (Border and Accent Bar) 30"/>
          <p:cNvSpPr/>
          <p:nvPr/>
        </p:nvSpPr>
        <p:spPr>
          <a:xfrm>
            <a:off x="5315638" y="6396084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201488"/>
              <a:gd name="adj4" fmla="val -131890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Swipe to see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products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Line Callout 1 (Border and Accent Bar) 31"/>
          <p:cNvSpPr/>
          <p:nvPr/>
        </p:nvSpPr>
        <p:spPr>
          <a:xfrm>
            <a:off x="5315638" y="7807471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186502"/>
              <a:gd name="adj4" fmla="val -219336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Click here to see other Products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8250" y="9350633"/>
            <a:ext cx="961165" cy="10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0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 Products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2926" y="3044252"/>
            <a:ext cx="4550305" cy="7608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94625" y="3177623"/>
            <a:ext cx="4326005" cy="691844"/>
          </a:xfrm>
          <a:prstGeom prst="round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Beauty Care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| brand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25" y="4002838"/>
            <a:ext cx="3162300" cy="3409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5" y="6964445"/>
            <a:ext cx="1019175" cy="32385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665812" y="6927372"/>
            <a:ext cx="964035" cy="361780"/>
          </a:xfrm>
          <a:prstGeom prst="roundRect">
            <a:avLst/>
          </a:prstGeom>
          <a:solidFill>
            <a:srgbClr val="DC500A"/>
          </a:solidFill>
          <a:ln>
            <a:solidFill>
              <a:srgbClr val="F35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r>
              <a:rPr lang="en-US" sz="1000" b="1" dirty="0" smtClean="0">
                <a:solidFill>
                  <a:prstClr val="white"/>
                </a:solidFill>
              </a:rPr>
              <a:t>ADD TO BAG</a:t>
            </a: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625" y="7278102"/>
            <a:ext cx="2828925" cy="2971800"/>
          </a:xfrm>
          <a:prstGeom prst="rect">
            <a:avLst/>
          </a:prstGeom>
        </p:spPr>
      </p:pic>
      <p:sp>
        <p:nvSpPr>
          <p:cNvPr id="38" name="Line Callout 1 (Border and Accent Bar) 37"/>
          <p:cNvSpPr/>
          <p:nvPr/>
        </p:nvSpPr>
        <p:spPr>
          <a:xfrm>
            <a:off x="5288051" y="3138361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493719"/>
              <a:gd name="adj4" fmla="val -200068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Scroll to view all products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2782" y="7297845"/>
            <a:ext cx="890093" cy="13839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3" y="10193505"/>
            <a:ext cx="1019175" cy="32385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748450" y="10156432"/>
            <a:ext cx="964035" cy="361780"/>
          </a:xfrm>
          <a:prstGeom prst="roundRect">
            <a:avLst/>
          </a:prstGeom>
          <a:solidFill>
            <a:srgbClr val="DC500A"/>
          </a:solidFill>
          <a:ln>
            <a:solidFill>
              <a:srgbClr val="F35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r>
              <a:rPr lang="en-US" sz="1000" b="1" dirty="0" smtClean="0">
                <a:solidFill>
                  <a:prstClr val="white"/>
                </a:solidFill>
              </a:rPr>
              <a:t>ADD TO BAG</a:t>
            </a: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1131644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Tap to view Product Details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3080" y="2552278"/>
            <a:ext cx="16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2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926" y="3044253"/>
            <a:ext cx="4616342" cy="7495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2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494625" y="3177623"/>
            <a:ext cx="4326005" cy="691844"/>
          </a:xfrm>
          <a:prstGeom prst="round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Beauty Care 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| brand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195" y="7468052"/>
            <a:ext cx="2990850" cy="292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25" y="4002837"/>
            <a:ext cx="3143250" cy="3400425"/>
          </a:xfrm>
          <a:prstGeom prst="rect">
            <a:avLst/>
          </a:prstGeom>
        </p:spPr>
      </p:pic>
      <p:sp>
        <p:nvSpPr>
          <p:cNvPr id="21" name="Line Callout 1 (Border and Accent Bar) 20"/>
          <p:cNvSpPr/>
          <p:nvPr/>
        </p:nvSpPr>
        <p:spPr>
          <a:xfrm>
            <a:off x="5308514" y="4699659"/>
            <a:ext cx="1542362" cy="1710909"/>
          </a:xfrm>
          <a:prstGeom prst="accentBorderCallout1">
            <a:avLst>
              <a:gd name="adj1" fmla="val 18750"/>
              <a:gd name="adj2" fmla="val -8333"/>
              <a:gd name="adj3" fmla="val 131761"/>
              <a:gd name="adj4" fmla="val -161532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to Add product to Bag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Line Callout 1 (Border and Accent Bar) 27"/>
          <p:cNvSpPr/>
          <p:nvPr/>
        </p:nvSpPr>
        <p:spPr>
          <a:xfrm>
            <a:off x="5387346" y="7232694"/>
            <a:ext cx="1542362" cy="1710909"/>
          </a:xfrm>
          <a:prstGeom prst="accentBorderCallout1">
            <a:avLst>
              <a:gd name="adj1" fmla="val 18750"/>
              <a:gd name="adj2" fmla="val -8333"/>
              <a:gd name="adj3" fmla="val -94046"/>
              <a:gd name="adj4" fmla="val -205996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to View  Product Description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4146" y="5386351"/>
            <a:ext cx="969348" cy="10242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6" y="10171678"/>
            <a:ext cx="1019175" cy="32385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982785" y="10147509"/>
            <a:ext cx="964035" cy="361780"/>
          </a:xfrm>
          <a:prstGeom prst="roundRect">
            <a:avLst/>
          </a:prstGeom>
          <a:solidFill>
            <a:srgbClr val="DC500A"/>
          </a:solidFill>
          <a:ln>
            <a:solidFill>
              <a:srgbClr val="F35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r>
              <a:rPr lang="en-US" sz="1000" b="1" dirty="0" smtClean="0">
                <a:solidFill>
                  <a:prstClr val="white"/>
                </a:solidFill>
              </a:rPr>
              <a:t>ADD TO BAG</a:t>
            </a: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7" y="7055519"/>
            <a:ext cx="1019175" cy="32385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935984" y="7018446"/>
            <a:ext cx="964035" cy="361780"/>
          </a:xfrm>
          <a:prstGeom prst="roundRect">
            <a:avLst/>
          </a:prstGeom>
          <a:solidFill>
            <a:srgbClr val="DC500A"/>
          </a:solidFill>
          <a:ln>
            <a:solidFill>
              <a:srgbClr val="F35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r>
              <a:rPr lang="en-US" sz="1000" b="1" dirty="0" smtClean="0">
                <a:solidFill>
                  <a:prstClr val="white"/>
                </a:solidFill>
              </a:rPr>
              <a:t>ADD TO BAG</a:t>
            </a: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0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6858000" cy="1184219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Details | Add to Bag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6467" y="2595669"/>
            <a:ext cx="16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2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926" y="3044252"/>
            <a:ext cx="4616342" cy="7495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/>
          <a:srcRect r="388"/>
          <a:stretch/>
        </p:blipFill>
        <p:spPr>
          <a:xfrm>
            <a:off x="647804" y="3182722"/>
            <a:ext cx="4026585" cy="66943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804" y="6272462"/>
            <a:ext cx="4026585" cy="17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rgbClr val="2B489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http://www.downloadclipart.net/medium/1202-plus-sign-add-clip-a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27" y="8669927"/>
            <a:ext cx="497185" cy="4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lker.com/cliparts/O/S/I/l/m/L/minus-sign-subtract-m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1" y="8669927"/>
            <a:ext cx="516230" cy="5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24385" y="8685969"/>
            <a:ext cx="757888" cy="493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88739" y="5666417"/>
            <a:ext cx="1302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4894"/>
                </a:solidFill>
                <a:latin typeface="Tw Cen MT" panose="020B0602020104020603" pitchFamily="34" charset="0"/>
              </a:rPr>
              <a:t>Rs. </a:t>
            </a:r>
            <a:r>
              <a:rPr lang="en-US" sz="2800" dirty="0" smtClean="0">
                <a:solidFill>
                  <a:srgbClr val="2B4894"/>
                </a:solidFill>
                <a:latin typeface="Tw Cen MT" panose="020B0602020104020603" pitchFamily="34" charset="0"/>
              </a:rPr>
              <a:t>129</a:t>
            </a:r>
            <a:endParaRPr lang="en-US" sz="2800" dirty="0">
              <a:solidFill>
                <a:srgbClr val="2B4894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32627" y="5727972"/>
            <a:ext cx="13582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 smtClean="0">
                <a:solidFill>
                  <a:srgbClr val="2B4894"/>
                </a:solidFill>
                <a:latin typeface="Tw Cen MT" panose="020B0602020104020603" pitchFamily="34" charset="0"/>
              </a:rPr>
              <a:t>Our Price:</a:t>
            </a:r>
            <a:endParaRPr lang="en-US" sz="2200" b="1" dirty="0">
              <a:solidFill>
                <a:srgbClr val="2B4894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46071" y="7017587"/>
            <a:ext cx="3807009" cy="576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Details Here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Line Callout 1 (Border and Accent Bar) 38"/>
          <p:cNvSpPr/>
          <p:nvPr/>
        </p:nvSpPr>
        <p:spPr>
          <a:xfrm>
            <a:off x="5329807" y="5153658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04946"/>
              <a:gd name="adj4" fmla="val -74736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H&amp;G Price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Line Callout 1 (Border and Accent Bar) 45"/>
          <p:cNvSpPr/>
          <p:nvPr/>
        </p:nvSpPr>
        <p:spPr>
          <a:xfrm>
            <a:off x="5329807" y="8058655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22571"/>
              <a:gd name="adj4" fmla="val -154825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 quantity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0196" y="9304642"/>
            <a:ext cx="3978876" cy="53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Line Callout 1 (Border and Accent Bar) 27"/>
          <p:cNvSpPr/>
          <p:nvPr/>
        </p:nvSpPr>
        <p:spPr>
          <a:xfrm>
            <a:off x="5396120" y="2452578"/>
            <a:ext cx="1542362" cy="1271125"/>
          </a:xfrm>
          <a:prstGeom prst="accentBorderCallout1">
            <a:avLst>
              <a:gd name="adj1" fmla="val 18750"/>
              <a:gd name="adj2" fmla="val -8333"/>
              <a:gd name="adj3" fmla="val 31203"/>
              <a:gd name="adj4" fmla="val -45587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checkout Shopping Bag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8416" y="2740246"/>
            <a:ext cx="646232" cy="676715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674193" y="9727148"/>
            <a:ext cx="3637043" cy="382630"/>
          </a:xfrm>
          <a:prstGeom prst="roundRect">
            <a:avLst/>
          </a:prstGeom>
          <a:solidFill>
            <a:srgbClr val="DC500A"/>
          </a:solidFill>
          <a:ln>
            <a:solidFill>
              <a:srgbClr val="F35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ADD TO BAG</a:t>
            </a: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542" y="9756904"/>
            <a:ext cx="646232" cy="676715"/>
          </a:xfrm>
          <a:prstGeom prst="rect">
            <a:avLst/>
          </a:prstGeom>
        </p:spPr>
      </p:pic>
      <p:sp>
        <p:nvSpPr>
          <p:cNvPr id="37" name="Line Callout 1 (Border and Accent Bar) 36"/>
          <p:cNvSpPr/>
          <p:nvPr/>
        </p:nvSpPr>
        <p:spPr>
          <a:xfrm>
            <a:off x="5308514" y="8843101"/>
            <a:ext cx="1542362" cy="1067209"/>
          </a:xfrm>
          <a:prstGeom prst="accentBorderCallout1">
            <a:avLst>
              <a:gd name="adj1" fmla="val 18750"/>
              <a:gd name="adj2" fmla="val -8333"/>
              <a:gd name="adj3" fmla="val 104033"/>
              <a:gd name="adj4" fmla="val -180463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add to Bag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2399057"/>
            <a:ext cx="671485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6" grpId="0" animBg="1"/>
      <p:bldP spid="28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4196" y="5187000"/>
            <a:ext cx="333375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4326" y="5161786"/>
            <a:ext cx="333375" cy="314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Shopping Bag Checkout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926" y="3044252"/>
            <a:ext cx="4616342" cy="7495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03819" y="3872970"/>
            <a:ext cx="4484073" cy="1126693"/>
            <a:chOff x="419158" y="3236760"/>
            <a:chExt cx="4484073" cy="112669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6" cstate="print"/>
            <a:srcRect l="18242" t="1196" r="7306" b="63162"/>
            <a:stretch/>
          </p:blipFill>
          <p:spPr>
            <a:xfrm>
              <a:off x="419158" y="3236761"/>
              <a:ext cx="1441726" cy="112669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1860884" y="3236760"/>
              <a:ext cx="3042347" cy="11266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 smtClean="0">
                  <a:solidFill>
                    <a:srgbClr val="2B4894"/>
                  </a:solidFill>
                  <a:latin typeface="Tw Cen MT" panose="020B0602020104020603" pitchFamily="34" charset="0"/>
                </a:rPr>
                <a:t>Our Price: Rs. 129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Dove Body Wash 250 ml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</a:rPr>
                <a:t>Quantity: 1</a:t>
              </a:r>
              <a:endParaRPr 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3817" y="5068292"/>
            <a:ext cx="4484075" cy="1131154"/>
            <a:chOff x="419156" y="4432082"/>
            <a:chExt cx="4484075" cy="1131154"/>
          </a:xfrm>
        </p:grpSpPr>
        <p:sp>
          <p:nvSpPr>
            <p:cNvPr id="30" name="Rectangle 29"/>
            <p:cNvSpPr/>
            <p:nvPr/>
          </p:nvSpPr>
          <p:spPr>
            <a:xfrm>
              <a:off x="1860884" y="4432082"/>
              <a:ext cx="3042347" cy="11266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 smtClean="0">
                  <a:solidFill>
                    <a:srgbClr val="2B4894"/>
                  </a:solidFill>
                  <a:latin typeface="Tw Cen MT" panose="020B0602020104020603" pitchFamily="34" charset="0"/>
                </a:rPr>
                <a:t>Our Price: Rs. 1,250</a:t>
              </a:r>
            </a:p>
            <a:p>
              <a:r>
                <a:rPr lang="en-US" dirty="0" err="1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Lakme</a:t>
              </a:r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 Cosmetics Entire Range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</a:rPr>
                <a:t>Quantity: 1</a:t>
              </a:r>
              <a:endParaRPr 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56" y="4432082"/>
              <a:ext cx="1441727" cy="1131154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32" name="Picture 2" descr="https://cdn3.iconfinder.com/data/icons/gestures/100/hand-01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5" t="13390" r="17483" b="12515"/>
          <a:stretch/>
        </p:blipFill>
        <p:spPr bwMode="auto">
          <a:xfrm>
            <a:off x="1927113" y="5295660"/>
            <a:ext cx="921421" cy="10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403817" y="6283858"/>
            <a:ext cx="4478961" cy="1144308"/>
            <a:chOff x="419156" y="5647648"/>
            <a:chExt cx="4478961" cy="114430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56" y="5652109"/>
              <a:ext cx="1438337" cy="1139847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40" name="Rectangle 39"/>
            <p:cNvSpPr/>
            <p:nvPr/>
          </p:nvSpPr>
          <p:spPr>
            <a:xfrm>
              <a:off x="1855770" y="5647648"/>
              <a:ext cx="3042347" cy="11266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 smtClean="0">
                  <a:solidFill>
                    <a:srgbClr val="2B4894"/>
                  </a:solidFill>
                  <a:latin typeface="Tw Cen MT" panose="020B0602020104020603" pitchFamily="34" charset="0"/>
                </a:rPr>
                <a:t>Our Price: Rs. 299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Vaseline Body Lotion 150 ml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</a:rPr>
                <a:t>Quantity: 1</a:t>
              </a:r>
              <a:endParaRPr 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68" name="Line Callout 1 (Border and Accent Bar) 67"/>
          <p:cNvSpPr/>
          <p:nvPr/>
        </p:nvSpPr>
        <p:spPr>
          <a:xfrm>
            <a:off x="5318588" y="4451081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32641"/>
              <a:gd name="adj4" fmla="val -70576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UNDO adds back product</a:t>
            </a:r>
            <a:endParaRPr lang="en-US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2927" y="9911739"/>
            <a:ext cx="4616342" cy="627923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  <a:cs typeface="Segoe UI Light" panose="020B0502040204020203" pitchFamily="34" charset="0"/>
              </a:rPr>
              <a:t>Proceed to Checkout</a:t>
            </a:r>
            <a:endParaRPr lang="en-US" sz="3200" dirty="0">
              <a:solidFill>
                <a:prstClr val="white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9084" y="5114205"/>
            <a:ext cx="4484075" cy="1126693"/>
            <a:chOff x="380985" y="4367714"/>
            <a:chExt cx="4484075" cy="1126693"/>
          </a:xfrm>
        </p:grpSpPr>
        <p:sp>
          <p:nvSpPr>
            <p:cNvPr id="33" name="Rectangle 32"/>
            <p:cNvSpPr/>
            <p:nvPr/>
          </p:nvSpPr>
          <p:spPr>
            <a:xfrm>
              <a:off x="380985" y="4367714"/>
              <a:ext cx="4484075" cy="1126693"/>
            </a:xfrm>
            <a:prstGeom prst="rect">
              <a:avLst/>
            </a:prstGeom>
            <a:solidFill>
              <a:srgbClr val="595959">
                <a:alpha val="8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 removed from Bag</a:t>
              </a:r>
              <a:endParaRPr lang="en-US" b="1" spc="3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818021" y="4588042"/>
              <a:ext cx="0" cy="8229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http://files.softicons.com/download/system-icons/web0.2ama-icons-by-chrfb/png/256x256/Toolbar%20-%20Undo.pn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015" y="4588042"/>
              <a:ext cx="702951" cy="702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419084" y="3089972"/>
            <a:ext cx="4308290" cy="3179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Swipe to remove from Bag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2399057"/>
            <a:ext cx="671485" cy="67148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5372" y="10210111"/>
            <a:ext cx="646232" cy="676715"/>
          </a:xfrm>
          <a:prstGeom prst="rect">
            <a:avLst/>
          </a:prstGeom>
        </p:spPr>
      </p:pic>
      <p:sp>
        <p:nvSpPr>
          <p:cNvPr id="76" name="Line Callout 1 (Border and Accent Bar) 75"/>
          <p:cNvSpPr/>
          <p:nvPr/>
        </p:nvSpPr>
        <p:spPr>
          <a:xfrm>
            <a:off x="5315638" y="9216162"/>
            <a:ext cx="1542362" cy="695577"/>
          </a:xfrm>
          <a:prstGeom prst="accentBorderCallout1">
            <a:avLst>
              <a:gd name="adj1" fmla="val 18750"/>
              <a:gd name="adj2" fmla="val -8333"/>
              <a:gd name="adj3" fmla="val 173128"/>
              <a:gd name="adj4" fmla="val -133944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check out</a:t>
            </a:r>
            <a:endParaRPr lang="en-US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4196" y="5187000"/>
            <a:ext cx="333375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4326" y="5161786"/>
            <a:ext cx="333375" cy="314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6858000" cy="927916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4400" dirty="0" smtClean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Buy </a:t>
            </a:r>
            <a:r>
              <a:rPr lang="en-US" sz="4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Online</a:t>
            </a:r>
          </a:p>
          <a:p>
            <a:pPr lvl="1"/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926" y="2940702"/>
            <a:ext cx="4616342" cy="7495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53" y="9796482"/>
            <a:ext cx="4284318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233" y="3229160"/>
            <a:ext cx="4057650" cy="657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97" y="7136102"/>
            <a:ext cx="3936957" cy="26555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729" y="3837684"/>
            <a:ext cx="4076700" cy="3152775"/>
          </a:xfrm>
          <a:prstGeom prst="rect">
            <a:avLst/>
          </a:prstGeom>
        </p:spPr>
      </p:pic>
      <p:sp>
        <p:nvSpPr>
          <p:cNvPr id="29" name="Line Callout 1 (Border and Accent Bar) 28"/>
          <p:cNvSpPr/>
          <p:nvPr/>
        </p:nvSpPr>
        <p:spPr>
          <a:xfrm>
            <a:off x="5308514" y="4264279"/>
            <a:ext cx="1542362" cy="1237046"/>
          </a:xfrm>
          <a:prstGeom prst="accentBorderCallout1">
            <a:avLst>
              <a:gd name="adj1" fmla="val 18750"/>
              <a:gd name="adj2" fmla="val -8333"/>
              <a:gd name="adj3" fmla="val 199736"/>
              <a:gd name="adj4" fmla="val -75230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change address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9000" y="9937334"/>
            <a:ext cx="646232" cy="676715"/>
          </a:xfrm>
          <a:prstGeom prst="rect">
            <a:avLst/>
          </a:prstGeom>
        </p:spPr>
      </p:pic>
      <p:sp>
        <p:nvSpPr>
          <p:cNvPr id="21" name="Line Callout 1 (Border and Accent Bar) 20"/>
          <p:cNvSpPr/>
          <p:nvPr/>
        </p:nvSpPr>
        <p:spPr>
          <a:xfrm>
            <a:off x="5397550" y="8463896"/>
            <a:ext cx="1542362" cy="1254516"/>
          </a:xfrm>
          <a:prstGeom prst="accentBorderCallout1">
            <a:avLst>
              <a:gd name="adj1" fmla="val 18750"/>
              <a:gd name="adj2" fmla="val -8333"/>
              <a:gd name="adj3" fmla="val 122611"/>
              <a:gd name="adj4" fmla="val -87087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proceed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4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4196" y="5187000"/>
            <a:ext cx="333375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4326" y="5161786"/>
            <a:ext cx="333375" cy="314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4400" dirty="0" smtClean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Buy </a:t>
            </a:r>
            <a:r>
              <a:rPr lang="en-US" sz="4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Online</a:t>
            </a:r>
          </a:p>
          <a:p>
            <a:pPr lvl="1"/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926" y="2940702"/>
            <a:ext cx="4616342" cy="7495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25" y="3175538"/>
            <a:ext cx="3796601" cy="48197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6621" y="6128583"/>
            <a:ext cx="648032" cy="678568"/>
          </a:xfrm>
          <a:prstGeom prst="rect">
            <a:avLst/>
          </a:prstGeom>
        </p:spPr>
      </p:pic>
      <p:sp>
        <p:nvSpPr>
          <p:cNvPr id="19" name="Line Callout 1 (Border and Accent Bar) 18"/>
          <p:cNvSpPr/>
          <p:nvPr/>
        </p:nvSpPr>
        <p:spPr>
          <a:xfrm>
            <a:off x="5387346" y="4874067"/>
            <a:ext cx="1542362" cy="1254516"/>
          </a:xfrm>
          <a:prstGeom prst="accentBorderCallout1">
            <a:avLst>
              <a:gd name="adj1" fmla="val 18750"/>
              <a:gd name="adj2" fmla="val -8333"/>
              <a:gd name="adj3" fmla="val 113501"/>
              <a:gd name="adj4" fmla="val -291622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select mode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4196" y="5187000"/>
            <a:ext cx="333375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4326" y="5161786"/>
            <a:ext cx="333375" cy="314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4400" dirty="0" smtClean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Buy </a:t>
            </a:r>
            <a:r>
              <a:rPr lang="en-US" sz="4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Online</a:t>
            </a:r>
          </a:p>
          <a:p>
            <a:pPr lvl="1"/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926" y="2940702"/>
            <a:ext cx="4616342" cy="7495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76497" y="8565628"/>
            <a:ext cx="648032" cy="678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682" y="3017718"/>
            <a:ext cx="3969172" cy="7381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4285" y="8226344"/>
            <a:ext cx="648032" cy="678568"/>
          </a:xfrm>
          <a:prstGeom prst="rect">
            <a:avLst/>
          </a:prstGeom>
        </p:spPr>
      </p:pic>
      <p:sp>
        <p:nvSpPr>
          <p:cNvPr id="21" name="Line Callout 1 (Border and Accent Bar) 20"/>
          <p:cNvSpPr/>
          <p:nvPr/>
        </p:nvSpPr>
        <p:spPr>
          <a:xfrm>
            <a:off x="5315638" y="4848853"/>
            <a:ext cx="1542362" cy="1254516"/>
          </a:xfrm>
          <a:prstGeom prst="accentBorderCallout1">
            <a:avLst>
              <a:gd name="adj1" fmla="val 18750"/>
              <a:gd name="adj2" fmla="val -8333"/>
              <a:gd name="adj3" fmla="val 292078"/>
              <a:gd name="adj4" fmla="val -107837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Pay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5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338" y="4157534"/>
            <a:ext cx="5834815" cy="2356556"/>
          </a:xfrm>
          <a:prstGeom prst="rect">
            <a:avLst/>
          </a:prstGeom>
          <a:solidFill>
            <a:srgbClr val="F6753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Locator</a:t>
            </a:r>
            <a:endParaRPr lang="en-US" sz="4800" i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7338" y="3243134"/>
            <a:ext cx="5834815" cy="799477"/>
          </a:xfrm>
          <a:prstGeom prst="rect">
            <a:avLst/>
          </a:prstGeom>
          <a:solidFill>
            <a:srgbClr val="2B489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Case #3</a:t>
            </a:r>
            <a:endParaRPr lang="en-US" sz="48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Locate a Store</a:t>
            </a: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19156" y="9853861"/>
            <a:ext cx="4557236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pic>
        <p:nvPicPr>
          <p:cNvPr id="65" name="Picture 4" descr="http://www.cafecoffeeday.com/images/cafe-coffee-day-store-locato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185" r="10412" b="15113"/>
          <a:stretch/>
        </p:blipFill>
        <p:spPr bwMode="auto">
          <a:xfrm>
            <a:off x="2327403" y="9991201"/>
            <a:ext cx="636906" cy="6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7931" y="26428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Shopping</a:t>
            </a:r>
          </a:p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 Bag</a:t>
            </a:r>
            <a:endParaRPr lang="en-IN" sz="600" b="1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5802" y="3131903"/>
            <a:ext cx="4630589" cy="691844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56" y="3920092"/>
            <a:ext cx="4550111" cy="3096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24" y="7165310"/>
            <a:ext cx="4506983" cy="2563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227" y="5341212"/>
            <a:ext cx="182896" cy="621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946" y="8119199"/>
            <a:ext cx="182896" cy="621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416" y="5337322"/>
            <a:ext cx="172221" cy="713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355" y="8189138"/>
            <a:ext cx="207282" cy="713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5841" y="4030801"/>
            <a:ext cx="1018120" cy="323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0128" y="7191628"/>
            <a:ext cx="1018120" cy="3231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96" y="9912836"/>
            <a:ext cx="864431" cy="779683"/>
          </a:xfrm>
          <a:prstGeom prst="rect">
            <a:avLst/>
          </a:prstGeom>
        </p:spPr>
      </p:pic>
      <p:sp>
        <p:nvSpPr>
          <p:cNvPr id="43" name="Line Callout 1 (Border and Accent Bar) 42"/>
          <p:cNvSpPr/>
          <p:nvPr/>
        </p:nvSpPr>
        <p:spPr>
          <a:xfrm>
            <a:off x="5387346" y="2973647"/>
            <a:ext cx="1542362" cy="1380270"/>
          </a:xfrm>
          <a:prstGeom prst="accentBorderCallout1">
            <a:avLst>
              <a:gd name="adj1" fmla="val 18750"/>
              <a:gd name="adj2" fmla="val -8333"/>
              <a:gd name="adj3" fmla="val 525177"/>
              <a:gd name="adj4" fmla="val -169359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to locate a store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0285" y="9962908"/>
            <a:ext cx="741707" cy="7333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06808" y="10182150"/>
            <a:ext cx="974805" cy="10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Home Screen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19156" y="9853861"/>
            <a:ext cx="4557236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pic>
        <p:nvPicPr>
          <p:cNvPr id="65" name="Picture 4" descr="http://www.cafecoffeeday.com/images/cafe-coffee-day-store-locato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185" r="10412" b="15113"/>
          <a:stretch/>
        </p:blipFill>
        <p:spPr bwMode="auto">
          <a:xfrm>
            <a:off x="2327403" y="9991201"/>
            <a:ext cx="636906" cy="6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Line Callout 1 (Border and Accent Bar) 31"/>
          <p:cNvSpPr/>
          <p:nvPr/>
        </p:nvSpPr>
        <p:spPr>
          <a:xfrm>
            <a:off x="5316053" y="1481876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93444"/>
              <a:gd name="adj4" fmla="val -40413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Shopping Bag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7931" y="26428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" b="1" dirty="0" smtClean="0">
                <a:solidFill>
                  <a:schemeClr val="bg1"/>
                </a:solidFill>
              </a:rPr>
              <a:t>Shopping</a:t>
            </a:r>
          </a:p>
          <a:p>
            <a:pPr algn="ctr"/>
            <a:r>
              <a:rPr lang="en-IN" sz="600" b="1" dirty="0" smtClean="0">
                <a:solidFill>
                  <a:schemeClr val="bg1"/>
                </a:solidFill>
              </a:rPr>
              <a:t> Bag</a:t>
            </a:r>
            <a:endParaRPr lang="en-IN" sz="600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5802" y="3131903"/>
            <a:ext cx="4630589" cy="691844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56" y="3920092"/>
            <a:ext cx="4550111" cy="3096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24" y="7165310"/>
            <a:ext cx="4506983" cy="2563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227" y="5341212"/>
            <a:ext cx="182896" cy="621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946" y="8119199"/>
            <a:ext cx="182896" cy="621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416" y="5337322"/>
            <a:ext cx="172221" cy="713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355" y="8189138"/>
            <a:ext cx="207282" cy="713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5841" y="4030801"/>
            <a:ext cx="1018120" cy="323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0128" y="7191628"/>
            <a:ext cx="1018120" cy="323116"/>
          </a:xfrm>
          <a:prstGeom prst="rect">
            <a:avLst/>
          </a:prstGeom>
        </p:spPr>
      </p:pic>
      <p:sp>
        <p:nvSpPr>
          <p:cNvPr id="37" name="Line Callout 1 (Border and Accent Bar) 36"/>
          <p:cNvSpPr/>
          <p:nvPr/>
        </p:nvSpPr>
        <p:spPr>
          <a:xfrm>
            <a:off x="5293193" y="2673697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10926"/>
              <a:gd name="adj4" fmla="val -41895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Line Callout 1 (Border and Accent Bar) 38"/>
          <p:cNvSpPr/>
          <p:nvPr/>
        </p:nvSpPr>
        <p:spPr>
          <a:xfrm>
            <a:off x="5308305" y="3667104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78636"/>
              <a:gd name="adj4" fmla="val -43377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Line Callout 1 (Border and Accent Bar) 39"/>
          <p:cNvSpPr/>
          <p:nvPr/>
        </p:nvSpPr>
        <p:spPr>
          <a:xfrm>
            <a:off x="5336200" y="5402539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57110"/>
              <a:gd name="adj4" fmla="val -40413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 Offers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Line Callout 1 (Border and Accent Bar) 40"/>
          <p:cNvSpPr/>
          <p:nvPr/>
        </p:nvSpPr>
        <p:spPr>
          <a:xfrm>
            <a:off x="5341959" y="7453932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43215"/>
              <a:gd name="adj4" fmla="val -104145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Best Deals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96" y="9912836"/>
            <a:ext cx="864431" cy="779683"/>
          </a:xfrm>
          <a:prstGeom prst="rect">
            <a:avLst/>
          </a:prstGeom>
        </p:spPr>
      </p:pic>
      <p:sp>
        <p:nvSpPr>
          <p:cNvPr id="42" name="Line Callout 1 (Border and Accent Bar) 41"/>
          <p:cNvSpPr/>
          <p:nvPr/>
        </p:nvSpPr>
        <p:spPr>
          <a:xfrm>
            <a:off x="5336200" y="8315285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293900"/>
              <a:gd name="adj4" fmla="val -270145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Shop Now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Line Callout 1 (Border and Accent Bar) 42"/>
          <p:cNvSpPr/>
          <p:nvPr/>
        </p:nvSpPr>
        <p:spPr>
          <a:xfrm>
            <a:off x="5313287" y="9241217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50391"/>
              <a:gd name="adj4" fmla="val -175288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Store Locator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0285" y="9962908"/>
            <a:ext cx="741707" cy="733373"/>
          </a:xfrm>
          <a:prstGeom prst="rect">
            <a:avLst/>
          </a:prstGeom>
        </p:spPr>
      </p:pic>
      <p:sp>
        <p:nvSpPr>
          <p:cNvPr id="44" name="Line Callout 1 (Border and Accent Bar) 43"/>
          <p:cNvSpPr/>
          <p:nvPr/>
        </p:nvSpPr>
        <p:spPr>
          <a:xfrm>
            <a:off x="5281737" y="10055346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31996"/>
              <a:gd name="adj4" fmla="val -77467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Beauty Bag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 Store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3080" y="2552278"/>
            <a:ext cx="16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2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2926" y="3035558"/>
            <a:ext cx="4616342" cy="7520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625" y="3177623"/>
            <a:ext cx="4326005" cy="691844"/>
          </a:xfrm>
          <a:prstGeom prst="round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 Store</a:t>
            </a:r>
            <a:endParaRPr lang="en-US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084" y="3236760"/>
            <a:ext cx="500756" cy="490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8426" y="3418235"/>
            <a:ext cx="974805" cy="1020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2524" y="3869467"/>
            <a:ext cx="3764850" cy="4360133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587" y="4408575"/>
            <a:ext cx="3392246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887" y="5778426"/>
            <a:ext cx="3324225" cy="866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328" y="7100902"/>
            <a:ext cx="3392503" cy="857250"/>
          </a:xfrm>
          <a:prstGeom prst="rect">
            <a:avLst/>
          </a:prstGeom>
        </p:spPr>
      </p:pic>
      <p:sp>
        <p:nvSpPr>
          <p:cNvPr id="26" name="Line Callout 1 (Border and Accent Bar) 25"/>
          <p:cNvSpPr/>
          <p:nvPr/>
        </p:nvSpPr>
        <p:spPr>
          <a:xfrm>
            <a:off x="5315638" y="1579155"/>
            <a:ext cx="1542362" cy="1380270"/>
          </a:xfrm>
          <a:prstGeom prst="accentBorderCallout1">
            <a:avLst>
              <a:gd name="adj1" fmla="val 18750"/>
              <a:gd name="adj2" fmla="val -8333"/>
              <a:gd name="adj3" fmla="val 139283"/>
              <a:gd name="adj4" fmla="val -65609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to see list of stores in the city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Line Callout 1 (Border and Accent Bar) 27"/>
          <p:cNvSpPr/>
          <p:nvPr/>
        </p:nvSpPr>
        <p:spPr>
          <a:xfrm>
            <a:off x="5387346" y="3471503"/>
            <a:ext cx="1542362" cy="1380270"/>
          </a:xfrm>
          <a:prstGeom prst="accentBorderCallout1">
            <a:avLst>
              <a:gd name="adj1" fmla="val 18750"/>
              <a:gd name="adj2" fmla="val -8333"/>
              <a:gd name="adj3" fmla="val 167438"/>
              <a:gd name="adj4" fmla="val -77466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to </a:t>
            </a:r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 a store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1835" y="7447784"/>
            <a:ext cx="974805" cy="10207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2399057"/>
            <a:ext cx="671485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 Store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3080" y="2552278"/>
            <a:ext cx="16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2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2926" y="3035558"/>
            <a:ext cx="4616342" cy="7520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625" y="3177623"/>
            <a:ext cx="4326005" cy="691844"/>
          </a:xfrm>
          <a:prstGeom prst="round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59/1, Near Sai Gold Palace, DV Gun…</a:t>
            </a:r>
            <a:endParaRPr lang="en-US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30" y="3882884"/>
            <a:ext cx="4327900" cy="917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31" y="4792331"/>
            <a:ext cx="4327900" cy="2846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77" y="8239308"/>
            <a:ext cx="4308217" cy="21895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5142" y="7777736"/>
            <a:ext cx="43580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Nearest stores to this location</a:t>
            </a:r>
            <a:endParaRPr lang="en-US" sz="2600" b="1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Line Callout 1 (Border and Accent Bar) 30"/>
          <p:cNvSpPr/>
          <p:nvPr/>
        </p:nvSpPr>
        <p:spPr>
          <a:xfrm>
            <a:off x="5306457" y="2872318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90548"/>
              <a:gd name="adj4" fmla="val -118421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Map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Line Callout 1 (Border and Accent Bar) 32"/>
          <p:cNvSpPr/>
          <p:nvPr/>
        </p:nvSpPr>
        <p:spPr>
          <a:xfrm>
            <a:off x="5315638" y="4461000"/>
            <a:ext cx="1542362" cy="695577"/>
          </a:xfrm>
          <a:prstGeom prst="accentBorderCallout1">
            <a:avLst>
              <a:gd name="adj1" fmla="val 18750"/>
              <a:gd name="adj2" fmla="val -8333"/>
              <a:gd name="adj3" fmla="val 81107"/>
              <a:gd name="adj4" fmla="val -43533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Maps redirection</a:t>
            </a:r>
            <a:endParaRPr lang="en-US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Line Callout 1 (Border and Accent Bar) 33"/>
          <p:cNvSpPr/>
          <p:nvPr/>
        </p:nvSpPr>
        <p:spPr>
          <a:xfrm>
            <a:off x="5306457" y="7565474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80477"/>
              <a:gd name="adj4" fmla="val -108020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GPS-based </a:t>
            </a:r>
            <a:r>
              <a:rPr lang="en-US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nearest store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2399057"/>
            <a:ext cx="671485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338" y="4157534"/>
            <a:ext cx="5834815" cy="2356556"/>
          </a:xfrm>
          <a:prstGeom prst="rect">
            <a:avLst/>
          </a:prstGeom>
          <a:solidFill>
            <a:srgbClr val="F6753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Beauty Bag</a:t>
            </a:r>
            <a:endParaRPr lang="en-US" sz="4800" i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7338" y="3243134"/>
            <a:ext cx="5834815" cy="799477"/>
          </a:xfrm>
          <a:prstGeom prst="rect">
            <a:avLst/>
          </a:prstGeom>
          <a:solidFill>
            <a:srgbClr val="2B489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Case #4</a:t>
            </a:r>
            <a:endParaRPr lang="en-US" sz="48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Locate a Store</a:t>
            </a: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19156" y="9853861"/>
            <a:ext cx="4557236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pic>
        <p:nvPicPr>
          <p:cNvPr id="65" name="Picture 4" descr="http://www.cafecoffeeday.com/images/cafe-coffee-day-store-locato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185" r="10412" b="15113"/>
          <a:stretch/>
        </p:blipFill>
        <p:spPr bwMode="auto">
          <a:xfrm>
            <a:off x="2327403" y="9991201"/>
            <a:ext cx="636906" cy="6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7931" y="26428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Shopping</a:t>
            </a:r>
          </a:p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 Bag</a:t>
            </a:r>
            <a:endParaRPr lang="en-IN" sz="600" b="1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5802" y="3131903"/>
            <a:ext cx="4630589" cy="691844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56" y="3920092"/>
            <a:ext cx="4550111" cy="3096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24" y="7165310"/>
            <a:ext cx="4506983" cy="2563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227" y="5341212"/>
            <a:ext cx="182896" cy="621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946" y="8119199"/>
            <a:ext cx="182896" cy="621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416" y="5337322"/>
            <a:ext cx="172221" cy="713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355" y="8189138"/>
            <a:ext cx="207282" cy="713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5841" y="4030801"/>
            <a:ext cx="1018120" cy="323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0128" y="7191628"/>
            <a:ext cx="1018120" cy="3231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96" y="9912836"/>
            <a:ext cx="864431" cy="779683"/>
          </a:xfrm>
          <a:prstGeom prst="rect">
            <a:avLst/>
          </a:prstGeom>
        </p:spPr>
      </p:pic>
      <p:sp>
        <p:nvSpPr>
          <p:cNvPr id="43" name="Line Callout 1 (Border and Accent Bar) 42"/>
          <p:cNvSpPr/>
          <p:nvPr/>
        </p:nvSpPr>
        <p:spPr>
          <a:xfrm>
            <a:off x="5318766" y="2973647"/>
            <a:ext cx="1542362" cy="1380270"/>
          </a:xfrm>
          <a:prstGeom prst="accentBorderCallout1">
            <a:avLst>
              <a:gd name="adj1" fmla="val 18750"/>
              <a:gd name="adj2" fmla="val -8333"/>
              <a:gd name="adj3" fmla="val 515240"/>
              <a:gd name="adj4" fmla="val -86359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Beauty Bag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0285" y="9962908"/>
            <a:ext cx="741707" cy="7333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66141" y="10120552"/>
            <a:ext cx="974805" cy="102073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45525" y="2394274"/>
            <a:ext cx="4630865" cy="8373988"/>
          </a:xfrm>
          <a:prstGeom prst="rect">
            <a:avLst/>
          </a:prstGeom>
          <a:solidFill>
            <a:srgbClr val="26262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62524" y="4914900"/>
            <a:ext cx="3479468" cy="210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374005" y="5203036"/>
            <a:ext cx="2596244" cy="53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MY LOVES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396089" y="6197844"/>
            <a:ext cx="2596244" cy="53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MY DESIRES</a:t>
            </a:r>
            <a:endParaRPr lang="en-IN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27403" y="5203036"/>
            <a:ext cx="974805" cy="10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 animBg="1"/>
      <p:bldP spid="2" grpId="0" animBg="1"/>
      <p:bldP spid="4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4196" y="5187000"/>
            <a:ext cx="333375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4326" y="5161786"/>
            <a:ext cx="333375" cy="314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Loves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926" y="3044252"/>
            <a:ext cx="4616342" cy="7495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03819" y="3872970"/>
            <a:ext cx="4484073" cy="1126693"/>
            <a:chOff x="419158" y="3236760"/>
            <a:chExt cx="4484073" cy="112669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6" cstate="print"/>
            <a:srcRect l="18242" t="1196" r="7306" b="63162"/>
            <a:stretch/>
          </p:blipFill>
          <p:spPr>
            <a:xfrm>
              <a:off x="419158" y="3236761"/>
              <a:ext cx="1441726" cy="112669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1860884" y="3236760"/>
              <a:ext cx="3042347" cy="11266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 smtClean="0">
                  <a:solidFill>
                    <a:srgbClr val="2B4894"/>
                  </a:solidFill>
                  <a:latin typeface="Tw Cen MT" panose="020B0602020104020603" pitchFamily="34" charset="0"/>
                </a:rPr>
                <a:t>Our Price: Rs. 129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Dove Body Wash 250 ml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</a:rPr>
                <a:t>Quantity: 1</a:t>
              </a:r>
              <a:endParaRPr 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3817" y="5068292"/>
            <a:ext cx="4484075" cy="1131154"/>
            <a:chOff x="419156" y="4432082"/>
            <a:chExt cx="4484075" cy="1131154"/>
          </a:xfrm>
        </p:grpSpPr>
        <p:sp>
          <p:nvSpPr>
            <p:cNvPr id="30" name="Rectangle 29"/>
            <p:cNvSpPr/>
            <p:nvPr/>
          </p:nvSpPr>
          <p:spPr>
            <a:xfrm>
              <a:off x="1860884" y="4432082"/>
              <a:ext cx="3042347" cy="11266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 smtClean="0">
                  <a:solidFill>
                    <a:srgbClr val="2B4894"/>
                  </a:solidFill>
                  <a:latin typeface="Tw Cen MT" panose="020B0602020104020603" pitchFamily="34" charset="0"/>
                </a:rPr>
                <a:t>Our Price: Rs. 1,250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Lakme Cosmetics Entire Range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</a:rPr>
                <a:t>Quantity: 1</a:t>
              </a:r>
              <a:endParaRPr 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56" y="4432082"/>
              <a:ext cx="1441727" cy="1131154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43" name="Group 42"/>
          <p:cNvGrpSpPr/>
          <p:nvPr/>
        </p:nvGrpSpPr>
        <p:grpSpPr>
          <a:xfrm>
            <a:off x="403817" y="6283858"/>
            <a:ext cx="4478961" cy="1144308"/>
            <a:chOff x="419156" y="5647648"/>
            <a:chExt cx="4478961" cy="114430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56" y="5652109"/>
              <a:ext cx="1438337" cy="1139847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40" name="Rectangle 39"/>
            <p:cNvSpPr/>
            <p:nvPr/>
          </p:nvSpPr>
          <p:spPr>
            <a:xfrm>
              <a:off x="1855770" y="5647648"/>
              <a:ext cx="3042347" cy="11266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 smtClean="0">
                  <a:solidFill>
                    <a:srgbClr val="2B4894"/>
                  </a:solidFill>
                  <a:latin typeface="Tw Cen MT" panose="020B0602020104020603" pitchFamily="34" charset="0"/>
                </a:rPr>
                <a:t>Our Price: Rs. 299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Vaseline Body Lotion 150 ml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</a:rPr>
                <a:t>Quantity: 1</a:t>
              </a:r>
              <a:endParaRPr 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19084" y="3089972"/>
            <a:ext cx="4308290" cy="3179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E7E6E6">
                    <a:lumMod val="50000"/>
                  </a:srgbClr>
                </a:solidFill>
              </a:rPr>
              <a:t>MY LOVES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2399057"/>
            <a:ext cx="671485" cy="671485"/>
          </a:xfrm>
          <a:prstGeom prst="rect">
            <a:avLst/>
          </a:prstGeom>
        </p:spPr>
      </p:pic>
      <p:sp>
        <p:nvSpPr>
          <p:cNvPr id="75" name="Line Callout 1 (Border and Accent Bar) 74"/>
          <p:cNvSpPr/>
          <p:nvPr/>
        </p:nvSpPr>
        <p:spPr>
          <a:xfrm>
            <a:off x="5337603" y="3981222"/>
            <a:ext cx="1542362" cy="1205778"/>
          </a:xfrm>
          <a:prstGeom prst="accentBorderCallout1">
            <a:avLst>
              <a:gd name="adj1" fmla="val 18750"/>
              <a:gd name="adj2" fmla="val -8333"/>
              <a:gd name="adj3" fmla="val 87934"/>
              <a:gd name="adj4" fmla="val -52426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Recently Purchased Products</a:t>
            </a:r>
            <a:endParaRPr lang="en-US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Locate a Store</a:t>
            </a: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19156" y="9853861"/>
            <a:ext cx="4557236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pic>
        <p:nvPicPr>
          <p:cNvPr id="65" name="Picture 4" descr="http://www.cafecoffeeday.com/images/cafe-coffee-day-store-locato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185" r="10412" b="15113"/>
          <a:stretch/>
        </p:blipFill>
        <p:spPr bwMode="auto">
          <a:xfrm>
            <a:off x="2327403" y="9991201"/>
            <a:ext cx="636906" cy="6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7931" y="26428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Shopping</a:t>
            </a:r>
          </a:p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 Bag</a:t>
            </a:r>
            <a:endParaRPr lang="en-IN" sz="600" b="1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5802" y="3131903"/>
            <a:ext cx="4630589" cy="691844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56" y="3920092"/>
            <a:ext cx="4550111" cy="3096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24" y="7165310"/>
            <a:ext cx="4506983" cy="2563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227" y="5341212"/>
            <a:ext cx="182896" cy="621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946" y="8119199"/>
            <a:ext cx="182896" cy="621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416" y="5337322"/>
            <a:ext cx="172221" cy="713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355" y="8189138"/>
            <a:ext cx="207282" cy="713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5841" y="4030801"/>
            <a:ext cx="1018120" cy="323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0128" y="7191628"/>
            <a:ext cx="1018120" cy="3231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96" y="9912836"/>
            <a:ext cx="864431" cy="779683"/>
          </a:xfrm>
          <a:prstGeom prst="rect">
            <a:avLst/>
          </a:prstGeom>
        </p:spPr>
      </p:pic>
      <p:sp>
        <p:nvSpPr>
          <p:cNvPr id="43" name="Line Callout 1 (Border and Accent Bar) 42"/>
          <p:cNvSpPr/>
          <p:nvPr/>
        </p:nvSpPr>
        <p:spPr>
          <a:xfrm>
            <a:off x="5318766" y="2973647"/>
            <a:ext cx="1542362" cy="1380270"/>
          </a:xfrm>
          <a:prstGeom prst="accentBorderCallout1">
            <a:avLst>
              <a:gd name="adj1" fmla="val 18750"/>
              <a:gd name="adj2" fmla="val -8333"/>
              <a:gd name="adj3" fmla="val 515240"/>
              <a:gd name="adj4" fmla="val -86359"/>
            </a:avLst>
          </a:prstGeom>
          <a:solidFill>
            <a:srgbClr val="262626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Beauty Bag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0285" y="9962908"/>
            <a:ext cx="741707" cy="7333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66141" y="10120552"/>
            <a:ext cx="974805" cy="102073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45525" y="2394274"/>
            <a:ext cx="4630865" cy="8373988"/>
          </a:xfrm>
          <a:prstGeom prst="rect">
            <a:avLst/>
          </a:prstGeom>
          <a:solidFill>
            <a:srgbClr val="26262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2524" y="4914900"/>
            <a:ext cx="3479468" cy="210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4005" y="5203036"/>
            <a:ext cx="2596244" cy="53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MY LOVES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6089" y="6197844"/>
            <a:ext cx="2596244" cy="53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MY DESIRES</a:t>
            </a:r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14855" y="6255470"/>
            <a:ext cx="974805" cy="10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 animBg="1"/>
      <p:bldP spid="2" grpId="0" animBg="1"/>
      <p:bldP spid="4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4196" y="5187000"/>
            <a:ext cx="333375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4326" y="5161786"/>
            <a:ext cx="333375" cy="314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6858000" cy="930442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Desires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926" y="3044252"/>
            <a:ext cx="4616342" cy="7495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03819" y="3872970"/>
            <a:ext cx="4484073" cy="1126693"/>
            <a:chOff x="419158" y="3236760"/>
            <a:chExt cx="4484073" cy="112669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6" cstate="print"/>
            <a:srcRect l="18242" t="1196" r="7306" b="63162"/>
            <a:stretch/>
          </p:blipFill>
          <p:spPr>
            <a:xfrm>
              <a:off x="419158" y="3236761"/>
              <a:ext cx="1441726" cy="112669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1860884" y="3236760"/>
              <a:ext cx="3042347" cy="11266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 smtClean="0">
                  <a:solidFill>
                    <a:srgbClr val="2B4894"/>
                  </a:solidFill>
                  <a:latin typeface="Tw Cen MT" panose="020B0602020104020603" pitchFamily="34" charset="0"/>
                </a:rPr>
                <a:t>Our Price: Rs. 134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Vaseline Body Lotion 250 ml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</a:rPr>
                <a:t>Quantity: 1</a:t>
              </a:r>
              <a:endParaRPr 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3817" y="5068292"/>
            <a:ext cx="4484075" cy="1131154"/>
            <a:chOff x="419156" y="4432082"/>
            <a:chExt cx="4484075" cy="1131154"/>
          </a:xfrm>
        </p:grpSpPr>
        <p:sp>
          <p:nvSpPr>
            <p:cNvPr id="30" name="Rectangle 29"/>
            <p:cNvSpPr/>
            <p:nvPr/>
          </p:nvSpPr>
          <p:spPr>
            <a:xfrm>
              <a:off x="1860884" y="4432082"/>
              <a:ext cx="3042347" cy="11266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 smtClean="0">
                  <a:solidFill>
                    <a:srgbClr val="2B4894"/>
                  </a:solidFill>
                  <a:latin typeface="Tw Cen MT" panose="020B0602020104020603" pitchFamily="34" charset="0"/>
                </a:rPr>
                <a:t>Our Price: Rs. 213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Lakme Cosmetics Entire Range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</a:rPr>
                <a:t>Quantity: 1</a:t>
              </a:r>
              <a:endParaRPr 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56" y="4432082"/>
              <a:ext cx="1441727" cy="1131154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43" name="Group 42"/>
          <p:cNvGrpSpPr/>
          <p:nvPr/>
        </p:nvGrpSpPr>
        <p:grpSpPr>
          <a:xfrm>
            <a:off x="403817" y="6283858"/>
            <a:ext cx="4478961" cy="1144308"/>
            <a:chOff x="419156" y="5647648"/>
            <a:chExt cx="4478961" cy="114430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56" y="5652109"/>
              <a:ext cx="1438337" cy="1139847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40" name="Rectangle 39"/>
            <p:cNvSpPr/>
            <p:nvPr/>
          </p:nvSpPr>
          <p:spPr>
            <a:xfrm>
              <a:off x="1855770" y="5647648"/>
              <a:ext cx="3042347" cy="11266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dirty="0" smtClean="0">
                  <a:solidFill>
                    <a:srgbClr val="2B4894"/>
                  </a:solidFill>
                  <a:latin typeface="Tw Cen MT" panose="020B0602020104020603" pitchFamily="34" charset="0"/>
                </a:rPr>
                <a:t>Our Price: Rs. 178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  <a:latin typeface="Tw Cen MT" panose="020B0602020104020603" pitchFamily="34" charset="0"/>
                </a:rPr>
                <a:t>Dove Body Wash 150 ml</a:t>
              </a:r>
            </a:p>
            <a:p>
              <a:r>
                <a:rPr lang="en-US" dirty="0" smtClean="0">
                  <a:solidFill>
                    <a:prstClr val="white">
                      <a:lumMod val="65000"/>
                    </a:prstClr>
                  </a:solidFill>
                </a:rPr>
                <a:t>Quantity: 1</a:t>
              </a:r>
              <a:endParaRPr 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19084" y="3089972"/>
            <a:ext cx="4308290" cy="3179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E7E6E6">
                    <a:lumMod val="50000"/>
                  </a:srgbClr>
                </a:solidFill>
              </a:rPr>
              <a:t>MY DESIRES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2399057"/>
            <a:ext cx="671485" cy="671485"/>
          </a:xfrm>
          <a:prstGeom prst="rect">
            <a:avLst/>
          </a:prstGeom>
        </p:spPr>
      </p:pic>
      <p:sp>
        <p:nvSpPr>
          <p:cNvPr id="75" name="Line Callout 1 (Border and Accent Bar) 74"/>
          <p:cNvSpPr/>
          <p:nvPr/>
        </p:nvSpPr>
        <p:spPr>
          <a:xfrm>
            <a:off x="5337603" y="3981222"/>
            <a:ext cx="1542362" cy="1017556"/>
          </a:xfrm>
          <a:prstGeom prst="accentBorderCallout1">
            <a:avLst>
              <a:gd name="adj1" fmla="val 18750"/>
              <a:gd name="adj2" fmla="val -8333"/>
              <a:gd name="adj3" fmla="val 121457"/>
              <a:gd name="adj4" fmla="val -47980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Wish List</a:t>
            </a:r>
            <a:endParaRPr lang="en-US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 cstate="print"/>
          <a:srcRect l="18242" t="1196" r="7306" b="63162"/>
          <a:stretch/>
        </p:blipFill>
        <p:spPr>
          <a:xfrm>
            <a:off x="398705" y="6323965"/>
            <a:ext cx="1441726" cy="112669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4" y="3888339"/>
            <a:ext cx="1438337" cy="113984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5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723808"/>
            <a:ext cx="5915025" cy="235655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67534"/>
                </a:solidFill>
              </a:rPr>
              <a:t>Thank you!</a:t>
            </a:r>
            <a:endParaRPr lang="en-US" dirty="0">
              <a:solidFill>
                <a:srgbClr val="2B48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338" y="4157534"/>
            <a:ext cx="5834815" cy="2356556"/>
          </a:xfrm>
          <a:prstGeom prst="rect">
            <a:avLst/>
          </a:prstGeom>
          <a:solidFill>
            <a:srgbClr val="F67534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4000"/>
              </a:lnSpc>
            </a:pPr>
            <a:r>
              <a:rPr lang="en-US" sz="44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Explore Key offers/Best Deals &amp; Add to Shopping Bag</a:t>
            </a:r>
            <a:endParaRPr lang="en-US" sz="44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7338" y="3243134"/>
            <a:ext cx="5834815" cy="799477"/>
          </a:xfrm>
          <a:prstGeom prst="rect">
            <a:avLst/>
          </a:prstGeom>
          <a:solidFill>
            <a:srgbClr val="2B489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Case #1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1143458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Swipe to see all key </a:t>
            </a: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offers and Best Deals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19156" y="9853861"/>
            <a:ext cx="4557236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pic>
        <p:nvPicPr>
          <p:cNvPr id="65" name="Picture 4" descr="http://www.cafecoffeeday.com/images/cafe-coffee-day-store-locato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185" r="10412" b="15113"/>
          <a:stretch/>
        </p:blipFill>
        <p:spPr bwMode="auto">
          <a:xfrm>
            <a:off x="2327403" y="9991201"/>
            <a:ext cx="636906" cy="6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7931" y="26428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Shopping</a:t>
            </a:r>
          </a:p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 Bag</a:t>
            </a:r>
            <a:endParaRPr lang="en-IN" sz="600" b="1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5802" y="3131903"/>
            <a:ext cx="4630589" cy="691844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56" y="3920092"/>
            <a:ext cx="4550111" cy="3096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24" y="7165310"/>
            <a:ext cx="4506983" cy="2563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227" y="5341212"/>
            <a:ext cx="182896" cy="621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946" y="8119199"/>
            <a:ext cx="182896" cy="621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416" y="5337322"/>
            <a:ext cx="172221" cy="713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355" y="8189138"/>
            <a:ext cx="207282" cy="713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5841" y="4030801"/>
            <a:ext cx="1018120" cy="323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0128" y="7191628"/>
            <a:ext cx="1018120" cy="3231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96" y="9912836"/>
            <a:ext cx="864431" cy="7796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0285" y="9962908"/>
            <a:ext cx="741707" cy="7333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43733" y="5550699"/>
            <a:ext cx="920576" cy="999831"/>
          </a:xfrm>
          <a:prstGeom prst="rect">
            <a:avLst/>
          </a:prstGeom>
        </p:spPr>
      </p:pic>
      <p:sp>
        <p:nvSpPr>
          <p:cNvPr id="34" name="Line Callout 1 (Border and Accent Bar) 33"/>
          <p:cNvSpPr/>
          <p:nvPr/>
        </p:nvSpPr>
        <p:spPr>
          <a:xfrm>
            <a:off x="5404257" y="2376993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361341"/>
              <a:gd name="adj4" fmla="val -174872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Swipe to see the key offers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Line Callout 1 (Border and Accent Bar) 35"/>
          <p:cNvSpPr/>
          <p:nvPr/>
        </p:nvSpPr>
        <p:spPr>
          <a:xfrm>
            <a:off x="5404257" y="5419365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293903"/>
              <a:gd name="adj4" fmla="val -54818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Swipe to see Best Deals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1143458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Share offers with friends</a:t>
            </a: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19156" y="9853861"/>
            <a:ext cx="4557236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pic>
        <p:nvPicPr>
          <p:cNvPr id="65" name="Picture 4" descr="http://www.cafecoffeeday.com/images/cafe-coffee-day-store-locato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185" r="10412" b="15113"/>
          <a:stretch/>
        </p:blipFill>
        <p:spPr bwMode="auto">
          <a:xfrm>
            <a:off x="2327403" y="9991201"/>
            <a:ext cx="636906" cy="6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7931" y="26428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Shopping</a:t>
            </a:r>
          </a:p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 Bag</a:t>
            </a:r>
            <a:endParaRPr lang="en-IN" sz="600" b="1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5802" y="3131903"/>
            <a:ext cx="4630589" cy="691844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124" y="7165310"/>
            <a:ext cx="4506983" cy="2563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0946" y="8119199"/>
            <a:ext cx="182896" cy="6218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355" y="8189138"/>
            <a:ext cx="207282" cy="7132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0128" y="7191628"/>
            <a:ext cx="1018120" cy="3231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6996" y="9912836"/>
            <a:ext cx="864431" cy="7796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00285" y="9962908"/>
            <a:ext cx="741707" cy="7333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3"/>
          <a:stretch/>
        </p:blipFill>
        <p:spPr>
          <a:xfrm>
            <a:off x="434340" y="3882721"/>
            <a:ext cx="4468891" cy="31452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5841" y="4030801"/>
            <a:ext cx="1018120" cy="323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3529" y="5341212"/>
            <a:ext cx="182896" cy="621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504" y="5249764"/>
            <a:ext cx="172221" cy="7132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20692" y="4045881"/>
            <a:ext cx="642599" cy="67287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45525" y="2394274"/>
            <a:ext cx="4648965" cy="8373988"/>
          </a:xfrm>
          <a:prstGeom prst="rect">
            <a:avLst/>
          </a:prstGeom>
          <a:solidFill>
            <a:srgbClr val="26262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923" y="4774293"/>
            <a:ext cx="3475021" cy="3286029"/>
          </a:xfrm>
          <a:prstGeom prst="rect">
            <a:avLst/>
          </a:prstGeom>
        </p:spPr>
      </p:pic>
      <p:sp>
        <p:nvSpPr>
          <p:cNvPr id="39" name="Line Callout 1 (Border and Accent Bar) 38"/>
          <p:cNvSpPr/>
          <p:nvPr/>
        </p:nvSpPr>
        <p:spPr>
          <a:xfrm>
            <a:off x="5315638" y="3064728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119064"/>
              <a:gd name="adj4" fmla="val -48891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Tap to Share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0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1143458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an offer to the Bag</a:t>
            </a: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19156" y="9853861"/>
            <a:ext cx="4557236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pic>
        <p:nvPicPr>
          <p:cNvPr id="65" name="Picture 4" descr="http://www.cafecoffeeday.com/images/cafe-coffee-day-store-locato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185" r="10412" b="15113"/>
          <a:stretch/>
        </p:blipFill>
        <p:spPr bwMode="auto">
          <a:xfrm>
            <a:off x="2327403" y="9991201"/>
            <a:ext cx="636906" cy="6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7931" y="26428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Shopping</a:t>
            </a:r>
          </a:p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 Bag</a:t>
            </a:r>
            <a:endParaRPr lang="en-IN" sz="600" b="1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5802" y="3131903"/>
            <a:ext cx="4630589" cy="691844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56" y="3920092"/>
            <a:ext cx="4550111" cy="3096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24" y="7165310"/>
            <a:ext cx="4506983" cy="2563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227" y="5341212"/>
            <a:ext cx="182896" cy="621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946" y="8119199"/>
            <a:ext cx="182896" cy="621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416" y="5337322"/>
            <a:ext cx="172221" cy="713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355" y="8189138"/>
            <a:ext cx="207282" cy="713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5841" y="4030801"/>
            <a:ext cx="1018120" cy="323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0128" y="7191628"/>
            <a:ext cx="1018120" cy="3231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96" y="9912836"/>
            <a:ext cx="864431" cy="7796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0285" y="9962908"/>
            <a:ext cx="741707" cy="733373"/>
          </a:xfrm>
          <a:prstGeom prst="rect">
            <a:avLst/>
          </a:prstGeom>
        </p:spPr>
      </p:pic>
      <p:sp>
        <p:nvSpPr>
          <p:cNvPr id="29" name="Line Callout 1 (Border and Accent Bar) 28"/>
          <p:cNvSpPr/>
          <p:nvPr/>
        </p:nvSpPr>
        <p:spPr>
          <a:xfrm>
            <a:off x="5315638" y="2339351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356346"/>
              <a:gd name="adj4" fmla="val -146712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Tap to see Product Details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Line Callout 1 (Border and Accent Bar) 30"/>
          <p:cNvSpPr/>
          <p:nvPr/>
        </p:nvSpPr>
        <p:spPr>
          <a:xfrm>
            <a:off x="5301758" y="5412348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356346"/>
              <a:gd name="adj4" fmla="val -146712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Tap to see Product Details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58938" y="8165619"/>
            <a:ext cx="1164437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541867" y="9220200"/>
            <a:ext cx="4131733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6858000" cy="1184219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 details | Add to Bag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3080" y="2552278"/>
            <a:ext cx="16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20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926" y="3044252"/>
            <a:ext cx="4616342" cy="7495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/>
          <a:srcRect r="388"/>
          <a:stretch/>
        </p:blipFill>
        <p:spPr>
          <a:xfrm>
            <a:off x="647804" y="3182722"/>
            <a:ext cx="4026585" cy="66943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804" y="6272462"/>
            <a:ext cx="4026585" cy="17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2B489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Details Here</a:t>
            </a:r>
            <a:endParaRPr lang="en-US" sz="2200" dirty="0">
              <a:solidFill>
                <a:srgbClr val="2B489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http://www.downloadclipart.net/medium/1202-plus-sign-add-clip-a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27" y="8669927"/>
            <a:ext cx="497185" cy="4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lker.com/cliparts/O/S/I/l/m/L/minus-sign-subtract-m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1" y="8669927"/>
            <a:ext cx="516230" cy="5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24385" y="8685969"/>
            <a:ext cx="757888" cy="493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88739" y="5666417"/>
            <a:ext cx="1302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4894"/>
                </a:solidFill>
                <a:latin typeface="Tw Cen MT" panose="020B0602020104020603" pitchFamily="34" charset="0"/>
              </a:rPr>
              <a:t>Rs. </a:t>
            </a:r>
            <a:r>
              <a:rPr lang="en-US" sz="2800" dirty="0" smtClean="0">
                <a:solidFill>
                  <a:srgbClr val="2B4894"/>
                </a:solidFill>
                <a:latin typeface="Tw Cen MT" panose="020B0602020104020603" pitchFamily="34" charset="0"/>
              </a:rPr>
              <a:t>129</a:t>
            </a:r>
            <a:endParaRPr lang="en-US" sz="2800" dirty="0">
              <a:solidFill>
                <a:srgbClr val="2B4894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32627" y="5727972"/>
            <a:ext cx="13582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 smtClean="0">
                <a:solidFill>
                  <a:srgbClr val="2B4894"/>
                </a:solidFill>
                <a:latin typeface="Tw Cen MT" panose="020B0602020104020603" pitchFamily="34" charset="0"/>
              </a:rPr>
              <a:t>Our Price:</a:t>
            </a:r>
            <a:endParaRPr lang="en-US" sz="2200" b="1" dirty="0">
              <a:solidFill>
                <a:srgbClr val="2B4894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Line Callout 1 (Border and Accent Bar) 38"/>
          <p:cNvSpPr/>
          <p:nvPr/>
        </p:nvSpPr>
        <p:spPr>
          <a:xfrm>
            <a:off x="5329807" y="5153658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104946"/>
              <a:gd name="adj4" fmla="val -74736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H&amp;G Price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Line Callout 1 (Border and Accent Bar) 45"/>
          <p:cNvSpPr/>
          <p:nvPr/>
        </p:nvSpPr>
        <p:spPr>
          <a:xfrm>
            <a:off x="5308074" y="6626596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352185"/>
              <a:gd name="adj4" fmla="val -171129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 quantity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854" y="2579973"/>
            <a:ext cx="165520" cy="338554"/>
          </a:xfrm>
          <a:prstGeom prst="rect">
            <a:avLst/>
          </a:prstGeom>
          <a:solidFill>
            <a:srgbClr val="F67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Line Callout 1 (Border and Accent Bar) 48"/>
          <p:cNvSpPr/>
          <p:nvPr/>
        </p:nvSpPr>
        <p:spPr>
          <a:xfrm>
            <a:off x="5308074" y="2338570"/>
            <a:ext cx="1542362" cy="637173"/>
          </a:xfrm>
          <a:prstGeom prst="accentBorderCallout1">
            <a:avLst>
              <a:gd name="adj1" fmla="val 18750"/>
              <a:gd name="adj2" fmla="val -8333"/>
              <a:gd name="adj3" fmla="val 59628"/>
              <a:gd name="adj4" fmla="val -38333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Bag updated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1200" y="9296400"/>
            <a:ext cx="3886200" cy="54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9211" y="9638711"/>
            <a:ext cx="3637043" cy="382630"/>
          </a:xfrm>
          <a:prstGeom prst="roundRect">
            <a:avLst/>
          </a:prstGeom>
          <a:solidFill>
            <a:srgbClr val="DC500A"/>
          </a:solidFill>
          <a:ln>
            <a:solidFill>
              <a:srgbClr val="F35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ADD TO BAG</a:t>
            </a: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00245" y="9718109"/>
            <a:ext cx="642599" cy="672878"/>
          </a:xfrm>
          <a:prstGeom prst="rect">
            <a:avLst/>
          </a:prstGeom>
        </p:spPr>
      </p:pic>
      <p:sp>
        <p:nvSpPr>
          <p:cNvPr id="37" name="Line Callout 1 (Border and Accent Bar) 36"/>
          <p:cNvSpPr/>
          <p:nvPr/>
        </p:nvSpPr>
        <p:spPr>
          <a:xfrm>
            <a:off x="5329807" y="8373142"/>
            <a:ext cx="1542362" cy="1067209"/>
          </a:xfrm>
          <a:prstGeom prst="accentBorderCallout1">
            <a:avLst>
              <a:gd name="adj1" fmla="val 18750"/>
              <a:gd name="adj2" fmla="val -8333"/>
              <a:gd name="adj3" fmla="val 151158"/>
              <a:gd name="adj4" fmla="val -156748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add to Bag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2399057"/>
            <a:ext cx="671485" cy="6714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867" y="3234897"/>
            <a:ext cx="4185507" cy="2380213"/>
          </a:xfrm>
          <a:prstGeom prst="rect">
            <a:avLst/>
          </a:prstGeom>
        </p:spPr>
      </p:pic>
      <p:sp>
        <p:nvSpPr>
          <p:cNvPr id="32" name="Line Callout 1 (Border and Accent Bar) 31"/>
          <p:cNvSpPr/>
          <p:nvPr/>
        </p:nvSpPr>
        <p:spPr>
          <a:xfrm>
            <a:off x="5347710" y="10006056"/>
            <a:ext cx="1542362" cy="1067209"/>
          </a:xfrm>
          <a:prstGeom prst="accentBorderCallout1">
            <a:avLst>
              <a:gd name="adj1" fmla="val 18750"/>
              <a:gd name="adj2" fmla="val -8333"/>
              <a:gd name="adj3" fmla="val -679952"/>
              <a:gd name="adj4" fmla="val -300516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go back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0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6" grpId="0" animBg="1"/>
      <p:bldP spid="48" grpId="0" animBg="1"/>
      <p:bldP spid="49" grpId="0" animBg="1"/>
      <p:bldP spid="37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338" y="4157534"/>
            <a:ext cx="5834815" cy="2356556"/>
          </a:xfrm>
          <a:prstGeom prst="rect">
            <a:avLst/>
          </a:prstGeom>
          <a:solidFill>
            <a:srgbClr val="F6753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Shop Now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7338" y="3243134"/>
            <a:ext cx="5834815" cy="799477"/>
          </a:xfrm>
          <a:prstGeom prst="rect">
            <a:avLst/>
          </a:prstGeom>
          <a:solidFill>
            <a:srgbClr val="2B489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Case #2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58000" cy="1143458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Shop Now</a:t>
            </a:r>
            <a:endParaRPr lang="en-US" sz="4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i-cdn.phonearena.com/images/phones/46190-xlarge/HTC-One-201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542" r="19134" b="2441"/>
          <a:stretch/>
        </p:blipFill>
        <p:spPr bwMode="auto">
          <a:xfrm>
            <a:off x="13680" y="1219201"/>
            <a:ext cx="5373666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4" y="2404308"/>
            <a:ext cx="3366664" cy="6312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2926" y="2404309"/>
            <a:ext cx="609598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29188" y="2404308"/>
            <a:ext cx="640080" cy="631250"/>
          </a:xfrm>
          <a:prstGeom prst="rect">
            <a:avLst/>
          </a:prstGeom>
          <a:solidFill>
            <a:srgbClr val="F67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57" y="2552278"/>
            <a:ext cx="411480" cy="32004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19156" y="9853861"/>
            <a:ext cx="4557236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24" y="2439994"/>
            <a:ext cx="508007" cy="508007"/>
          </a:xfrm>
          <a:prstGeom prst="rect">
            <a:avLst/>
          </a:prstGeom>
        </p:spPr>
      </p:pic>
      <p:pic>
        <p:nvPicPr>
          <p:cNvPr id="65" name="Picture 4" descr="http://www.cafecoffeeday.com/images/cafe-coffee-day-store-locato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185" r="10412" b="15113"/>
          <a:stretch/>
        </p:blipFill>
        <p:spPr bwMode="auto">
          <a:xfrm>
            <a:off x="2327403" y="9991201"/>
            <a:ext cx="636906" cy="6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7931" y="264289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Shopping</a:t>
            </a:r>
          </a:p>
          <a:p>
            <a:pPr algn="ctr"/>
            <a:r>
              <a:rPr lang="en-IN" sz="600" b="1" dirty="0" smtClean="0">
                <a:solidFill>
                  <a:prstClr val="white"/>
                </a:solidFill>
              </a:rPr>
              <a:t> Bag</a:t>
            </a:r>
            <a:endParaRPr lang="en-IN" sz="600" b="1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5802" y="3131903"/>
            <a:ext cx="4630589" cy="691844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" descr="https://cdn3.iconfinder.com/data/icons/linecons-free-vector-icons-pack/32/search-128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292233"/>
            <a:ext cx="439231" cy="4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56" y="3920092"/>
            <a:ext cx="4550111" cy="3096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24" y="7165310"/>
            <a:ext cx="4506983" cy="2563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227" y="5341212"/>
            <a:ext cx="182896" cy="621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946" y="8119199"/>
            <a:ext cx="182896" cy="621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416" y="5337322"/>
            <a:ext cx="172221" cy="713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355" y="8189138"/>
            <a:ext cx="207282" cy="713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5841" y="4030801"/>
            <a:ext cx="1018120" cy="323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0128" y="7191628"/>
            <a:ext cx="1018120" cy="3231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96" y="9912836"/>
            <a:ext cx="864431" cy="7796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0285" y="9962908"/>
            <a:ext cx="741707" cy="733373"/>
          </a:xfrm>
          <a:prstGeom prst="rect">
            <a:avLst/>
          </a:prstGeom>
        </p:spPr>
      </p:pic>
      <p:sp>
        <p:nvSpPr>
          <p:cNvPr id="34" name="Line Callout 1 (Border and Accent Bar) 33"/>
          <p:cNvSpPr/>
          <p:nvPr/>
        </p:nvSpPr>
        <p:spPr>
          <a:xfrm>
            <a:off x="5404257" y="2376993"/>
            <a:ext cx="1542362" cy="915240"/>
          </a:xfrm>
          <a:prstGeom prst="accentBorderCallout1">
            <a:avLst>
              <a:gd name="adj1" fmla="val 18750"/>
              <a:gd name="adj2" fmla="val -8333"/>
              <a:gd name="adj3" fmla="val 865877"/>
              <a:gd name="adj4" fmla="val -265283"/>
            </a:avLst>
          </a:prstGeom>
          <a:solidFill>
            <a:srgbClr val="262626">
              <a:alpha val="8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here to Shop Now</a:t>
            </a: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2392" y="10127693"/>
            <a:ext cx="961165" cy="10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4676</TotalTime>
  <Words>555</Words>
  <Application>Microsoft Office PowerPoint</Application>
  <PresentationFormat>Widescreen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Segoe UI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Madhuranath R.</dc:creator>
  <cp:lastModifiedBy>Joydeep Banerjee</cp:lastModifiedBy>
  <cp:revision>654</cp:revision>
  <dcterms:created xsi:type="dcterms:W3CDTF">2014-10-16T05:05:57Z</dcterms:created>
  <dcterms:modified xsi:type="dcterms:W3CDTF">2015-02-16T12:25:19Z</dcterms:modified>
</cp:coreProperties>
</file>