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260" r:id="rId4"/>
    <p:sldId id="3865" r:id="rId5"/>
    <p:sldId id="3866" r:id="rId6"/>
    <p:sldId id="3867" r:id="rId7"/>
    <p:sldId id="3873" r:id="rId8"/>
    <p:sldId id="3874" r:id="rId9"/>
    <p:sldId id="3868" r:id="rId10"/>
    <p:sldId id="3869" r:id="rId11"/>
    <p:sldId id="3870" r:id="rId12"/>
    <p:sldId id="3871" r:id="rId13"/>
    <p:sldId id="3872" r:id="rId14"/>
    <p:sldId id="259" r:id="rId15"/>
    <p:sldId id="314" r:id="rId16"/>
    <p:sldId id="315" r:id="rId17"/>
    <p:sldId id="313" r:id="rId18"/>
    <p:sldId id="312" r:id="rId19"/>
    <p:sldId id="262" r:id="rId20"/>
    <p:sldId id="316" r:id="rId21"/>
    <p:sldId id="317" r:id="rId22"/>
    <p:sldId id="261" r:id="rId23"/>
    <p:sldId id="263" r:id="rId24"/>
    <p:sldId id="264" r:id="rId25"/>
    <p:sldId id="319" r:id="rId26"/>
    <p:sldId id="320" r:id="rId27"/>
    <p:sldId id="3848" r:id="rId28"/>
    <p:sldId id="3744" r:id="rId29"/>
    <p:sldId id="3828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4DA3"/>
    <a:srgbClr val="438086"/>
    <a:srgbClr val="0EA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840" autoAdjust="0"/>
  </p:normalViewPr>
  <p:slideViewPr>
    <p:cSldViewPr>
      <p:cViewPr varScale="1">
        <p:scale>
          <a:sx n="102" d="100"/>
          <a:sy n="102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A28-B899-4113-9067-8100BF3A73D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0FCA-EB1C-45B7-A184-710D44AE3A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36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0FCA-EB1C-45B7-A184-710D44AE3AC2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466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Expressão booleana é toda expressão onde o resultado é verdadeiro ou falso.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valores podem ser especificados como um intervalo com início, fim e incremento, usando range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1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Cochetes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79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Vamos colocando elementos enquanto tivemos memória disponível. 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Funções nativas para listas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398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29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08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09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25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442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32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Expressão booleana é toda expressão onde o resultado é verdadeiro ou falso.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4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Expressão booleana é toda expressão onde o resultado é verdadeiro ou falso.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79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DC7-E978-4AAA-9BC5-2D955C91B06A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4BDA-31F9-4739-B945-73C4DD16DDA7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5D7B-0F85-4533-9E15-39570C490AFF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8" name="Imagem 17" descr="Estacio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36246" y="6165304"/>
            <a:ext cx="2000250" cy="581025"/>
          </a:xfrm>
          <a:prstGeom prst="rect">
            <a:avLst/>
          </a:prstGeom>
        </p:spPr>
      </p:pic>
      <p:sp>
        <p:nvSpPr>
          <p:cNvPr id="20" name="Pentágono 19"/>
          <p:cNvSpPr/>
          <p:nvPr userDrawn="1"/>
        </p:nvSpPr>
        <p:spPr>
          <a:xfrm>
            <a:off x="0" y="6353944"/>
            <a:ext cx="6516216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822782"/>
          </a:xfrm>
        </p:spPr>
        <p:txBody>
          <a:bodyPr/>
          <a:lstStyle>
            <a:lvl1pPr>
              <a:defRPr sz="2400"/>
            </a:lvl1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457604" cy="457200"/>
          </a:xfrm>
        </p:spPr>
        <p:txBody>
          <a:bodyPr/>
          <a:lstStyle>
            <a:lvl1pPr>
              <a:defRPr sz="1200"/>
            </a:lvl1pPr>
          </a:lstStyle>
          <a:p>
            <a:r>
              <a:rPr lang="pt-BR" sz="1200" dirty="0"/>
              <a:t>Paradigmas de Linguagens de Programação em Python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F051-7DE3-4935-9938-12AAAA69ED22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60032" y="612648"/>
            <a:ext cx="1723648" cy="457200"/>
          </a:xfrm>
        </p:spPr>
        <p:txBody>
          <a:bodyPr/>
          <a:lstStyle/>
          <a:p>
            <a:r>
              <a:rPr lang="pt-BR" sz="800" dirty="0"/>
              <a:t>Paradigmas de Linguagens de Programação em Python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527C-A82A-4122-8642-FC7B5F59EABC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 userDrawn="1">
  <p:cSld name="Title + 1 column + imag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74075" y="6231533"/>
            <a:ext cx="4698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261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8674200" y="6231600"/>
            <a:ext cx="469800" cy="6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04800" y="473433"/>
            <a:ext cx="8474700" cy="9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136000" y="1600200"/>
            <a:ext cx="6872100" cy="4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8099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378" lvl="1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566" lvl="2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754" lvl="3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5943" lvl="4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132" lvl="5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320" lvl="6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509" lvl="7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697" lvl="8" indent="-38099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75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04800" y="473433"/>
            <a:ext cx="8474700" cy="9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136000" y="1600200"/>
            <a:ext cx="3254700" cy="4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378" lvl="1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132" lvl="5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753180" y="1600200"/>
            <a:ext cx="3254700" cy="4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378" lvl="1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566" lvl="2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754" lvl="3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5943" lvl="4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132" lvl="5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320" lvl="6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509" lvl="7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697" lvl="8" indent="-35559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600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304800" y="473433"/>
            <a:ext cx="8474700" cy="9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1136000" y="1600200"/>
            <a:ext cx="2134800" cy="4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378" lvl="1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132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3472501" y="1600200"/>
            <a:ext cx="2134800" cy="4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378" lvl="1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132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809002" y="1600200"/>
            <a:ext cx="2134800" cy="4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378" lvl="1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132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57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FF3A-0B9C-4B06-A04B-B790A106BF32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FE86-E9B6-4532-8679-9F0205E0D1BA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D585-1FA7-49F3-BCE4-FB920C2B8D60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CFF7-6FAA-428F-8B57-6F0E39244758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E3C1-48CB-43E4-AE4D-BA98673D889B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5C7C-35F5-4F04-97DE-E151CF66D16B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D64-DEBA-4065-8C2E-1FA1F08C81E0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Sistemas de Informações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5900-6F88-4242-9D68-320B7047C5D2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Fundamentos de Sistemas de Informações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 descr="Estacio-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36246" y="6165304"/>
            <a:ext cx="2000250" cy="581025"/>
          </a:xfrm>
          <a:prstGeom prst="rect">
            <a:avLst/>
          </a:prstGeom>
        </p:spPr>
      </p:pic>
      <p:sp>
        <p:nvSpPr>
          <p:cNvPr id="9" name="Pentágono 8"/>
          <p:cNvSpPr/>
          <p:nvPr userDrawn="1"/>
        </p:nvSpPr>
        <p:spPr>
          <a:xfrm>
            <a:off x="0" y="6353944"/>
            <a:ext cx="6516216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FFC000"/>
          </a:solidFill>
          <a:latin typeface="Cordia New" pitchFamily="34" charset="-34"/>
          <a:ea typeface="+mj-ea"/>
          <a:cs typeface="Cordia New" pitchFamily="34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Cordia New" pitchFamily="34" charset="-34"/>
          <a:ea typeface="+mn-ea"/>
          <a:cs typeface="Cordia New" pitchFamily="34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Cordia New" pitchFamily="34" charset="-34"/>
          <a:ea typeface="+mn-ea"/>
          <a:cs typeface="Cordia New" pitchFamily="34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dia New" pitchFamily="34" charset="-34"/>
          <a:ea typeface="+mn-ea"/>
          <a:cs typeface="Cordia New" pitchFamily="34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Cordia New" pitchFamily="34" charset="-34"/>
          <a:ea typeface="+mn-ea"/>
          <a:cs typeface="Cordia New" pitchFamily="34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Cordia New" pitchFamily="34" charset="-34"/>
          <a:ea typeface="+mn-ea"/>
          <a:cs typeface="Cordia New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DE49639-B6CC-4F09-BE38-5EA11C185F43}" type="datetime1">
              <a:rPr lang="pt-BR" smtClean="0"/>
              <a:pPr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pt-BR"/>
              <a:t>Fundamentos de Sistemas de Informações</a:t>
            </a: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00C16DD-777E-4B20-A283-E136939F176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Estacio-logo.jp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36246" y="6165304"/>
            <a:ext cx="2000250" cy="581025"/>
          </a:xfrm>
          <a:prstGeom prst="rect">
            <a:avLst/>
          </a:prstGeom>
        </p:spPr>
      </p:pic>
      <p:sp>
        <p:nvSpPr>
          <p:cNvPr id="24" name="Pentágono 23"/>
          <p:cNvSpPr/>
          <p:nvPr userDrawn="1"/>
        </p:nvSpPr>
        <p:spPr>
          <a:xfrm>
            <a:off x="0" y="6353944"/>
            <a:ext cx="6516216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7" r:id="rId13"/>
    <p:sldLayoutId id="2147483688" r:id="rId14"/>
    <p:sldLayoutId id="2147483689" r:id="rId15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0.jpeg"/><Relationship Id="rId7" Type="http://schemas.openxmlformats.org/officeDocument/2006/relationships/image" Target="../media/image17.tmp"/><Relationship Id="rId12" Type="http://schemas.openxmlformats.org/officeDocument/2006/relationships/image" Target="../media/image2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tmp"/><Relationship Id="rId11" Type="http://schemas.openxmlformats.org/officeDocument/2006/relationships/image" Target="../media/image21.tmp"/><Relationship Id="rId5" Type="http://schemas.openxmlformats.org/officeDocument/2006/relationships/image" Target="../media/image15.tmp"/><Relationship Id="rId10" Type="http://schemas.openxmlformats.org/officeDocument/2006/relationships/image" Target="../media/image20.tmp"/><Relationship Id="rId4" Type="http://schemas.openxmlformats.org/officeDocument/2006/relationships/image" Target="../media/image9.jpg"/><Relationship Id="rId9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image" Target="../media/image10.jpeg"/><Relationship Id="rId7" Type="http://schemas.openxmlformats.org/officeDocument/2006/relationships/image" Target="../media/image2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tmp"/><Relationship Id="rId11" Type="http://schemas.openxmlformats.org/officeDocument/2006/relationships/hyperlink" Target="https://panda.ime.usp.br/pensepy/static/pensepy/08-Strings/strings.html" TargetMode="External"/><Relationship Id="rId5" Type="http://schemas.openxmlformats.org/officeDocument/2006/relationships/image" Target="../media/image23.tmp"/><Relationship Id="rId10" Type="http://schemas.openxmlformats.org/officeDocument/2006/relationships/image" Target="../media/image28.tmp"/><Relationship Id="rId4" Type="http://schemas.openxmlformats.org/officeDocument/2006/relationships/image" Target="../media/image9.jpg"/><Relationship Id="rId9" Type="http://schemas.openxmlformats.org/officeDocument/2006/relationships/image" Target="../media/image2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mp"/><Relationship Id="rId3" Type="http://schemas.openxmlformats.org/officeDocument/2006/relationships/image" Target="../media/image32.jpg"/><Relationship Id="rId7" Type="http://schemas.openxmlformats.org/officeDocument/2006/relationships/image" Target="../media/image4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9.png"/><Relationship Id="rId5" Type="http://schemas.openxmlformats.org/officeDocument/2006/relationships/image" Target="../media/image10.jpeg"/><Relationship Id="rId10" Type="http://schemas.openxmlformats.org/officeDocument/2006/relationships/image" Target="../media/image43.tmp"/><Relationship Id="rId4" Type="http://schemas.openxmlformats.org/officeDocument/2006/relationships/image" Target="../media/image9.jpg"/><Relationship Id="rId9" Type="http://schemas.openxmlformats.org/officeDocument/2006/relationships/image" Target="../media/image42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4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5.tmp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.br/EstruturaDeRepeticao" TargetMode="External"/><Relationship Id="rId2" Type="http://schemas.openxmlformats.org/officeDocument/2006/relationships/hyperlink" Target="https://wiki.python.org.br/ExerciciosComString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jpg"/><Relationship Id="rId4" Type="http://schemas.openxmlformats.org/officeDocument/2006/relationships/hyperlink" Target="https://wiki.python.org.br/ExerciciosLista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9.jpg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8458200" cy="1470025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PARADIGMAS DE LINGUAGENS DE PROGRAMAÇÃO EM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D12504-5759-4936-9032-19B21844E3F2}"/>
              </a:ext>
            </a:extLst>
          </p:cNvPr>
          <p:cNvSpPr txBox="1"/>
          <p:nvPr/>
        </p:nvSpPr>
        <p:spPr>
          <a:xfrm>
            <a:off x="-90980" y="6309320"/>
            <a:ext cx="47333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entury" panose="02040604050505020304" pitchFamily="18" charset="0"/>
              </a:rPr>
              <a:t>Ana Carolina Costa de Oliveira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entury" panose="02040604050505020304" pitchFamily="18" charset="0"/>
              </a:rPr>
              <a:t>ana.coliveira@estacio.br</a:t>
            </a:r>
            <a:br>
              <a:rPr lang="pt-BR" sz="1600" dirty="0">
                <a:solidFill>
                  <a:schemeClr val="bg1"/>
                </a:solidFill>
                <a:latin typeface="Century" panose="02040604050505020304" pitchFamily="18" charset="0"/>
              </a:rPr>
            </a:br>
            <a:endParaRPr lang="pt-BR" sz="16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0506CA-B788-415B-87A2-97135AE09D38}"/>
              </a:ext>
            </a:extLst>
          </p:cNvPr>
          <p:cNvSpPr txBox="1"/>
          <p:nvPr/>
        </p:nvSpPr>
        <p:spPr>
          <a:xfrm>
            <a:off x="179512" y="4432590"/>
            <a:ext cx="47333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latin typeface="Arial" panose="020B0604020202020204" pitchFamily="34" charset="0"/>
              </a:rPr>
              <a:t>Tipos de dados</a:t>
            </a:r>
          </a:p>
          <a:p>
            <a:pPr algn="ctr"/>
            <a:r>
              <a:rPr lang="pt-BR" sz="2000" i="1" dirty="0">
                <a:latin typeface="Arial" panose="020B0604020202020204" pitchFamily="34" charset="0"/>
              </a:rPr>
              <a:t>String, </a:t>
            </a:r>
            <a:r>
              <a:rPr lang="pt-BR" sz="2000" dirty="0">
                <a:latin typeface="Arial" panose="020B0604020202020204" pitchFamily="34" charset="0"/>
              </a:rPr>
              <a:t>estrutura de repetição e coleções </a:t>
            </a:r>
            <a:endParaRPr lang="pt-BR" sz="2000" dirty="0">
              <a:latin typeface="Century" panose="02040604050505020304" pitchFamily="18" charset="0"/>
            </a:endParaRPr>
          </a:p>
        </p:txBody>
      </p:sp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F332C7ED-5E7E-45E7-AE36-4D523242A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93096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sldNum" idx="4294967295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10</a:t>
            </a:fld>
            <a:endParaRPr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8DA43C-A2DA-484A-A797-84511282DCEB}"/>
              </a:ext>
            </a:extLst>
          </p:cNvPr>
          <p:cNvSpPr txBox="1"/>
          <p:nvPr/>
        </p:nvSpPr>
        <p:spPr>
          <a:xfrm>
            <a:off x="4392265" y="1956325"/>
            <a:ext cx="46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800" dirty="0">
                <a:solidFill>
                  <a:schemeClr val="bg1"/>
                </a:solidFill>
                <a:latin typeface="JansonTextLTStd-Roman"/>
              </a:rPr>
              <a:t>\n em programação pula uma linha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Google Shape;146;p20">
            <a:extLst>
              <a:ext uri="{FF2B5EF4-FFF2-40B4-BE49-F238E27FC236}">
                <a16:creationId xmlns:a16="http://schemas.microsoft.com/office/drawing/2014/main" id="{084D9FDF-9B0B-4126-A5FC-22AA875DF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551" y="1349100"/>
            <a:ext cx="84747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Funções para string </a:t>
            </a:r>
            <a:br>
              <a:rPr lang="pt-BR" dirty="0"/>
            </a:br>
            <a:endParaRPr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1E7FD650-E37F-4F7B-99B1-77A13F4B6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22513"/>
              </p:ext>
            </p:extLst>
          </p:nvPr>
        </p:nvGraphicFramePr>
        <p:xfrm>
          <a:off x="211646" y="1777877"/>
          <a:ext cx="8720708" cy="3946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2336">
                  <a:extLst>
                    <a:ext uri="{9D8B030D-6E8A-4147-A177-3AD203B41FA5}">
                      <a16:colId xmlns:a16="http://schemas.microsoft.com/office/drawing/2014/main" val="3281601231"/>
                    </a:ext>
                  </a:extLst>
                </a:gridCol>
                <a:gridCol w="4198138">
                  <a:extLst>
                    <a:ext uri="{9D8B030D-6E8A-4147-A177-3AD203B41FA5}">
                      <a16:colId xmlns:a16="http://schemas.microsoft.com/office/drawing/2014/main" val="440757078"/>
                    </a:ext>
                  </a:extLst>
                </a:gridCol>
                <a:gridCol w="3280234">
                  <a:extLst>
                    <a:ext uri="{9D8B030D-6E8A-4147-A177-3AD203B41FA5}">
                      <a16:colId xmlns:a16="http://schemas.microsoft.com/office/drawing/2014/main" val="804094392"/>
                    </a:ext>
                  </a:extLst>
                </a:gridCol>
              </a:tblGrid>
              <a:tr h="345238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Sintaxe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6096"/>
                  </a:ext>
                </a:extLst>
              </a:tr>
              <a:tr h="269330">
                <a:tc>
                  <a:txBody>
                    <a:bodyPr/>
                    <a:lstStyle/>
                    <a:p>
                      <a:r>
                        <a:rPr lang="pt-BR" sz="1500" dirty="0" err="1"/>
                        <a:t>upper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String em maiúscula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print(</a:t>
                      </a:r>
                      <a:r>
                        <a:rPr lang="pt-BR" sz="1500" dirty="0" err="1"/>
                        <a:t>nome_variavel.upper</a:t>
                      </a:r>
                      <a:r>
                        <a:rPr lang="pt-BR" sz="1500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6539"/>
                  </a:ext>
                </a:extLst>
              </a:tr>
              <a:tr h="248551">
                <a:tc>
                  <a:txBody>
                    <a:bodyPr/>
                    <a:lstStyle/>
                    <a:p>
                      <a:r>
                        <a:rPr lang="pt-BR" sz="1500" dirty="0" err="1"/>
                        <a:t>lower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String em minúscula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print(</a:t>
                      </a:r>
                      <a:r>
                        <a:rPr lang="pt-BR" sz="1500" dirty="0" err="1"/>
                        <a:t>nome_variavel.lower</a:t>
                      </a:r>
                      <a:r>
                        <a:rPr lang="pt-BR" sz="1500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24830"/>
                  </a:ext>
                </a:extLst>
              </a:tr>
              <a:tr h="248551">
                <a:tc>
                  <a:txBody>
                    <a:bodyPr/>
                    <a:lstStyle/>
                    <a:p>
                      <a:r>
                        <a:rPr lang="pt-BR" sz="15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Transforma em uma lista de string.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print(</a:t>
                      </a:r>
                      <a:r>
                        <a:rPr lang="pt-BR" sz="1500" dirty="0" err="1"/>
                        <a:t>nome_variavel.split</a:t>
                      </a:r>
                      <a:r>
                        <a:rPr lang="pt-BR" sz="1500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6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500" dirty="0" err="1"/>
                        <a:t>replace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Substitui uma parte do texto por uma outra String.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print(</a:t>
                      </a:r>
                      <a:r>
                        <a:rPr lang="pt-BR" sz="1500" dirty="0" err="1"/>
                        <a:t>nome_variavel.repalce</a:t>
                      </a:r>
                      <a:r>
                        <a:rPr lang="pt-BR" sz="1500" dirty="0"/>
                        <a:t>(‘x’, ‘y’))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44563"/>
                  </a:ext>
                </a:extLst>
              </a:tr>
              <a:tr h="680395">
                <a:tc>
                  <a:txBody>
                    <a:bodyPr/>
                    <a:lstStyle/>
                    <a:p>
                      <a:r>
                        <a:rPr lang="pt-BR" sz="1500" dirty="0" err="1"/>
                        <a:t>len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Retornar a quantidade de caracteres utilizados numa determinada estrutura.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print(</a:t>
                      </a:r>
                      <a:r>
                        <a:rPr lang="pt-BR" sz="1500" dirty="0" err="1"/>
                        <a:t>len</a:t>
                      </a:r>
                      <a:r>
                        <a:rPr lang="pt-BR" sz="1500" dirty="0"/>
                        <a:t>(</a:t>
                      </a:r>
                      <a:r>
                        <a:rPr lang="pt-BR" sz="1500" dirty="0" err="1"/>
                        <a:t>nome_variavel</a:t>
                      </a:r>
                      <a:r>
                        <a:rPr lang="pt-BR" sz="1500" dirty="0"/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47490"/>
                  </a:ext>
                </a:extLst>
              </a:tr>
              <a:tr h="680395"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Retorna um string com o primeiro caractere em maiúscula, e o resto em minúsculas.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print(</a:t>
                      </a:r>
                      <a:r>
                        <a:rPr lang="pt-BR" sz="1500" dirty="0" err="1"/>
                        <a:t>nome_variavel</a:t>
                      </a:r>
                      <a:r>
                        <a:rPr lang="pt-BR" sz="1500" dirty="0"/>
                        <a:t>.</a:t>
                      </a:r>
                      <a:r>
                        <a:rPr kumimoji="0"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capitalize</a:t>
                      </a:r>
                      <a:r>
                        <a:rPr lang="pt-BR" sz="1500" dirty="0"/>
                        <a:t>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62459"/>
                  </a:ext>
                </a:extLst>
              </a:tr>
              <a:tr h="680395">
                <a:tc>
                  <a:txBody>
                    <a:bodyPr/>
                    <a:lstStyle/>
                    <a:p>
                      <a:r>
                        <a:rPr kumimoji="0"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Retorna o número de ocorrências de item.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print(</a:t>
                      </a:r>
                      <a:r>
                        <a:rPr lang="pt-BR" sz="1500" dirty="0" err="1"/>
                        <a:t>nome_variavel</a:t>
                      </a:r>
                      <a:r>
                        <a:rPr lang="pt-BR" sz="1500" dirty="0"/>
                        <a:t>.</a:t>
                      </a:r>
                      <a:r>
                        <a:rPr kumimoji="0"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pt-BR" sz="1500" dirty="0"/>
                        <a:t>(‘x’))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8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59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m 130" descr="Uma imagem contendo texto&#10;&#10;Descrição gerada automaticamente">
            <a:extLst>
              <a:ext uri="{FF2B5EF4-FFF2-40B4-BE49-F238E27FC236}">
                <a16:creationId xmlns:a16="http://schemas.microsoft.com/office/drawing/2014/main" id="{E5B31287-1D0B-4357-80D1-5CAACEE7D7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5207" y="444784"/>
            <a:ext cx="6516216" cy="5235438"/>
          </a:xfrm>
          <a:prstGeom prst="rect">
            <a:avLst/>
          </a:prstGeom>
        </p:spPr>
      </p:pic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242026" y="487573"/>
            <a:ext cx="84747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4294967295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11</a:t>
            </a:fld>
            <a:endParaRPr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F50B1BE-2F79-4A03-A940-4078B6D415DA}"/>
              </a:ext>
            </a:extLst>
          </p:cNvPr>
          <p:cNvGrpSpPr/>
          <p:nvPr/>
        </p:nvGrpSpPr>
        <p:grpSpPr>
          <a:xfrm>
            <a:off x="0" y="260648"/>
            <a:ext cx="9151423" cy="5739263"/>
            <a:chOff x="0" y="260648"/>
            <a:chExt cx="9151423" cy="5739263"/>
          </a:xfrm>
        </p:grpSpPr>
        <p:pic>
          <p:nvPicPr>
            <p:cNvPr id="8" name="Imagem 7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155681D2-9BFD-4512-8CD3-91C7F1A02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" y="260648"/>
              <a:ext cx="9151422" cy="5739263"/>
            </a:xfrm>
            <a:prstGeom prst="rect">
              <a:avLst/>
            </a:prstGeom>
          </p:spPr>
        </p:pic>
        <p:pic>
          <p:nvPicPr>
            <p:cNvPr id="14" name="Imagem 13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91F3A37F-123B-4398-9EFC-1E3FE850C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15462" y="1055940"/>
              <a:ext cx="5724889" cy="2013020"/>
            </a:xfrm>
            <a:prstGeom prst="rect">
              <a:avLst/>
            </a:prstGeom>
          </p:spPr>
        </p:pic>
        <p:pic>
          <p:nvPicPr>
            <p:cNvPr id="2" name="Imagem 1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B7FE7F0F-AC10-4A5F-BC48-0CD0162F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487573"/>
              <a:ext cx="6516216" cy="5235438"/>
            </a:xfrm>
            <a:prstGeom prst="rect">
              <a:avLst/>
            </a:prstGeom>
          </p:spPr>
        </p:pic>
      </p:grp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E0C31F31-1B1B-4481-B9B5-72E7956086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09"/>
          <a:stretch/>
        </p:blipFill>
        <p:spPr>
          <a:xfrm>
            <a:off x="266818" y="940783"/>
            <a:ext cx="3820058" cy="773238"/>
          </a:xfrm>
          <a:prstGeom prst="rect">
            <a:avLst/>
          </a:prstGeom>
        </p:spPr>
      </p:pic>
      <p:pic>
        <p:nvPicPr>
          <p:cNvPr id="7" name="Imagem 6" descr="Uma imagem contendo laranja, assistindo, escuro, pessoas&#10;&#10;Descrição gerada automaticamente">
            <a:extLst>
              <a:ext uri="{FF2B5EF4-FFF2-40B4-BE49-F238E27FC236}">
                <a16:creationId xmlns:a16="http://schemas.microsoft.com/office/drawing/2014/main" id="{618851F6-8773-4D20-A2BE-7147CB56A2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4"/>
          <a:stretch/>
        </p:blipFill>
        <p:spPr>
          <a:xfrm>
            <a:off x="257509" y="1969231"/>
            <a:ext cx="2600688" cy="375375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DF51F85-B779-47BB-87B2-0D23CE5C734A}"/>
              </a:ext>
            </a:extLst>
          </p:cNvPr>
          <p:cNvCxnSpPr/>
          <p:nvPr/>
        </p:nvCxnSpPr>
        <p:spPr>
          <a:xfrm>
            <a:off x="107504" y="2853359"/>
            <a:ext cx="9036371" cy="283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F55AED-5BF1-4F6F-A6C4-F32986B017BD}"/>
              </a:ext>
            </a:extLst>
          </p:cNvPr>
          <p:cNvCxnSpPr>
            <a:cxnSpLocks/>
          </p:cNvCxnSpPr>
          <p:nvPr/>
        </p:nvCxnSpPr>
        <p:spPr>
          <a:xfrm>
            <a:off x="4479376" y="472117"/>
            <a:ext cx="0" cy="52936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6DD99C-AFB5-4EE1-8A0F-7DF99116FF26}"/>
              </a:ext>
            </a:extLst>
          </p:cNvPr>
          <p:cNvSpPr txBox="1"/>
          <p:nvPr/>
        </p:nvSpPr>
        <p:spPr>
          <a:xfrm>
            <a:off x="242025" y="499315"/>
            <a:ext cx="108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upper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1" name="Imagem 20" descr="Uma imagem contendo laranja, pessoas, azul, cidade&#10;&#10;Descrição gerada automaticamente">
            <a:extLst>
              <a:ext uri="{FF2B5EF4-FFF2-40B4-BE49-F238E27FC236}">
                <a16:creationId xmlns:a16="http://schemas.microsoft.com/office/drawing/2014/main" id="{8B353C5D-BD3B-4F90-BFB6-118272780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93" y="939503"/>
            <a:ext cx="3743847" cy="74305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3DFB307-F9E9-4583-90CB-9FFCEB18D3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43" y="2018321"/>
            <a:ext cx="2562583" cy="42868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54067CF-545F-4756-A4AB-E0DBC863AF13}"/>
              </a:ext>
            </a:extLst>
          </p:cNvPr>
          <p:cNvSpPr txBox="1"/>
          <p:nvPr/>
        </p:nvSpPr>
        <p:spPr>
          <a:xfrm>
            <a:off x="4594748" y="491387"/>
            <a:ext cx="108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lower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12FC5E8-A86F-406F-9267-7B9F899DD604}"/>
              </a:ext>
            </a:extLst>
          </p:cNvPr>
          <p:cNvSpPr txBox="1"/>
          <p:nvPr/>
        </p:nvSpPr>
        <p:spPr>
          <a:xfrm>
            <a:off x="143538" y="2995919"/>
            <a:ext cx="108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split </a:t>
            </a:r>
          </a:p>
        </p:txBody>
      </p:sp>
      <p:pic>
        <p:nvPicPr>
          <p:cNvPr id="31" name="Imagem 30" descr="Uma imagem contendo laranja, monitor, tela, pessoas&#10;&#10;Descrição gerada automaticamente">
            <a:extLst>
              <a:ext uri="{FF2B5EF4-FFF2-40B4-BE49-F238E27FC236}">
                <a16:creationId xmlns:a16="http://schemas.microsoft.com/office/drawing/2014/main" id="{17D1BC5A-354B-4338-9A4F-C3C1B5EEF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8" y="3443840"/>
            <a:ext cx="3658111" cy="733527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AE487C00-4ECE-414A-8273-2996CCE245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2" b="19230"/>
          <a:stretch/>
        </p:blipFill>
        <p:spPr>
          <a:xfrm>
            <a:off x="123831" y="4525726"/>
            <a:ext cx="4300047" cy="369332"/>
          </a:xfrm>
          <a:prstGeom prst="rect">
            <a:avLst/>
          </a:prstGeom>
        </p:spPr>
      </p:pic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CF459E1-C6E7-4B8F-A410-058277067B72}"/>
              </a:ext>
            </a:extLst>
          </p:cNvPr>
          <p:cNvSpPr txBox="1"/>
          <p:nvPr/>
        </p:nvSpPr>
        <p:spPr>
          <a:xfrm>
            <a:off x="4644293" y="2993312"/>
            <a:ext cx="1089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 err="1">
                <a:solidFill>
                  <a:schemeClr val="bg1"/>
                </a:solidFill>
              </a:rPr>
              <a:t>replace</a:t>
            </a:r>
            <a:endParaRPr lang="pt-BR" sz="1800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34" name="Imagem 13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9AF3ED2-6478-48AE-B326-6D6AB4DB65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10" y="3482957"/>
            <a:ext cx="4182059" cy="733527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4DB9C920-31CE-41AB-A848-4A2268BDD0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0" y="4525726"/>
            <a:ext cx="261021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m 130" descr="Uma imagem contendo texto&#10;&#10;Descrição gerada automaticamente">
            <a:extLst>
              <a:ext uri="{FF2B5EF4-FFF2-40B4-BE49-F238E27FC236}">
                <a16:creationId xmlns:a16="http://schemas.microsoft.com/office/drawing/2014/main" id="{E5B31287-1D0B-4357-80D1-5CAACEE7D7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5207" y="444784"/>
            <a:ext cx="6516216" cy="5235438"/>
          </a:xfrm>
          <a:prstGeom prst="rect">
            <a:avLst/>
          </a:prstGeom>
        </p:spPr>
      </p:pic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242026" y="487573"/>
            <a:ext cx="84747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4294967295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12</a:t>
            </a:fld>
            <a:endParaRPr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F50B1BE-2F79-4A03-A940-4078B6D415DA}"/>
              </a:ext>
            </a:extLst>
          </p:cNvPr>
          <p:cNvGrpSpPr/>
          <p:nvPr/>
        </p:nvGrpSpPr>
        <p:grpSpPr>
          <a:xfrm>
            <a:off x="0" y="260648"/>
            <a:ext cx="9151423" cy="5739263"/>
            <a:chOff x="0" y="260648"/>
            <a:chExt cx="9151423" cy="5739263"/>
          </a:xfrm>
        </p:grpSpPr>
        <p:pic>
          <p:nvPicPr>
            <p:cNvPr id="8" name="Imagem 7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155681D2-9BFD-4512-8CD3-91C7F1A02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" y="260648"/>
              <a:ext cx="9151422" cy="5739263"/>
            </a:xfrm>
            <a:prstGeom prst="rect">
              <a:avLst/>
            </a:prstGeom>
          </p:spPr>
        </p:pic>
        <p:pic>
          <p:nvPicPr>
            <p:cNvPr id="14" name="Imagem 13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91F3A37F-123B-4398-9EFC-1E3FE850C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15462" y="1055940"/>
              <a:ext cx="5724889" cy="2013020"/>
            </a:xfrm>
            <a:prstGeom prst="rect">
              <a:avLst/>
            </a:prstGeom>
          </p:spPr>
        </p:pic>
        <p:pic>
          <p:nvPicPr>
            <p:cNvPr id="2" name="Imagem 1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B7FE7F0F-AC10-4A5F-BC48-0CD0162F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487573"/>
              <a:ext cx="6516216" cy="5235438"/>
            </a:xfrm>
            <a:prstGeom prst="rect">
              <a:avLst/>
            </a:prstGeom>
          </p:spPr>
        </p:pic>
      </p:grp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DF51F85-B779-47BB-87B2-0D23CE5C734A}"/>
              </a:ext>
            </a:extLst>
          </p:cNvPr>
          <p:cNvCxnSpPr/>
          <p:nvPr/>
        </p:nvCxnSpPr>
        <p:spPr>
          <a:xfrm>
            <a:off x="107504" y="2853359"/>
            <a:ext cx="9036371" cy="283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F55AED-5BF1-4F6F-A6C4-F32986B017BD}"/>
              </a:ext>
            </a:extLst>
          </p:cNvPr>
          <p:cNvCxnSpPr>
            <a:cxnSpLocks/>
          </p:cNvCxnSpPr>
          <p:nvPr/>
        </p:nvCxnSpPr>
        <p:spPr>
          <a:xfrm>
            <a:off x="4479376" y="472117"/>
            <a:ext cx="0" cy="52936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6DD99C-AFB5-4EE1-8A0F-7DF99116FF26}"/>
              </a:ext>
            </a:extLst>
          </p:cNvPr>
          <p:cNvSpPr txBox="1"/>
          <p:nvPr/>
        </p:nvSpPr>
        <p:spPr>
          <a:xfrm>
            <a:off x="242025" y="499315"/>
            <a:ext cx="108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len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54067CF-545F-4756-A4AB-E0DBC863AF13}"/>
              </a:ext>
            </a:extLst>
          </p:cNvPr>
          <p:cNvSpPr txBox="1"/>
          <p:nvPr/>
        </p:nvSpPr>
        <p:spPr>
          <a:xfrm>
            <a:off x="4594748" y="491387"/>
            <a:ext cx="179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capitalize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12FC5E8-A86F-406F-9267-7B9F899DD604}"/>
              </a:ext>
            </a:extLst>
          </p:cNvPr>
          <p:cNvSpPr txBox="1"/>
          <p:nvPr/>
        </p:nvSpPr>
        <p:spPr>
          <a:xfrm>
            <a:off x="143538" y="2995919"/>
            <a:ext cx="108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count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688E9999-FA3D-4360-9F73-DB8D96EAC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7" y="976176"/>
            <a:ext cx="3715268" cy="7525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559FA7-9E15-48E8-BA7F-F938E4EB4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9" y="1993490"/>
            <a:ext cx="562053" cy="447737"/>
          </a:xfrm>
          <a:prstGeom prst="rect">
            <a:avLst/>
          </a:prstGeom>
        </p:spPr>
      </p:pic>
      <p:pic>
        <p:nvPicPr>
          <p:cNvPr id="13" name="Imagem 1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18B894F-6052-48AC-BBD6-42C49B00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1" y="1011156"/>
            <a:ext cx="3743847" cy="7430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60F9F60-0EB4-433D-9299-64221023C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94" y="2048863"/>
            <a:ext cx="2448267" cy="466790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9EEB8038-84BB-4560-8877-21C59BB1D56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284678" y="3506468"/>
            <a:ext cx="3781953" cy="68709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E3AA40D-C147-40F7-8A3A-4C1C17D77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3" y="4396258"/>
            <a:ext cx="314369" cy="28579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4A76F60E-15E9-4359-A809-D05D5E54C377}"/>
              </a:ext>
            </a:extLst>
          </p:cNvPr>
          <p:cNvSpPr txBox="1"/>
          <p:nvPr/>
        </p:nvSpPr>
        <p:spPr>
          <a:xfrm>
            <a:off x="4548802" y="5023126"/>
            <a:ext cx="4117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https://panda.ime.usp.br/pensepy/static/pensepy/08-Strings/strings.html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3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 idx="4294967295"/>
          </p:nvPr>
        </p:nvSpPr>
        <p:spPr>
          <a:xfrm>
            <a:off x="304800" y="1212325"/>
            <a:ext cx="5634527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Estruturas de repetição</a:t>
            </a:r>
            <a:endParaRPr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304800" y="2107582"/>
            <a:ext cx="5043377" cy="3221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Permitem que um </a:t>
            </a:r>
            <a:r>
              <a:rPr lang="pt-BR" sz="2000" b="1" dirty="0">
                <a:solidFill>
                  <a:srgbClr val="A04DA3"/>
                </a:solidFill>
              </a:rPr>
              <a:t>bloco de comandos </a:t>
            </a:r>
            <a:r>
              <a:rPr lang="pt-BR" sz="2000" dirty="0"/>
              <a:t>seja executado </a:t>
            </a:r>
            <a:r>
              <a:rPr lang="pt-BR" sz="2000" b="1" dirty="0">
                <a:solidFill>
                  <a:srgbClr val="A04DA3"/>
                </a:solidFill>
              </a:rPr>
              <a:t>diversas vezes</a:t>
            </a:r>
            <a:r>
              <a:rPr lang="pt-BR" sz="2000" dirty="0">
                <a:solidFill>
                  <a:srgbClr val="A04DA3"/>
                </a:solidFill>
              </a:rPr>
              <a:t>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Dois tipos de Repetição: </a:t>
            </a:r>
          </a:p>
          <a:p>
            <a:pPr marL="342892" indent="-342892" algn="just">
              <a:lnSpc>
                <a:spcPct val="200000"/>
              </a:lnSpc>
            </a:pPr>
            <a:r>
              <a:rPr lang="pt-BR" sz="2000" b="1" dirty="0">
                <a:solidFill>
                  <a:srgbClr val="A04DA3"/>
                </a:solidFill>
              </a:rPr>
              <a:t>Repetição condicional</a:t>
            </a:r>
          </a:p>
          <a:p>
            <a:pPr marL="342892" indent="-342892" algn="just">
              <a:lnSpc>
                <a:spcPct val="200000"/>
              </a:lnSpc>
            </a:pPr>
            <a:r>
              <a:rPr lang="pt-BR" sz="2000" b="1" dirty="0">
                <a:solidFill>
                  <a:srgbClr val="A04DA3"/>
                </a:solidFill>
              </a:rPr>
              <a:t>Repetição contável</a:t>
            </a:r>
            <a:endParaRPr sz="2000" b="1" dirty="0">
              <a:solidFill>
                <a:srgbClr val="A04DA3"/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13</a:t>
            </a:fld>
            <a:endParaRPr/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CE8E8F53-254D-467A-B958-5890BB5D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51" y="1304921"/>
            <a:ext cx="2634590" cy="1489675"/>
          </a:xfrm>
          <a:prstGeom prst="rect">
            <a:avLst/>
          </a:prstGeom>
        </p:spPr>
      </p:pic>
      <p:pic>
        <p:nvPicPr>
          <p:cNvPr id="7" name="Imagem 6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CC5050AB-7BB8-450C-A75C-4A9464C08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1207" y="3175149"/>
            <a:ext cx="2599034" cy="16330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omida, cheio, frutas, caixa&#10;&#10;Descrição gerada automaticamente">
            <a:extLst>
              <a:ext uri="{FF2B5EF4-FFF2-40B4-BE49-F238E27FC236}">
                <a16:creationId xmlns:a16="http://schemas.microsoft.com/office/drawing/2014/main" id="{3149F767-B626-4EAD-A747-CBFC730FD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3" y="4360014"/>
            <a:ext cx="1762988" cy="1640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0" name="Google Shape;90;p15"/>
          <p:cNvSpPr txBox="1">
            <a:spLocks noGrp="1"/>
          </p:cNvSpPr>
          <p:nvPr>
            <p:ph type="title" idx="4294967295"/>
          </p:nvPr>
        </p:nvSpPr>
        <p:spPr>
          <a:xfrm>
            <a:off x="151558" y="699863"/>
            <a:ext cx="6220641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Repetição Condicional</a:t>
            </a:r>
            <a:endParaRPr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304800" y="2107582"/>
            <a:ext cx="5043377" cy="3221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Executa um bloco de código </a:t>
            </a:r>
            <a:r>
              <a:rPr lang="pt-BR" sz="2000" b="1" dirty="0">
                <a:solidFill>
                  <a:srgbClr val="4A66AC"/>
                </a:solidFill>
              </a:rPr>
              <a:t>enquanto </a:t>
            </a:r>
            <a:r>
              <a:rPr lang="pt-BR" sz="2000" dirty="0"/>
              <a:t>uma condição lógica for verdadeira (</a:t>
            </a:r>
            <a:r>
              <a:rPr lang="pt-BR" sz="2000" b="1" i="1" dirty="0" err="1"/>
              <a:t>while</a:t>
            </a:r>
            <a:r>
              <a:rPr lang="pt-BR" sz="2000" dirty="0"/>
              <a:t>).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>
                <a:solidFill>
                  <a:srgbClr val="4A66AC"/>
                </a:solidFill>
              </a:rPr>
              <a:t>Exemplo: </a:t>
            </a:r>
            <a:r>
              <a:rPr lang="pt-BR" sz="2000" dirty="0"/>
              <a:t>Atirar pedras na vidraça até quebrá-la.</a:t>
            </a:r>
          </a:p>
          <a:p>
            <a:pPr marL="0" indent="0" algn="just">
              <a:buNone/>
            </a:pPr>
            <a:endParaRPr b="1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14</a:t>
            </a:fld>
            <a:endParaRPr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735CB94-F4C4-48B1-BF26-A3554B4AE312}"/>
              </a:ext>
            </a:extLst>
          </p:cNvPr>
          <p:cNvSpPr/>
          <p:nvPr/>
        </p:nvSpPr>
        <p:spPr>
          <a:xfrm>
            <a:off x="2360429" y="4891415"/>
            <a:ext cx="648586" cy="577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Vista de janela de vidro&#10;&#10;Descrição gerada automaticamente">
            <a:extLst>
              <a:ext uri="{FF2B5EF4-FFF2-40B4-BE49-F238E27FC236}">
                <a16:creationId xmlns:a16="http://schemas.microsoft.com/office/drawing/2014/main" id="{27974155-115E-4791-B49A-76B0A4008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862" y="4360014"/>
            <a:ext cx="2130315" cy="1595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 descr="Uma imagem contendo edifício, janela, ônibus, carro&#10;&#10;Descrição gerada automaticamente">
            <a:extLst>
              <a:ext uri="{FF2B5EF4-FFF2-40B4-BE49-F238E27FC236}">
                <a16:creationId xmlns:a16="http://schemas.microsoft.com/office/drawing/2014/main" id="{743A9A82-E464-4D3A-A7D2-7E5C95E878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4"/>
          <a:stretch/>
        </p:blipFill>
        <p:spPr>
          <a:xfrm>
            <a:off x="6279189" y="1220237"/>
            <a:ext cx="2629786" cy="396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349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8"/>
          <p:cNvGrpSpPr/>
          <p:nvPr/>
        </p:nvGrpSpPr>
        <p:grpSpPr>
          <a:xfrm>
            <a:off x="7199551" y="3973958"/>
            <a:ext cx="372559" cy="412117"/>
            <a:chOff x="4872108" y="3645474"/>
            <a:chExt cx="224474" cy="248308"/>
          </a:xfrm>
        </p:grpSpPr>
        <p:sp>
          <p:nvSpPr>
            <p:cNvPr id="117" name="Google Shape;117;p18"/>
            <p:cNvSpPr/>
            <p:nvPr/>
          </p:nvSpPr>
          <p:spPr>
            <a:xfrm>
              <a:off x="4872108" y="3645474"/>
              <a:ext cx="224474" cy="248308"/>
            </a:xfrm>
            <a:custGeom>
              <a:avLst/>
              <a:gdLst/>
              <a:ahLst/>
              <a:cxnLst/>
              <a:rect l="l" t="t" r="r" b="b"/>
              <a:pathLst>
                <a:path w="224474" h="248308" extrusionOk="0">
                  <a:moveTo>
                    <a:pt x="213092" y="122848"/>
                  </a:moveTo>
                  <a:cubicBezTo>
                    <a:pt x="208915" y="122848"/>
                    <a:pt x="205335" y="125233"/>
                    <a:pt x="202948" y="128811"/>
                  </a:cubicBezTo>
                  <a:lnTo>
                    <a:pt x="193998" y="128811"/>
                  </a:lnTo>
                  <a:cubicBezTo>
                    <a:pt x="192805" y="113306"/>
                    <a:pt x="186838" y="98397"/>
                    <a:pt x="177291" y="87067"/>
                  </a:cubicBezTo>
                  <a:lnTo>
                    <a:pt x="200562" y="63809"/>
                  </a:lnTo>
                  <a:cubicBezTo>
                    <a:pt x="204142" y="65002"/>
                    <a:pt x="208915" y="63809"/>
                    <a:pt x="211899" y="60828"/>
                  </a:cubicBezTo>
                  <a:cubicBezTo>
                    <a:pt x="216672" y="56057"/>
                    <a:pt x="216672" y="48901"/>
                    <a:pt x="211899" y="44130"/>
                  </a:cubicBezTo>
                  <a:cubicBezTo>
                    <a:pt x="207125" y="39359"/>
                    <a:pt x="199965" y="39359"/>
                    <a:pt x="195191" y="44130"/>
                  </a:cubicBezTo>
                  <a:cubicBezTo>
                    <a:pt x="192208" y="47112"/>
                    <a:pt x="191015" y="51286"/>
                    <a:pt x="192208" y="55460"/>
                  </a:cubicBezTo>
                  <a:lnTo>
                    <a:pt x="169533" y="78122"/>
                  </a:lnTo>
                  <a:cubicBezTo>
                    <a:pt x="157003" y="66791"/>
                    <a:pt x="140892" y="59635"/>
                    <a:pt x="123588" y="57846"/>
                  </a:cubicBezTo>
                  <a:lnTo>
                    <a:pt x="123588" y="22065"/>
                  </a:lnTo>
                  <a:cubicBezTo>
                    <a:pt x="127168" y="20276"/>
                    <a:pt x="129555" y="16101"/>
                    <a:pt x="129555" y="11927"/>
                  </a:cubicBezTo>
                  <a:cubicBezTo>
                    <a:pt x="129555" y="5367"/>
                    <a:pt x="124185" y="0"/>
                    <a:pt x="117621" y="0"/>
                  </a:cubicBezTo>
                  <a:cubicBezTo>
                    <a:pt x="111058" y="0"/>
                    <a:pt x="105687" y="5367"/>
                    <a:pt x="105687" y="11927"/>
                  </a:cubicBezTo>
                  <a:cubicBezTo>
                    <a:pt x="105687" y="16101"/>
                    <a:pt x="108074" y="19679"/>
                    <a:pt x="111654" y="22065"/>
                  </a:cubicBezTo>
                  <a:lnTo>
                    <a:pt x="111654" y="57846"/>
                  </a:lnTo>
                  <a:cubicBezTo>
                    <a:pt x="96737" y="59039"/>
                    <a:pt x="83013" y="64405"/>
                    <a:pt x="72272" y="72755"/>
                  </a:cubicBezTo>
                  <a:cubicBezTo>
                    <a:pt x="71676" y="70966"/>
                    <a:pt x="70482" y="69177"/>
                    <a:pt x="68692" y="67387"/>
                  </a:cubicBezTo>
                  <a:cubicBezTo>
                    <a:pt x="63919" y="63213"/>
                    <a:pt x="56162" y="63809"/>
                    <a:pt x="51985" y="69177"/>
                  </a:cubicBezTo>
                  <a:cubicBezTo>
                    <a:pt x="47808" y="73947"/>
                    <a:pt x="48405" y="81700"/>
                    <a:pt x="53775" y="85874"/>
                  </a:cubicBezTo>
                  <a:cubicBezTo>
                    <a:pt x="54968" y="86470"/>
                    <a:pt x="56162" y="87663"/>
                    <a:pt x="57355" y="87663"/>
                  </a:cubicBezTo>
                  <a:cubicBezTo>
                    <a:pt x="50791" y="96012"/>
                    <a:pt x="46018" y="106150"/>
                    <a:pt x="43035" y="116884"/>
                  </a:cubicBezTo>
                  <a:lnTo>
                    <a:pt x="32294" y="116884"/>
                  </a:lnTo>
                  <a:cubicBezTo>
                    <a:pt x="30504" y="113306"/>
                    <a:pt x="26327" y="110921"/>
                    <a:pt x="22150" y="110921"/>
                  </a:cubicBezTo>
                  <a:cubicBezTo>
                    <a:pt x="15587" y="110921"/>
                    <a:pt x="10216" y="116288"/>
                    <a:pt x="10216" y="122848"/>
                  </a:cubicBezTo>
                  <a:cubicBezTo>
                    <a:pt x="10216" y="129408"/>
                    <a:pt x="15587" y="134775"/>
                    <a:pt x="22150" y="134775"/>
                  </a:cubicBezTo>
                  <a:cubicBezTo>
                    <a:pt x="26327" y="134775"/>
                    <a:pt x="29907" y="132389"/>
                    <a:pt x="32294" y="128811"/>
                  </a:cubicBezTo>
                  <a:lnTo>
                    <a:pt x="41244" y="128811"/>
                  </a:lnTo>
                  <a:cubicBezTo>
                    <a:pt x="41244" y="130600"/>
                    <a:pt x="40648" y="132986"/>
                    <a:pt x="40648" y="134775"/>
                  </a:cubicBezTo>
                  <a:cubicBezTo>
                    <a:pt x="40648" y="147298"/>
                    <a:pt x="43631" y="158629"/>
                    <a:pt x="49001" y="169363"/>
                  </a:cubicBezTo>
                  <a:lnTo>
                    <a:pt x="16780" y="189639"/>
                  </a:lnTo>
                  <a:cubicBezTo>
                    <a:pt x="13200" y="187850"/>
                    <a:pt x="9023" y="187850"/>
                    <a:pt x="5443" y="190235"/>
                  </a:cubicBezTo>
                  <a:cubicBezTo>
                    <a:pt x="72" y="193813"/>
                    <a:pt x="-1718" y="200969"/>
                    <a:pt x="1863" y="206337"/>
                  </a:cubicBezTo>
                  <a:cubicBezTo>
                    <a:pt x="5443" y="211703"/>
                    <a:pt x="12603" y="213492"/>
                    <a:pt x="17973" y="209915"/>
                  </a:cubicBezTo>
                  <a:cubicBezTo>
                    <a:pt x="21554" y="207529"/>
                    <a:pt x="23344" y="203951"/>
                    <a:pt x="23344" y="199777"/>
                  </a:cubicBezTo>
                  <a:lnTo>
                    <a:pt x="54968" y="179501"/>
                  </a:lnTo>
                  <a:cubicBezTo>
                    <a:pt x="63919" y="192024"/>
                    <a:pt x="77046" y="202162"/>
                    <a:pt x="91963" y="207529"/>
                  </a:cubicBezTo>
                  <a:lnTo>
                    <a:pt x="87787" y="226016"/>
                  </a:lnTo>
                  <a:cubicBezTo>
                    <a:pt x="84206" y="227209"/>
                    <a:pt x="81223" y="230190"/>
                    <a:pt x="80029" y="234365"/>
                  </a:cubicBezTo>
                  <a:cubicBezTo>
                    <a:pt x="78836" y="240925"/>
                    <a:pt x="82416" y="246888"/>
                    <a:pt x="88980" y="248081"/>
                  </a:cubicBezTo>
                  <a:cubicBezTo>
                    <a:pt x="95543" y="249273"/>
                    <a:pt x="101510" y="245695"/>
                    <a:pt x="102704" y="239136"/>
                  </a:cubicBezTo>
                  <a:cubicBezTo>
                    <a:pt x="103897" y="234961"/>
                    <a:pt x="102107" y="230787"/>
                    <a:pt x="99124" y="228401"/>
                  </a:cubicBezTo>
                  <a:lnTo>
                    <a:pt x="103301" y="210511"/>
                  </a:lnTo>
                  <a:cubicBezTo>
                    <a:pt x="107477" y="211107"/>
                    <a:pt x="112251" y="211703"/>
                    <a:pt x="117025" y="211703"/>
                  </a:cubicBezTo>
                  <a:cubicBezTo>
                    <a:pt x="121798" y="211703"/>
                    <a:pt x="126572" y="211107"/>
                    <a:pt x="131345" y="210511"/>
                  </a:cubicBezTo>
                  <a:cubicBezTo>
                    <a:pt x="130748" y="212896"/>
                    <a:pt x="130748" y="215282"/>
                    <a:pt x="131345" y="217667"/>
                  </a:cubicBezTo>
                  <a:cubicBezTo>
                    <a:pt x="133732" y="223630"/>
                    <a:pt x="140296" y="227209"/>
                    <a:pt x="146262" y="224823"/>
                  </a:cubicBezTo>
                  <a:cubicBezTo>
                    <a:pt x="152229" y="222438"/>
                    <a:pt x="155810" y="215878"/>
                    <a:pt x="153423" y="209915"/>
                  </a:cubicBezTo>
                  <a:cubicBezTo>
                    <a:pt x="152826" y="207529"/>
                    <a:pt x="151036" y="205740"/>
                    <a:pt x="149246" y="204547"/>
                  </a:cubicBezTo>
                  <a:cubicBezTo>
                    <a:pt x="155810" y="201566"/>
                    <a:pt x="161777" y="197988"/>
                    <a:pt x="166550" y="193217"/>
                  </a:cubicBezTo>
                  <a:lnTo>
                    <a:pt x="170130" y="196795"/>
                  </a:lnTo>
                  <a:cubicBezTo>
                    <a:pt x="168937" y="200373"/>
                    <a:pt x="170130" y="205144"/>
                    <a:pt x="173114" y="208126"/>
                  </a:cubicBezTo>
                  <a:cubicBezTo>
                    <a:pt x="177887" y="212896"/>
                    <a:pt x="185048" y="212896"/>
                    <a:pt x="189821" y="208126"/>
                  </a:cubicBezTo>
                  <a:cubicBezTo>
                    <a:pt x="194595" y="203355"/>
                    <a:pt x="194595" y="196199"/>
                    <a:pt x="189821" y="191428"/>
                  </a:cubicBezTo>
                  <a:cubicBezTo>
                    <a:pt x="186838" y="188446"/>
                    <a:pt x="182661" y="187253"/>
                    <a:pt x="178484" y="188446"/>
                  </a:cubicBezTo>
                  <a:lnTo>
                    <a:pt x="174904" y="184868"/>
                  </a:lnTo>
                  <a:cubicBezTo>
                    <a:pt x="185048" y="172941"/>
                    <a:pt x="191611" y="157436"/>
                    <a:pt x="193401" y="140738"/>
                  </a:cubicBezTo>
                  <a:lnTo>
                    <a:pt x="202352" y="140738"/>
                  </a:lnTo>
                  <a:cubicBezTo>
                    <a:pt x="204142" y="144316"/>
                    <a:pt x="208319" y="146702"/>
                    <a:pt x="212496" y="146702"/>
                  </a:cubicBezTo>
                  <a:cubicBezTo>
                    <a:pt x="219059" y="146702"/>
                    <a:pt x="224429" y="141335"/>
                    <a:pt x="224429" y="134775"/>
                  </a:cubicBezTo>
                  <a:cubicBezTo>
                    <a:pt x="225026" y="128215"/>
                    <a:pt x="219656" y="122848"/>
                    <a:pt x="213092" y="122848"/>
                  </a:cubicBezTo>
                  <a:close/>
                  <a:moveTo>
                    <a:pt x="117621" y="193217"/>
                  </a:moveTo>
                  <a:cubicBezTo>
                    <a:pt x="84803" y="193217"/>
                    <a:pt x="58549" y="166977"/>
                    <a:pt x="58549" y="134178"/>
                  </a:cubicBezTo>
                  <a:cubicBezTo>
                    <a:pt x="58549" y="101379"/>
                    <a:pt x="84803" y="75140"/>
                    <a:pt x="117621" y="75140"/>
                  </a:cubicBezTo>
                  <a:cubicBezTo>
                    <a:pt x="150439" y="75140"/>
                    <a:pt x="176694" y="101379"/>
                    <a:pt x="176694" y="134178"/>
                  </a:cubicBezTo>
                  <a:cubicBezTo>
                    <a:pt x="176694" y="166977"/>
                    <a:pt x="150439" y="193217"/>
                    <a:pt x="117621" y="1932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961685" y="3740889"/>
              <a:ext cx="38188" cy="38166"/>
            </a:xfrm>
            <a:custGeom>
              <a:avLst/>
              <a:gdLst/>
              <a:ahLst/>
              <a:cxnLst/>
              <a:rect l="l" t="t" r="r" b="b"/>
              <a:pathLst>
                <a:path w="38188" h="38166" extrusionOk="0">
                  <a:moveTo>
                    <a:pt x="19094" y="0"/>
                  </a:moveTo>
                  <a:cubicBezTo>
                    <a:pt x="8354" y="0"/>
                    <a:pt x="0" y="8945"/>
                    <a:pt x="0" y="19083"/>
                  </a:cubicBezTo>
                  <a:cubicBezTo>
                    <a:pt x="0" y="29817"/>
                    <a:pt x="8950" y="38166"/>
                    <a:pt x="19094" y="38166"/>
                  </a:cubicBezTo>
                  <a:cubicBezTo>
                    <a:pt x="29238" y="38166"/>
                    <a:pt x="38188" y="29221"/>
                    <a:pt x="38188" y="19083"/>
                  </a:cubicBezTo>
                  <a:cubicBezTo>
                    <a:pt x="38188" y="8945"/>
                    <a:pt x="29835" y="0"/>
                    <a:pt x="19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999276" y="3779652"/>
              <a:ext cx="29834" cy="29817"/>
            </a:xfrm>
            <a:custGeom>
              <a:avLst/>
              <a:gdLst/>
              <a:ahLst/>
              <a:cxnLst/>
              <a:rect l="l" t="t" r="r" b="b"/>
              <a:pathLst>
                <a:path w="29834" h="29817" extrusionOk="0">
                  <a:moveTo>
                    <a:pt x="29835" y="14909"/>
                  </a:moveTo>
                  <a:cubicBezTo>
                    <a:pt x="29835" y="23143"/>
                    <a:pt x="23156" y="29817"/>
                    <a:pt x="14917" y="29817"/>
                  </a:cubicBezTo>
                  <a:cubicBezTo>
                    <a:pt x="6679" y="29817"/>
                    <a:pt x="0" y="23143"/>
                    <a:pt x="0" y="14909"/>
                  </a:cubicBezTo>
                  <a:cubicBezTo>
                    <a:pt x="0" y="6675"/>
                    <a:pt x="6679" y="0"/>
                    <a:pt x="14917" y="0"/>
                  </a:cubicBezTo>
                  <a:cubicBezTo>
                    <a:pt x="23156" y="0"/>
                    <a:pt x="29835" y="6675"/>
                    <a:pt x="29835" y="149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962281" y="3793368"/>
              <a:ext cx="23867" cy="23853"/>
            </a:xfrm>
            <a:custGeom>
              <a:avLst/>
              <a:gdLst/>
              <a:ahLst/>
              <a:cxnLst/>
              <a:rect l="l" t="t" r="r" b="b"/>
              <a:pathLst>
                <a:path w="23867" h="23853" extrusionOk="0">
                  <a:moveTo>
                    <a:pt x="23868" y="11927"/>
                  </a:moveTo>
                  <a:cubicBezTo>
                    <a:pt x="23868" y="18514"/>
                    <a:pt x="18525" y="23854"/>
                    <a:pt x="11934" y="23854"/>
                  </a:cubicBezTo>
                  <a:cubicBezTo>
                    <a:pt x="5343" y="23854"/>
                    <a:pt x="0" y="18514"/>
                    <a:pt x="0" y="11927"/>
                  </a:cubicBezTo>
                  <a:cubicBezTo>
                    <a:pt x="0" y="5340"/>
                    <a:pt x="5343" y="0"/>
                    <a:pt x="11934" y="0"/>
                  </a:cubicBezTo>
                  <a:cubicBezTo>
                    <a:pt x="18525" y="0"/>
                    <a:pt x="23868" y="5340"/>
                    <a:pt x="23868" y="119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8"/>
          <p:cNvSpPr txBox="1">
            <a:spLocks noGrp="1"/>
          </p:cNvSpPr>
          <p:nvPr>
            <p:ph type="ctrTitle" idx="4294967295"/>
          </p:nvPr>
        </p:nvSpPr>
        <p:spPr>
          <a:xfrm>
            <a:off x="398720" y="1331830"/>
            <a:ext cx="7548492" cy="57519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pt-BR" dirty="0"/>
              <a:t>Repetição Condicional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337038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15</a:t>
            </a:fld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332FA3-10AF-4852-9046-4892749626C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719824" y="2763574"/>
            <a:ext cx="2718693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... 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200" dirty="0" err="1">
                <a:solidFill>
                  <a:srgbClr val="3F51B5"/>
                </a:solidFill>
                <a:latin typeface="Roboto Mono"/>
              </a:rPr>
              <a:t>while</a:t>
            </a: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200" dirty="0">
                <a:solidFill>
                  <a:srgbClr val="C53929"/>
                </a:solidFill>
                <a:latin typeface="Roboto Mono"/>
              </a:rPr>
              <a:t>CONDIÇÃO</a:t>
            </a: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: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    </a:t>
            </a:r>
            <a:r>
              <a:rPr lang="pt-BR" altLang="pt-BR" sz="2200" dirty="0">
                <a:solidFill>
                  <a:srgbClr val="C53929"/>
                </a:solidFill>
                <a:latin typeface="Roboto Mono"/>
              </a:rPr>
              <a:t>INSTRUÇÃO</a:t>
            </a: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200" dirty="0">
                <a:solidFill>
                  <a:srgbClr val="C53929"/>
                </a:solidFill>
                <a:latin typeface="Roboto Mono"/>
              </a:rPr>
              <a:t>1</a:t>
            </a:r>
            <a:endParaRPr lang="pt-BR" altLang="pt-BR" sz="2200" dirty="0">
              <a:solidFill>
                <a:srgbClr val="37474F"/>
              </a:solidFill>
              <a:latin typeface="Roboto Mono"/>
            </a:endParaRP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    </a:t>
            </a:r>
            <a:r>
              <a:rPr lang="pt-BR" altLang="pt-BR" sz="2200" dirty="0">
                <a:solidFill>
                  <a:srgbClr val="C53929"/>
                </a:solidFill>
                <a:latin typeface="Roboto Mono"/>
              </a:rPr>
              <a:t>INSTRUÇÃO</a:t>
            </a: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200" dirty="0">
                <a:solidFill>
                  <a:srgbClr val="C53929"/>
                </a:solidFill>
                <a:latin typeface="Roboto Mono"/>
              </a:rPr>
              <a:t>2</a:t>
            </a:r>
            <a:endParaRPr lang="pt-BR" altLang="pt-BR" sz="2200" dirty="0">
              <a:solidFill>
                <a:srgbClr val="37474F"/>
              </a:solidFill>
              <a:latin typeface="Roboto Mono"/>
            </a:endParaRP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 ... 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    </a:t>
            </a:r>
            <a:r>
              <a:rPr lang="pt-BR" altLang="pt-BR" sz="2200" dirty="0">
                <a:solidFill>
                  <a:srgbClr val="C53929"/>
                </a:solidFill>
                <a:latin typeface="Roboto Mono"/>
              </a:rPr>
              <a:t>INSTRUÇÃO</a:t>
            </a: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200" dirty="0">
                <a:solidFill>
                  <a:srgbClr val="C53929"/>
                </a:solidFill>
                <a:latin typeface="Roboto Mono"/>
              </a:rPr>
              <a:t>N</a:t>
            </a: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 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200" dirty="0">
                <a:solidFill>
                  <a:srgbClr val="37474F"/>
                </a:solidFill>
                <a:latin typeface="Roboto Mono"/>
              </a:rPr>
              <a:t>...</a:t>
            </a:r>
            <a:r>
              <a:rPr lang="pt-BR" altLang="pt-BR" sz="2200" dirty="0"/>
              <a:t> </a:t>
            </a:r>
            <a:endParaRPr lang="pt-BR" altLang="pt-BR" sz="2200" dirty="0">
              <a:latin typeface="Arial" panose="020B0604020202020204" pitchFamily="34" charset="0"/>
            </a:endParaRPr>
          </a:p>
        </p:txBody>
      </p:sp>
      <p:sp>
        <p:nvSpPr>
          <p:cNvPr id="29" name="Google Shape;561;p40">
            <a:extLst>
              <a:ext uri="{FF2B5EF4-FFF2-40B4-BE49-F238E27FC236}">
                <a16:creationId xmlns:a16="http://schemas.microsoft.com/office/drawing/2014/main" id="{926E1919-3AF9-4879-B535-8A05ECFF7539}"/>
              </a:ext>
            </a:extLst>
          </p:cNvPr>
          <p:cNvSpPr/>
          <p:nvPr/>
        </p:nvSpPr>
        <p:spPr>
          <a:xfrm>
            <a:off x="3110670" y="1880795"/>
            <a:ext cx="2569169" cy="1309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CFD8488-8A1A-4E01-BDED-BD243B11A138}"/>
              </a:ext>
            </a:extLst>
          </p:cNvPr>
          <p:cNvSpPr/>
          <p:nvPr/>
        </p:nvSpPr>
        <p:spPr>
          <a:xfrm>
            <a:off x="3848419" y="2129390"/>
            <a:ext cx="1409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Expressão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booleana </a:t>
            </a:r>
          </a:p>
        </p:txBody>
      </p:sp>
      <p:sp>
        <p:nvSpPr>
          <p:cNvPr id="32" name="Google Shape;561;p40">
            <a:extLst>
              <a:ext uri="{FF2B5EF4-FFF2-40B4-BE49-F238E27FC236}">
                <a16:creationId xmlns:a16="http://schemas.microsoft.com/office/drawing/2014/main" id="{27219AAD-E7C0-4764-89C9-C207FB3A2DE2}"/>
              </a:ext>
            </a:extLst>
          </p:cNvPr>
          <p:cNvSpPr/>
          <p:nvPr/>
        </p:nvSpPr>
        <p:spPr>
          <a:xfrm>
            <a:off x="3310602" y="3238653"/>
            <a:ext cx="1895020" cy="110305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021A67B-A321-4FB8-8DA2-5473F66D6AD3}"/>
              </a:ext>
            </a:extLst>
          </p:cNvPr>
          <p:cNvSpPr/>
          <p:nvPr/>
        </p:nvSpPr>
        <p:spPr>
          <a:xfrm>
            <a:off x="3405336" y="3412483"/>
            <a:ext cx="17572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Expressão do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89245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33C9D3D9-C380-4E62-A3B6-67120269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09" y="1015471"/>
            <a:ext cx="1441122" cy="946874"/>
          </a:xfrm>
          <a:prstGeom prst="rect">
            <a:avLst/>
          </a:prstGeom>
        </p:spPr>
      </p:pic>
      <p:sp>
        <p:nvSpPr>
          <p:cNvPr id="25" name="Google Shape;561;p40">
            <a:extLst>
              <a:ext uri="{FF2B5EF4-FFF2-40B4-BE49-F238E27FC236}">
                <a16:creationId xmlns:a16="http://schemas.microsoft.com/office/drawing/2014/main" id="{1C34C2B2-F545-44DB-AF80-1315BB67B847}"/>
              </a:ext>
            </a:extLst>
          </p:cNvPr>
          <p:cNvSpPr/>
          <p:nvPr/>
        </p:nvSpPr>
        <p:spPr>
          <a:xfrm>
            <a:off x="4439019" y="1633157"/>
            <a:ext cx="4563245" cy="2701290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ctrTitle" idx="4294967295"/>
          </p:nvPr>
        </p:nvSpPr>
        <p:spPr>
          <a:xfrm>
            <a:off x="130769" y="633795"/>
            <a:ext cx="5470451" cy="69051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pt-BR" dirty="0"/>
              <a:t>Repetição Condicional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337038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16</a:t>
            </a:fld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332FA3-10AF-4852-9046-4892749626C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02417" y="2852244"/>
            <a:ext cx="4616648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pt-BR" sz="2500" dirty="0">
                <a:solidFill>
                  <a:srgbClr val="37474F"/>
                </a:solidFill>
                <a:latin typeface="Roboto Mono"/>
              </a:rPr>
              <a:t>numero = 1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it-IT" altLang="pt-BR" sz="2500" dirty="0">
              <a:solidFill>
                <a:srgbClr val="37474F"/>
              </a:solidFill>
              <a:latin typeface="Roboto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pt-BR" sz="2500" dirty="0">
                <a:solidFill>
                  <a:srgbClr val="4A66AC"/>
                </a:solidFill>
                <a:latin typeface="Roboto Mono"/>
              </a:rPr>
              <a:t>while</a:t>
            </a:r>
            <a:r>
              <a:rPr lang="it-IT" altLang="pt-BR" sz="2500" dirty="0">
                <a:solidFill>
                  <a:srgbClr val="37474F"/>
                </a:solidFill>
                <a:latin typeface="Roboto Mono"/>
              </a:rPr>
              <a:t> numero &lt; 10: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pt-BR" sz="2500" dirty="0">
                <a:solidFill>
                  <a:srgbClr val="37474F"/>
                </a:solidFill>
                <a:latin typeface="Roboto Mono"/>
              </a:rPr>
              <a:t>    print(numero)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pt-BR" sz="2500" dirty="0">
                <a:solidFill>
                  <a:srgbClr val="37474F"/>
                </a:solidFill>
                <a:latin typeface="Roboto Mono"/>
              </a:rPr>
              <a:t>    numero = numero + 1 </a:t>
            </a:r>
            <a:endParaRPr lang="pt-BR" altLang="pt-BR" sz="2500" dirty="0">
              <a:latin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6644D85-2250-4A39-AEFE-360F23515552}"/>
              </a:ext>
            </a:extLst>
          </p:cNvPr>
          <p:cNvSpPr/>
          <p:nvPr/>
        </p:nvSpPr>
        <p:spPr>
          <a:xfrm>
            <a:off x="5321889" y="2415842"/>
            <a:ext cx="2970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Em um loop </a:t>
            </a:r>
            <a:r>
              <a:rPr lang="pt-BR" sz="2000" dirty="0" err="1">
                <a:solidFill>
                  <a:schemeClr val="bg1"/>
                </a:solidFill>
              </a:rPr>
              <a:t>while</a:t>
            </a:r>
            <a:r>
              <a:rPr lang="pt-BR" sz="2000" dirty="0">
                <a:solidFill>
                  <a:schemeClr val="bg1"/>
                </a:solidFill>
              </a:rPr>
              <a:t>, é importante cuidar do critério de parada. </a:t>
            </a:r>
          </a:p>
        </p:txBody>
      </p:sp>
      <p:pic>
        <p:nvPicPr>
          <p:cNvPr id="8" name="Imagem 7" descr="Uma imagem contendo ao ar livre, tesoura&#10;&#10;Descrição gerada automaticamente">
            <a:extLst>
              <a:ext uri="{FF2B5EF4-FFF2-40B4-BE49-F238E27FC236}">
                <a16:creationId xmlns:a16="http://schemas.microsoft.com/office/drawing/2014/main" id="{CC7678F4-FB70-4AFC-B6D0-A4D3EE62C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83" b="31488"/>
          <a:stretch/>
        </p:blipFill>
        <p:spPr>
          <a:xfrm>
            <a:off x="6657623" y="4711973"/>
            <a:ext cx="2114550" cy="900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EEFB680-A46A-406B-A36C-DB758EFCCB37}"/>
              </a:ext>
            </a:extLst>
          </p:cNvPr>
          <p:cNvCxnSpPr>
            <a:cxnSpLocks/>
          </p:cNvCxnSpPr>
          <p:nvPr/>
        </p:nvCxnSpPr>
        <p:spPr>
          <a:xfrm>
            <a:off x="1409168" y="4582085"/>
            <a:ext cx="37695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8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 idx="4294967295"/>
          </p:nvPr>
        </p:nvSpPr>
        <p:spPr>
          <a:xfrm>
            <a:off x="304800" y="1212325"/>
            <a:ext cx="44424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lvl="0"/>
            <a:r>
              <a:rPr lang="pt-BR" dirty="0"/>
              <a:t>Repetição </a:t>
            </a:r>
            <a:r>
              <a:rPr lang="pt-BR" sz="3200" dirty="0">
                <a:solidFill>
                  <a:srgbClr val="4A66AC"/>
                </a:solidFill>
              </a:rPr>
              <a:t>contável</a:t>
            </a:r>
            <a:endParaRPr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304800" y="2107582"/>
            <a:ext cx="5043377" cy="3221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Executa um bloco de código um número </a:t>
            </a:r>
            <a:r>
              <a:rPr lang="pt-BR" sz="2000" b="1" dirty="0">
                <a:solidFill>
                  <a:srgbClr val="4A66AC"/>
                </a:solidFill>
              </a:rPr>
              <a:t>predeterminado de vezes </a:t>
            </a:r>
            <a:r>
              <a:rPr lang="pt-BR" sz="2000" dirty="0"/>
              <a:t>(</a:t>
            </a:r>
            <a:r>
              <a:rPr lang="pt-BR" sz="2000" b="1" i="1" dirty="0"/>
              <a:t>for</a:t>
            </a:r>
            <a:r>
              <a:rPr lang="pt-BR" sz="2000" dirty="0"/>
              <a:t>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b="1" dirty="0">
                <a:solidFill>
                  <a:srgbClr val="4A66AC"/>
                </a:solidFill>
              </a:rPr>
              <a:t>Exemplo: </a:t>
            </a:r>
            <a:r>
              <a:rPr lang="pt-BR" sz="2000" dirty="0"/>
              <a:t>Bate 5 vezes </a:t>
            </a:r>
            <a:endParaRPr sz="2000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17</a:t>
            </a:fld>
            <a:endParaRPr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607065A-2F90-44DA-A88B-5F1E2609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5889" t="36250" r="17236" b="16250"/>
          <a:stretch>
            <a:fillRect/>
          </a:stretch>
        </p:blipFill>
        <p:spPr bwMode="auto">
          <a:xfrm>
            <a:off x="1165161" y="3718282"/>
            <a:ext cx="3406840" cy="202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Imagem 13" descr="Uma imagem contendo atletismo, bola&#10;&#10;Descrição gerada automaticamente">
            <a:extLst>
              <a:ext uri="{FF2B5EF4-FFF2-40B4-BE49-F238E27FC236}">
                <a16:creationId xmlns:a16="http://schemas.microsoft.com/office/drawing/2014/main" id="{13D2E2A5-4999-4D4E-88C1-EDC7C6958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807" y="1469933"/>
            <a:ext cx="2281798" cy="3643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59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 idx="4294967295"/>
          </p:nvPr>
        </p:nvSpPr>
        <p:spPr>
          <a:xfrm>
            <a:off x="398721" y="1331831"/>
            <a:ext cx="5470451" cy="5936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pt-BR" dirty="0"/>
              <a:t>Repetição </a:t>
            </a:r>
            <a:r>
              <a:rPr lang="pt-BR" dirty="0">
                <a:solidFill>
                  <a:srgbClr val="4A66AC"/>
                </a:solidFill>
              </a:rPr>
              <a:t>contável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337038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18</a:t>
            </a:fld>
            <a:endParaRPr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9CC680-2DBB-48D0-BCFC-25B0F949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30" y="2627435"/>
            <a:ext cx="6732612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...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5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500" dirty="0">
                <a:solidFill>
                  <a:srgbClr val="C53929"/>
                </a:solidFill>
                <a:latin typeface="Roboto Mono"/>
              </a:rPr>
              <a:t>VARIÁVEL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500" dirty="0">
                <a:solidFill>
                  <a:srgbClr val="3F51B5"/>
                </a:solidFill>
                <a:latin typeface="Roboto Mono"/>
              </a:rPr>
              <a:t>in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(</a:t>
            </a:r>
            <a:r>
              <a:rPr lang="pt-BR" altLang="pt-BR" sz="2500" dirty="0" err="1">
                <a:solidFill>
                  <a:srgbClr val="37474F"/>
                </a:solidFill>
                <a:latin typeface="Roboto Mono"/>
              </a:rPr>
              <a:t>faixa_de_valores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):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   </a:t>
            </a:r>
            <a:r>
              <a:rPr lang="pt-BR" altLang="pt-BR" sz="2500" dirty="0">
                <a:solidFill>
                  <a:srgbClr val="C53929"/>
                </a:solidFill>
                <a:latin typeface="Roboto Mono"/>
              </a:rPr>
              <a:t>INSTRUÇÃO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500" dirty="0">
                <a:solidFill>
                  <a:srgbClr val="C53929"/>
                </a:solidFill>
                <a:latin typeface="Roboto Mono"/>
              </a:rPr>
              <a:t>1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500" dirty="0">
                <a:solidFill>
                  <a:srgbClr val="C53929"/>
                </a:solidFill>
                <a:latin typeface="Roboto Mono"/>
              </a:rPr>
              <a:t>   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500" dirty="0">
                <a:solidFill>
                  <a:srgbClr val="C53929"/>
                </a:solidFill>
                <a:latin typeface="Roboto Mono"/>
              </a:rPr>
              <a:t>INSTRUÇÃO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500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...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   </a:t>
            </a:r>
            <a:r>
              <a:rPr lang="pt-BR" altLang="pt-BR" sz="2500" dirty="0">
                <a:solidFill>
                  <a:srgbClr val="C53929"/>
                </a:solidFill>
                <a:latin typeface="Roboto Mono"/>
              </a:rPr>
              <a:t>INSTRUÇÃO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altLang="pt-BR" sz="2500" dirty="0">
                <a:solidFill>
                  <a:srgbClr val="C53929"/>
                </a:solidFill>
                <a:latin typeface="Roboto Mono"/>
              </a:rPr>
              <a:t>N</a:t>
            </a: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 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500" dirty="0">
                <a:solidFill>
                  <a:srgbClr val="37474F"/>
                </a:solidFill>
                <a:latin typeface="Roboto Mono"/>
              </a:rPr>
              <a:t>...</a:t>
            </a:r>
            <a:r>
              <a:rPr lang="pt-BR" altLang="pt-BR" sz="2500" dirty="0"/>
              <a:t> </a:t>
            </a:r>
            <a:endParaRPr lang="pt-BR" altLang="pt-BR" sz="2500" dirty="0">
              <a:latin typeface="Arial" panose="020B0604020202020204" pitchFamily="34" charset="0"/>
            </a:endParaRPr>
          </a:p>
        </p:txBody>
      </p:sp>
      <p:sp>
        <p:nvSpPr>
          <p:cNvPr id="35" name="Google Shape;561;p40">
            <a:extLst>
              <a:ext uri="{FF2B5EF4-FFF2-40B4-BE49-F238E27FC236}">
                <a16:creationId xmlns:a16="http://schemas.microsoft.com/office/drawing/2014/main" id="{30740A14-F608-4630-AFD2-CB78381F397D}"/>
              </a:ext>
            </a:extLst>
          </p:cNvPr>
          <p:cNvSpPr/>
          <p:nvPr/>
        </p:nvSpPr>
        <p:spPr>
          <a:xfrm>
            <a:off x="6004452" y="1325001"/>
            <a:ext cx="2740829" cy="153248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2243892-1994-437A-B7D9-215AF0409092}"/>
              </a:ext>
            </a:extLst>
          </p:cNvPr>
          <p:cNvSpPr/>
          <p:nvPr/>
        </p:nvSpPr>
        <p:spPr>
          <a:xfrm>
            <a:off x="6210824" y="1539452"/>
            <a:ext cx="2328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Valores iteráveis (string, range, lista etc.)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7113313D-712A-4FC4-8792-70A7C704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78" y="3890619"/>
            <a:ext cx="2018373" cy="1326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A3DD004B-848F-4795-BA35-5A4FE3087F1D}"/>
              </a:ext>
            </a:extLst>
          </p:cNvPr>
          <p:cNvSpPr/>
          <p:nvPr/>
        </p:nvSpPr>
        <p:spPr>
          <a:xfrm>
            <a:off x="4337039" y="3129803"/>
            <a:ext cx="4564915" cy="23758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6AED36-F683-40BB-B18B-EA577EC2D73D}"/>
              </a:ext>
            </a:extLst>
          </p:cNvPr>
          <p:cNvSpPr/>
          <p:nvPr/>
        </p:nvSpPr>
        <p:spPr>
          <a:xfrm>
            <a:off x="915265" y="2611453"/>
            <a:ext cx="3238487" cy="29345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6" name="Google Shape;116;p18"/>
          <p:cNvGrpSpPr/>
          <p:nvPr/>
        </p:nvGrpSpPr>
        <p:grpSpPr>
          <a:xfrm>
            <a:off x="7199551" y="3973958"/>
            <a:ext cx="372559" cy="412117"/>
            <a:chOff x="4872108" y="3645474"/>
            <a:chExt cx="224474" cy="248308"/>
          </a:xfrm>
        </p:grpSpPr>
        <p:sp>
          <p:nvSpPr>
            <p:cNvPr id="117" name="Google Shape;117;p18"/>
            <p:cNvSpPr/>
            <p:nvPr/>
          </p:nvSpPr>
          <p:spPr>
            <a:xfrm>
              <a:off x="4872108" y="3645474"/>
              <a:ext cx="224474" cy="248308"/>
            </a:xfrm>
            <a:custGeom>
              <a:avLst/>
              <a:gdLst/>
              <a:ahLst/>
              <a:cxnLst/>
              <a:rect l="l" t="t" r="r" b="b"/>
              <a:pathLst>
                <a:path w="224474" h="248308" extrusionOk="0">
                  <a:moveTo>
                    <a:pt x="213092" y="122848"/>
                  </a:moveTo>
                  <a:cubicBezTo>
                    <a:pt x="208915" y="122848"/>
                    <a:pt x="205335" y="125233"/>
                    <a:pt x="202948" y="128811"/>
                  </a:cubicBezTo>
                  <a:lnTo>
                    <a:pt x="193998" y="128811"/>
                  </a:lnTo>
                  <a:cubicBezTo>
                    <a:pt x="192805" y="113306"/>
                    <a:pt x="186838" y="98397"/>
                    <a:pt x="177291" y="87067"/>
                  </a:cubicBezTo>
                  <a:lnTo>
                    <a:pt x="200562" y="63809"/>
                  </a:lnTo>
                  <a:cubicBezTo>
                    <a:pt x="204142" y="65002"/>
                    <a:pt x="208915" y="63809"/>
                    <a:pt x="211899" y="60828"/>
                  </a:cubicBezTo>
                  <a:cubicBezTo>
                    <a:pt x="216672" y="56057"/>
                    <a:pt x="216672" y="48901"/>
                    <a:pt x="211899" y="44130"/>
                  </a:cubicBezTo>
                  <a:cubicBezTo>
                    <a:pt x="207125" y="39359"/>
                    <a:pt x="199965" y="39359"/>
                    <a:pt x="195191" y="44130"/>
                  </a:cubicBezTo>
                  <a:cubicBezTo>
                    <a:pt x="192208" y="47112"/>
                    <a:pt x="191015" y="51286"/>
                    <a:pt x="192208" y="55460"/>
                  </a:cubicBezTo>
                  <a:lnTo>
                    <a:pt x="169533" y="78122"/>
                  </a:lnTo>
                  <a:cubicBezTo>
                    <a:pt x="157003" y="66791"/>
                    <a:pt x="140892" y="59635"/>
                    <a:pt x="123588" y="57846"/>
                  </a:cubicBezTo>
                  <a:lnTo>
                    <a:pt x="123588" y="22065"/>
                  </a:lnTo>
                  <a:cubicBezTo>
                    <a:pt x="127168" y="20276"/>
                    <a:pt x="129555" y="16101"/>
                    <a:pt x="129555" y="11927"/>
                  </a:cubicBezTo>
                  <a:cubicBezTo>
                    <a:pt x="129555" y="5367"/>
                    <a:pt x="124185" y="0"/>
                    <a:pt x="117621" y="0"/>
                  </a:cubicBezTo>
                  <a:cubicBezTo>
                    <a:pt x="111058" y="0"/>
                    <a:pt x="105687" y="5367"/>
                    <a:pt x="105687" y="11927"/>
                  </a:cubicBezTo>
                  <a:cubicBezTo>
                    <a:pt x="105687" y="16101"/>
                    <a:pt x="108074" y="19679"/>
                    <a:pt x="111654" y="22065"/>
                  </a:cubicBezTo>
                  <a:lnTo>
                    <a:pt x="111654" y="57846"/>
                  </a:lnTo>
                  <a:cubicBezTo>
                    <a:pt x="96737" y="59039"/>
                    <a:pt x="83013" y="64405"/>
                    <a:pt x="72272" y="72755"/>
                  </a:cubicBezTo>
                  <a:cubicBezTo>
                    <a:pt x="71676" y="70966"/>
                    <a:pt x="70482" y="69177"/>
                    <a:pt x="68692" y="67387"/>
                  </a:cubicBezTo>
                  <a:cubicBezTo>
                    <a:pt x="63919" y="63213"/>
                    <a:pt x="56162" y="63809"/>
                    <a:pt x="51985" y="69177"/>
                  </a:cubicBezTo>
                  <a:cubicBezTo>
                    <a:pt x="47808" y="73947"/>
                    <a:pt x="48405" y="81700"/>
                    <a:pt x="53775" y="85874"/>
                  </a:cubicBezTo>
                  <a:cubicBezTo>
                    <a:pt x="54968" y="86470"/>
                    <a:pt x="56162" y="87663"/>
                    <a:pt x="57355" y="87663"/>
                  </a:cubicBezTo>
                  <a:cubicBezTo>
                    <a:pt x="50791" y="96012"/>
                    <a:pt x="46018" y="106150"/>
                    <a:pt x="43035" y="116884"/>
                  </a:cubicBezTo>
                  <a:lnTo>
                    <a:pt x="32294" y="116884"/>
                  </a:lnTo>
                  <a:cubicBezTo>
                    <a:pt x="30504" y="113306"/>
                    <a:pt x="26327" y="110921"/>
                    <a:pt x="22150" y="110921"/>
                  </a:cubicBezTo>
                  <a:cubicBezTo>
                    <a:pt x="15587" y="110921"/>
                    <a:pt x="10216" y="116288"/>
                    <a:pt x="10216" y="122848"/>
                  </a:cubicBezTo>
                  <a:cubicBezTo>
                    <a:pt x="10216" y="129408"/>
                    <a:pt x="15587" y="134775"/>
                    <a:pt x="22150" y="134775"/>
                  </a:cubicBezTo>
                  <a:cubicBezTo>
                    <a:pt x="26327" y="134775"/>
                    <a:pt x="29907" y="132389"/>
                    <a:pt x="32294" y="128811"/>
                  </a:cubicBezTo>
                  <a:lnTo>
                    <a:pt x="41244" y="128811"/>
                  </a:lnTo>
                  <a:cubicBezTo>
                    <a:pt x="41244" y="130600"/>
                    <a:pt x="40648" y="132986"/>
                    <a:pt x="40648" y="134775"/>
                  </a:cubicBezTo>
                  <a:cubicBezTo>
                    <a:pt x="40648" y="147298"/>
                    <a:pt x="43631" y="158629"/>
                    <a:pt x="49001" y="169363"/>
                  </a:cubicBezTo>
                  <a:lnTo>
                    <a:pt x="16780" y="189639"/>
                  </a:lnTo>
                  <a:cubicBezTo>
                    <a:pt x="13200" y="187850"/>
                    <a:pt x="9023" y="187850"/>
                    <a:pt x="5443" y="190235"/>
                  </a:cubicBezTo>
                  <a:cubicBezTo>
                    <a:pt x="72" y="193813"/>
                    <a:pt x="-1718" y="200969"/>
                    <a:pt x="1863" y="206337"/>
                  </a:cubicBezTo>
                  <a:cubicBezTo>
                    <a:pt x="5443" y="211703"/>
                    <a:pt x="12603" y="213492"/>
                    <a:pt x="17973" y="209915"/>
                  </a:cubicBezTo>
                  <a:cubicBezTo>
                    <a:pt x="21554" y="207529"/>
                    <a:pt x="23344" y="203951"/>
                    <a:pt x="23344" y="199777"/>
                  </a:cubicBezTo>
                  <a:lnTo>
                    <a:pt x="54968" y="179501"/>
                  </a:lnTo>
                  <a:cubicBezTo>
                    <a:pt x="63919" y="192024"/>
                    <a:pt x="77046" y="202162"/>
                    <a:pt x="91963" y="207529"/>
                  </a:cubicBezTo>
                  <a:lnTo>
                    <a:pt x="87787" y="226016"/>
                  </a:lnTo>
                  <a:cubicBezTo>
                    <a:pt x="84206" y="227209"/>
                    <a:pt x="81223" y="230190"/>
                    <a:pt x="80029" y="234365"/>
                  </a:cubicBezTo>
                  <a:cubicBezTo>
                    <a:pt x="78836" y="240925"/>
                    <a:pt x="82416" y="246888"/>
                    <a:pt x="88980" y="248081"/>
                  </a:cubicBezTo>
                  <a:cubicBezTo>
                    <a:pt x="95543" y="249273"/>
                    <a:pt x="101510" y="245695"/>
                    <a:pt x="102704" y="239136"/>
                  </a:cubicBezTo>
                  <a:cubicBezTo>
                    <a:pt x="103897" y="234961"/>
                    <a:pt x="102107" y="230787"/>
                    <a:pt x="99124" y="228401"/>
                  </a:cubicBezTo>
                  <a:lnTo>
                    <a:pt x="103301" y="210511"/>
                  </a:lnTo>
                  <a:cubicBezTo>
                    <a:pt x="107477" y="211107"/>
                    <a:pt x="112251" y="211703"/>
                    <a:pt x="117025" y="211703"/>
                  </a:cubicBezTo>
                  <a:cubicBezTo>
                    <a:pt x="121798" y="211703"/>
                    <a:pt x="126572" y="211107"/>
                    <a:pt x="131345" y="210511"/>
                  </a:cubicBezTo>
                  <a:cubicBezTo>
                    <a:pt x="130748" y="212896"/>
                    <a:pt x="130748" y="215282"/>
                    <a:pt x="131345" y="217667"/>
                  </a:cubicBezTo>
                  <a:cubicBezTo>
                    <a:pt x="133732" y="223630"/>
                    <a:pt x="140296" y="227209"/>
                    <a:pt x="146262" y="224823"/>
                  </a:cubicBezTo>
                  <a:cubicBezTo>
                    <a:pt x="152229" y="222438"/>
                    <a:pt x="155810" y="215878"/>
                    <a:pt x="153423" y="209915"/>
                  </a:cubicBezTo>
                  <a:cubicBezTo>
                    <a:pt x="152826" y="207529"/>
                    <a:pt x="151036" y="205740"/>
                    <a:pt x="149246" y="204547"/>
                  </a:cubicBezTo>
                  <a:cubicBezTo>
                    <a:pt x="155810" y="201566"/>
                    <a:pt x="161777" y="197988"/>
                    <a:pt x="166550" y="193217"/>
                  </a:cubicBezTo>
                  <a:lnTo>
                    <a:pt x="170130" y="196795"/>
                  </a:lnTo>
                  <a:cubicBezTo>
                    <a:pt x="168937" y="200373"/>
                    <a:pt x="170130" y="205144"/>
                    <a:pt x="173114" y="208126"/>
                  </a:cubicBezTo>
                  <a:cubicBezTo>
                    <a:pt x="177887" y="212896"/>
                    <a:pt x="185048" y="212896"/>
                    <a:pt x="189821" y="208126"/>
                  </a:cubicBezTo>
                  <a:cubicBezTo>
                    <a:pt x="194595" y="203355"/>
                    <a:pt x="194595" y="196199"/>
                    <a:pt x="189821" y="191428"/>
                  </a:cubicBezTo>
                  <a:cubicBezTo>
                    <a:pt x="186838" y="188446"/>
                    <a:pt x="182661" y="187253"/>
                    <a:pt x="178484" y="188446"/>
                  </a:cubicBezTo>
                  <a:lnTo>
                    <a:pt x="174904" y="184868"/>
                  </a:lnTo>
                  <a:cubicBezTo>
                    <a:pt x="185048" y="172941"/>
                    <a:pt x="191611" y="157436"/>
                    <a:pt x="193401" y="140738"/>
                  </a:cubicBezTo>
                  <a:lnTo>
                    <a:pt x="202352" y="140738"/>
                  </a:lnTo>
                  <a:cubicBezTo>
                    <a:pt x="204142" y="144316"/>
                    <a:pt x="208319" y="146702"/>
                    <a:pt x="212496" y="146702"/>
                  </a:cubicBezTo>
                  <a:cubicBezTo>
                    <a:pt x="219059" y="146702"/>
                    <a:pt x="224429" y="141335"/>
                    <a:pt x="224429" y="134775"/>
                  </a:cubicBezTo>
                  <a:cubicBezTo>
                    <a:pt x="225026" y="128215"/>
                    <a:pt x="219656" y="122848"/>
                    <a:pt x="213092" y="122848"/>
                  </a:cubicBezTo>
                  <a:close/>
                  <a:moveTo>
                    <a:pt x="117621" y="193217"/>
                  </a:moveTo>
                  <a:cubicBezTo>
                    <a:pt x="84803" y="193217"/>
                    <a:pt x="58549" y="166977"/>
                    <a:pt x="58549" y="134178"/>
                  </a:cubicBezTo>
                  <a:cubicBezTo>
                    <a:pt x="58549" y="101379"/>
                    <a:pt x="84803" y="75140"/>
                    <a:pt x="117621" y="75140"/>
                  </a:cubicBezTo>
                  <a:cubicBezTo>
                    <a:pt x="150439" y="75140"/>
                    <a:pt x="176694" y="101379"/>
                    <a:pt x="176694" y="134178"/>
                  </a:cubicBezTo>
                  <a:cubicBezTo>
                    <a:pt x="176694" y="166977"/>
                    <a:pt x="150439" y="193217"/>
                    <a:pt x="117621" y="1932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961685" y="3740889"/>
              <a:ext cx="38188" cy="38166"/>
            </a:xfrm>
            <a:custGeom>
              <a:avLst/>
              <a:gdLst/>
              <a:ahLst/>
              <a:cxnLst/>
              <a:rect l="l" t="t" r="r" b="b"/>
              <a:pathLst>
                <a:path w="38188" h="38166" extrusionOk="0">
                  <a:moveTo>
                    <a:pt x="19094" y="0"/>
                  </a:moveTo>
                  <a:cubicBezTo>
                    <a:pt x="8354" y="0"/>
                    <a:pt x="0" y="8945"/>
                    <a:pt x="0" y="19083"/>
                  </a:cubicBezTo>
                  <a:cubicBezTo>
                    <a:pt x="0" y="29817"/>
                    <a:pt x="8950" y="38166"/>
                    <a:pt x="19094" y="38166"/>
                  </a:cubicBezTo>
                  <a:cubicBezTo>
                    <a:pt x="29238" y="38166"/>
                    <a:pt x="38188" y="29221"/>
                    <a:pt x="38188" y="19083"/>
                  </a:cubicBezTo>
                  <a:cubicBezTo>
                    <a:pt x="38188" y="8945"/>
                    <a:pt x="29835" y="0"/>
                    <a:pt x="19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999276" y="3779652"/>
              <a:ext cx="29834" cy="29817"/>
            </a:xfrm>
            <a:custGeom>
              <a:avLst/>
              <a:gdLst/>
              <a:ahLst/>
              <a:cxnLst/>
              <a:rect l="l" t="t" r="r" b="b"/>
              <a:pathLst>
                <a:path w="29834" h="29817" extrusionOk="0">
                  <a:moveTo>
                    <a:pt x="29835" y="14909"/>
                  </a:moveTo>
                  <a:cubicBezTo>
                    <a:pt x="29835" y="23143"/>
                    <a:pt x="23156" y="29817"/>
                    <a:pt x="14917" y="29817"/>
                  </a:cubicBezTo>
                  <a:cubicBezTo>
                    <a:pt x="6679" y="29817"/>
                    <a:pt x="0" y="23143"/>
                    <a:pt x="0" y="14909"/>
                  </a:cubicBezTo>
                  <a:cubicBezTo>
                    <a:pt x="0" y="6675"/>
                    <a:pt x="6679" y="0"/>
                    <a:pt x="14917" y="0"/>
                  </a:cubicBezTo>
                  <a:cubicBezTo>
                    <a:pt x="23156" y="0"/>
                    <a:pt x="29835" y="6675"/>
                    <a:pt x="29835" y="149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962281" y="3793368"/>
              <a:ext cx="23867" cy="23853"/>
            </a:xfrm>
            <a:custGeom>
              <a:avLst/>
              <a:gdLst/>
              <a:ahLst/>
              <a:cxnLst/>
              <a:rect l="l" t="t" r="r" b="b"/>
              <a:pathLst>
                <a:path w="23867" h="23853" extrusionOk="0">
                  <a:moveTo>
                    <a:pt x="23868" y="11927"/>
                  </a:moveTo>
                  <a:cubicBezTo>
                    <a:pt x="23868" y="18514"/>
                    <a:pt x="18525" y="23854"/>
                    <a:pt x="11934" y="23854"/>
                  </a:cubicBezTo>
                  <a:cubicBezTo>
                    <a:pt x="5343" y="23854"/>
                    <a:pt x="0" y="18514"/>
                    <a:pt x="0" y="11927"/>
                  </a:cubicBezTo>
                  <a:cubicBezTo>
                    <a:pt x="0" y="5340"/>
                    <a:pt x="5343" y="0"/>
                    <a:pt x="11934" y="0"/>
                  </a:cubicBezTo>
                  <a:cubicBezTo>
                    <a:pt x="18525" y="0"/>
                    <a:pt x="23868" y="5340"/>
                    <a:pt x="23868" y="119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8"/>
          <p:cNvSpPr txBox="1">
            <a:spLocks noGrp="1"/>
          </p:cNvSpPr>
          <p:nvPr>
            <p:ph type="ctrTitle" idx="4294967295"/>
          </p:nvPr>
        </p:nvSpPr>
        <p:spPr>
          <a:xfrm>
            <a:off x="323528" y="317375"/>
            <a:ext cx="5973479" cy="113093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pt-BR" dirty="0"/>
              <a:t>Repetição contável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337038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040EF-8578-412A-9325-6CC961B7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778" y="3017651"/>
            <a:ext cx="291425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nome = ‘</a:t>
            </a:r>
            <a:r>
              <a:rPr lang="pt-BR" altLang="pt-BR" sz="2100" dirty="0" err="1">
                <a:solidFill>
                  <a:srgbClr val="37474F"/>
                </a:solidFill>
                <a:latin typeface="Roboto Mono"/>
              </a:rPr>
              <a:t>python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’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100" dirty="0">
              <a:solidFill>
                <a:srgbClr val="37474F"/>
              </a:solidFill>
              <a:latin typeface="Roboto Mono"/>
            </a:endParaRP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letra </a:t>
            </a:r>
            <a:r>
              <a:rPr lang="pt-BR" altLang="pt-BR" sz="2100" dirty="0">
                <a:solidFill>
                  <a:srgbClr val="3F51B5"/>
                </a:solidFill>
                <a:latin typeface="Roboto Mono"/>
              </a:rPr>
              <a:t>in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nome: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   print(letra)</a:t>
            </a:r>
            <a:r>
              <a:rPr lang="pt-BR" altLang="pt-BR" sz="2100" dirty="0"/>
              <a:t> </a:t>
            </a:r>
            <a:endParaRPr lang="pt-BR" altLang="pt-BR" sz="2100" dirty="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568D88-99D1-48AB-BB84-2030E452AB68}"/>
              </a:ext>
            </a:extLst>
          </p:cNvPr>
          <p:cNvSpPr/>
          <p:nvPr/>
        </p:nvSpPr>
        <p:spPr>
          <a:xfrm>
            <a:off x="1051845" y="4655334"/>
            <a:ext cx="243391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String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BFAE6A0B-0DB8-4EE4-9FCF-A5FE32CB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30" y="3395185"/>
            <a:ext cx="4833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21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numero </a:t>
            </a:r>
            <a:r>
              <a:rPr lang="pt-BR" altLang="pt-BR" sz="2100" dirty="0">
                <a:solidFill>
                  <a:srgbClr val="3F51B5"/>
                </a:solidFill>
                <a:latin typeface="Roboto Mono"/>
              </a:rPr>
              <a:t>in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range(</a:t>
            </a:r>
            <a:r>
              <a:rPr lang="pt-BR" altLang="pt-BR" sz="2100" dirty="0">
                <a:solidFill>
                  <a:srgbClr val="C00000"/>
                </a:solidFill>
                <a:latin typeface="Roboto Mono"/>
              </a:rPr>
              <a:t>1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,</a:t>
            </a:r>
            <a:r>
              <a:rPr lang="pt-BR" altLang="pt-BR" sz="2100" dirty="0">
                <a:solidFill>
                  <a:srgbClr val="C00000"/>
                </a:solidFill>
                <a:latin typeface="Roboto Mono"/>
              </a:rPr>
              <a:t>6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):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   print(numero)</a:t>
            </a:r>
            <a:r>
              <a:rPr lang="pt-BR" altLang="pt-BR" sz="2100" dirty="0"/>
              <a:t> </a:t>
            </a:r>
            <a:endParaRPr lang="pt-BR" altLang="pt-BR" sz="2100" dirty="0">
              <a:latin typeface="Arial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883E038-4DCA-4C23-B144-1D4FD08A77C7}"/>
              </a:ext>
            </a:extLst>
          </p:cNvPr>
          <p:cNvSpPr/>
          <p:nvPr/>
        </p:nvSpPr>
        <p:spPr>
          <a:xfrm>
            <a:off x="5138191" y="4655334"/>
            <a:ext cx="243391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range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3E04F9-903C-4D0B-AAF5-4B9FD44BF112}"/>
              </a:ext>
            </a:extLst>
          </p:cNvPr>
          <p:cNvSpPr/>
          <p:nvPr/>
        </p:nvSpPr>
        <p:spPr>
          <a:xfrm>
            <a:off x="4437529" y="1720570"/>
            <a:ext cx="23927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início (opcional) – quando omitido, início = 0</a:t>
            </a:r>
            <a:endParaRPr lang="pt-BR" sz="2000" dirty="0">
              <a:solidFill>
                <a:srgbClr val="37474F"/>
              </a:solidFill>
              <a:latin typeface="Roboto Mono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BD7C115-D8B1-443B-9106-C5AA040B78AC}"/>
              </a:ext>
            </a:extLst>
          </p:cNvPr>
          <p:cNvSpPr/>
          <p:nvPr/>
        </p:nvSpPr>
        <p:spPr>
          <a:xfrm>
            <a:off x="6830242" y="1732696"/>
            <a:ext cx="2392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fim (obrigatório)</a:t>
            </a:r>
            <a:endParaRPr lang="pt-BR" sz="2000" dirty="0">
              <a:solidFill>
                <a:srgbClr val="37474F"/>
              </a:solidFill>
              <a:latin typeface="Roboto Mono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07E423E-60D0-464E-A5AC-A070C9C1BF49}"/>
              </a:ext>
            </a:extLst>
          </p:cNvPr>
          <p:cNvCxnSpPr>
            <a:cxnSpLocks/>
          </p:cNvCxnSpPr>
          <p:nvPr/>
        </p:nvCxnSpPr>
        <p:spPr>
          <a:xfrm>
            <a:off x="5836025" y="2571112"/>
            <a:ext cx="1814488" cy="824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8D21111-F0B7-40DC-882D-E39A193D64A1}"/>
              </a:ext>
            </a:extLst>
          </p:cNvPr>
          <p:cNvCxnSpPr>
            <a:cxnSpLocks/>
          </p:cNvCxnSpPr>
          <p:nvPr/>
        </p:nvCxnSpPr>
        <p:spPr>
          <a:xfrm flipH="1">
            <a:off x="8091880" y="2301852"/>
            <a:ext cx="136857" cy="1093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39676BA5-9DE4-4B6F-813D-5B8D583F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42" y="4132318"/>
            <a:ext cx="342948" cy="1257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AFCB7F-D216-483F-85FB-AF3623B1C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70" y="3978491"/>
            <a:ext cx="214236" cy="12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/>
      <p:bldP spid="23" grpId="0" animBg="1"/>
      <p:bldP spid="9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107504" y="1988840"/>
            <a:ext cx="8795320" cy="38227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Tipos primitivos de dados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Inteiro, reais,  caracteres e lógicos.</a:t>
            </a:r>
          </a:p>
          <a:p>
            <a:pPr marL="365760" lvl="1" indent="-256032">
              <a:lnSpc>
                <a:spcPct val="150000"/>
              </a:lnSpc>
              <a:buClr>
                <a:schemeClr val="accent3"/>
              </a:buClr>
              <a:buFont typeface="Georgia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Estrutura de repetição </a:t>
            </a:r>
          </a:p>
          <a:p>
            <a:pPr lvl="1">
              <a:lnSpc>
                <a:spcPct val="150000"/>
              </a:lnSpc>
            </a:pPr>
            <a:r>
              <a:rPr lang="pt-BR" i="1" dirty="0"/>
              <a:t>For</a:t>
            </a:r>
            <a:r>
              <a:rPr lang="pt-BR" dirty="0"/>
              <a:t> e </a:t>
            </a:r>
            <a:r>
              <a:rPr lang="pt-BR" i="1" dirty="0" err="1"/>
              <a:t>while</a:t>
            </a:r>
            <a:r>
              <a:rPr lang="pt-BR" dirty="0"/>
              <a:t> </a:t>
            </a:r>
          </a:p>
          <a:p>
            <a:pPr marL="365760" lvl="1" indent="-256032">
              <a:lnSpc>
                <a:spcPct val="150000"/>
              </a:lnSpc>
              <a:buClr>
                <a:schemeClr val="accent3"/>
              </a:buClr>
              <a:buFont typeface="Georgia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Coleções 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 </a:t>
            </a:r>
          </a:p>
          <a:p>
            <a:pPr lvl="1"/>
            <a:endParaRPr lang="pt-BR" dirty="0"/>
          </a:p>
          <a:p>
            <a:pPr marL="411480" lvl="1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 bwMode="auto">
          <a:xfrm>
            <a:off x="467544" y="692696"/>
            <a:ext cx="8229600" cy="1250950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dirty="0"/>
              <a:t>Agenda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66AED36-F683-40BB-B18B-EA577EC2D73D}"/>
              </a:ext>
            </a:extLst>
          </p:cNvPr>
          <p:cNvSpPr/>
          <p:nvPr/>
        </p:nvSpPr>
        <p:spPr>
          <a:xfrm>
            <a:off x="672354" y="2571112"/>
            <a:ext cx="4615871" cy="29345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6" name="Google Shape;116;p18"/>
          <p:cNvGrpSpPr/>
          <p:nvPr/>
        </p:nvGrpSpPr>
        <p:grpSpPr>
          <a:xfrm>
            <a:off x="7199551" y="3973958"/>
            <a:ext cx="372559" cy="412117"/>
            <a:chOff x="4872108" y="3645474"/>
            <a:chExt cx="224474" cy="248308"/>
          </a:xfrm>
        </p:grpSpPr>
        <p:sp>
          <p:nvSpPr>
            <p:cNvPr id="117" name="Google Shape;117;p18"/>
            <p:cNvSpPr/>
            <p:nvPr/>
          </p:nvSpPr>
          <p:spPr>
            <a:xfrm>
              <a:off x="4872108" y="3645474"/>
              <a:ext cx="224474" cy="248308"/>
            </a:xfrm>
            <a:custGeom>
              <a:avLst/>
              <a:gdLst/>
              <a:ahLst/>
              <a:cxnLst/>
              <a:rect l="l" t="t" r="r" b="b"/>
              <a:pathLst>
                <a:path w="224474" h="248308" extrusionOk="0">
                  <a:moveTo>
                    <a:pt x="213092" y="122848"/>
                  </a:moveTo>
                  <a:cubicBezTo>
                    <a:pt x="208915" y="122848"/>
                    <a:pt x="205335" y="125233"/>
                    <a:pt x="202948" y="128811"/>
                  </a:cubicBezTo>
                  <a:lnTo>
                    <a:pt x="193998" y="128811"/>
                  </a:lnTo>
                  <a:cubicBezTo>
                    <a:pt x="192805" y="113306"/>
                    <a:pt x="186838" y="98397"/>
                    <a:pt x="177291" y="87067"/>
                  </a:cubicBezTo>
                  <a:lnTo>
                    <a:pt x="200562" y="63809"/>
                  </a:lnTo>
                  <a:cubicBezTo>
                    <a:pt x="204142" y="65002"/>
                    <a:pt x="208915" y="63809"/>
                    <a:pt x="211899" y="60828"/>
                  </a:cubicBezTo>
                  <a:cubicBezTo>
                    <a:pt x="216672" y="56057"/>
                    <a:pt x="216672" y="48901"/>
                    <a:pt x="211899" y="44130"/>
                  </a:cubicBezTo>
                  <a:cubicBezTo>
                    <a:pt x="207125" y="39359"/>
                    <a:pt x="199965" y="39359"/>
                    <a:pt x="195191" y="44130"/>
                  </a:cubicBezTo>
                  <a:cubicBezTo>
                    <a:pt x="192208" y="47112"/>
                    <a:pt x="191015" y="51286"/>
                    <a:pt x="192208" y="55460"/>
                  </a:cubicBezTo>
                  <a:lnTo>
                    <a:pt x="169533" y="78122"/>
                  </a:lnTo>
                  <a:cubicBezTo>
                    <a:pt x="157003" y="66791"/>
                    <a:pt x="140892" y="59635"/>
                    <a:pt x="123588" y="57846"/>
                  </a:cubicBezTo>
                  <a:lnTo>
                    <a:pt x="123588" y="22065"/>
                  </a:lnTo>
                  <a:cubicBezTo>
                    <a:pt x="127168" y="20276"/>
                    <a:pt x="129555" y="16101"/>
                    <a:pt x="129555" y="11927"/>
                  </a:cubicBezTo>
                  <a:cubicBezTo>
                    <a:pt x="129555" y="5367"/>
                    <a:pt x="124185" y="0"/>
                    <a:pt x="117621" y="0"/>
                  </a:cubicBezTo>
                  <a:cubicBezTo>
                    <a:pt x="111058" y="0"/>
                    <a:pt x="105687" y="5367"/>
                    <a:pt x="105687" y="11927"/>
                  </a:cubicBezTo>
                  <a:cubicBezTo>
                    <a:pt x="105687" y="16101"/>
                    <a:pt x="108074" y="19679"/>
                    <a:pt x="111654" y="22065"/>
                  </a:cubicBezTo>
                  <a:lnTo>
                    <a:pt x="111654" y="57846"/>
                  </a:lnTo>
                  <a:cubicBezTo>
                    <a:pt x="96737" y="59039"/>
                    <a:pt x="83013" y="64405"/>
                    <a:pt x="72272" y="72755"/>
                  </a:cubicBezTo>
                  <a:cubicBezTo>
                    <a:pt x="71676" y="70966"/>
                    <a:pt x="70482" y="69177"/>
                    <a:pt x="68692" y="67387"/>
                  </a:cubicBezTo>
                  <a:cubicBezTo>
                    <a:pt x="63919" y="63213"/>
                    <a:pt x="56162" y="63809"/>
                    <a:pt x="51985" y="69177"/>
                  </a:cubicBezTo>
                  <a:cubicBezTo>
                    <a:pt x="47808" y="73947"/>
                    <a:pt x="48405" y="81700"/>
                    <a:pt x="53775" y="85874"/>
                  </a:cubicBezTo>
                  <a:cubicBezTo>
                    <a:pt x="54968" y="86470"/>
                    <a:pt x="56162" y="87663"/>
                    <a:pt x="57355" y="87663"/>
                  </a:cubicBezTo>
                  <a:cubicBezTo>
                    <a:pt x="50791" y="96012"/>
                    <a:pt x="46018" y="106150"/>
                    <a:pt x="43035" y="116884"/>
                  </a:cubicBezTo>
                  <a:lnTo>
                    <a:pt x="32294" y="116884"/>
                  </a:lnTo>
                  <a:cubicBezTo>
                    <a:pt x="30504" y="113306"/>
                    <a:pt x="26327" y="110921"/>
                    <a:pt x="22150" y="110921"/>
                  </a:cubicBezTo>
                  <a:cubicBezTo>
                    <a:pt x="15587" y="110921"/>
                    <a:pt x="10216" y="116288"/>
                    <a:pt x="10216" y="122848"/>
                  </a:cubicBezTo>
                  <a:cubicBezTo>
                    <a:pt x="10216" y="129408"/>
                    <a:pt x="15587" y="134775"/>
                    <a:pt x="22150" y="134775"/>
                  </a:cubicBezTo>
                  <a:cubicBezTo>
                    <a:pt x="26327" y="134775"/>
                    <a:pt x="29907" y="132389"/>
                    <a:pt x="32294" y="128811"/>
                  </a:cubicBezTo>
                  <a:lnTo>
                    <a:pt x="41244" y="128811"/>
                  </a:lnTo>
                  <a:cubicBezTo>
                    <a:pt x="41244" y="130600"/>
                    <a:pt x="40648" y="132986"/>
                    <a:pt x="40648" y="134775"/>
                  </a:cubicBezTo>
                  <a:cubicBezTo>
                    <a:pt x="40648" y="147298"/>
                    <a:pt x="43631" y="158629"/>
                    <a:pt x="49001" y="169363"/>
                  </a:cubicBezTo>
                  <a:lnTo>
                    <a:pt x="16780" y="189639"/>
                  </a:lnTo>
                  <a:cubicBezTo>
                    <a:pt x="13200" y="187850"/>
                    <a:pt x="9023" y="187850"/>
                    <a:pt x="5443" y="190235"/>
                  </a:cubicBezTo>
                  <a:cubicBezTo>
                    <a:pt x="72" y="193813"/>
                    <a:pt x="-1718" y="200969"/>
                    <a:pt x="1863" y="206337"/>
                  </a:cubicBezTo>
                  <a:cubicBezTo>
                    <a:pt x="5443" y="211703"/>
                    <a:pt x="12603" y="213492"/>
                    <a:pt x="17973" y="209915"/>
                  </a:cubicBezTo>
                  <a:cubicBezTo>
                    <a:pt x="21554" y="207529"/>
                    <a:pt x="23344" y="203951"/>
                    <a:pt x="23344" y="199777"/>
                  </a:cubicBezTo>
                  <a:lnTo>
                    <a:pt x="54968" y="179501"/>
                  </a:lnTo>
                  <a:cubicBezTo>
                    <a:pt x="63919" y="192024"/>
                    <a:pt x="77046" y="202162"/>
                    <a:pt x="91963" y="207529"/>
                  </a:cubicBezTo>
                  <a:lnTo>
                    <a:pt x="87787" y="226016"/>
                  </a:lnTo>
                  <a:cubicBezTo>
                    <a:pt x="84206" y="227209"/>
                    <a:pt x="81223" y="230190"/>
                    <a:pt x="80029" y="234365"/>
                  </a:cubicBezTo>
                  <a:cubicBezTo>
                    <a:pt x="78836" y="240925"/>
                    <a:pt x="82416" y="246888"/>
                    <a:pt x="88980" y="248081"/>
                  </a:cubicBezTo>
                  <a:cubicBezTo>
                    <a:pt x="95543" y="249273"/>
                    <a:pt x="101510" y="245695"/>
                    <a:pt x="102704" y="239136"/>
                  </a:cubicBezTo>
                  <a:cubicBezTo>
                    <a:pt x="103897" y="234961"/>
                    <a:pt x="102107" y="230787"/>
                    <a:pt x="99124" y="228401"/>
                  </a:cubicBezTo>
                  <a:lnTo>
                    <a:pt x="103301" y="210511"/>
                  </a:lnTo>
                  <a:cubicBezTo>
                    <a:pt x="107477" y="211107"/>
                    <a:pt x="112251" y="211703"/>
                    <a:pt x="117025" y="211703"/>
                  </a:cubicBezTo>
                  <a:cubicBezTo>
                    <a:pt x="121798" y="211703"/>
                    <a:pt x="126572" y="211107"/>
                    <a:pt x="131345" y="210511"/>
                  </a:cubicBezTo>
                  <a:cubicBezTo>
                    <a:pt x="130748" y="212896"/>
                    <a:pt x="130748" y="215282"/>
                    <a:pt x="131345" y="217667"/>
                  </a:cubicBezTo>
                  <a:cubicBezTo>
                    <a:pt x="133732" y="223630"/>
                    <a:pt x="140296" y="227209"/>
                    <a:pt x="146262" y="224823"/>
                  </a:cubicBezTo>
                  <a:cubicBezTo>
                    <a:pt x="152229" y="222438"/>
                    <a:pt x="155810" y="215878"/>
                    <a:pt x="153423" y="209915"/>
                  </a:cubicBezTo>
                  <a:cubicBezTo>
                    <a:pt x="152826" y="207529"/>
                    <a:pt x="151036" y="205740"/>
                    <a:pt x="149246" y="204547"/>
                  </a:cubicBezTo>
                  <a:cubicBezTo>
                    <a:pt x="155810" y="201566"/>
                    <a:pt x="161777" y="197988"/>
                    <a:pt x="166550" y="193217"/>
                  </a:cubicBezTo>
                  <a:lnTo>
                    <a:pt x="170130" y="196795"/>
                  </a:lnTo>
                  <a:cubicBezTo>
                    <a:pt x="168937" y="200373"/>
                    <a:pt x="170130" y="205144"/>
                    <a:pt x="173114" y="208126"/>
                  </a:cubicBezTo>
                  <a:cubicBezTo>
                    <a:pt x="177887" y="212896"/>
                    <a:pt x="185048" y="212896"/>
                    <a:pt x="189821" y="208126"/>
                  </a:cubicBezTo>
                  <a:cubicBezTo>
                    <a:pt x="194595" y="203355"/>
                    <a:pt x="194595" y="196199"/>
                    <a:pt x="189821" y="191428"/>
                  </a:cubicBezTo>
                  <a:cubicBezTo>
                    <a:pt x="186838" y="188446"/>
                    <a:pt x="182661" y="187253"/>
                    <a:pt x="178484" y="188446"/>
                  </a:cubicBezTo>
                  <a:lnTo>
                    <a:pt x="174904" y="184868"/>
                  </a:lnTo>
                  <a:cubicBezTo>
                    <a:pt x="185048" y="172941"/>
                    <a:pt x="191611" y="157436"/>
                    <a:pt x="193401" y="140738"/>
                  </a:cubicBezTo>
                  <a:lnTo>
                    <a:pt x="202352" y="140738"/>
                  </a:lnTo>
                  <a:cubicBezTo>
                    <a:pt x="204142" y="144316"/>
                    <a:pt x="208319" y="146702"/>
                    <a:pt x="212496" y="146702"/>
                  </a:cubicBezTo>
                  <a:cubicBezTo>
                    <a:pt x="219059" y="146702"/>
                    <a:pt x="224429" y="141335"/>
                    <a:pt x="224429" y="134775"/>
                  </a:cubicBezTo>
                  <a:cubicBezTo>
                    <a:pt x="225026" y="128215"/>
                    <a:pt x="219656" y="122848"/>
                    <a:pt x="213092" y="122848"/>
                  </a:cubicBezTo>
                  <a:close/>
                  <a:moveTo>
                    <a:pt x="117621" y="193217"/>
                  </a:moveTo>
                  <a:cubicBezTo>
                    <a:pt x="84803" y="193217"/>
                    <a:pt x="58549" y="166977"/>
                    <a:pt x="58549" y="134178"/>
                  </a:cubicBezTo>
                  <a:cubicBezTo>
                    <a:pt x="58549" y="101379"/>
                    <a:pt x="84803" y="75140"/>
                    <a:pt x="117621" y="75140"/>
                  </a:cubicBezTo>
                  <a:cubicBezTo>
                    <a:pt x="150439" y="75140"/>
                    <a:pt x="176694" y="101379"/>
                    <a:pt x="176694" y="134178"/>
                  </a:cubicBezTo>
                  <a:cubicBezTo>
                    <a:pt x="176694" y="166977"/>
                    <a:pt x="150439" y="193217"/>
                    <a:pt x="117621" y="1932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961685" y="3740889"/>
              <a:ext cx="38188" cy="38166"/>
            </a:xfrm>
            <a:custGeom>
              <a:avLst/>
              <a:gdLst/>
              <a:ahLst/>
              <a:cxnLst/>
              <a:rect l="l" t="t" r="r" b="b"/>
              <a:pathLst>
                <a:path w="38188" h="38166" extrusionOk="0">
                  <a:moveTo>
                    <a:pt x="19094" y="0"/>
                  </a:moveTo>
                  <a:cubicBezTo>
                    <a:pt x="8354" y="0"/>
                    <a:pt x="0" y="8945"/>
                    <a:pt x="0" y="19083"/>
                  </a:cubicBezTo>
                  <a:cubicBezTo>
                    <a:pt x="0" y="29817"/>
                    <a:pt x="8950" y="38166"/>
                    <a:pt x="19094" y="38166"/>
                  </a:cubicBezTo>
                  <a:cubicBezTo>
                    <a:pt x="29238" y="38166"/>
                    <a:pt x="38188" y="29221"/>
                    <a:pt x="38188" y="19083"/>
                  </a:cubicBezTo>
                  <a:cubicBezTo>
                    <a:pt x="38188" y="8945"/>
                    <a:pt x="29835" y="0"/>
                    <a:pt x="19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999276" y="3779652"/>
              <a:ext cx="29834" cy="29817"/>
            </a:xfrm>
            <a:custGeom>
              <a:avLst/>
              <a:gdLst/>
              <a:ahLst/>
              <a:cxnLst/>
              <a:rect l="l" t="t" r="r" b="b"/>
              <a:pathLst>
                <a:path w="29834" h="29817" extrusionOk="0">
                  <a:moveTo>
                    <a:pt x="29835" y="14909"/>
                  </a:moveTo>
                  <a:cubicBezTo>
                    <a:pt x="29835" y="23143"/>
                    <a:pt x="23156" y="29817"/>
                    <a:pt x="14917" y="29817"/>
                  </a:cubicBezTo>
                  <a:cubicBezTo>
                    <a:pt x="6679" y="29817"/>
                    <a:pt x="0" y="23143"/>
                    <a:pt x="0" y="14909"/>
                  </a:cubicBezTo>
                  <a:cubicBezTo>
                    <a:pt x="0" y="6675"/>
                    <a:pt x="6679" y="0"/>
                    <a:pt x="14917" y="0"/>
                  </a:cubicBezTo>
                  <a:cubicBezTo>
                    <a:pt x="23156" y="0"/>
                    <a:pt x="29835" y="6675"/>
                    <a:pt x="29835" y="149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962281" y="3793368"/>
              <a:ext cx="23867" cy="23853"/>
            </a:xfrm>
            <a:custGeom>
              <a:avLst/>
              <a:gdLst/>
              <a:ahLst/>
              <a:cxnLst/>
              <a:rect l="l" t="t" r="r" b="b"/>
              <a:pathLst>
                <a:path w="23867" h="23853" extrusionOk="0">
                  <a:moveTo>
                    <a:pt x="23868" y="11927"/>
                  </a:moveTo>
                  <a:cubicBezTo>
                    <a:pt x="23868" y="18514"/>
                    <a:pt x="18525" y="23854"/>
                    <a:pt x="11934" y="23854"/>
                  </a:cubicBezTo>
                  <a:cubicBezTo>
                    <a:pt x="5343" y="23854"/>
                    <a:pt x="0" y="18514"/>
                    <a:pt x="0" y="11927"/>
                  </a:cubicBezTo>
                  <a:cubicBezTo>
                    <a:pt x="0" y="5340"/>
                    <a:pt x="5343" y="0"/>
                    <a:pt x="11934" y="0"/>
                  </a:cubicBezTo>
                  <a:cubicBezTo>
                    <a:pt x="18525" y="0"/>
                    <a:pt x="23868" y="5340"/>
                    <a:pt x="23868" y="119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8"/>
          <p:cNvSpPr txBox="1">
            <a:spLocks noGrp="1"/>
          </p:cNvSpPr>
          <p:nvPr>
            <p:ph type="ctrTitle" idx="4294967295"/>
          </p:nvPr>
        </p:nvSpPr>
        <p:spPr>
          <a:xfrm>
            <a:off x="398720" y="1331831"/>
            <a:ext cx="6232815" cy="53382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pt-BR" dirty="0"/>
              <a:t>Repetição </a:t>
            </a:r>
            <a:r>
              <a:rPr lang="pt-BR" dirty="0">
                <a:solidFill>
                  <a:srgbClr val="4A66AC"/>
                </a:solidFill>
              </a:rPr>
              <a:t>contável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337038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040EF-8578-412A-9325-6CC961B7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2" y="2966345"/>
            <a:ext cx="420948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lista = [1, 2, 3, 4, 5, 6]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100" dirty="0">
              <a:solidFill>
                <a:srgbClr val="37474F"/>
              </a:solidFill>
              <a:latin typeface="Roboto Mono"/>
            </a:endParaRP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numero </a:t>
            </a:r>
            <a:r>
              <a:rPr lang="pt-BR" altLang="pt-BR" sz="2100" dirty="0">
                <a:solidFill>
                  <a:srgbClr val="3F51B5"/>
                </a:solidFill>
                <a:latin typeface="Roboto Mono"/>
              </a:rPr>
              <a:t>in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lista: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   print(numero)</a:t>
            </a:r>
            <a:r>
              <a:rPr lang="pt-BR" altLang="pt-BR" sz="2100" dirty="0"/>
              <a:t> </a:t>
            </a:r>
            <a:endParaRPr lang="pt-BR" altLang="pt-BR" sz="2100" dirty="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568D88-99D1-48AB-BB84-2030E452AB68}"/>
              </a:ext>
            </a:extLst>
          </p:cNvPr>
          <p:cNvSpPr/>
          <p:nvPr/>
        </p:nvSpPr>
        <p:spPr>
          <a:xfrm>
            <a:off x="1644483" y="4708970"/>
            <a:ext cx="243391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lista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3B3388C-761C-42C3-865D-49F3C2AC6506}"/>
              </a:ext>
            </a:extLst>
          </p:cNvPr>
          <p:cNvSpPr/>
          <p:nvPr/>
        </p:nvSpPr>
        <p:spPr>
          <a:xfrm>
            <a:off x="5471512" y="2723615"/>
            <a:ext cx="3317693" cy="26295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C00000"/>
                </a:solidFill>
                <a:latin typeface="Roboto Mono"/>
                <a:cs typeface="Arial"/>
              </a:rPr>
              <a:t>OBS:</a:t>
            </a:r>
            <a:r>
              <a:rPr lang="pt-BR" dirty="0">
                <a:solidFill>
                  <a:srgbClr val="37474F"/>
                </a:solidFill>
                <a:latin typeface="Roboto Mono"/>
                <a:cs typeface="Arial"/>
              </a:rPr>
              <a:t> Listas em </a:t>
            </a:r>
            <a:r>
              <a:rPr lang="pt-BR" i="1" dirty="0">
                <a:solidFill>
                  <a:srgbClr val="37474F"/>
                </a:solidFill>
                <a:latin typeface="Roboto Mono"/>
                <a:cs typeface="Arial"/>
              </a:rPr>
              <a:t>Python</a:t>
            </a:r>
            <a:r>
              <a:rPr lang="pt-BR" dirty="0">
                <a:solidFill>
                  <a:srgbClr val="37474F"/>
                </a:solidFill>
                <a:latin typeface="Roboto Mono"/>
                <a:cs typeface="Arial"/>
              </a:rPr>
              <a:t> funciona como </a:t>
            </a:r>
            <a:r>
              <a:rPr lang="pt-BR" b="1" dirty="0">
                <a:solidFill>
                  <a:srgbClr val="4A66AC"/>
                </a:solidFill>
                <a:latin typeface="Roboto Mono"/>
                <a:cs typeface="Arial"/>
              </a:rPr>
              <a:t>vetores /matrizes </a:t>
            </a:r>
            <a:r>
              <a:rPr lang="pt-BR" dirty="0">
                <a:solidFill>
                  <a:srgbClr val="37474F"/>
                </a:solidFill>
                <a:latin typeface="Roboto Mono"/>
                <a:cs typeface="Arial"/>
              </a:rPr>
              <a:t>(</a:t>
            </a:r>
            <a:r>
              <a:rPr lang="pt-BR" i="1" dirty="0" err="1">
                <a:solidFill>
                  <a:srgbClr val="37474F"/>
                </a:solidFill>
                <a:latin typeface="Roboto Mono"/>
                <a:cs typeface="Arial"/>
              </a:rPr>
              <a:t>arrays</a:t>
            </a:r>
            <a:r>
              <a:rPr lang="pt-BR" dirty="0">
                <a:solidFill>
                  <a:srgbClr val="37474F"/>
                </a:solidFill>
                <a:latin typeface="Roboto Mono"/>
                <a:cs typeface="Arial"/>
              </a:rPr>
              <a:t>) em outras linguagens.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410E4C-F2E4-4510-A866-422438FE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57" y="1386762"/>
            <a:ext cx="1554051" cy="10210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3EFE11-29A2-464C-B99D-AA493BE3B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50" y="3716696"/>
            <a:ext cx="228315" cy="133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34650" y="624161"/>
            <a:ext cx="84747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Listas em Python 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683567" y="1556792"/>
            <a:ext cx="7990507" cy="3473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4A66AC"/>
                </a:solidFill>
              </a:rPr>
              <a:t>Dinâmica: </a:t>
            </a:r>
            <a:r>
              <a:rPr lang="pt-BR" dirty="0"/>
              <a:t>não possui tamanho fixo; ou seja, podemos criar lista e simplesmente ir adicionando elementos. 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>
                <a:solidFill>
                  <a:srgbClr val="4A66AC"/>
                </a:solidFill>
              </a:rPr>
              <a:t>Qualquer tipo de dado</a:t>
            </a:r>
            <a:r>
              <a:rPr lang="pt-BR" dirty="0">
                <a:solidFill>
                  <a:srgbClr val="4A66AC"/>
                </a:solidFill>
              </a:rPr>
              <a:t>: </a:t>
            </a:r>
            <a:r>
              <a:rPr lang="pt-BR" dirty="0"/>
              <a:t>não possuem tipo de dado fixo; ou seja, podemos colocar qualquer tipo de dados.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As listas em Python são representadas por colchetes: [ ].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4294967295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04800" y="1212325"/>
            <a:ext cx="84747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4294967295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22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25BA51-1875-4CED-9136-143093CE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91" y="2189943"/>
            <a:ext cx="909864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err="1">
                <a:solidFill>
                  <a:srgbClr val="37474F"/>
                </a:solidFill>
                <a:latin typeface="Roboto Mono"/>
              </a:rPr>
              <a:t>Type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 ([]) </a:t>
            </a:r>
          </a:p>
          <a:p>
            <a:pPr defTabSz="91437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37474F"/>
                </a:solidFill>
                <a:latin typeface="Roboto Mono"/>
              </a:rPr>
              <a:t>lista1 = [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 ,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76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10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43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21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98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12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43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12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100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 ] </a:t>
            </a:r>
          </a:p>
          <a:p>
            <a:pPr defTabSz="91437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37474F"/>
                </a:solidFill>
                <a:latin typeface="Roboto Mono"/>
              </a:rPr>
              <a:t>lista2 = [‘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P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’, ‘</a:t>
            </a:r>
            <a:r>
              <a:rPr lang="pt-BR" altLang="pt-BR" dirty="0">
                <a:solidFill>
                  <a:srgbClr val="C00000"/>
                </a:solidFill>
                <a:latin typeface="Roboto Mono"/>
              </a:rPr>
              <a:t>y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’, ‘</a:t>
            </a:r>
            <a:r>
              <a:rPr lang="pt-BR" altLang="pt-BR" dirty="0">
                <a:solidFill>
                  <a:srgbClr val="C00000"/>
                </a:solidFill>
                <a:latin typeface="Roboto Mono"/>
              </a:rPr>
              <a:t>t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’, ‘</a:t>
            </a:r>
            <a:r>
              <a:rPr lang="pt-BR" altLang="pt-BR" dirty="0">
                <a:solidFill>
                  <a:srgbClr val="C00000"/>
                </a:solidFill>
                <a:latin typeface="Roboto Mono"/>
              </a:rPr>
              <a:t>h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’, ‘</a:t>
            </a:r>
            <a:r>
              <a:rPr lang="pt-BR" altLang="pt-BR" dirty="0">
                <a:solidFill>
                  <a:srgbClr val="C00000"/>
                </a:solidFill>
                <a:latin typeface="Roboto Mono"/>
              </a:rPr>
              <a:t>o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’, ‘</a:t>
            </a:r>
            <a:r>
              <a:rPr lang="pt-BR" altLang="pt-BR" dirty="0">
                <a:solidFill>
                  <a:srgbClr val="C00000"/>
                </a:solidFill>
                <a:latin typeface="Roboto Mono"/>
              </a:rPr>
              <a:t>n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’] </a:t>
            </a:r>
          </a:p>
          <a:p>
            <a:pPr defTabSz="91437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37474F"/>
                </a:solidFill>
                <a:latin typeface="Roboto Mono"/>
              </a:rPr>
              <a:t>lista3 = []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dirty="0">
                <a:solidFill>
                  <a:srgbClr val="37474F"/>
                </a:solidFill>
                <a:latin typeface="Roboto Mono"/>
              </a:rPr>
              <a:t>Lista4 = [‘</a:t>
            </a:r>
            <a:r>
              <a:rPr lang="pt-BR" altLang="pt-BR" dirty="0">
                <a:solidFill>
                  <a:srgbClr val="C53929"/>
                </a:solidFill>
                <a:latin typeface="Roboto Mono"/>
              </a:rPr>
              <a:t>Python</a:t>
            </a:r>
            <a:r>
              <a:rPr lang="pt-BR" altLang="pt-BR" dirty="0">
                <a:solidFill>
                  <a:srgbClr val="37474F"/>
                </a:solidFill>
                <a:latin typeface="Roboto Mono"/>
              </a:rPr>
              <a:t>’]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500" dirty="0">
              <a:latin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59755D9-3A10-437A-BB76-3A35556DF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875" y="1055939"/>
            <a:ext cx="1554051" cy="1021073"/>
          </a:xfrm>
          <a:prstGeom prst="rect">
            <a:avLst/>
          </a:prstGeom>
        </p:spPr>
      </p:pic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155681D2-9BFD-4512-8CD3-91C7F1A02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848" y="3535887"/>
            <a:ext cx="4794575" cy="2464024"/>
          </a:xfrm>
          <a:prstGeom prst="rect">
            <a:avLst/>
          </a:prstGeom>
        </p:spPr>
      </p:pic>
      <p:pic>
        <p:nvPicPr>
          <p:cNvPr id="14" name="Imagem 13" descr="Uma imagem contendo texto&#10;&#10;Descrição gerada automaticamente">
            <a:extLst>
              <a:ext uri="{FF2B5EF4-FFF2-40B4-BE49-F238E27FC236}">
                <a16:creationId xmlns:a16="http://schemas.microsoft.com/office/drawing/2014/main" id="{91F3A37F-123B-4398-9EFC-1E3FE850CDC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8627" y="3747852"/>
            <a:ext cx="3161656" cy="874058"/>
          </a:xfrm>
          <a:prstGeom prst="rect">
            <a:avLst/>
          </a:prstGeom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BB04869-803D-42A7-94CB-8AADCCB847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4108" y="3535888"/>
            <a:ext cx="2375990" cy="562061"/>
          </a:xfrm>
          <a:prstGeom prst="rect">
            <a:avLst/>
          </a:prstGeom>
        </p:spPr>
      </p:pic>
      <p:pic>
        <p:nvPicPr>
          <p:cNvPr id="13" name="Imagem 12" descr="Uma imagem contendo objeto, relógio, medidor&#10;&#10;Descrição gerada automaticamente">
            <a:extLst>
              <a:ext uri="{FF2B5EF4-FFF2-40B4-BE49-F238E27FC236}">
                <a16:creationId xmlns:a16="http://schemas.microsoft.com/office/drawing/2014/main" id="{F9FBBE55-7FB6-41B3-86AC-73082EEC7B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38" b="448"/>
          <a:stretch/>
        </p:blipFill>
        <p:spPr>
          <a:xfrm>
            <a:off x="4414107" y="4150487"/>
            <a:ext cx="4781082" cy="584165"/>
          </a:xfrm>
          <a:prstGeom prst="rect">
            <a:avLst/>
          </a:prstGeom>
        </p:spPr>
      </p:pic>
      <p:pic>
        <p:nvPicPr>
          <p:cNvPr id="18" name="Imagem 17" descr="Uma imagem contendo objeto, antena, relógio&#10;&#10;Descrição gerada automaticamente">
            <a:extLst>
              <a:ext uri="{FF2B5EF4-FFF2-40B4-BE49-F238E27FC236}">
                <a16:creationId xmlns:a16="http://schemas.microsoft.com/office/drawing/2014/main" id="{5EBDA343-1779-47E8-B4B6-2E42C95AC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108" y="4768061"/>
            <a:ext cx="3035564" cy="609047"/>
          </a:xfrm>
          <a:prstGeom prst="rect">
            <a:avLst/>
          </a:prstGeom>
        </p:spPr>
      </p:pic>
      <p:pic>
        <p:nvPicPr>
          <p:cNvPr id="20" name="Imagem 1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9CD0FAF-6EBD-409F-965A-E53F8E0566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4107" y="5413972"/>
            <a:ext cx="1489152" cy="58018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ABAB239-2C40-4808-B823-0F0F9AD8B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4308" y="5415308"/>
            <a:ext cx="1932905" cy="583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302551" y="1349100"/>
            <a:ext cx="84747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Funções e métodos dos objetos do tipo lista</a:t>
            </a:r>
            <a:br>
              <a:rPr lang="pt-BR" dirty="0"/>
            </a:b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4294967295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23</a:t>
            </a:fld>
            <a:endParaRPr/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975A076C-2336-47DD-898B-9EA5BA0C1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10836"/>
              </p:ext>
            </p:extLst>
          </p:nvPr>
        </p:nvGraphicFramePr>
        <p:xfrm>
          <a:off x="421059" y="2471841"/>
          <a:ext cx="5186088" cy="24513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70756">
                  <a:extLst>
                    <a:ext uri="{9D8B030D-6E8A-4147-A177-3AD203B41FA5}">
                      <a16:colId xmlns:a16="http://schemas.microsoft.com/office/drawing/2014/main" val="1323076490"/>
                    </a:ext>
                  </a:extLst>
                </a:gridCol>
                <a:gridCol w="3915332">
                  <a:extLst>
                    <a:ext uri="{9D8B030D-6E8A-4147-A177-3AD203B41FA5}">
                      <a16:colId xmlns:a16="http://schemas.microsoft.com/office/drawing/2014/main" val="3877384787"/>
                    </a:ext>
                  </a:extLst>
                </a:gridCol>
              </a:tblGrid>
              <a:tr h="597119">
                <a:tc>
                  <a:txBody>
                    <a:bodyPr/>
                    <a:lstStyle/>
                    <a:p>
                      <a:r>
                        <a:rPr lang="pt-BR" sz="1400" dirty="0"/>
                        <a:t>FUNÇÃO / MÉTODOS 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 </a:t>
                      </a:r>
                      <a:endParaRPr lang="pt-B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0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u="none" strike="noStrike" cap="none" dirty="0" err="1">
                          <a:effectLst/>
                          <a:sym typeface="Arial"/>
                        </a:rPr>
                        <a:t>append</a:t>
                      </a:r>
                      <a:r>
                        <a:rPr lang="pt-BR" sz="1400" u="none" strike="noStrike" cap="none" dirty="0">
                          <a:effectLst/>
                          <a:sym typeface="Arial"/>
                        </a:rPr>
                        <a:t>()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40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Adição de um elemento na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3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u="none" strike="noStrike" cap="none" dirty="0" err="1">
                          <a:effectLst/>
                          <a:sym typeface="Arial"/>
                        </a:rPr>
                        <a:t>insert</a:t>
                      </a:r>
                      <a:r>
                        <a:rPr lang="pt-BR" sz="1400" u="none" strike="noStrike" cap="none" dirty="0">
                          <a:effectLst/>
                          <a:sym typeface="Arial"/>
                        </a:rPr>
                        <a:t>()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u="none" strike="noStrike" cap="none" dirty="0">
                          <a:effectLst/>
                          <a:sym typeface="Arial"/>
                        </a:rPr>
                        <a:t>Adiciona um item em uma posição X da lista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u="none" strike="noStrike" cap="none" dirty="0">
                          <a:effectLst/>
                          <a:sym typeface="Arial"/>
                        </a:rPr>
                        <a:t>remove()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u="none" strike="noStrike" cap="none" dirty="0">
                          <a:effectLst/>
                          <a:sym typeface="Arial"/>
                        </a:rPr>
                        <a:t>Remove um item em uma posição X da lista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6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u="none" strike="noStrike" cap="none" dirty="0" err="1">
                          <a:effectLst/>
                          <a:sym typeface="Arial"/>
                        </a:rPr>
                        <a:t>sort</a:t>
                      </a:r>
                      <a:r>
                        <a:rPr lang="pt-BR" sz="1400" u="none" strike="noStrike" cap="none" dirty="0">
                          <a:effectLst/>
                          <a:sym typeface="Arial"/>
                        </a:rPr>
                        <a:t>()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u="none" strike="noStrike" cap="none" dirty="0">
                          <a:effectLst/>
                          <a:sym typeface="Arial"/>
                        </a:rPr>
                        <a:t>Ordenar uma lista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40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40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Reverter os elementos da lista</a:t>
                      </a:r>
                      <a:endParaRPr kumimoji="0" lang="pt-BR" sz="1400" u="none" strike="noStrike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543353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8249C713-0258-485A-9D64-B02AE0FF6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5" r="24756"/>
          <a:stretch/>
        </p:blipFill>
        <p:spPr>
          <a:xfrm>
            <a:off x="6241255" y="2315276"/>
            <a:ext cx="2535997" cy="222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04800" y="1212325"/>
            <a:ext cx="84747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4294967295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24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25BA51-1875-4CED-9136-143093CE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21" y="2175325"/>
            <a:ext cx="4533292" cy="86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lista1 = [</a:t>
            </a:r>
            <a:r>
              <a:rPr lang="pt-BR" altLang="pt-BR" sz="2100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sz="2100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 ,</a:t>
            </a:r>
            <a:r>
              <a:rPr lang="pt-BR" altLang="pt-BR" sz="2100" dirty="0">
                <a:solidFill>
                  <a:srgbClr val="C53929"/>
                </a:solidFill>
                <a:latin typeface="Roboto Mono"/>
              </a:rPr>
              <a:t> 2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sz="2100" dirty="0">
                <a:solidFill>
                  <a:srgbClr val="C53929"/>
                </a:solidFill>
                <a:latin typeface="Roboto Mono"/>
              </a:rPr>
              <a:t>10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, </a:t>
            </a:r>
            <a:r>
              <a:rPr lang="pt-BR" altLang="pt-BR" sz="2100" dirty="0">
                <a:solidFill>
                  <a:srgbClr val="C53929"/>
                </a:solidFill>
                <a:latin typeface="Roboto Mono"/>
              </a:rPr>
              <a:t>43</a:t>
            </a:r>
            <a:r>
              <a:rPr lang="pt-BR" altLang="pt-BR" sz="2100" dirty="0">
                <a:solidFill>
                  <a:srgbClr val="37474F"/>
                </a:solidFill>
                <a:latin typeface="Roboto Mono"/>
              </a:rPr>
              <a:t>] 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500" dirty="0">
              <a:latin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59755D9-3A10-437A-BB76-3A35556DF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875" y="1055939"/>
            <a:ext cx="1554051" cy="1021073"/>
          </a:xfrm>
          <a:prstGeom prst="rect">
            <a:avLst/>
          </a:prstGeom>
        </p:spPr>
      </p:pic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155681D2-9BFD-4512-8CD3-91C7F1A02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076015"/>
            <a:ext cx="9151422" cy="2923896"/>
          </a:xfrm>
          <a:prstGeom prst="rect">
            <a:avLst/>
          </a:prstGeom>
        </p:spPr>
      </p:pic>
      <p:pic>
        <p:nvPicPr>
          <p:cNvPr id="14" name="Imagem 13" descr="Uma imagem contendo texto&#10;&#10;Descrição gerada automaticamente">
            <a:extLst>
              <a:ext uri="{FF2B5EF4-FFF2-40B4-BE49-F238E27FC236}">
                <a16:creationId xmlns:a16="http://schemas.microsoft.com/office/drawing/2014/main" id="{91F3A37F-123B-4398-9EFC-1E3FE850CDC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5462" y="3504448"/>
            <a:ext cx="5138373" cy="874058"/>
          </a:xfrm>
          <a:prstGeom prst="rect">
            <a:avLst/>
          </a:prstGeom>
        </p:spPr>
      </p:pic>
      <p:pic>
        <p:nvPicPr>
          <p:cNvPr id="3" name="Imagem 2" descr="Uma imagem contendo laranja, relógio&#10;&#10;Descrição gerada automaticamente">
            <a:extLst>
              <a:ext uri="{FF2B5EF4-FFF2-40B4-BE49-F238E27FC236}">
                <a16:creationId xmlns:a16="http://schemas.microsoft.com/office/drawing/2014/main" id="{23ABFAA1-5283-45DA-88BC-659D74209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1" y="3458401"/>
            <a:ext cx="3594843" cy="12313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2E917E-0547-4FD4-9F88-5F452804E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31" y="3429000"/>
            <a:ext cx="3351461" cy="12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04800" y="1212325"/>
            <a:ext cx="84747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4294967295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25</a:t>
            </a:fld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59755D9-3A10-437A-BB76-3A35556DF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875" y="1055939"/>
            <a:ext cx="1554051" cy="10210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EDE88F-AEA4-4289-A994-A49999E3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50790"/>
            <a:ext cx="160460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7474F"/>
                </a:solidFill>
                <a:latin typeface="Roboto Mono"/>
              </a:rPr>
              <a:t>carrinho = []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CB4971-8573-4E9E-B39F-1E0AA08FC3F7}"/>
              </a:ext>
            </a:extLst>
          </p:cNvPr>
          <p:cNvSpPr txBox="1"/>
          <p:nvPr/>
        </p:nvSpPr>
        <p:spPr>
          <a:xfrm>
            <a:off x="228601" y="2397010"/>
            <a:ext cx="4575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produto = </a:t>
            </a:r>
            <a:r>
              <a:rPr lang="pt-BR" altLang="pt-BR" sz="1400" dirty="0">
                <a:solidFill>
                  <a:srgbClr val="388E3C"/>
                </a:solidFill>
                <a:latin typeface="Roboto Mono"/>
              </a:rPr>
              <a:t>‘’</a:t>
            </a: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 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2426E5-0F86-4376-B8FC-5930C9A9DBD3}"/>
              </a:ext>
            </a:extLst>
          </p:cNvPr>
          <p:cNvSpPr txBox="1"/>
          <p:nvPr/>
        </p:nvSpPr>
        <p:spPr>
          <a:xfrm>
            <a:off x="228601" y="2658619"/>
            <a:ext cx="457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 err="1">
                <a:solidFill>
                  <a:srgbClr val="3F51B5"/>
                </a:solidFill>
                <a:latin typeface="Roboto Mono"/>
              </a:rPr>
              <a:t>while</a:t>
            </a: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 produto !=</a:t>
            </a:r>
            <a:r>
              <a:rPr lang="pt-BR" altLang="pt-BR" sz="1400" dirty="0">
                <a:solidFill>
                  <a:srgbClr val="388E3C"/>
                </a:solidFill>
                <a:latin typeface="Roboto Mono"/>
              </a:rPr>
              <a:t>'sair’</a:t>
            </a: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: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8F4B96-F832-4BFF-A584-E43E525655EF}"/>
              </a:ext>
            </a:extLst>
          </p:cNvPr>
          <p:cNvSpPr txBox="1"/>
          <p:nvPr/>
        </p:nvSpPr>
        <p:spPr>
          <a:xfrm>
            <a:off x="228601" y="2722936"/>
            <a:ext cx="828387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400" dirty="0">
              <a:solidFill>
                <a:srgbClr val="37474F"/>
              </a:solidFill>
              <a:latin typeface="Roboto Mono"/>
            </a:endParaRP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    print(</a:t>
            </a:r>
            <a:r>
              <a:rPr lang="pt-BR" altLang="pt-BR" sz="1400" dirty="0">
                <a:solidFill>
                  <a:srgbClr val="388E3C"/>
                </a:solidFill>
                <a:latin typeface="Roboto Mono"/>
              </a:rPr>
              <a:t>"Adicione um produto na lista ou digite 'sair' para sair: "</a:t>
            </a: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) 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    produto = input() 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F51B5"/>
                </a:solidFill>
                <a:latin typeface="Roboto Mono"/>
              </a:rPr>
              <a:t>    </a:t>
            </a:r>
            <a:r>
              <a:rPr lang="pt-BR" altLang="pt-BR" sz="1400" dirty="0" err="1">
                <a:solidFill>
                  <a:srgbClr val="3F51B5"/>
                </a:solidFill>
                <a:latin typeface="Roboto Mono"/>
              </a:rPr>
              <a:t>if</a:t>
            </a: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 produto !=</a:t>
            </a:r>
            <a:r>
              <a:rPr lang="pt-BR" altLang="pt-BR" sz="1400" dirty="0">
                <a:solidFill>
                  <a:srgbClr val="388E3C"/>
                </a:solidFill>
                <a:latin typeface="Roboto Mono"/>
              </a:rPr>
              <a:t>'sair’</a:t>
            </a: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: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        </a:t>
            </a:r>
            <a:r>
              <a:rPr lang="pt-BR" altLang="pt-BR" sz="1400" dirty="0" err="1">
                <a:solidFill>
                  <a:srgbClr val="37474F"/>
                </a:solidFill>
                <a:latin typeface="Roboto Mono"/>
              </a:rPr>
              <a:t>carrinho.append</a:t>
            </a: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(produto) 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400" dirty="0">
              <a:solidFill>
                <a:srgbClr val="3F51B5"/>
              </a:solidFill>
              <a:latin typeface="Roboto Mono"/>
            </a:endParaRP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B4CBC1-E20A-471E-850B-5AC6EEF975D9}"/>
              </a:ext>
            </a:extLst>
          </p:cNvPr>
          <p:cNvSpPr txBox="1"/>
          <p:nvPr/>
        </p:nvSpPr>
        <p:spPr>
          <a:xfrm>
            <a:off x="228601" y="4126079"/>
            <a:ext cx="4575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 produto </a:t>
            </a:r>
            <a:r>
              <a:rPr lang="pt-BR" altLang="pt-BR" sz="1400" dirty="0">
                <a:solidFill>
                  <a:srgbClr val="3F51B5"/>
                </a:solidFill>
                <a:latin typeface="Roboto Mono"/>
              </a:rPr>
              <a:t>in</a:t>
            </a: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 carrinho: </a:t>
            </a:r>
          </a:p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7474F"/>
                </a:solidFill>
                <a:latin typeface="Roboto Mono"/>
              </a:rPr>
              <a:t>    print(produto)</a:t>
            </a:r>
            <a:r>
              <a:rPr lang="pt-BR" altLang="pt-BR" sz="1400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5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107504" y="1988840"/>
            <a:ext cx="8795320" cy="3822782"/>
          </a:xfrm>
        </p:spPr>
        <p:txBody>
          <a:bodyPr>
            <a:normAutofit/>
          </a:bodyPr>
          <a:lstStyle/>
          <a:p>
            <a:pPr marL="0" marR="7620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4400" dirty="0">
                <a:solidFill>
                  <a:srgbClr val="333333"/>
                </a:solidFill>
                <a:latin typeface="Arial" panose="020B0604020202020204" pitchFamily="34" charset="0"/>
                <a:hlinkClick r:id="rId2"/>
              </a:rPr>
              <a:t>Estrutura de string </a:t>
            </a:r>
            <a:endParaRPr lang="pt-BR" sz="4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marR="76200" lv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4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Estrutura de repetição </a:t>
            </a:r>
            <a:endParaRPr lang="pt-BR" sz="4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76200" lv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4400" dirty="0">
                <a:solidFill>
                  <a:srgbClr val="333333"/>
                </a:solidFill>
                <a:latin typeface="Arial" panose="020B0604020202020204" pitchFamily="34" charset="0"/>
                <a:hlinkClick r:id="rId4"/>
              </a:rPr>
              <a:t>Estrutura de lista </a:t>
            </a:r>
            <a:endParaRPr lang="pt-BR" sz="4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marR="76200" lv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pt-BR" sz="4400" dirty="0"/>
          </a:p>
        </p:txBody>
      </p:sp>
      <p:pic>
        <p:nvPicPr>
          <p:cNvPr id="6" name="Imagem 5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9D601CE9-9C0D-4E7D-982E-6C7A1570D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76672"/>
            <a:ext cx="3456384" cy="13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9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572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5D9-82FC-D64D-A0DD-B263E53150E5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048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7DEA9-D33D-4853-B9F1-D0177DAF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200"/>
              <a:t>Paradigmas de Linguagens de Programação em Python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10E023-FE4E-497C-8F76-61A97819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0608" y="785337"/>
            <a:ext cx="9144000" cy="51435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4F5DD6-A177-469B-86C1-49CD93B0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227" y="92435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9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5">
            <a:extLst>
              <a:ext uri="{FF2B5EF4-FFF2-40B4-BE49-F238E27FC236}">
                <a16:creationId xmlns:a16="http://schemas.microsoft.com/office/drawing/2014/main" id="{7C1F1EFF-C9F7-44B0-AF7C-1617B7D4F355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7488832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Tipos</a:t>
            </a:r>
          </a:p>
          <a:p>
            <a:endParaRPr lang="pt-B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E176AF-D282-4596-905F-592BE71ACB19}"/>
              </a:ext>
            </a:extLst>
          </p:cNvPr>
          <p:cNvSpPr txBox="1">
            <a:spLocks/>
          </p:cNvSpPr>
          <p:nvPr/>
        </p:nvSpPr>
        <p:spPr>
          <a:xfrm>
            <a:off x="107504" y="1988840"/>
            <a:ext cx="5616624" cy="382278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000" dirty="0">
                <a:latin typeface="JansonTextLTStd-Roman"/>
              </a:rPr>
              <a:t>O tipo é uma forma de </a:t>
            </a:r>
            <a:r>
              <a:rPr lang="pt-BR" sz="3000" b="1" dirty="0">
                <a:solidFill>
                  <a:srgbClr val="A04DA3"/>
                </a:solidFill>
                <a:latin typeface="JansonTextLTStd-Roman"/>
              </a:rPr>
              <a:t>classificar as informação</a:t>
            </a:r>
            <a:r>
              <a:rPr lang="pt-BR" sz="3000" dirty="0">
                <a:latin typeface="JansonTextLTStd-Roman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pt-BR" sz="3000" dirty="0">
                <a:latin typeface="JansonTextLTStd-Roman"/>
              </a:rPr>
              <a:t>As linguagens de programação normalmente trazem implementado o que é chamado de </a:t>
            </a:r>
            <a:r>
              <a:rPr lang="pt-BR" sz="3000" b="1" dirty="0">
                <a:solidFill>
                  <a:srgbClr val="A04DA3"/>
                </a:solidFill>
                <a:latin typeface="JansonTextLTStd-Roman"/>
              </a:rPr>
              <a:t>tipos primitivos</a:t>
            </a:r>
            <a:r>
              <a:rPr lang="pt-BR" sz="3000" dirty="0">
                <a:latin typeface="JansonTextLTStd-Roman"/>
              </a:rPr>
              <a:t>, isto é, </a:t>
            </a:r>
            <a:r>
              <a:rPr lang="pt-BR" sz="3000" b="1" dirty="0">
                <a:solidFill>
                  <a:srgbClr val="A04DA3"/>
                </a:solidFill>
                <a:latin typeface="JansonTextLTStd-Roman"/>
              </a:rPr>
              <a:t>o tipo de dado mais genérico possível</a:t>
            </a:r>
            <a:r>
              <a:rPr lang="pt-BR" sz="3000" dirty="0">
                <a:latin typeface="JansonTextLTStd-Roman"/>
              </a:rPr>
              <a:t>.</a:t>
            </a:r>
          </a:p>
        </p:txBody>
      </p:sp>
      <p:pic>
        <p:nvPicPr>
          <p:cNvPr id="5" name="Imagem 4" descr="Uma imagem contendo grupo, diferente, pássaro, voando&#10;&#10;Descrição gerada automaticamente">
            <a:extLst>
              <a:ext uri="{FF2B5EF4-FFF2-40B4-BE49-F238E27FC236}">
                <a16:creationId xmlns:a16="http://schemas.microsoft.com/office/drawing/2014/main" id="{0C1CB952-8FAF-4F8F-92E0-66C29236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92896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686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5">
            <a:extLst>
              <a:ext uri="{FF2B5EF4-FFF2-40B4-BE49-F238E27FC236}">
                <a16:creationId xmlns:a16="http://schemas.microsoft.com/office/drawing/2014/main" id="{7C1F1EFF-C9F7-44B0-AF7C-1617B7D4F355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7488832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Tipos primitivos de dados </a:t>
            </a:r>
          </a:p>
          <a:p>
            <a:endParaRPr lang="pt-B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E176AF-D282-4596-905F-592BE71ACB19}"/>
              </a:ext>
            </a:extLst>
          </p:cNvPr>
          <p:cNvSpPr txBox="1">
            <a:spLocks/>
          </p:cNvSpPr>
          <p:nvPr/>
        </p:nvSpPr>
        <p:spPr>
          <a:xfrm>
            <a:off x="107504" y="1988840"/>
            <a:ext cx="6192688" cy="382278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400" b="0" i="0" dirty="0">
                <a:effectLst/>
                <a:latin typeface="JansonTextLTStd-Roman"/>
              </a:rPr>
              <a:t>Na informática tudo é manipulado como sendo </a:t>
            </a:r>
            <a:r>
              <a:rPr lang="pt-BR" sz="2400" b="1" i="0" dirty="0">
                <a:solidFill>
                  <a:srgbClr val="A04DA3"/>
                </a:solidFill>
                <a:effectLst/>
                <a:latin typeface="JansonTextLTStd-Roman"/>
              </a:rPr>
              <a:t>bits. </a:t>
            </a:r>
          </a:p>
          <a:p>
            <a:pPr algn="just">
              <a:lnSpc>
                <a:spcPct val="150000"/>
              </a:lnSpc>
            </a:pPr>
            <a:r>
              <a:rPr lang="pt-BR" sz="2400" b="0" i="0" dirty="0">
                <a:effectLst/>
                <a:latin typeface="JansonTextLTStd-Roman"/>
              </a:rPr>
              <a:t>Quando manipulamos letras estamos trabalhando também com </a:t>
            </a:r>
            <a:r>
              <a:rPr lang="pt-BR" sz="2400" b="1" i="0" dirty="0">
                <a:solidFill>
                  <a:srgbClr val="A04DA3"/>
                </a:solidFill>
                <a:effectLst/>
                <a:latin typeface="JansonTextLTStd-Roman"/>
              </a:rPr>
              <a:t>bits. </a:t>
            </a:r>
            <a:r>
              <a:rPr lang="pt-BR" sz="2400" b="0" i="0" dirty="0">
                <a:effectLst/>
                <a:latin typeface="JansonTextLTStd-Roman"/>
              </a:rPr>
              <a:t>Então, vamos definir agora, que num primeiro momento, toda informação é de fato </a:t>
            </a:r>
            <a:r>
              <a:rPr lang="pt-BR" sz="2400" b="1" i="0" dirty="0">
                <a:solidFill>
                  <a:srgbClr val="A04DA3"/>
                </a:solidFill>
                <a:effectLst/>
                <a:latin typeface="JansonTextLTStd-Roman"/>
              </a:rPr>
              <a:t>um caractere</a:t>
            </a:r>
            <a:r>
              <a:rPr lang="pt-BR" sz="2400" b="0" i="0" dirty="0">
                <a:effectLst/>
                <a:latin typeface="JansonTextLTStd-Roman"/>
              </a:rPr>
              <a:t>, seja ele uma </a:t>
            </a:r>
            <a:r>
              <a:rPr lang="pt-BR" sz="2400" b="1" i="0" dirty="0">
                <a:solidFill>
                  <a:srgbClr val="A04DA3"/>
                </a:solidFill>
                <a:effectLst/>
                <a:latin typeface="JansonTextLTStd-Roman"/>
              </a:rPr>
              <a:t>letra, um número, um símbolo ou então, um caractere especial</a:t>
            </a:r>
            <a:r>
              <a:rPr lang="pt-BR" sz="2400" b="0" i="0" dirty="0">
                <a:effectLst/>
                <a:latin typeface="JansonTextLTStd-Roman"/>
              </a:rPr>
              <a:t>.</a:t>
            </a:r>
            <a:endParaRPr lang="pt-BR" sz="3000" dirty="0">
              <a:latin typeface="JansonTextLTStd-Roman"/>
            </a:endParaRPr>
          </a:p>
        </p:txBody>
      </p:sp>
      <p:pic>
        <p:nvPicPr>
          <p:cNvPr id="5" name="Imagem 4" descr="Teclado de computador&#10;&#10;Descrição gerada automaticamente">
            <a:extLst>
              <a:ext uri="{FF2B5EF4-FFF2-40B4-BE49-F238E27FC236}">
                <a16:creationId xmlns:a16="http://schemas.microsoft.com/office/drawing/2014/main" id="{67707E31-224A-4985-9AB0-D41893929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21" y="1916832"/>
            <a:ext cx="2627075" cy="1641922"/>
          </a:xfrm>
          <a:prstGeom prst="rect">
            <a:avLst/>
          </a:prstGeom>
        </p:spPr>
      </p:pic>
      <p:pic>
        <p:nvPicPr>
          <p:cNvPr id="7" name="Imagem 6" descr="Teclado de computador&#10;&#10;Descrição gerada automaticamente">
            <a:extLst>
              <a:ext uri="{FF2B5EF4-FFF2-40B4-BE49-F238E27FC236}">
                <a16:creationId xmlns:a16="http://schemas.microsoft.com/office/drawing/2014/main" id="{59FB0BA0-6996-40FC-A592-391F71E5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21" y="3661224"/>
            <a:ext cx="2627075" cy="16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5">
            <a:extLst>
              <a:ext uri="{FF2B5EF4-FFF2-40B4-BE49-F238E27FC236}">
                <a16:creationId xmlns:a16="http://schemas.microsoft.com/office/drawing/2014/main" id="{7C1F1EFF-C9F7-44B0-AF7C-1617B7D4F355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7488832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Tipos primitivos</a:t>
            </a:r>
          </a:p>
          <a:p>
            <a:endParaRPr lang="pt-B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E176AF-D282-4596-905F-592BE71ACB19}"/>
              </a:ext>
            </a:extLst>
          </p:cNvPr>
          <p:cNvSpPr txBox="1">
            <a:spLocks/>
          </p:cNvSpPr>
          <p:nvPr/>
        </p:nvSpPr>
        <p:spPr>
          <a:xfrm>
            <a:off x="-108520" y="1578333"/>
            <a:ext cx="6192688" cy="382278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1800" dirty="0">
                <a:latin typeface="JansonTextLTStd-Roman"/>
              </a:rPr>
              <a:t>Cada linguagem de programação tem seus tipos primitivos, em Python são:  </a:t>
            </a:r>
          </a:p>
          <a:p>
            <a:pPr marL="859536" lvl="1" indent="-457200" algn="just"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  <a:latin typeface="JansonTextLTStd-Roman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JansonTextLTStd-Roman"/>
              </a:rPr>
              <a:t> - para números inteiros;</a:t>
            </a:r>
          </a:p>
          <a:p>
            <a:pPr marL="859536" lvl="1" indent="-457200" algn="just"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  <a:latin typeface="JansonTextLTStd-Roman"/>
              </a:rPr>
              <a:t>float</a:t>
            </a:r>
            <a:r>
              <a:rPr lang="pt-BR" sz="1800" dirty="0">
                <a:solidFill>
                  <a:schemeClr val="tx1"/>
                </a:solidFill>
                <a:latin typeface="JansonTextLTStd-Roman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JansonTextLTStd-Roman"/>
              </a:rPr>
              <a:t>double</a:t>
            </a:r>
            <a:r>
              <a:rPr lang="pt-BR" sz="1800" dirty="0">
                <a:solidFill>
                  <a:schemeClr val="tx1"/>
                </a:solidFill>
                <a:latin typeface="JansonTextLTStd-Roman"/>
              </a:rPr>
              <a:t>  - para 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Noto Serif"/>
              </a:rPr>
              <a:t>ponto flutuante; </a:t>
            </a:r>
          </a:p>
          <a:p>
            <a:pPr marL="859536" lvl="1" indent="-457200" algn="just"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  <a:latin typeface="JansonTextLTStd-Roman"/>
              </a:rPr>
              <a:t>bool</a:t>
            </a:r>
            <a:r>
              <a:rPr lang="pt-BR" sz="1800" dirty="0">
                <a:solidFill>
                  <a:schemeClr val="tx1"/>
                </a:solidFill>
                <a:latin typeface="JansonTextLTStd-Roman"/>
              </a:rPr>
              <a:t> - armazena </a:t>
            </a:r>
            <a:r>
              <a:rPr lang="pt-BR" sz="1800" dirty="0" err="1">
                <a:solidFill>
                  <a:schemeClr val="tx1"/>
                </a:solidFill>
                <a:latin typeface="JansonTextLTStd-Roman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JansonTextLTStd-Roman"/>
              </a:rPr>
              <a:t> ou False;</a:t>
            </a:r>
          </a:p>
          <a:p>
            <a:pPr marL="859536" lvl="1" indent="-457200" algn="just"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  <a:latin typeface="JansonTextLTStd-Roman"/>
              </a:rPr>
              <a:t>str</a:t>
            </a:r>
            <a:r>
              <a:rPr lang="pt-BR" sz="1800" dirty="0">
                <a:solidFill>
                  <a:schemeClr val="tx1"/>
                </a:solidFill>
                <a:latin typeface="JansonTextLTStd-Roman"/>
              </a:rPr>
              <a:t> - para conjunto de caracteres;</a:t>
            </a:r>
          </a:p>
          <a:p>
            <a:pPr marL="859536" lvl="1" indent="-457200" algn="just"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  <a:latin typeface="JansonTextLTStd-Roman"/>
              </a:rPr>
              <a:t>list</a:t>
            </a:r>
            <a:r>
              <a:rPr lang="pt-BR" sz="1800" dirty="0">
                <a:solidFill>
                  <a:schemeClr val="tx1"/>
                </a:solidFill>
                <a:latin typeface="JansonTextLTStd-Roman"/>
              </a:rPr>
              <a:t> - para agrupar um conjunto de elementos;</a:t>
            </a:r>
          </a:p>
          <a:p>
            <a:pPr marL="859536" lvl="1" indent="-457200" algn="just">
              <a:lnSpc>
                <a:spcPct val="150000"/>
              </a:lnSpc>
            </a:pPr>
            <a:r>
              <a:rPr lang="pt-BR" sz="1800" dirty="0" err="1">
                <a:solidFill>
                  <a:srgbClr val="438086"/>
                </a:solidFill>
                <a:latin typeface="JansonTextLTStd-Roman"/>
              </a:rPr>
              <a:t>tupla</a:t>
            </a:r>
            <a:r>
              <a:rPr lang="pt-BR" sz="1800" dirty="0">
                <a:solidFill>
                  <a:srgbClr val="438086"/>
                </a:solidFill>
                <a:latin typeface="JansonTextLTStd-Roman"/>
              </a:rPr>
              <a:t> - semelhante ao tipo </a:t>
            </a:r>
            <a:r>
              <a:rPr lang="pt-BR" sz="1800" dirty="0" err="1">
                <a:solidFill>
                  <a:srgbClr val="438086"/>
                </a:solidFill>
                <a:latin typeface="JansonTextLTStd-Roman"/>
              </a:rPr>
              <a:t>list</a:t>
            </a:r>
            <a:r>
              <a:rPr lang="pt-BR" sz="1800" dirty="0">
                <a:solidFill>
                  <a:srgbClr val="438086"/>
                </a:solidFill>
                <a:latin typeface="JansonTextLTStd-Roman"/>
              </a:rPr>
              <a:t>, porém, imutável;</a:t>
            </a:r>
          </a:p>
          <a:p>
            <a:pPr marL="859536" lvl="1" indent="-457200" algn="just">
              <a:lnSpc>
                <a:spcPct val="150000"/>
              </a:lnSpc>
            </a:pPr>
            <a:r>
              <a:rPr lang="pt-BR" sz="1800" dirty="0" err="1">
                <a:solidFill>
                  <a:srgbClr val="438086"/>
                </a:solidFill>
                <a:latin typeface="JansonTextLTStd-Roman"/>
              </a:rPr>
              <a:t>dic</a:t>
            </a:r>
            <a:r>
              <a:rPr lang="pt-BR" sz="1800" dirty="0">
                <a:solidFill>
                  <a:srgbClr val="438086"/>
                </a:solidFill>
                <a:latin typeface="JansonTextLTStd-Roman"/>
              </a:rPr>
              <a:t> - para agrupar elementos que serão recuperados por uma chave;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230EBE7F-EC05-4994-A527-51515693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49" y="1844824"/>
            <a:ext cx="2634590" cy="1489675"/>
          </a:xfrm>
          <a:prstGeom prst="rect">
            <a:avLst/>
          </a:prstGeom>
        </p:spPr>
      </p:pic>
      <p:pic>
        <p:nvPicPr>
          <p:cNvPr id="9" name="Imagem 8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CDBF6448-BA49-4FBC-B7F1-4482BB8C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6605" y="3715052"/>
            <a:ext cx="2599034" cy="16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7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5">
            <a:extLst>
              <a:ext uri="{FF2B5EF4-FFF2-40B4-BE49-F238E27FC236}">
                <a16:creationId xmlns:a16="http://schemas.microsoft.com/office/drawing/2014/main" id="{7C1F1EFF-C9F7-44B0-AF7C-1617B7D4F355}"/>
              </a:ext>
            </a:extLst>
          </p:cNvPr>
          <p:cNvSpPr txBox="1">
            <a:spLocks/>
          </p:cNvSpPr>
          <p:nvPr/>
        </p:nvSpPr>
        <p:spPr>
          <a:xfrm>
            <a:off x="197290" y="748585"/>
            <a:ext cx="7488832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Booleano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230EBE7F-EC05-4994-A527-51515693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49" y="1844824"/>
            <a:ext cx="2634590" cy="1489675"/>
          </a:xfrm>
          <a:prstGeom prst="rect">
            <a:avLst/>
          </a:prstGeom>
        </p:spPr>
      </p:pic>
      <p:pic>
        <p:nvPicPr>
          <p:cNvPr id="9" name="Imagem 8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CDBF6448-BA49-4FBC-B7F1-4482BB8C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6605" y="3715052"/>
            <a:ext cx="2599034" cy="1633094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65D51B2-64DB-493A-81D6-B8BAA58C7B9C}"/>
              </a:ext>
            </a:extLst>
          </p:cNvPr>
          <p:cNvSpPr txBox="1">
            <a:spLocks/>
          </p:cNvSpPr>
          <p:nvPr/>
        </p:nvSpPr>
        <p:spPr>
          <a:xfrm>
            <a:off x="107504" y="1988840"/>
            <a:ext cx="6192688" cy="382278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latin typeface="JansonTextLTStd-Roman"/>
              </a:rPr>
              <a:t>Álgebra Booleana, criada por George </a:t>
            </a:r>
            <a:r>
              <a:rPr lang="pt-BR" dirty="0" err="1">
                <a:latin typeface="JansonTextLTStd-Roman"/>
              </a:rPr>
              <a:t>Boole</a:t>
            </a:r>
            <a:r>
              <a:rPr lang="pt-BR" dirty="0">
                <a:latin typeface="JansonTextLTStd-Roman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JansonTextLTStd-Roman"/>
              </a:rPr>
              <a:t>Duas constantes – Verdadeiro ou Falso</a:t>
            </a:r>
          </a:p>
          <a:p>
            <a:pPr lvl="1" algn="just">
              <a:lnSpc>
                <a:spcPct val="150000"/>
              </a:lnSpc>
            </a:pPr>
            <a:r>
              <a:rPr lang="pt-BR" dirty="0" err="1">
                <a:latin typeface="JansonTextLTStd-Roman"/>
              </a:rPr>
              <a:t>True</a:t>
            </a:r>
            <a:r>
              <a:rPr lang="pt-BR" dirty="0">
                <a:latin typeface="JansonTextLTStd-Roman"/>
              </a:rPr>
              <a:t> -&gt; Verdadeiro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JansonTextLTStd-Roman"/>
              </a:rPr>
              <a:t>False -&gt; Falso</a:t>
            </a:r>
            <a:endParaRPr lang="pt-BR" sz="2400" dirty="0">
              <a:solidFill>
                <a:schemeClr val="tx1"/>
              </a:solidFill>
              <a:latin typeface="JansonTextLTStd-Roman"/>
            </a:endParaRPr>
          </a:p>
          <a:p>
            <a:pPr marL="411480" lvl="1" indent="0" algn="just">
              <a:lnSpc>
                <a:spcPct val="150000"/>
              </a:lnSpc>
              <a:buNone/>
            </a:pPr>
            <a:r>
              <a:rPr lang="pt-BR" sz="2400" b="1" dirty="0" err="1">
                <a:solidFill>
                  <a:srgbClr val="FF0000"/>
                </a:solidFill>
                <a:latin typeface="JansonTextLTStd-Roman"/>
              </a:rPr>
              <a:t>Obs</a:t>
            </a:r>
            <a:r>
              <a:rPr lang="pt-BR" sz="2400" b="1" dirty="0">
                <a:solidFill>
                  <a:srgbClr val="FF0000"/>
                </a:solidFill>
                <a:latin typeface="JansonTextLTStd-Roman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JansonTextLTStd-Roman"/>
              </a:rPr>
              <a:t>Sempre com a inicial maiúscula </a:t>
            </a:r>
            <a:endParaRPr lang="pt-BR" dirty="0">
              <a:latin typeface="JansonTextLTStd-Roman"/>
            </a:endParaRPr>
          </a:p>
          <a:p>
            <a:pPr lvl="1" algn="just">
              <a:lnSpc>
                <a:spcPct val="150000"/>
              </a:lnSpc>
            </a:pPr>
            <a:endParaRPr lang="pt-BR" dirty="0">
              <a:latin typeface="JansonTextLT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125335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5">
            <a:extLst>
              <a:ext uri="{FF2B5EF4-FFF2-40B4-BE49-F238E27FC236}">
                <a16:creationId xmlns:a16="http://schemas.microsoft.com/office/drawing/2014/main" id="{7C1F1EFF-C9F7-44B0-AF7C-1617B7D4F355}"/>
              </a:ext>
            </a:extLst>
          </p:cNvPr>
          <p:cNvSpPr txBox="1">
            <a:spLocks/>
          </p:cNvSpPr>
          <p:nvPr/>
        </p:nvSpPr>
        <p:spPr>
          <a:xfrm>
            <a:off x="197290" y="748585"/>
            <a:ext cx="7488832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Operações básicas 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230EBE7F-EC05-4994-A527-51515693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49" y="1844824"/>
            <a:ext cx="2634590" cy="1489675"/>
          </a:xfrm>
          <a:prstGeom prst="rect">
            <a:avLst/>
          </a:prstGeom>
        </p:spPr>
      </p:pic>
      <p:pic>
        <p:nvPicPr>
          <p:cNvPr id="9" name="Imagem 8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CDBF6448-BA49-4FBC-B7F1-4482BB8C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6605" y="3715052"/>
            <a:ext cx="2599034" cy="1633094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65D51B2-64DB-493A-81D6-B8BAA58C7B9C}"/>
              </a:ext>
            </a:extLst>
          </p:cNvPr>
          <p:cNvSpPr txBox="1">
            <a:spLocks/>
          </p:cNvSpPr>
          <p:nvPr/>
        </p:nvSpPr>
        <p:spPr>
          <a:xfrm>
            <a:off x="107504" y="1988840"/>
            <a:ext cx="6192688" cy="382278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latin typeface="JansonTextLTStd-Roman"/>
              </a:rPr>
              <a:t>negação (</a:t>
            </a:r>
            <a:r>
              <a:rPr lang="pt-BR" dirty="0" err="1">
                <a:latin typeface="JansonTextLTStd-Roman"/>
              </a:rPr>
              <a:t>not</a:t>
            </a:r>
            <a:r>
              <a:rPr lang="pt-BR" dirty="0">
                <a:latin typeface="JansonTextLTStd-Roman"/>
              </a:rPr>
              <a:t>)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FF0000"/>
                </a:solidFill>
                <a:latin typeface="JansonTextLTStd-Roman"/>
              </a:rPr>
              <a:t>Obs</a:t>
            </a:r>
            <a:r>
              <a:rPr lang="pt-BR" sz="1800" dirty="0">
                <a:solidFill>
                  <a:srgbClr val="FF0000"/>
                </a:solidFill>
                <a:latin typeface="JansonTextLTStd-Roman"/>
              </a:rPr>
              <a:t>:</a:t>
            </a:r>
            <a:r>
              <a:rPr lang="pt-BR" sz="1800" dirty="0">
                <a:latin typeface="JansonTextLTStd-Roman"/>
              </a:rPr>
              <a:t> Fazendo a negação, se o valor booleano for verdadeiro o resultado será falso</a:t>
            </a:r>
            <a:r>
              <a:rPr lang="pt-BR" dirty="0">
                <a:latin typeface="JansonTextLTStd-Roman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JansonTextLTStd-Roman"/>
              </a:rPr>
              <a:t>Ou (</a:t>
            </a:r>
            <a:r>
              <a:rPr lang="pt-BR" dirty="0" err="1">
                <a:latin typeface="JansonTextLTStd-Roman"/>
              </a:rPr>
              <a:t>or</a:t>
            </a:r>
            <a:r>
              <a:rPr lang="pt-BR" dirty="0">
                <a:latin typeface="JansonTextLTStd-Roman"/>
              </a:rPr>
              <a:t>)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FF0000"/>
                </a:solidFill>
                <a:latin typeface="JansonTextLTStd-Roman"/>
              </a:rPr>
              <a:t>Obs</a:t>
            </a:r>
            <a:r>
              <a:rPr lang="pt-BR" sz="1800" dirty="0">
                <a:solidFill>
                  <a:srgbClr val="FF0000"/>
                </a:solidFill>
                <a:latin typeface="JansonTextLTStd-Roman"/>
              </a:rPr>
              <a:t>: </a:t>
            </a:r>
            <a:r>
              <a:rPr lang="pt-BR" sz="1800" dirty="0">
                <a:latin typeface="JansonTextLTStd-Roman"/>
              </a:rPr>
              <a:t>É uma operação binária, ou seja, depende de dois valores. Ou um ou outro deve ser verdadeiro.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JansonTextLTStd-Roman"/>
              </a:rPr>
              <a:t>e (</a:t>
            </a:r>
            <a:r>
              <a:rPr lang="pt-BR" dirty="0" err="1">
                <a:latin typeface="JansonTextLTStd-Roman"/>
              </a:rPr>
              <a:t>and</a:t>
            </a:r>
            <a:r>
              <a:rPr lang="pt-BR" dirty="0">
                <a:latin typeface="JansonTextLTStd-Roman"/>
              </a:rPr>
              <a:t>)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FF0000"/>
                </a:solidFill>
                <a:latin typeface="JansonTextLTStd-Roman"/>
              </a:rPr>
              <a:t>Obs</a:t>
            </a:r>
            <a:r>
              <a:rPr lang="pt-BR" sz="1800" dirty="0">
                <a:solidFill>
                  <a:srgbClr val="FF0000"/>
                </a:solidFill>
                <a:latin typeface="JansonTextLTStd-Roman"/>
              </a:rPr>
              <a:t>: </a:t>
            </a:r>
            <a:r>
              <a:rPr lang="pt-BR" sz="1800" dirty="0">
                <a:latin typeface="JansonTextLTStd-Roman"/>
              </a:rPr>
              <a:t>Também é uma operação binária, ou seja, depende de dois valores. Ambos os valores devem ser verdadeiro.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800" dirty="0">
              <a:latin typeface="JansonTextLTStd-Roman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JansonTextLTStd-Roman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JansonTextLTStd-Roman"/>
            </a:endParaRPr>
          </a:p>
          <a:p>
            <a:pPr lvl="1" algn="just">
              <a:lnSpc>
                <a:spcPct val="150000"/>
              </a:lnSpc>
            </a:pPr>
            <a:endParaRPr lang="pt-BR" dirty="0">
              <a:latin typeface="JansonTextLT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391758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5">
            <a:extLst>
              <a:ext uri="{FF2B5EF4-FFF2-40B4-BE49-F238E27FC236}">
                <a16:creationId xmlns:a16="http://schemas.microsoft.com/office/drawing/2014/main" id="{7C1F1EFF-C9F7-44B0-AF7C-1617B7D4F355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7488832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String </a:t>
            </a:r>
          </a:p>
          <a:p>
            <a:endParaRPr lang="pt-B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E176AF-D282-4596-905F-592BE71ACB19}"/>
              </a:ext>
            </a:extLst>
          </p:cNvPr>
          <p:cNvSpPr txBox="1">
            <a:spLocks/>
          </p:cNvSpPr>
          <p:nvPr/>
        </p:nvSpPr>
        <p:spPr>
          <a:xfrm>
            <a:off x="-108520" y="1578333"/>
            <a:ext cx="6336704" cy="382278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1800" dirty="0">
                <a:latin typeface="JansonTextLTStd-Roman"/>
              </a:rPr>
              <a:t>Em Python, um dado é considerado do tipo string sempre: 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>
                <a:latin typeface="JansonTextLTStd-Roman"/>
              </a:rPr>
              <a:t>Estiver entre aspas simples -&gt; ‘um string’, ‘123’, ‘a’,  ‘</a:t>
            </a:r>
            <a:r>
              <a:rPr lang="pt-BR" altLang="pt-BR" sz="2000" dirty="0" err="1">
                <a:latin typeface="JansonTextLTStd-Roman"/>
              </a:rPr>
              <a:t>True</a:t>
            </a:r>
            <a:r>
              <a:rPr lang="pt-BR" altLang="pt-BR" sz="2000" dirty="0">
                <a:latin typeface="JansonTextLTStd-Roman"/>
              </a:rPr>
              <a:t>’ e ’23.3’.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>
                <a:latin typeface="JansonTextLTStd-Roman"/>
              </a:rPr>
              <a:t>Estiver  entre aspas duplas -&gt; “um string”, “123”, “a”,  “</a:t>
            </a:r>
            <a:r>
              <a:rPr lang="pt-BR" altLang="pt-BR" sz="2000" dirty="0" err="1">
                <a:latin typeface="JansonTextLTStd-Roman"/>
              </a:rPr>
              <a:t>True</a:t>
            </a:r>
            <a:r>
              <a:rPr lang="pt-BR" altLang="pt-BR" sz="2000" dirty="0">
                <a:latin typeface="JansonTextLTStd-Roman"/>
              </a:rPr>
              <a:t>” e “23.3”.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>
                <a:latin typeface="JansonTextLTStd-Roman"/>
              </a:rPr>
              <a:t>Estiver entre aspas simples triplas -&gt; ‘’’um string’’’, ‘’’123’’’, ‘’’a’’’,  ‘’’</a:t>
            </a:r>
            <a:r>
              <a:rPr lang="pt-BR" altLang="pt-BR" sz="2000" dirty="0" err="1">
                <a:latin typeface="JansonTextLTStd-Roman"/>
              </a:rPr>
              <a:t>True</a:t>
            </a:r>
            <a:r>
              <a:rPr lang="pt-BR" altLang="pt-BR" sz="2000" dirty="0">
                <a:latin typeface="JansonTextLTStd-Roman"/>
              </a:rPr>
              <a:t>’’’ e ’’’23.3’’’.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>
                <a:latin typeface="JansonTextLTStd-Roman"/>
              </a:rPr>
              <a:t>Estiver  entre aspas duplas triplas -&gt; “””um string”””, “””123”””, “””a”””,  “””</a:t>
            </a:r>
            <a:r>
              <a:rPr lang="pt-BR" altLang="pt-BR" sz="2000" dirty="0" err="1">
                <a:latin typeface="JansonTextLTStd-Roman"/>
              </a:rPr>
              <a:t>True</a:t>
            </a:r>
            <a:r>
              <a:rPr lang="pt-BR" altLang="pt-BR" sz="2000" dirty="0">
                <a:latin typeface="JansonTextLTStd-Roman"/>
              </a:rPr>
              <a:t>””” e “””23.3”””.</a:t>
            </a:r>
          </a:p>
          <a:p>
            <a:pPr lvl="1" algn="just">
              <a:lnSpc>
                <a:spcPct val="150000"/>
              </a:lnSpc>
            </a:pPr>
            <a:endParaRPr lang="pt-BR" altLang="pt-BR" sz="2000" dirty="0">
              <a:latin typeface="JansonTextLTStd-Roman"/>
            </a:endParaRPr>
          </a:p>
          <a:p>
            <a:pPr lvl="1" algn="just">
              <a:lnSpc>
                <a:spcPct val="150000"/>
              </a:lnSpc>
            </a:pPr>
            <a:endParaRPr lang="pt-BR" altLang="pt-BR" sz="2000" dirty="0">
              <a:latin typeface="JansonTextLTStd-Roman"/>
            </a:endParaRPr>
          </a:p>
          <a:p>
            <a:pPr lvl="1" algn="just">
              <a:lnSpc>
                <a:spcPct val="150000"/>
              </a:lnSpc>
            </a:pPr>
            <a:endParaRPr lang="pt-BR" altLang="pt-BR" sz="2000" dirty="0">
              <a:latin typeface="JansonTextLTStd-Roman"/>
            </a:endParaRPr>
          </a:p>
          <a:p>
            <a:pPr lvl="1" algn="just">
              <a:lnSpc>
                <a:spcPct val="150000"/>
              </a:lnSpc>
            </a:pPr>
            <a:endParaRPr lang="pt-BR" altLang="pt-BR" sz="2000" dirty="0">
              <a:latin typeface="JansonTextLTStd-Roman"/>
            </a:endParaRP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230EBE7F-EC05-4994-A527-51515693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49" y="1844824"/>
            <a:ext cx="2634590" cy="1489675"/>
          </a:xfrm>
          <a:prstGeom prst="rect">
            <a:avLst/>
          </a:prstGeom>
        </p:spPr>
      </p:pic>
      <p:pic>
        <p:nvPicPr>
          <p:cNvPr id="9" name="Imagem 8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CDBF6448-BA49-4FBC-B7F1-4482BB8C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6605" y="3715052"/>
            <a:ext cx="2599034" cy="16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242026" y="487573"/>
            <a:ext cx="8474700" cy="708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BR" dirty="0"/>
              <a:t>Exemplo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4294967295"/>
          </p:nvPr>
        </p:nvSpPr>
        <p:spPr>
          <a:xfrm>
            <a:off x="8674075" y="5530900"/>
            <a:ext cx="469800" cy="46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9</a:t>
            </a:fld>
            <a:endParaRPr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F50B1BE-2F79-4A03-A940-4078B6D415DA}"/>
              </a:ext>
            </a:extLst>
          </p:cNvPr>
          <p:cNvGrpSpPr/>
          <p:nvPr/>
        </p:nvGrpSpPr>
        <p:grpSpPr>
          <a:xfrm>
            <a:off x="0" y="260648"/>
            <a:ext cx="9151423" cy="5739263"/>
            <a:chOff x="0" y="260648"/>
            <a:chExt cx="9151423" cy="5739263"/>
          </a:xfrm>
        </p:grpSpPr>
        <p:pic>
          <p:nvPicPr>
            <p:cNvPr id="8" name="Imagem 7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155681D2-9BFD-4512-8CD3-91C7F1A02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260648"/>
              <a:ext cx="9151422" cy="5739263"/>
            </a:xfrm>
            <a:prstGeom prst="rect">
              <a:avLst/>
            </a:prstGeom>
          </p:spPr>
        </p:pic>
        <p:pic>
          <p:nvPicPr>
            <p:cNvPr id="14" name="Imagem 13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91F3A37F-123B-4398-9EFC-1E3FE850C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15462" y="1055940"/>
              <a:ext cx="5724889" cy="2013020"/>
            </a:xfrm>
            <a:prstGeom prst="rect">
              <a:avLst/>
            </a:prstGeom>
          </p:spPr>
        </p:pic>
        <p:pic>
          <p:nvPicPr>
            <p:cNvPr id="2" name="Imagem 1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B7FE7F0F-AC10-4A5F-BC48-0CD0162F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487573"/>
              <a:ext cx="6516216" cy="5235438"/>
            </a:xfrm>
            <a:prstGeom prst="rect">
              <a:avLst/>
            </a:prstGeom>
          </p:spPr>
        </p:pic>
      </p:grpSp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C0B16B2A-B5F0-430D-874A-FCA3D0E4F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9" y="693843"/>
            <a:ext cx="3924848" cy="1219370"/>
          </a:xfrm>
          <a:prstGeom prst="rect">
            <a:avLst/>
          </a:prstGeom>
        </p:spPr>
      </p:pic>
      <p:pic>
        <p:nvPicPr>
          <p:cNvPr id="13" name="Imagem 12" descr="Uma imagem contendo laranja, quarto&#10;&#10;Descrição gerada automaticamente">
            <a:extLst>
              <a:ext uri="{FF2B5EF4-FFF2-40B4-BE49-F238E27FC236}">
                <a16:creationId xmlns:a16="http://schemas.microsoft.com/office/drawing/2014/main" id="{F9FE517D-DB5E-4084-B5BA-ACBBDB9E4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9" y="2140138"/>
            <a:ext cx="2600688" cy="790685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EBD8AF4C-62BE-42BB-BA45-94F7282B0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18" y="693843"/>
            <a:ext cx="4239217" cy="1219370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3F94F61E-B064-4E5E-8E46-D95DC2B3E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90" y="2368769"/>
            <a:ext cx="2219635" cy="112410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8DA43C-A2DA-484A-A797-84511282DCEB}"/>
              </a:ext>
            </a:extLst>
          </p:cNvPr>
          <p:cNvSpPr txBox="1"/>
          <p:nvPr/>
        </p:nvSpPr>
        <p:spPr>
          <a:xfrm>
            <a:off x="4392265" y="1956325"/>
            <a:ext cx="46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800" dirty="0">
                <a:solidFill>
                  <a:schemeClr val="bg1"/>
                </a:solidFill>
                <a:latin typeface="JansonTextLTStd-Roman"/>
              </a:rPr>
              <a:t>\n em programação pula uma linha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830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1208</Words>
  <Application>Microsoft Office PowerPoint</Application>
  <PresentationFormat>Apresentação na tela (4:3)</PresentationFormat>
  <Paragraphs>217</Paragraphs>
  <Slides>28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Century</vt:lpstr>
      <vt:lpstr>Cordia New</vt:lpstr>
      <vt:lpstr>Georgia</vt:lpstr>
      <vt:lpstr>JansonTextLTStd-Roman</vt:lpstr>
      <vt:lpstr>Noto Serif</vt:lpstr>
      <vt:lpstr>Roboto Mono</vt:lpstr>
      <vt:lpstr>Trebuchet MS</vt:lpstr>
      <vt:lpstr>Wingdings 2</vt:lpstr>
      <vt:lpstr>1_Tema do Office</vt:lpstr>
      <vt:lpstr>Urbano</vt:lpstr>
      <vt:lpstr>PARADIGMAS DE LINGUAGENS DE PROGRAMAÇÃO EM PYTHON</vt:lpstr>
      <vt:lpstr>Agenda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Funções para string  </vt:lpstr>
      <vt:lpstr>Exemplo</vt:lpstr>
      <vt:lpstr>Exemplo</vt:lpstr>
      <vt:lpstr>Estruturas de repetição</vt:lpstr>
      <vt:lpstr>Repetição Condicional</vt:lpstr>
      <vt:lpstr>Repetição Condicional</vt:lpstr>
      <vt:lpstr>Repetição Condicional</vt:lpstr>
      <vt:lpstr>Repetição contável</vt:lpstr>
      <vt:lpstr>Repetição contável</vt:lpstr>
      <vt:lpstr>Repetição contável</vt:lpstr>
      <vt:lpstr>Repetição contável</vt:lpstr>
      <vt:lpstr>Listas em Python </vt:lpstr>
      <vt:lpstr>Exemplo</vt:lpstr>
      <vt:lpstr>Funções e métodos dos objetos do tipo lista </vt:lpstr>
      <vt:lpstr>Exemplo</vt:lpstr>
      <vt:lpstr>Exemplo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DE LINGUAGENS DE PROGRAMAÇÃO EM PYTHON</dc:title>
  <dc:creator>Carolina Oliveira</dc:creator>
  <cp:lastModifiedBy>Carolina Oliveira</cp:lastModifiedBy>
  <cp:revision>97</cp:revision>
  <dcterms:created xsi:type="dcterms:W3CDTF">2020-09-15T21:35:04Z</dcterms:created>
  <dcterms:modified xsi:type="dcterms:W3CDTF">2020-10-23T00:49:10Z</dcterms:modified>
</cp:coreProperties>
</file>