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62" r:id="rId3"/>
    <p:sldId id="257" r:id="rId4"/>
    <p:sldId id="258" r:id="rId5"/>
    <p:sldId id="259" r:id="rId6"/>
    <p:sldId id="260" r:id="rId7"/>
    <p:sldId id="261" r:id="rId8"/>
    <p:sldId id="263" r:id="rId9"/>
    <p:sldId id="264" r:id="rId10"/>
    <p:sldId id="265" r:id="rId11"/>
    <p:sldId id="266" r:id="rId12"/>
    <p:sldId id="267" r:id="rId13"/>
    <p:sldId id="268" r:id="rId14"/>
    <p:sldId id="270" r:id="rId15"/>
    <p:sldId id="271" r:id="rId16"/>
    <p:sldId id="272" r:id="rId17"/>
    <p:sldId id="273" r:id="rId18"/>
    <p:sldId id="274" r:id="rId19"/>
    <p:sldId id="269" r:id="rId20"/>
    <p:sldId id="275" r:id="rId21"/>
    <p:sldId id="276" r:id="rId22"/>
    <p:sldId id="277" r:id="rId23"/>
    <p:sldId id="278" r:id="rId24"/>
    <p:sldId id="279" r:id="rId25"/>
    <p:sldId id="280" r:id="rId26"/>
    <p:sldId id="281" r:id="rId27"/>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9"/>
    <p:restoredTop sz="94643"/>
  </p:normalViewPr>
  <p:slideViewPr>
    <p:cSldViewPr snapToGrid="0" snapToObjects="1">
      <p:cViewPr varScale="1">
        <p:scale>
          <a:sx n="120" d="100"/>
          <a:sy n="120" d="100"/>
        </p:scale>
        <p:origin x="25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3.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3.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2.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2.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pt-BR" smtClean="0"/>
              <a:t>Clique para editar estilo do título mestre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BR" smtClean="0"/>
              <a:t>Clique para editar o estilo do subtítulo mestre</a:t>
            </a:r>
            <a:endParaRPr lang="en-US" dirty="0"/>
          </a:p>
        </p:txBody>
      </p:sp>
      <p:sp>
        <p:nvSpPr>
          <p:cNvPr id="4" name="Date Placeholder 3"/>
          <p:cNvSpPr>
            <a:spLocks noGrp="1"/>
          </p:cNvSpPr>
          <p:nvPr>
            <p:ph type="dt" sz="half" idx="10"/>
          </p:nvPr>
        </p:nvSpPr>
        <p:spPr/>
        <p:txBody>
          <a:bodyPr/>
          <a:lstStyle/>
          <a:p>
            <a:fld id="{8E6A128B-5FE3-C94C-B844-59E10908886A}" type="datetimeFigureOut">
              <a:rPr lang="pt-BR" smtClean="0"/>
              <a:t>15/05/17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C8AB491D-DB54-B846-9140-286BB8E9906A}" type="slidenum">
              <a:rPr lang="pt-BR" smtClean="0"/>
              <a:t>‹n.º›</a:t>
            </a:fld>
            <a:endParaRPr lang="pt-BR"/>
          </a:p>
        </p:txBody>
      </p:sp>
    </p:spTree>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estilo do título mestre</a:t>
            </a:r>
            <a:endParaRPr lang="en-US"/>
          </a:p>
        </p:txBody>
      </p:sp>
      <p:sp>
        <p:nvSpPr>
          <p:cNvPr id="3" name="Vertical Text Placeholder 2"/>
          <p:cNvSpPr>
            <a:spLocks noGrp="1"/>
          </p:cNvSpPr>
          <p:nvPr>
            <p:ph type="body" orient="vert" idx="1"/>
          </p:nvPr>
        </p:nvSpPr>
        <p:spPr/>
        <p:txBody>
          <a:bodyPr vert="eaVert"/>
          <a:lstStyle/>
          <a:p>
            <a:pPr lvl="0"/>
            <a:r>
              <a:rPr lang="pt-BR" smtClean="0"/>
              <a:t>Clique para editar os estilos de texto mestres</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Date Placeholder 3"/>
          <p:cNvSpPr>
            <a:spLocks noGrp="1"/>
          </p:cNvSpPr>
          <p:nvPr>
            <p:ph type="dt" sz="half" idx="10"/>
          </p:nvPr>
        </p:nvSpPr>
        <p:spPr/>
        <p:txBody>
          <a:bodyPr/>
          <a:lstStyle/>
          <a:p>
            <a:fld id="{8E6A128B-5FE3-C94C-B844-59E10908886A}" type="datetimeFigureOut">
              <a:rPr lang="pt-BR" smtClean="0"/>
              <a:t>15/05/17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C8AB491D-DB54-B846-9140-286BB8E9906A}" type="slidenum">
              <a:rPr lang="pt-BR" smtClean="0"/>
              <a:t>‹n.º›</a:t>
            </a:fld>
            <a:endParaRPr lang="pt-BR"/>
          </a:p>
        </p:txBody>
      </p:sp>
    </p:spTree>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pt-BR" smtClean="0"/>
              <a:t>Clique para editar estilo do título mestre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pt-BR" smtClean="0"/>
              <a:t>Clique para editar os estilos de texto mestres</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8E6A128B-5FE3-C94C-B844-59E10908886A}" type="datetimeFigureOut">
              <a:rPr lang="pt-BR" smtClean="0"/>
              <a:t>15/05/17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C8AB491D-DB54-B846-9140-286BB8E9906A}" type="slidenum">
              <a:rPr lang="pt-BR" smtClean="0"/>
              <a:t>‹n.º›</a:t>
            </a:fld>
            <a:endParaRPr lang="pt-BR"/>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estilo do título mestre</a:t>
            </a:r>
            <a:endParaRPr lang="en-US" dirty="0"/>
          </a:p>
        </p:txBody>
      </p:sp>
      <p:sp>
        <p:nvSpPr>
          <p:cNvPr id="3" name="Content Placeholder 2"/>
          <p:cNvSpPr>
            <a:spLocks noGrp="1"/>
          </p:cNvSpPr>
          <p:nvPr>
            <p:ph idx="1"/>
          </p:nvPr>
        </p:nvSpPr>
        <p:spPr/>
        <p:txBody>
          <a:bodyPr/>
          <a:lstStyle/>
          <a:p>
            <a:pPr lvl="0"/>
            <a:r>
              <a:rPr lang="pt-BR" smtClean="0"/>
              <a:t>Clique para editar os estilos de texto mestres</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8E6A128B-5FE3-C94C-B844-59E10908886A}" type="datetimeFigureOut">
              <a:rPr lang="pt-BR" smtClean="0"/>
              <a:t>15/05/17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C8AB491D-DB54-B846-9140-286BB8E9906A}" type="slidenum">
              <a:rPr lang="pt-BR" smtClean="0"/>
              <a:t>‹n.º›</a:t>
            </a:fld>
            <a:endParaRPr lang="pt-BR"/>
          </a:p>
        </p:txBody>
      </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pt-BR" smtClean="0"/>
              <a:t>Clique para editar estilo do título mestre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os estilos de texto mestres</a:t>
            </a:r>
          </a:p>
        </p:txBody>
      </p:sp>
      <p:sp>
        <p:nvSpPr>
          <p:cNvPr id="4" name="Date Placeholder 3"/>
          <p:cNvSpPr>
            <a:spLocks noGrp="1"/>
          </p:cNvSpPr>
          <p:nvPr>
            <p:ph type="dt" sz="half" idx="10"/>
          </p:nvPr>
        </p:nvSpPr>
        <p:spPr>
          <a:xfrm>
            <a:off x="8593667" y="6272784"/>
            <a:ext cx="2644309" cy="365125"/>
          </a:xfrm>
        </p:spPr>
        <p:txBody>
          <a:bodyPr/>
          <a:lstStyle/>
          <a:p>
            <a:fld id="{8E6A128B-5FE3-C94C-B844-59E10908886A}" type="datetimeFigureOut">
              <a:rPr lang="pt-BR" smtClean="0"/>
              <a:t>15/05/17</a:t>
            </a:fld>
            <a:endParaRPr lang="pt-BR"/>
          </a:p>
        </p:txBody>
      </p:sp>
      <p:sp>
        <p:nvSpPr>
          <p:cNvPr id="5" name="Footer Placeholder 4"/>
          <p:cNvSpPr>
            <a:spLocks noGrp="1"/>
          </p:cNvSpPr>
          <p:nvPr>
            <p:ph type="ftr" sz="quarter" idx="11"/>
          </p:nvPr>
        </p:nvSpPr>
        <p:spPr>
          <a:xfrm>
            <a:off x="2182708" y="6272784"/>
            <a:ext cx="6327648" cy="365125"/>
          </a:xfrm>
        </p:spPr>
        <p:txBody>
          <a:bodyPr/>
          <a:lstStyle/>
          <a:p>
            <a:endParaRPr lang="pt-BR"/>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C8AB491D-DB54-B846-9140-286BB8E9906A}" type="slidenum">
              <a:rPr lang="pt-BR" smtClean="0"/>
              <a:t>‹n.º›</a:t>
            </a:fld>
            <a:endParaRPr lang="pt-BR"/>
          </a:p>
        </p:txBody>
      </p: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estilo do título mestre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pt-BR" smtClean="0"/>
              <a:t>Clique para editar os estilos de texto mestres</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pt-BR" smtClean="0"/>
              <a:t>Clique para editar os estilos de texto mestres</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p:txBody>
          <a:bodyPr/>
          <a:lstStyle/>
          <a:p>
            <a:fld id="{8E6A128B-5FE3-C94C-B844-59E10908886A}" type="datetimeFigureOut">
              <a:rPr lang="pt-BR" smtClean="0"/>
              <a:t>15/05/17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C8AB491D-DB54-B846-9140-286BB8E9906A}" type="slidenum">
              <a:rPr lang="pt-BR" smtClean="0"/>
              <a:t>‹n.º›</a:t>
            </a:fld>
            <a:endParaRPr lang="pt-BR"/>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ção">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de texto mestres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de texto mestres</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de texto mestres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de texto mestres</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8E6A128B-5FE3-C94C-B844-59E10908886A}" type="datetimeFigureOut">
              <a:rPr lang="pt-BR" smtClean="0"/>
              <a:t>15/05/17</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C8AB491D-DB54-B846-9140-286BB8E9906A}" type="slidenum">
              <a:rPr lang="pt-BR" smtClean="0"/>
              <a:t>‹n.º›</a:t>
            </a:fld>
            <a:endParaRPr lang="pt-BR"/>
          </a:p>
        </p:txBody>
      </p:sp>
      <p:sp>
        <p:nvSpPr>
          <p:cNvPr id="10" name="Title 9"/>
          <p:cNvSpPr>
            <a:spLocks noGrp="1"/>
          </p:cNvSpPr>
          <p:nvPr>
            <p:ph type="title"/>
          </p:nvPr>
        </p:nvSpPr>
        <p:spPr/>
        <p:txBody>
          <a:bodyPr/>
          <a:lstStyle/>
          <a:p>
            <a:r>
              <a:rPr lang="pt-BR" smtClean="0"/>
              <a:t>Clique para editar estilo do título mestre</a:t>
            </a:r>
            <a:endParaRPr lang="en-US" dirty="0"/>
          </a:p>
        </p:txBody>
      </p:sp>
    </p:spTree>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omente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E6A128B-5FE3-C94C-B844-59E10908886A}" type="datetimeFigureOut">
              <a:rPr lang="pt-BR" smtClean="0"/>
              <a:t>15/05/17</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C8AB491D-DB54-B846-9140-286BB8E9906A}" type="slidenum">
              <a:rPr lang="pt-BR" smtClean="0"/>
              <a:t>‹n.º›</a:t>
            </a:fld>
            <a:endParaRPr lang="pt-BR"/>
          </a:p>
        </p:txBody>
      </p:sp>
      <p:sp>
        <p:nvSpPr>
          <p:cNvPr id="6" name="Title 5"/>
          <p:cNvSpPr>
            <a:spLocks noGrp="1"/>
          </p:cNvSpPr>
          <p:nvPr>
            <p:ph type="title"/>
          </p:nvPr>
        </p:nvSpPr>
        <p:spPr/>
        <p:txBody>
          <a:bodyPr/>
          <a:lstStyle/>
          <a:p>
            <a:r>
              <a:rPr lang="pt-BR" smtClean="0"/>
              <a:t>Clique para editar estilo do título mestre</a:t>
            </a:r>
            <a:endParaRPr lang="en-US"/>
          </a:p>
        </p:txBody>
      </p:sp>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A128B-5FE3-C94C-B844-59E10908886A}" type="datetimeFigureOut">
              <a:rPr lang="pt-BR" smtClean="0"/>
              <a:t>15/05/17</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C8AB491D-DB54-B846-9140-286BB8E9906A}" type="slidenum">
              <a:rPr lang="pt-BR" smtClean="0"/>
              <a:t>‹n.º›</a:t>
            </a:fld>
            <a:endParaRPr lang="pt-BR"/>
          </a:p>
        </p:txBody>
      </p:sp>
    </p:spTree>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pt-BR" smtClean="0"/>
              <a:t>Clique para editar estilo do título mestre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pt-BR" smtClean="0"/>
              <a:t>Clique para editar os estilos de texto mestres</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de texto mestres</a:t>
            </a:r>
          </a:p>
        </p:txBody>
      </p:sp>
      <p:sp>
        <p:nvSpPr>
          <p:cNvPr id="5" name="Date Placeholder 4"/>
          <p:cNvSpPr>
            <a:spLocks noGrp="1"/>
          </p:cNvSpPr>
          <p:nvPr>
            <p:ph type="dt" sz="half" idx="10"/>
          </p:nvPr>
        </p:nvSpPr>
        <p:spPr/>
        <p:txBody>
          <a:bodyPr/>
          <a:lstStyle/>
          <a:p>
            <a:fld id="{8E6A128B-5FE3-C94C-B844-59E10908886A}" type="datetimeFigureOut">
              <a:rPr lang="pt-BR" smtClean="0"/>
              <a:t>15/05/17</a:t>
            </a:fld>
            <a:endParaRPr lang="pt-BR"/>
          </a:p>
        </p:txBody>
      </p:sp>
      <p:sp>
        <p:nvSpPr>
          <p:cNvPr id="6" name="Footer Placeholder 5"/>
          <p:cNvSpPr>
            <a:spLocks noGrp="1"/>
          </p:cNvSpPr>
          <p:nvPr>
            <p:ph type="ftr" sz="quarter" idx="11"/>
          </p:nvPr>
        </p:nvSpPr>
        <p:spPr/>
        <p:txBody>
          <a:bodyPr/>
          <a:lstStyle/>
          <a:p>
            <a:endParaRPr lang="pt-BR"/>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C8AB491D-DB54-B846-9140-286BB8E9906A}" type="slidenum">
              <a:rPr lang="pt-BR" smtClean="0"/>
              <a:t>‹n.º›</a:t>
            </a:fld>
            <a:endParaRPr lang="pt-BR"/>
          </a:p>
        </p:txBody>
      </p:sp>
    </p:spTree>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pt-BR" smtClean="0"/>
              <a:t>Clique para editar estilo do título mestre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smtClean="0"/>
              <a:t>Arraste a imagem para o espaço reservado ou clique no ícone para adicionar</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de texto mestres</a:t>
            </a:r>
          </a:p>
        </p:txBody>
      </p:sp>
      <p:sp>
        <p:nvSpPr>
          <p:cNvPr id="5" name="Date Placeholder 4"/>
          <p:cNvSpPr>
            <a:spLocks noGrp="1"/>
          </p:cNvSpPr>
          <p:nvPr>
            <p:ph type="dt" sz="half" idx="10"/>
          </p:nvPr>
        </p:nvSpPr>
        <p:spPr/>
        <p:txBody>
          <a:bodyPr/>
          <a:lstStyle/>
          <a:p>
            <a:fld id="{8E6A128B-5FE3-C94C-B844-59E10908886A}" type="datetimeFigureOut">
              <a:rPr lang="pt-BR" smtClean="0"/>
              <a:t>15/05/17</a:t>
            </a:fld>
            <a:endParaRPr lang="pt-BR"/>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C8AB491D-DB54-B846-9140-286BB8E9906A}" type="slidenum">
              <a:rPr lang="pt-BR" smtClean="0"/>
              <a:t>‹n.º›</a:t>
            </a:fld>
            <a:endParaRPr lang="pt-BR"/>
          </a:p>
        </p:txBody>
      </p:sp>
    </p:spTree>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2.png"/><Relationship Id="rId14" Type="http://schemas.microsoft.com/office/2007/relationships/hdphoto" Target="../media/hdphoto1.wdp"/><Relationship Id="rId15"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pt-BR" smtClean="0"/>
              <a:t>Clique para editar estilo do título mestre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pt-BR" smtClean="0"/>
              <a:t>Clique para editar os estilos de texto mestres</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E6A128B-5FE3-C94C-B844-59E10908886A}" type="datetimeFigureOut">
              <a:rPr lang="pt-BR" smtClean="0"/>
              <a:t>15/05/17</a:t>
            </a:fld>
            <a:endParaRPr lang="pt-BR"/>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pt-BR"/>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C8AB491D-DB54-B846-9140-286BB8E9906A}" type="slidenum">
              <a:rPr lang="pt-BR" smtClean="0"/>
              <a:t>‹n.º›</a:t>
            </a:fld>
            <a:endParaRPr lang="pt-BR"/>
          </a:p>
        </p:txBody>
      </p:sp>
    </p:spTree>
    <p:extLst>
      <p:ext uri="{BB962C8B-B14F-4D97-AF65-F5344CB8AC3E}">
        <p14:creationId xmlns:p14="http://schemas.microsoft.com/office/powerpoint/2010/main" val="7771776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tif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ticiareis.files.wordpress.com/2011/09/tab11.jpg" TargetMode="External"/><Relationship Id="rId3" Type="http://schemas.openxmlformats.org/officeDocument/2006/relationships/image" Target="../media/image8.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tif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tif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smtClean="0"/>
              <a:t>PHP e formulários HTML</a:t>
            </a:r>
            <a:endParaRPr lang="pt-BR" dirty="0"/>
          </a:p>
        </p:txBody>
      </p:sp>
      <p:sp>
        <p:nvSpPr>
          <p:cNvPr id="3" name="Subtítulo 2"/>
          <p:cNvSpPr>
            <a:spLocks noGrp="1"/>
          </p:cNvSpPr>
          <p:nvPr>
            <p:ph type="subTitle" idx="1"/>
          </p:nvPr>
        </p:nvSpPr>
        <p:spPr/>
        <p:txBody>
          <a:bodyPr/>
          <a:lstStyle/>
          <a:p>
            <a:r>
              <a:rPr lang="pt-BR" dirty="0" smtClean="0"/>
              <a:t>Professor Luiz José Hoffmann Filho</a:t>
            </a:r>
          </a:p>
          <a:p>
            <a:r>
              <a:rPr lang="pt-BR" dirty="0" err="1" smtClean="0"/>
              <a:t>ljhfilho@gmail.com</a:t>
            </a:r>
            <a:endParaRPr lang="pt-BR" dirty="0"/>
          </a:p>
        </p:txBody>
      </p:sp>
    </p:spTree>
    <p:extLst>
      <p:ext uri="{BB962C8B-B14F-4D97-AF65-F5344CB8AC3E}">
        <p14:creationId xmlns:p14="http://schemas.microsoft.com/office/powerpoint/2010/main" val="76914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Enviado informações em </a:t>
            </a:r>
            <a:r>
              <a:rPr lang="pt-BR" dirty="0" err="1" smtClean="0"/>
              <a:t>php</a:t>
            </a:r>
            <a:endParaRPr lang="pt-BR" dirty="0"/>
          </a:p>
        </p:txBody>
      </p:sp>
      <p:sp>
        <p:nvSpPr>
          <p:cNvPr id="3" name="Espaço Reservado para Conteúdo 2"/>
          <p:cNvSpPr>
            <a:spLocks noGrp="1"/>
          </p:cNvSpPr>
          <p:nvPr>
            <p:ph idx="1"/>
          </p:nvPr>
        </p:nvSpPr>
        <p:spPr/>
        <p:txBody>
          <a:bodyPr/>
          <a:lstStyle/>
          <a:p>
            <a:r>
              <a:rPr lang="pt-BR" sz="2800" dirty="0" smtClean="0"/>
              <a:t>Utilizamos </a:t>
            </a:r>
            <a:r>
              <a:rPr lang="pt-BR" sz="2800" dirty="0"/>
              <a:t>a opção da </a:t>
            </a:r>
            <a:r>
              <a:rPr lang="pt-BR" sz="2800" dirty="0" err="1"/>
              <a:t>action</a:t>
            </a:r>
            <a:r>
              <a:rPr lang="pt-BR" sz="2800" dirty="0"/>
              <a:t> da </a:t>
            </a:r>
            <a:r>
              <a:rPr lang="pt-BR" sz="2800" dirty="0" err="1"/>
              <a:t>tag</a:t>
            </a:r>
            <a:r>
              <a:rPr lang="pt-BR" sz="2800" dirty="0"/>
              <a:t> </a:t>
            </a:r>
            <a:r>
              <a:rPr lang="pt-BR" sz="2800" dirty="0" err="1"/>
              <a:t>form</a:t>
            </a:r>
            <a:r>
              <a:rPr lang="pt-BR" sz="2800" dirty="0"/>
              <a:t> do HTML </a:t>
            </a:r>
          </a:p>
          <a:p>
            <a:pPr lvl="1"/>
            <a:r>
              <a:rPr lang="pt-BR" sz="2800" dirty="0" smtClean="0"/>
              <a:t>&lt;</a:t>
            </a:r>
            <a:r>
              <a:rPr lang="pt-BR" sz="2800" dirty="0" err="1"/>
              <a:t>form</a:t>
            </a:r>
            <a:r>
              <a:rPr lang="pt-BR" sz="2800" dirty="0"/>
              <a:t> </a:t>
            </a:r>
            <a:r>
              <a:rPr lang="pt-BR" sz="2800" dirty="0" err="1"/>
              <a:t>action</a:t>
            </a:r>
            <a:r>
              <a:rPr lang="pt-BR" sz="2800" dirty="0"/>
              <a:t>="</a:t>
            </a:r>
            <a:r>
              <a:rPr lang="pt-BR" sz="2800" dirty="0" err="1"/>
              <a:t>processa.php</a:t>
            </a:r>
            <a:r>
              <a:rPr lang="pt-BR" sz="2800" dirty="0"/>
              <a:t>"&gt; </a:t>
            </a:r>
          </a:p>
          <a:p>
            <a:r>
              <a:rPr lang="pt-BR" sz="2800" dirty="0" smtClean="0"/>
              <a:t>Existem </a:t>
            </a:r>
            <a:r>
              <a:rPr lang="pt-BR" sz="2800" dirty="0"/>
              <a:t>dois métodos de passagem de parâmetros </a:t>
            </a:r>
          </a:p>
          <a:p>
            <a:pPr lvl="1"/>
            <a:r>
              <a:rPr lang="pt-BR" sz="2800" dirty="0" smtClean="0"/>
              <a:t>GET</a:t>
            </a:r>
            <a:r>
              <a:rPr lang="pt-BR" sz="2800" dirty="0"/>
              <a:t> </a:t>
            </a:r>
          </a:p>
          <a:p>
            <a:pPr lvl="1"/>
            <a:r>
              <a:rPr lang="pt-BR" sz="2800" dirty="0" smtClean="0"/>
              <a:t>POST</a:t>
            </a:r>
            <a:r>
              <a:rPr lang="pt-BR" sz="2800" dirty="0"/>
              <a:t> </a:t>
            </a:r>
          </a:p>
          <a:p>
            <a:pPr lvl="1"/>
            <a:r>
              <a:rPr lang="pt-BR" sz="2800" dirty="0" smtClean="0"/>
              <a:t> </a:t>
            </a:r>
            <a:r>
              <a:rPr lang="pt-BR" sz="2800" dirty="0"/>
              <a:t>&lt;</a:t>
            </a:r>
            <a:r>
              <a:rPr lang="pt-BR" sz="2800" dirty="0" err="1"/>
              <a:t>form</a:t>
            </a:r>
            <a:r>
              <a:rPr lang="pt-BR" sz="2800" dirty="0"/>
              <a:t> </a:t>
            </a:r>
            <a:r>
              <a:rPr lang="pt-BR" sz="2800" dirty="0" err="1"/>
              <a:t>action</a:t>
            </a:r>
            <a:r>
              <a:rPr lang="pt-BR" sz="2800" dirty="0"/>
              <a:t>="</a:t>
            </a:r>
            <a:r>
              <a:rPr lang="pt-BR" sz="2800" dirty="0" err="1"/>
              <a:t>processa.php</a:t>
            </a:r>
            <a:r>
              <a:rPr lang="pt-BR" sz="2800" dirty="0"/>
              <a:t>" </a:t>
            </a:r>
            <a:r>
              <a:rPr lang="pt-BR" sz="2800" dirty="0" err="1"/>
              <a:t>method</a:t>
            </a:r>
            <a:r>
              <a:rPr lang="pt-BR" sz="2800" dirty="0"/>
              <a:t>="POST"&gt; </a:t>
            </a:r>
          </a:p>
          <a:p>
            <a:endParaRPr lang="pt-BR" dirty="0"/>
          </a:p>
        </p:txBody>
      </p:sp>
    </p:spTree>
    <p:extLst>
      <p:ext uri="{BB962C8B-B14F-4D97-AF65-F5344CB8AC3E}">
        <p14:creationId xmlns:p14="http://schemas.microsoft.com/office/powerpoint/2010/main" val="17999015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GEt</a:t>
            </a:r>
            <a:endParaRPr lang="pt-BR" dirty="0"/>
          </a:p>
        </p:txBody>
      </p:sp>
      <p:sp>
        <p:nvSpPr>
          <p:cNvPr id="3" name="Espaço Reservado para Conteúdo 2"/>
          <p:cNvSpPr>
            <a:spLocks noGrp="1"/>
          </p:cNvSpPr>
          <p:nvPr>
            <p:ph idx="1"/>
          </p:nvPr>
        </p:nvSpPr>
        <p:spPr/>
        <p:txBody>
          <a:bodyPr>
            <a:normAutofit lnSpcReduction="10000"/>
          </a:bodyPr>
          <a:lstStyle/>
          <a:p>
            <a:r>
              <a:rPr lang="pt-BR" dirty="0" smtClean="0"/>
              <a:t>Método </a:t>
            </a:r>
            <a:r>
              <a:rPr lang="pt-BR" dirty="0"/>
              <a:t>padrão de envio de dados </a:t>
            </a:r>
          </a:p>
          <a:p>
            <a:pPr lvl="1"/>
            <a:r>
              <a:rPr lang="pt-BR" dirty="0" smtClean="0"/>
              <a:t>Se </a:t>
            </a:r>
            <a:r>
              <a:rPr lang="pt-BR" dirty="0"/>
              <a:t>não for especificado o método na </a:t>
            </a:r>
            <a:r>
              <a:rPr lang="pt-BR" dirty="0" err="1"/>
              <a:t>tag</a:t>
            </a:r>
            <a:r>
              <a:rPr lang="pt-BR" dirty="0"/>
              <a:t> </a:t>
            </a:r>
            <a:r>
              <a:rPr lang="pt-BR" dirty="0" err="1"/>
              <a:t>action</a:t>
            </a:r>
            <a:r>
              <a:rPr lang="pt-BR" dirty="0"/>
              <a:t>, GET é assumido pelo PHP </a:t>
            </a:r>
          </a:p>
          <a:p>
            <a:r>
              <a:rPr lang="pt-BR" dirty="0" smtClean="0"/>
              <a:t>Os </a:t>
            </a:r>
            <a:r>
              <a:rPr lang="pt-BR" dirty="0"/>
              <a:t>dados são enviados juntamente com o nome da página (URL) para o envio de dados </a:t>
            </a:r>
          </a:p>
          <a:p>
            <a:pPr marL="274320" lvl="1" indent="0">
              <a:buNone/>
            </a:pPr>
            <a:r>
              <a:rPr lang="pt-BR" dirty="0"/>
              <a:t>&lt;</a:t>
            </a:r>
            <a:r>
              <a:rPr lang="pt-BR" dirty="0" err="1"/>
              <a:t>form</a:t>
            </a:r>
            <a:r>
              <a:rPr lang="pt-BR" dirty="0"/>
              <a:t> </a:t>
            </a:r>
            <a:r>
              <a:rPr lang="pt-BR" dirty="0" err="1"/>
              <a:t>action</a:t>
            </a:r>
            <a:r>
              <a:rPr lang="pt-BR" dirty="0"/>
              <a:t>="</a:t>
            </a:r>
            <a:r>
              <a:rPr lang="pt-BR" dirty="0" err="1"/>
              <a:t>recebe_dados.php</a:t>
            </a:r>
            <a:r>
              <a:rPr lang="pt-BR" dirty="0"/>
              <a:t>"&gt; </a:t>
            </a:r>
          </a:p>
          <a:p>
            <a:pPr marL="274320" lvl="1" indent="0">
              <a:buNone/>
            </a:pPr>
            <a:r>
              <a:rPr lang="pt-BR" dirty="0"/>
              <a:t>&lt;</a:t>
            </a:r>
            <a:r>
              <a:rPr lang="pt-BR" dirty="0" err="1"/>
              <a:t>p</a:t>
            </a:r>
            <a:r>
              <a:rPr lang="pt-BR" dirty="0"/>
              <a:t>&gt;Digite seu nome: &lt;input </a:t>
            </a:r>
            <a:r>
              <a:rPr lang="pt-BR" dirty="0" err="1"/>
              <a:t>type</a:t>
            </a:r>
            <a:r>
              <a:rPr lang="pt-BR" dirty="0"/>
              <a:t>="</a:t>
            </a:r>
            <a:r>
              <a:rPr lang="pt-BR" dirty="0" err="1"/>
              <a:t>text</a:t>
            </a:r>
            <a:r>
              <a:rPr lang="pt-BR" dirty="0"/>
              <a:t>" </a:t>
            </a:r>
            <a:r>
              <a:rPr lang="pt-BR" dirty="0" err="1"/>
              <a:t>name</a:t>
            </a:r>
            <a:r>
              <a:rPr lang="pt-BR" dirty="0"/>
              <a:t>="nome" </a:t>
            </a:r>
            <a:r>
              <a:rPr lang="pt-BR" dirty="0" err="1"/>
              <a:t>size</a:t>
            </a:r>
            <a:r>
              <a:rPr lang="pt-BR" dirty="0"/>
              <a:t>="30"&gt;&lt;/</a:t>
            </a:r>
            <a:r>
              <a:rPr lang="pt-BR" dirty="0" err="1"/>
              <a:t>p</a:t>
            </a:r>
            <a:r>
              <a:rPr lang="pt-BR" dirty="0"/>
              <a:t>&gt; </a:t>
            </a:r>
          </a:p>
          <a:p>
            <a:pPr marL="274320" lvl="1" indent="0">
              <a:buNone/>
            </a:pPr>
            <a:r>
              <a:rPr lang="pt-BR" dirty="0"/>
              <a:t>&lt;</a:t>
            </a:r>
            <a:r>
              <a:rPr lang="pt-BR" dirty="0" err="1"/>
              <a:t>p</a:t>
            </a:r>
            <a:r>
              <a:rPr lang="pt-BR" dirty="0"/>
              <a:t>&gt;Digite seu e-mail: &lt;input </a:t>
            </a:r>
            <a:r>
              <a:rPr lang="pt-BR" dirty="0" err="1"/>
              <a:t>type</a:t>
            </a:r>
            <a:r>
              <a:rPr lang="pt-BR" dirty="0"/>
              <a:t>="</a:t>
            </a:r>
            <a:r>
              <a:rPr lang="pt-BR" dirty="0" err="1"/>
              <a:t>text</a:t>
            </a:r>
            <a:r>
              <a:rPr lang="pt-BR" dirty="0"/>
              <a:t>" </a:t>
            </a:r>
            <a:r>
              <a:rPr lang="pt-BR" dirty="0" err="1"/>
              <a:t>name</a:t>
            </a:r>
            <a:r>
              <a:rPr lang="pt-BR" dirty="0"/>
              <a:t>="idade" </a:t>
            </a:r>
            <a:r>
              <a:rPr lang="pt-BR" dirty="0" err="1"/>
              <a:t>size</a:t>
            </a:r>
            <a:r>
              <a:rPr lang="pt-BR" dirty="0"/>
              <a:t>="3"&gt;&lt;/</a:t>
            </a:r>
            <a:r>
              <a:rPr lang="pt-BR" dirty="0" err="1"/>
              <a:t>p</a:t>
            </a:r>
            <a:r>
              <a:rPr lang="pt-BR" dirty="0"/>
              <a:t>&gt; </a:t>
            </a:r>
          </a:p>
          <a:p>
            <a:pPr marL="274320" lvl="1" indent="0">
              <a:buNone/>
            </a:pPr>
            <a:r>
              <a:rPr lang="pt-BR" dirty="0"/>
              <a:t>&lt;</a:t>
            </a:r>
            <a:r>
              <a:rPr lang="pt-BR" dirty="0" err="1"/>
              <a:t>p</a:t>
            </a:r>
            <a:r>
              <a:rPr lang="pt-BR" dirty="0"/>
              <a:t>&gt;&lt;input </a:t>
            </a:r>
            <a:r>
              <a:rPr lang="pt-BR" dirty="0" err="1"/>
              <a:t>type</a:t>
            </a:r>
            <a:r>
              <a:rPr lang="pt-BR" dirty="0"/>
              <a:t>="</a:t>
            </a:r>
            <a:r>
              <a:rPr lang="pt-BR" dirty="0" err="1"/>
              <a:t>submit</a:t>
            </a:r>
            <a:r>
              <a:rPr lang="pt-BR" dirty="0"/>
              <a:t>" </a:t>
            </a:r>
            <a:r>
              <a:rPr lang="pt-BR" dirty="0" err="1"/>
              <a:t>value</a:t>
            </a:r>
            <a:r>
              <a:rPr lang="pt-BR" dirty="0"/>
              <a:t>="Enviar!" </a:t>
            </a:r>
            <a:r>
              <a:rPr lang="pt-BR" dirty="0" err="1"/>
              <a:t>name</a:t>
            </a:r>
            <a:r>
              <a:rPr lang="pt-BR" dirty="0"/>
              <a:t>="enviar"&gt;&lt;/</a:t>
            </a:r>
            <a:r>
              <a:rPr lang="pt-BR" dirty="0" err="1"/>
              <a:t>p</a:t>
            </a:r>
            <a:r>
              <a:rPr lang="pt-BR" dirty="0"/>
              <a:t>&gt; </a:t>
            </a:r>
          </a:p>
          <a:p>
            <a:pPr marL="274320" lvl="1" indent="0">
              <a:buNone/>
            </a:pPr>
            <a:r>
              <a:rPr lang="pt-BR" dirty="0"/>
              <a:t>&lt;/</a:t>
            </a:r>
            <a:r>
              <a:rPr lang="pt-BR" dirty="0" err="1"/>
              <a:t>form</a:t>
            </a:r>
            <a:r>
              <a:rPr lang="pt-BR" dirty="0"/>
              <a:t>&gt; </a:t>
            </a:r>
          </a:p>
          <a:p>
            <a:r>
              <a:rPr lang="pt-BR" dirty="0" err="1" smtClean="0"/>
              <a:t>http</a:t>
            </a:r>
            <a:r>
              <a:rPr lang="pt-BR" dirty="0"/>
              <a:t>://</a:t>
            </a:r>
            <a:r>
              <a:rPr lang="pt-BR" dirty="0" err="1"/>
              <a:t>www.seusite.com.br</a:t>
            </a:r>
            <a:r>
              <a:rPr lang="pt-BR" dirty="0"/>
              <a:t>/</a:t>
            </a:r>
            <a:r>
              <a:rPr lang="pt-BR" dirty="0" err="1"/>
              <a:t>recebe_dados.php?nome</a:t>
            </a:r>
            <a:r>
              <a:rPr lang="pt-BR" dirty="0"/>
              <a:t>=</a:t>
            </a:r>
            <a:r>
              <a:rPr lang="pt-BR" dirty="0" err="1"/>
              <a:t>Joaquim&amp;idade</a:t>
            </a:r>
            <a:r>
              <a:rPr lang="pt-BR" dirty="0"/>
              <a:t>=20 </a:t>
            </a:r>
          </a:p>
          <a:p>
            <a:pPr lvl="1"/>
            <a:r>
              <a:rPr lang="pt-BR" dirty="0" smtClean="0"/>
              <a:t>? </a:t>
            </a:r>
            <a:r>
              <a:rPr lang="pt-BR" dirty="0"/>
              <a:t>- representa o início da cadeia de variáveis </a:t>
            </a:r>
          </a:p>
          <a:p>
            <a:pPr lvl="1"/>
            <a:r>
              <a:rPr lang="pt-BR" dirty="0" smtClean="0"/>
              <a:t>&amp; </a:t>
            </a:r>
            <a:r>
              <a:rPr lang="pt-BR" dirty="0"/>
              <a:t>- identifica o início de uma nova variável </a:t>
            </a:r>
          </a:p>
          <a:p>
            <a:pPr lvl="1"/>
            <a:r>
              <a:rPr lang="pt-BR" dirty="0" smtClean="0"/>
              <a:t>= </a:t>
            </a:r>
            <a:r>
              <a:rPr lang="pt-BR" dirty="0"/>
              <a:t>- separa as variáveis dos seus respectivos valores </a:t>
            </a:r>
          </a:p>
          <a:p>
            <a:endParaRPr lang="pt-BR" dirty="0"/>
          </a:p>
        </p:txBody>
      </p:sp>
    </p:spTree>
    <p:extLst>
      <p:ext uri="{BB962C8B-B14F-4D97-AF65-F5344CB8AC3E}">
        <p14:creationId xmlns:p14="http://schemas.microsoft.com/office/powerpoint/2010/main" val="1490514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Get</a:t>
            </a:r>
            <a:endParaRPr lang="pt-BR" dirty="0"/>
          </a:p>
        </p:txBody>
      </p:sp>
      <p:sp>
        <p:nvSpPr>
          <p:cNvPr id="3" name="Espaço Reservado para Conteúdo 2"/>
          <p:cNvSpPr>
            <a:spLocks noGrp="1"/>
          </p:cNvSpPr>
          <p:nvPr>
            <p:ph idx="1"/>
          </p:nvPr>
        </p:nvSpPr>
        <p:spPr/>
        <p:txBody>
          <a:bodyPr>
            <a:normAutofit/>
          </a:bodyPr>
          <a:lstStyle/>
          <a:p>
            <a:r>
              <a:rPr lang="pt-BR" dirty="0" smtClean="0"/>
              <a:t>Desvantagens</a:t>
            </a:r>
            <a:r>
              <a:rPr lang="pt-BR" dirty="0"/>
              <a:t> </a:t>
            </a:r>
          </a:p>
          <a:p>
            <a:pPr lvl="1"/>
            <a:r>
              <a:rPr lang="pt-BR" dirty="0" smtClean="0"/>
              <a:t>Limite </a:t>
            </a:r>
            <a:r>
              <a:rPr lang="pt-BR" dirty="0"/>
              <a:t>de caracteres é de 2.000 </a:t>
            </a:r>
          </a:p>
          <a:p>
            <a:pPr lvl="1"/>
            <a:r>
              <a:rPr lang="pt-BR" dirty="0" smtClean="0"/>
              <a:t>Os </a:t>
            </a:r>
            <a:r>
              <a:rPr lang="pt-BR" dirty="0"/>
              <a:t>dados enviados são visíveis na barra de endereço do navegador </a:t>
            </a:r>
          </a:p>
          <a:p>
            <a:pPr lvl="1"/>
            <a:r>
              <a:rPr lang="pt-BR" dirty="0" smtClean="0"/>
              <a:t>O </a:t>
            </a:r>
            <a:r>
              <a:rPr lang="pt-BR" dirty="0"/>
              <a:t>método POST resolve isso </a:t>
            </a:r>
          </a:p>
          <a:p>
            <a:r>
              <a:rPr lang="pt-BR" dirty="0" smtClean="0"/>
              <a:t>Vantagem</a:t>
            </a:r>
            <a:r>
              <a:rPr lang="pt-BR" dirty="0"/>
              <a:t> </a:t>
            </a:r>
          </a:p>
          <a:p>
            <a:pPr lvl="1"/>
            <a:r>
              <a:rPr lang="pt-BR" dirty="0" smtClean="0"/>
              <a:t>Pode </a:t>
            </a:r>
            <a:r>
              <a:rPr lang="pt-BR" dirty="0"/>
              <a:t>ser utilizado para passagem de parâmetros por link </a:t>
            </a:r>
          </a:p>
          <a:p>
            <a:endParaRPr lang="pt-BR" dirty="0"/>
          </a:p>
        </p:txBody>
      </p:sp>
    </p:spTree>
    <p:extLst>
      <p:ext uri="{BB962C8B-B14F-4D97-AF65-F5344CB8AC3E}">
        <p14:creationId xmlns:p14="http://schemas.microsoft.com/office/powerpoint/2010/main" val="677618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Get</a:t>
            </a:r>
            <a:endParaRPr lang="pt-BR" dirty="0"/>
          </a:p>
        </p:txBody>
      </p:sp>
      <p:sp>
        <p:nvSpPr>
          <p:cNvPr id="3" name="Espaço Reservado para Conteúdo 2"/>
          <p:cNvSpPr>
            <a:spLocks noGrp="1"/>
          </p:cNvSpPr>
          <p:nvPr>
            <p:ph idx="1"/>
          </p:nvPr>
        </p:nvSpPr>
        <p:spPr/>
        <p:txBody>
          <a:bodyPr/>
          <a:lstStyle/>
          <a:p>
            <a:r>
              <a:rPr lang="pt-BR" dirty="0" smtClean="0"/>
              <a:t>Vantagem</a:t>
            </a:r>
            <a:r>
              <a:rPr lang="pt-BR" dirty="0"/>
              <a:t> </a:t>
            </a:r>
          </a:p>
          <a:p>
            <a:pPr lvl="1"/>
            <a:r>
              <a:rPr lang="pt-BR" dirty="0" smtClean="0"/>
              <a:t> </a:t>
            </a:r>
            <a:r>
              <a:rPr lang="pt-BR" dirty="0"/>
              <a:t>Um loja virtual com um link para cada produto em que o identificador é passado como parâmetro Podem ser passados mais de uma parâmetro, como uma subcategoria </a:t>
            </a:r>
          </a:p>
          <a:p>
            <a:r>
              <a:rPr lang="pt-BR" dirty="0" err="1" smtClean="0"/>
              <a:t>http</a:t>
            </a:r>
            <a:r>
              <a:rPr lang="pt-BR" dirty="0"/>
              <a:t>://</a:t>
            </a:r>
            <a:r>
              <a:rPr lang="pt-BR" dirty="0" err="1"/>
              <a:t>www.sualojinha.com.br</a:t>
            </a:r>
            <a:r>
              <a:rPr lang="pt-BR" dirty="0"/>
              <a:t>/</a:t>
            </a:r>
            <a:r>
              <a:rPr lang="pt-BR" dirty="0" err="1"/>
              <a:t>produto.php?id_produto</a:t>
            </a:r>
            <a:r>
              <a:rPr lang="pt-BR" dirty="0"/>
              <a:t>=23&amp; </a:t>
            </a:r>
            <a:r>
              <a:rPr lang="pt-BR" dirty="0" err="1"/>
              <a:t>sub_categoria</a:t>
            </a:r>
            <a:r>
              <a:rPr lang="pt-BR" dirty="0"/>
              <a:t>=8 </a:t>
            </a:r>
          </a:p>
          <a:p>
            <a:r>
              <a:rPr lang="pt-BR" dirty="0" smtClean="0"/>
              <a:t>Recebidas </a:t>
            </a:r>
            <a:r>
              <a:rPr lang="pt-BR" dirty="0"/>
              <a:t>os parâmetros, um programa processa os dados carregando as informações do banco de dados </a:t>
            </a:r>
          </a:p>
          <a:p>
            <a:endParaRPr lang="pt-BR" dirty="0"/>
          </a:p>
        </p:txBody>
      </p:sp>
    </p:spTree>
    <p:extLst>
      <p:ext uri="{BB962C8B-B14F-4D97-AF65-F5344CB8AC3E}">
        <p14:creationId xmlns:p14="http://schemas.microsoft.com/office/powerpoint/2010/main" val="634433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post</a:t>
            </a:r>
            <a:endParaRPr lang="pt-BR" dirty="0"/>
          </a:p>
        </p:txBody>
      </p:sp>
      <p:sp>
        <p:nvSpPr>
          <p:cNvPr id="3" name="Espaço Reservado para Conteúdo 2"/>
          <p:cNvSpPr>
            <a:spLocks noGrp="1"/>
          </p:cNvSpPr>
          <p:nvPr>
            <p:ph idx="1"/>
          </p:nvPr>
        </p:nvSpPr>
        <p:spPr/>
        <p:txBody>
          <a:bodyPr>
            <a:normAutofit/>
          </a:bodyPr>
          <a:lstStyle/>
          <a:p>
            <a:r>
              <a:rPr lang="pt-BR" dirty="0" smtClean="0"/>
              <a:t>Basta </a:t>
            </a:r>
            <a:r>
              <a:rPr lang="pt-BR" dirty="0"/>
              <a:t>usar o método POST em </a:t>
            </a:r>
            <a:r>
              <a:rPr lang="pt-BR" dirty="0" err="1"/>
              <a:t>tag</a:t>
            </a:r>
            <a:r>
              <a:rPr lang="pt-BR" dirty="0"/>
              <a:t> </a:t>
            </a:r>
            <a:r>
              <a:rPr lang="pt-BR" dirty="0" err="1"/>
              <a:t>form</a:t>
            </a:r>
            <a:r>
              <a:rPr lang="pt-BR" dirty="0"/>
              <a:t> </a:t>
            </a:r>
          </a:p>
          <a:p>
            <a:pPr marL="274320" lvl="1" indent="0">
              <a:buNone/>
            </a:pPr>
            <a:r>
              <a:rPr lang="pt-BR" dirty="0"/>
              <a:t>&lt;</a:t>
            </a:r>
            <a:r>
              <a:rPr lang="pt-BR" dirty="0" err="1"/>
              <a:t>form</a:t>
            </a:r>
            <a:r>
              <a:rPr lang="pt-BR" dirty="0"/>
              <a:t> </a:t>
            </a:r>
            <a:r>
              <a:rPr lang="pt-BR" dirty="0" err="1"/>
              <a:t>action</a:t>
            </a:r>
            <a:r>
              <a:rPr lang="pt-BR" dirty="0"/>
              <a:t>="</a:t>
            </a:r>
            <a:r>
              <a:rPr lang="pt-BR" dirty="0" err="1"/>
              <a:t>recebe_dados.php</a:t>
            </a:r>
            <a:r>
              <a:rPr lang="pt-BR" dirty="0"/>
              <a:t>" </a:t>
            </a:r>
            <a:r>
              <a:rPr lang="pt-BR" dirty="0" err="1"/>
              <a:t>method</a:t>
            </a:r>
            <a:r>
              <a:rPr lang="pt-BR" dirty="0"/>
              <a:t>="POST"&gt; </a:t>
            </a:r>
          </a:p>
          <a:p>
            <a:pPr marL="274320" lvl="1" indent="0">
              <a:buNone/>
            </a:pPr>
            <a:r>
              <a:rPr lang="pt-BR" dirty="0"/>
              <a:t>&lt;</a:t>
            </a:r>
            <a:r>
              <a:rPr lang="pt-BR" dirty="0" err="1"/>
              <a:t>p</a:t>
            </a:r>
            <a:r>
              <a:rPr lang="pt-BR" dirty="0"/>
              <a:t>&gt;Digite seu nome: &lt;input </a:t>
            </a:r>
            <a:r>
              <a:rPr lang="pt-BR" dirty="0" err="1"/>
              <a:t>type</a:t>
            </a:r>
            <a:r>
              <a:rPr lang="pt-BR" dirty="0"/>
              <a:t>="</a:t>
            </a:r>
            <a:r>
              <a:rPr lang="pt-BR" dirty="0" err="1"/>
              <a:t>text</a:t>
            </a:r>
            <a:r>
              <a:rPr lang="pt-BR" dirty="0"/>
              <a:t>" </a:t>
            </a:r>
            <a:r>
              <a:rPr lang="pt-BR" dirty="0" err="1"/>
              <a:t>name</a:t>
            </a:r>
            <a:r>
              <a:rPr lang="pt-BR" dirty="0"/>
              <a:t>="nome" </a:t>
            </a:r>
            <a:r>
              <a:rPr lang="pt-BR" dirty="0" err="1"/>
              <a:t>size</a:t>
            </a:r>
            <a:r>
              <a:rPr lang="pt-BR" dirty="0"/>
              <a:t>="30"&gt;&lt;/</a:t>
            </a:r>
            <a:r>
              <a:rPr lang="pt-BR" dirty="0" err="1"/>
              <a:t>p</a:t>
            </a:r>
            <a:r>
              <a:rPr lang="pt-BR" dirty="0"/>
              <a:t>&gt; </a:t>
            </a:r>
          </a:p>
          <a:p>
            <a:pPr marL="274320" lvl="1" indent="0">
              <a:buNone/>
            </a:pPr>
            <a:r>
              <a:rPr lang="pt-BR" dirty="0"/>
              <a:t>&lt;</a:t>
            </a:r>
            <a:r>
              <a:rPr lang="pt-BR" dirty="0" err="1"/>
              <a:t>p</a:t>
            </a:r>
            <a:r>
              <a:rPr lang="pt-BR" dirty="0"/>
              <a:t>&gt;Digite seu e-mail: &lt;input </a:t>
            </a:r>
            <a:r>
              <a:rPr lang="pt-BR" dirty="0" err="1"/>
              <a:t>type</a:t>
            </a:r>
            <a:r>
              <a:rPr lang="pt-BR" dirty="0"/>
              <a:t>="</a:t>
            </a:r>
            <a:r>
              <a:rPr lang="pt-BR" dirty="0" err="1"/>
              <a:t>text</a:t>
            </a:r>
            <a:r>
              <a:rPr lang="pt-BR" dirty="0"/>
              <a:t>" </a:t>
            </a:r>
            <a:r>
              <a:rPr lang="pt-BR" dirty="0" err="1"/>
              <a:t>name</a:t>
            </a:r>
            <a:r>
              <a:rPr lang="pt-BR" dirty="0"/>
              <a:t>="idade" </a:t>
            </a:r>
            <a:r>
              <a:rPr lang="pt-BR" dirty="0" err="1"/>
              <a:t>size</a:t>
            </a:r>
            <a:r>
              <a:rPr lang="pt-BR" dirty="0"/>
              <a:t>="3"&gt;&lt;/</a:t>
            </a:r>
            <a:r>
              <a:rPr lang="pt-BR" dirty="0" err="1"/>
              <a:t>p</a:t>
            </a:r>
            <a:r>
              <a:rPr lang="pt-BR" dirty="0"/>
              <a:t>&gt; </a:t>
            </a:r>
          </a:p>
          <a:p>
            <a:pPr marL="274320" lvl="1" indent="0">
              <a:buNone/>
            </a:pPr>
            <a:r>
              <a:rPr lang="pt-BR" dirty="0"/>
              <a:t>&lt;</a:t>
            </a:r>
            <a:r>
              <a:rPr lang="pt-BR" dirty="0" err="1"/>
              <a:t>p</a:t>
            </a:r>
            <a:r>
              <a:rPr lang="pt-BR" dirty="0"/>
              <a:t>&gt;&lt;input </a:t>
            </a:r>
            <a:r>
              <a:rPr lang="pt-BR" dirty="0" err="1"/>
              <a:t>type</a:t>
            </a:r>
            <a:r>
              <a:rPr lang="pt-BR" dirty="0"/>
              <a:t>="</a:t>
            </a:r>
            <a:r>
              <a:rPr lang="pt-BR" dirty="0" err="1"/>
              <a:t>submit</a:t>
            </a:r>
            <a:r>
              <a:rPr lang="pt-BR" dirty="0"/>
              <a:t>" </a:t>
            </a:r>
            <a:r>
              <a:rPr lang="pt-BR" dirty="0" err="1"/>
              <a:t>value</a:t>
            </a:r>
            <a:r>
              <a:rPr lang="pt-BR" dirty="0"/>
              <a:t>="Enviar!" </a:t>
            </a:r>
            <a:r>
              <a:rPr lang="pt-BR" dirty="0" err="1"/>
              <a:t>name</a:t>
            </a:r>
            <a:r>
              <a:rPr lang="pt-BR" dirty="0"/>
              <a:t>="enviar"&gt;&lt;/</a:t>
            </a:r>
            <a:r>
              <a:rPr lang="pt-BR" dirty="0" err="1"/>
              <a:t>p</a:t>
            </a:r>
            <a:r>
              <a:rPr lang="pt-BR" dirty="0"/>
              <a:t>&gt; </a:t>
            </a:r>
          </a:p>
          <a:p>
            <a:pPr marL="274320" lvl="1" indent="0">
              <a:buNone/>
            </a:pPr>
            <a:r>
              <a:rPr lang="pt-BR" dirty="0"/>
              <a:t>&lt;/</a:t>
            </a:r>
            <a:r>
              <a:rPr lang="pt-BR" dirty="0" err="1"/>
              <a:t>form</a:t>
            </a:r>
            <a:r>
              <a:rPr lang="pt-BR" dirty="0"/>
              <a:t>&gt; </a:t>
            </a:r>
          </a:p>
          <a:p>
            <a:r>
              <a:rPr lang="pt-BR" dirty="0" smtClean="0"/>
              <a:t>Diferente </a:t>
            </a:r>
            <a:r>
              <a:rPr lang="pt-BR" dirty="0"/>
              <a:t>do GET, o POST envia os dados por meio do corpo da mensagem encaminhada ao servidor </a:t>
            </a:r>
          </a:p>
          <a:p>
            <a:endParaRPr lang="pt-BR" dirty="0"/>
          </a:p>
        </p:txBody>
      </p:sp>
    </p:spTree>
    <p:extLst>
      <p:ext uri="{BB962C8B-B14F-4D97-AF65-F5344CB8AC3E}">
        <p14:creationId xmlns:p14="http://schemas.microsoft.com/office/powerpoint/2010/main" val="1224964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POST</a:t>
            </a:r>
            <a:endParaRPr lang="pt-BR" dirty="0"/>
          </a:p>
        </p:txBody>
      </p:sp>
      <p:sp>
        <p:nvSpPr>
          <p:cNvPr id="3" name="Espaço Reservado para Conteúdo 2"/>
          <p:cNvSpPr>
            <a:spLocks noGrp="1"/>
          </p:cNvSpPr>
          <p:nvPr>
            <p:ph idx="1"/>
          </p:nvPr>
        </p:nvSpPr>
        <p:spPr/>
        <p:txBody>
          <a:bodyPr>
            <a:normAutofit/>
          </a:bodyPr>
          <a:lstStyle/>
          <a:p>
            <a:r>
              <a:rPr lang="pt-BR" dirty="0" smtClean="0"/>
              <a:t>Vantagens</a:t>
            </a:r>
            <a:r>
              <a:rPr lang="pt-BR" dirty="0"/>
              <a:t> </a:t>
            </a:r>
          </a:p>
          <a:p>
            <a:pPr lvl="1"/>
            <a:r>
              <a:rPr lang="pt-BR" dirty="0" smtClean="0"/>
              <a:t>Não </a:t>
            </a:r>
            <a:r>
              <a:rPr lang="pt-BR" dirty="0"/>
              <a:t>é visível a cadeia de variáveis </a:t>
            </a:r>
          </a:p>
          <a:p>
            <a:pPr lvl="2"/>
            <a:r>
              <a:rPr lang="pt-BR" dirty="0" err="1" smtClean="0"/>
              <a:t>http</a:t>
            </a:r>
            <a:r>
              <a:rPr lang="pt-BR" dirty="0"/>
              <a:t>://</a:t>
            </a:r>
            <a:r>
              <a:rPr lang="pt-BR" dirty="0" err="1"/>
              <a:t>www.seusite.com.br</a:t>
            </a:r>
            <a:r>
              <a:rPr lang="pt-BR" dirty="0"/>
              <a:t>/</a:t>
            </a:r>
            <a:r>
              <a:rPr lang="pt-BR" dirty="0" err="1"/>
              <a:t>recebe_dados.php</a:t>
            </a:r>
            <a:r>
              <a:rPr lang="pt-BR" dirty="0"/>
              <a:t> </a:t>
            </a:r>
          </a:p>
          <a:p>
            <a:pPr lvl="1"/>
            <a:r>
              <a:rPr lang="pt-BR" dirty="0" smtClean="0"/>
              <a:t>Não </a:t>
            </a:r>
            <a:r>
              <a:rPr lang="pt-BR" dirty="0"/>
              <a:t>limites no tamanho dos dados, sendo mais usado para formulários com grande quantidade de informações </a:t>
            </a:r>
          </a:p>
          <a:p>
            <a:pPr lvl="1"/>
            <a:r>
              <a:rPr lang="pt-BR" dirty="0" smtClean="0"/>
              <a:t>Enviar </a:t>
            </a:r>
            <a:r>
              <a:rPr lang="pt-BR" dirty="0"/>
              <a:t>outros tipos de dados, não aceitos pelo GET, como imagens ou outros arquivos (usar valor file na opção </a:t>
            </a:r>
            <a:r>
              <a:rPr lang="pt-BR" dirty="0" err="1"/>
              <a:t>type</a:t>
            </a:r>
            <a:r>
              <a:rPr lang="pt-BR" dirty="0"/>
              <a:t> da </a:t>
            </a:r>
            <a:r>
              <a:rPr lang="pt-BR" dirty="0" err="1"/>
              <a:t>tag</a:t>
            </a:r>
            <a:r>
              <a:rPr lang="pt-BR" dirty="0"/>
              <a:t> input) </a:t>
            </a:r>
          </a:p>
          <a:p>
            <a:r>
              <a:rPr lang="pt-BR" dirty="0" smtClean="0"/>
              <a:t>Desvantagens</a:t>
            </a:r>
            <a:r>
              <a:rPr lang="pt-BR" dirty="0"/>
              <a:t> </a:t>
            </a:r>
          </a:p>
          <a:p>
            <a:pPr lvl="1"/>
            <a:r>
              <a:rPr lang="pt-BR" dirty="0" smtClean="0"/>
              <a:t> </a:t>
            </a:r>
            <a:r>
              <a:rPr lang="pt-BR" dirty="0"/>
              <a:t>Não é possível a passagem de parâmetros </a:t>
            </a:r>
          </a:p>
          <a:p>
            <a:endParaRPr lang="pt-BR" dirty="0"/>
          </a:p>
        </p:txBody>
      </p:sp>
    </p:spTree>
    <p:extLst>
      <p:ext uri="{BB962C8B-B14F-4D97-AF65-F5344CB8AC3E}">
        <p14:creationId xmlns:p14="http://schemas.microsoft.com/office/powerpoint/2010/main" val="15091567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Como tratar as informações recebidas</a:t>
            </a:r>
            <a:endParaRPr lang="pt-BR" dirty="0"/>
          </a:p>
        </p:txBody>
      </p:sp>
      <p:sp>
        <p:nvSpPr>
          <p:cNvPr id="3" name="Espaço Reservado para Conteúdo 2"/>
          <p:cNvSpPr>
            <a:spLocks noGrp="1"/>
          </p:cNvSpPr>
          <p:nvPr>
            <p:ph idx="1"/>
          </p:nvPr>
        </p:nvSpPr>
        <p:spPr/>
        <p:txBody>
          <a:bodyPr>
            <a:normAutofit/>
          </a:bodyPr>
          <a:lstStyle/>
          <a:p>
            <a:r>
              <a:rPr lang="pt-BR" dirty="0" smtClean="0"/>
              <a:t>Existem </a:t>
            </a:r>
            <a:r>
              <a:rPr lang="pt-BR" dirty="0"/>
              <a:t>duas maneiras de acessar os dados recebidos </a:t>
            </a:r>
          </a:p>
          <a:p>
            <a:pPr lvl="1"/>
            <a:r>
              <a:rPr lang="pt-BR" sz="2000" dirty="0" smtClean="0"/>
              <a:t>Tratar </a:t>
            </a:r>
            <a:r>
              <a:rPr lang="pt-BR" sz="2000" dirty="0"/>
              <a:t>como variáveis adicionando $ ao nome dos campo especificados no formulário. O campo nome ficaria $nome e o campo idade $idade. </a:t>
            </a:r>
          </a:p>
          <a:p>
            <a:pPr lvl="2"/>
            <a:r>
              <a:rPr lang="pt-BR" sz="2000" dirty="0" smtClean="0"/>
              <a:t>É </a:t>
            </a:r>
            <a:r>
              <a:rPr lang="pt-BR" sz="2000" dirty="0"/>
              <a:t>necessário que a opção </a:t>
            </a:r>
            <a:r>
              <a:rPr lang="pt-BR" sz="2000" dirty="0" err="1"/>
              <a:t>register_globals</a:t>
            </a:r>
            <a:r>
              <a:rPr lang="pt-BR" sz="2000" dirty="0"/>
              <a:t> seja ativada </a:t>
            </a:r>
          </a:p>
          <a:p>
            <a:pPr lvl="1"/>
            <a:r>
              <a:rPr lang="pt-BR" sz="2000" dirty="0" smtClean="0"/>
              <a:t>Usar </a:t>
            </a:r>
            <a:r>
              <a:rPr lang="pt-BR" sz="2000" dirty="0"/>
              <a:t>os </a:t>
            </a:r>
            <a:r>
              <a:rPr lang="pt-BR" sz="2000" dirty="0" err="1"/>
              <a:t>arrays</a:t>
            </a:r>
            <a:r>
              <a:rPr lang="pt-BR" sz="2000" dirty="0"/>
              <a:t> </a:t>
            </a:r>
            <a:r>
              <a:rPr lang="pt-BR" sz="2000" dirty="0" err="1"/>
              <a:t>superglobais</a:t>
            </a:r>
            <a:r>
              <a:rPr lang="pt-BR" sz="2000" dirty="0"/>
              <a:t> predefinidos pelo </a:t>
            </a:r>
            <a:r>
              <a:rPr lang="pt-BR" sz="2000" dirty="0" err="1"/>
              <a:t>php</a:t>
            </a:r>
            <a:r>
              <a:rPr lang="pt-BR" sz="2000" dirty="0"/>
              <a:t>: $_GET e $_POST </a:t>
            </a:r>
          </a:p>
          <a:p>
            <a:pPr lvl="2"/>
            <a:r>
              <a:rPr lang="pt-BR" sz="2000" dirty="0" smtClean="0"/>
              <a:t>Os </a:t>
            </a:r>
            <a:r>
              <a:rPr lang="pt-BR" sz="2000" dirty="0"/>
              <a:t>nome dos campos são usado como chaves associativas $_GET[“nome”] ou $_POST[“idade”] </a:t>
            </a:r>
          </a:p>
          <a:p>
            <a:r>
              <a:rPr lang="pt-BR" dirty="0" smtClean="0"/>
              <a:t>Por </a:t>
            </a:r>
            <a:r>
              <a:rPr lang="pt-BR" dirty="0"/>
              <a:t>questões de segurança os desenvolvedores do PHP recomendam o uso do </a:t>
            </a:r>
            <a:r>
              <a:rPr lang="pt-BR" dirty="0" err="1"/>
              <a:t>arrays</a:t>
            </a:r>
            <a:r>
              <a:rPr lang="pt-BR" dirty="0"/>
              <a:t> $_GET e $_POST. Caso queira usar a primeira opção, cuide para não criar outras variáveis com o mesmo nome, pois o valores serão sobrescritos </a:t>
            </a:r>
          </a:p>
          <a:p>
            <a:endParaRPr lang="pt-BR" dirty="0"/>
          </a:p>
        </p:txBody>
      </p:sp>
    </p:spTree>
    <p:extLst>
      <p:ext uri="{BB962C8B-B14F-4D97-AF65-F5344CB8AC3E}">
        <p14:creationId xmlns:p14="http://schemas.microsoft.com/office/powerpoint/2010/main" val="4689324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Funções especiais para formatação de dados</a:t>
            </a:r>
            <a:endParaRPr lang="pt-BR" dirty="0"/>
          </a:p>
        </p:txBody>
      </p:sp>
      <p:sp>
        <p:nvSpPr>
          <p:cNvPr id="3" name="Espaço Reservado para Conteúdo 2"/>
          <p:cNvSpPr>
            <a:spLocks noGrp="1"/>
          </p:cNvSpPr>
          <p:nvPr>
            <p:ph idx="1"/>
          </p:nvPr>
        </p:nvSpPr>
        <p:spPr/>
        <p:txBody>
          <a:bodyPr>
            <a:normAutofit fontScale="92500"/>
          </a:bodyPr>
          <a:lstStyle/>
          <a:p>
            <a:r>
              <a:rPr lang="pt-BR" sz="2800" dirty="0" smtClean="0"/>
              <a:t>Para </a:t>
            </a:r>
            <a:r>
              <a:rPr lang="pt-BR" sz="2800" dirty="0"/>
              <a:t>evitar exibição de formatação indesejadas nas páginas com informações criadas pelo usuários, como uma imagem pornô, com o uso de comandos HTML usa-se </a:t>
            </a:r>
            <a:r>
              <a:rPr lang="pt-BR" sz="2800" dirty="0" err="1"/>
              <a:t>htmlspecialchars</a:t>
            </a:r>
            <a:r>
              <a:rPr lang="pt-BR" sz="2800" dirty="0"/>
              <a:t>(&lt;</a:t>
            </a:r>
            <a:r>
              <a:rPr lang="pt-BR" sz="2800" dirty="0" err="1"/>
              <a:t>string</a:t>
            </a:r>
            <a:r>
              <a:rPr lang="pt-BR" sz="2800" dirty="0"/>
              <a:t>&gt;) </a:t>
            </a:r>
          </a:p>
          <a:p>
            <a:pPr lvl="1"/>
            <a:r>
              <a:rPr lang="pt-BR" sz="2800" dirty="0" smtClean="0"/>
              <a:t>Substitui </a:t>
            </a:r>
            <a:r>
              <a:rPr lang="pt-BR" sz="2800" dirty="0" err="1"/>
              <a:t>tags</a:t>
            </a:r>
            <a:r>
              <a:rPr lang="pt-BR" sz="2800" dirty="0"/>
              <a:t> HTML como &amp; por seus caracteres especiais $</a:t>
            </a:r>
            <a:r>
              <a:rPr lang="pt-BR" sz="2800" dirty="0" err="1"/>
              <a:t>amp</a:t>
            </a:r>
            <a:r>
              <a:rPr lang="pt-BR" sz="2800" dirty="0"/>
              <a:t>, “ é &amp;</a:t>
            </a:r>
            <a:r>
              <a:rPr lang="pt-BR" sz="2800" dirty="0" err="1"/>
              <a:t>quot</a:t>
            </a:r>
            <a:r>
              <a:rPr lang="pt-BR" sz="2800" dirty="0"/>
              <a:t>... </a:t>
            </a:r>
          </a:p>
          <a:p>
            <a:pPr marL="274320" lvl="1" indent="0">
              <a:buNone/>
            </a:pPr>
            <a:r>
              <a:rPr lang="pt-BR" sz="2800" dirty="0"/>
              <a:t>$texto = "&lt;</a:t>
            </a:r>
            <a:r>
              <a:rPr lang="pt-BR" sz="2800" dirty="0" err="1"/>
              <a:t>img</a:t>
            </a:r>
            <a:r>
              <a:rPr lang="pt-BR" sz="2800" dirty="0"/>
              <a:t> </a:t>
            </a:r>
            <a:r>
              <a:rPr lang="pt-BR" sz="2800" dirty="0" err="1"/>
              <a:t>src</a:t>
            </a:r>
            <a:r>
              <a:rPr lang="pt-BR" sz="2800" dirty="0"/>
              <a:t>=</a:t>
            </a:r>
            <a:r>
              <a:rPr lang="pt-BR" sz="2800" dirty="0" err="1"/>
              <a:t>http</a:t>
            </a:r>
            <a:r>
              <a:rPr lang="pt-BR" sz="2800" dirty="0"/>
              <a:t>://</a:t>
            </a:r>
            <a:r>
              <a:rPr lang="pt-BR" sz="2800" dirty="0" err="1"/>
              <a:t>www.siteporno.com.br</a:t>
            </a:r>
            <a:r>
              <a:rPr lang="pt-BR" sz="2800" dirty="0"/>
              <a:t>/foto1.jpg&gt;"; </a:t>
            </a:r>
          </a:p>
          <a:p>
            <a:pPr marL="274320" lvl="1" indent="0">
              <a:buNone/>
            </a:pPr>
            <a:r>
              <a:rPr lang="pt-BR" sz="2800" dirty="0"/>
              <a:t>$</a:t>
            </a:r>
            <a:r>
              <a:rPr lang="pt-BR" sz="2800" dirty="0" err="1"/>
              <a:t>novo_texto</a:t>
            </a:r>
            <a:r>
              <a:rPr lang="pt-BR" sz="2800" dirty="0"/>
              <a:t> = </a:t>
            </a:r>
            <a:r>
              <a:rPr lang="pt-BR" sz="2800" dirty="0" err="1"/>
              <a:t>htmlspecialchars</a:t>
            </a:r>
            <a:r>
              <a:rPr lang="pt-BR" sz="2800" dirty="0"/>
              <a:t>($texto); </a:t>
            </a:r>
          </a:p>
          <a:p>
            <a:pPr marL="274320" lvl="1" indent="0">
              <a:buNone/>
            </a:pPr>
            <a:r>
              <a:rPr lang="pt-BR" sz="2800" dirty="0" err="1"/>
              <a:t>echo</a:t>
            </a:r>
            <a:r>
              <a:rPr lang="pt-BR" sz="2800" dirty="0"/>
              <a:t> $texto. "&lt;</a:t>
            </a:r>
            <a:r>
              <a:rPr lang="pt-BR" sz="2800" dirty="0" err="1"/>
              <a:t>br</a:t>
            </a:r>
            <a:r>
              <a:rPr lang="pt-BR" sz="2800" dirty="0"/>
              <a:t>&gt;"; </a:t>
            </a:r>
          </a:p>
          <a:p>
            <a:pPr marL="274320" lvl="1" indent="0">
              <a:buNone/>
            </a:pPr>
            <a:r>
              <a:rPr lang="pt-BR" sz="2800" dirty="0" err="1"/>
              <a:t>echo</a:t>
            </a:r>
            <a:r>
              <a:rPr lang="pt-BR" sz="2800" dirty="0"/>
              <a:t> $</a:t>
            </a:r>
            <a:r>
              <a:rPr lang="pt-BR" sz="2800" dirty="0" err="1"/>
              <a:t>novo_texto</a:t>
            </a:r>
            <a:r>
              <a:rPr lang="pt-BR" sz="2800" dirty="0"/>
              <a:t>; </a:t>
            </a:r>
          </a:p>
          <a:p>
            <a:endParaRPr lang="pt-BR" dirty="0"/>
          </a:p>
        </p:txBody>
      </p:sp>
    </p:spTree>
    <p:extLst>
      <p:ext uri="{BB962C8B-B14F-4D97-AF65-F5344CB8AC3E}">
        <p14:creationId xmlns:p14="http://schemas.microsoft.com/office/powerpoint/2010/main" val="829043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Funções especiais para formatação de dados</a:t>
            </a:r>
            <a:endParaRPr lang="pt-BR" dirty="0"/>
          </a:p>
        </p:txBody>
      </p:sp>
      <p:sp>
        <p:nvSpPr>
          <p:cNvPr id="3" name="Espaço Reservado para Conteúdo 2"/>
          <p:cNvSpPr>
            <a:spLocks noGrp="1"/>
          </p:cNvSpPr>
          <p:nvPr>
            <p:ph idx="1"/>
          </p:nvPr>
        </p:nvSpPr>
        <p:spPr/>
        <p:txBody>
          <a:bodyPr/>
          <a:lstStyle/>
          <a:p>
            <a:r>
              <a:rPr lang="pt-BR" sz="2800" dirty="0" smtClean="0"/>
              <a:t>Outro </a:t>
            </a:r>
            <a:r>
              <a:rPr lang="pt-BR" sz="2800" dirty="0"/>
              <a:t>cuidado, é ao receber dados com caractere especial </a:t>
            </a:r>
          </a:p>
          <a:p>
            <a:pPr lvl="1"/>
            <a:r>
              <a:rPr lang="pt-BR" sz="2800" dirty="0" smtClean="0"/>
              <a:t>João </a:t>
            </a:r>
            <a:r>
              <a:rPr lang="pt-BR" sz="2800" dirty="0"/>
              <a:t>Alves, vulgo “João do Código” </a:t>
            </a:r>
          </a:p>
          <a:p>
            <a:pPr lvl="1"/>
            <a:r>
              <a:rPr lang="pt-BR" sz="2800" dirty="0" smtClean="0"/>
              <a:t>O </a:t>
            </a:r>
            <a:r>
              <a:rPr lang="pt-BR" sz="2800" dirty="0"/>
              <a:t>PHP interpreta como João Alves, vulgo \“João do Código\” </a:t>
            </a:r>
          </a:p>
          <a:p>
            <a:r>
              <a:rPr lang="pt-BR" sz="2800" dirty="0" smtClean="0"/>
              <a:t>A </a:t>
            </a:r>
            <a:r>
              <a:rPr lang="pt-BR" sz="2800" dirty="0"/>
              <a:t>função </a:t>
            </a:r>
            <a:r>
              <a:rPr lang="pt-BR" sz="2800" dirty="0" err="1"/>
              <a:t>stripslashes</a:t>
            </a:r>
            <a:r>
              <a:rPr lang="pt-BR" sz="2800" dirty="0"/>
              <a:t>(&lt;</a:t>
            </a:r>
            <a:r>
              <a:rPr lang="pt-BR" sz="2800" dirty="0" err="1"/>
              <a:t>string</a:t>
            </a:r>
            <a:r>
              <a:rPr lang="pt-BR" sz="2800" dirty="0"/>
              <a:t>&gt;) substitui \” por “, \‘ por ‘ e (\\) por (\) </a:t>
            </a:r>
          </a:p>
          <a:p>
            <a:endParaRPr lang="pt-BR" dirty="0"/>
          </a:p>
        </p:txBody>
      </p:sp>
    </p:spTree>
    <p:extLst>
      <p:ext uri="{BB962C8B-B14F-4D97-AF65-F5344CB8AC3E}">
        <p14:creationId xmlns:p14="http://schemas.microsoft.com/office/powerpoint/2010/main" val="18039063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Funções especiais para formatação de dados</a:t>
            </a:r>
            <a:endParaRPr lang="pt-BR" dirty="0"/>
          </a:p>
        </p:txBody>
      </p:sp>
      <p:sp>
        <p:nvSpPr>
          <p:cNvPr id="3" name="Espaço Reservado para Conteúdo 2"/>
          <p:cNvSpPr>
            <a:spLocks noGrp="1"/>
          </p:cNvSpPr>
          <p:nvPr>
            <p:ph idx="1"/>
          </p:nvPr>
        </p:nvSpPr>
        <p:spPr/>
        <p:txBody>
          <a:bodyPr>
            <a:normAutofit fontScale="92500" lnSpcReduction="20000"/>
          </a:bodyPr>
          <a:lstStyle/>
          <a:p>
            <a:r>
              <a:rPr lang="pt-BR" sz="2800" dirty="0" smtClean="0"/>
              <a:t>Outras </a:t>
            </a:r>
            <a:r>
              <a:rPr lang="pt-BR" sz="2800" dirty="0"/>
              <a:t>duas funções importante ao usar o método GET são </a:t>
            </a:r>
            <a:r>
              <a:rPr lang="pt-BR" sz="2800" dirty="0" err="1"/>
              <a:t>urldecode</a:t>
            </a:r>
            <a:r>
              <a:rPr lang="pt-BR" sz="2800" dirty="0"/>
              <a:t> e </a:t>
            </a:r>
            <a:r>
              <a:rPr lang="pt-BR" sz="2800" dirty="0" err="1"/>
              <a:t>urlencode</a:t>
            </a:r>
            <a:r>
              <a:rPr lang="pt-BR" sz="2800" dirty="0"/>
              <a:t> </a:t>
            </a:r>
          </a:p>
          <a:p>
            <a:pPr lvl="1"/>
            <a:r>
              <a:rPr lang="pt-BR" sz="2800" dirty="0" smtClean="0"/>
              <a:t>Usando </a:t>
            </a:r>
            <a:r>
              <a:rPr lang="pt-BR" sz="2800" dirty="0"/>
              <a:t>GET “Joaquim Legal” fica </a:t>
            </a:r>
            <a:r>
              <a:rPr lang="pt-BR" sz="2800" dirty="0" err="1"/>
              <a:t>http</a:t>
            </a:r>
            <a:r>
              <a:rPr lang="pt-BR" sz="2800" dirty="0"/>
              <a:t>://</a:t>
            </a:r>
            <a:r>
              <a:rPr lang="pt-BR" sz="2800" dirty="0" err="1"/>
              <a:t>www.seusite.com.br</a:t>
            </a:r>
            <a:r>
              <a:rPr lang="pt-BR" sz="2800" dirty="0"/>
              <a:t>/</a:t>
            </a:r>
            <a:r>
              <a:rPr lang="pt-BR" sz="2800" dirty="0" err="1"/>
              <a:t>recebe_dados.php?nome</a:t>
            </a:r>
            <a:r>
              <a:rPr lang="pt-BR" sz="2800" dirty="0"/>
              <a:t>=Joaquim%20Legal </a:t>
            </a:r>
          </a:p>
          <a:p>
            <a:pPr lvl="1"/>
            <a:r>
              <a:rPr lang="pt-BR" sz="2800" dirty="0" smtClean="0"/>
              <a:t>Para </a:t>
            </a:r>
            <a:r>
              <a:rPr lang="pt-BR" sz="2800" dirty="0"/>
              <a:t>ler corretamente </a:t>
            </a:r>
          </a:p>
          <a:p>
            <a:pPr lvl="2"/>
            <a:r>
              <a:rPr lang="pt-BR" sz="2800" dirty="0" smtClean="0"/>
              <a:t>$</a:t>
            </a:r>
            <a:r>
              <a:rPr lang="pt-BR" sz="2800" dirty="0"/>
              <a:t>nome = </a:t>
            </a:r>
            <a:r>
              <a:rPr lang="pt-BR" sz="2800" dirty="0" err="1"/>
              <a:t>urldecode</a:t>
            </a:r>
            <a:r>
              <a:rPr lang="pt-BR" sz="2800" dirty="0"/>
              <a:t>($nome); </a:t>
            </a:r>
          </a:p>
          <a:p>
            <a:r>
              <a:rPr lang="pt-BR" sz="2800" dirty="0" smtClean="0"/>
              <a:t>A </a:t>
            </a:r>
            <a:r>
              <a:rPr lang="pt-BR" sz="2800" dirty="0"/>
              <a:t>função </a:t>
            </a:r>
            <a:r>
              <a:rPr lang="pt-BR" sz="2800" dirty="0" err="1"/>
              <a:t>urldecode</a:t>
            </a:r>
            <a:r>
              <a:rPr lang="pt-BR" sz="2800" dirty="0"/>
              <a:t> retira os códigos hexadecimais e </a:t>
            </a:r>
            <a:r>
              <a:rPr lang="pt-BR" sz="2800" dirty="0" err="1"/>
              <a:t>urlencode</a:t>
            </a:r>
            <a:r>
              <a:rPr lang="pt-BR" sz="2800" dirty="0"/>
              <a:t> recoloca </a:t>
            </a:r>
          </a:p>
          <a:p>
            <a:r>
              <a:rPr lang="pt-BR" sz="2800" dirty="0" err="1" smtClean="0"/>
              <a:t>Urlencode</a:t>
            </a:r>
            <a:r>
              <a:rPr lang="pt-BR" sz="2800" dirty="0" smtClean="0"/>
              <a:t> </a:t>
            </a:r>
            <a:r>
              <a:rPr lang="pt-BR" sz="2800" dirty="0"/>
              <a:t>é útil para redirecionar as informações para outro local por meio do método GET </a:t>
            </a:r>
          </a:p>
          <a:p>
            <a:endParaRPr lang="pt-BR" dirty="0"/>
          </a:p>
        </p:txBody>
      </p:sp>
    </p:spTree>
    <p:extLst>
      <p:ext uri="{BB962C8B-B14F-4D97-AF65-F5344CB8AC3E}">
        <p14:creationId xmlns:p14="http://schemas.microsoft.com/office/powerpoint/2010/main" val="669090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Formulários</a:t>
            </a:r>
            <a:endParaRPr lang="pt-BR" dirty="0"/>
          </a:p>
        </p:txBody>
      </p:sp>
      <p:sp>
        <p:nvSpPr>
          <p:cNvPr id="3" name="Espaço Reservado para Conteúdo 2"/>
          <p:cNvSpPr>
            <a:spLocks noGrp="1"/>
          </p:cNvSpPr>
          <p:nvPr>
            <p:ph idx="1"/>
          </p:nvPr>
        </p:nvSpPr>
        <p:spPr/>
        <p:txBody>
          <a:bodyPr>
            <a:normAutofit/>
          </a:bodyPr>
          <a:lstStyle/>
          <a:p>
            <a:r>
              <a:rPr lang="pt-BR" sz="2800" dirty="0" smtClean="0"/>
              <a:t>Utilizado </a:t>
            </a:r>
            <a:r>
              <a:rPr lang="pt-BR" sz="2800" dirty="0"/>
              <a:t>para aumentar a interatividade fazendo comunicação entre o usuário e o site </a:t>
            </a:r>
          </a:p>
          <a:p>
            <a:r>
              <a:rPr lang="pt-BR" sz="2800" dirty="0" smtClean="0"/>
              <a:t>Criados </a:t>
            </a:r>
            <a:r>
              <a:rPr lang="pt-BR" sz="2800" dirty="0"/>
              <a:t>por meio do HTML </a:t>
            </a:r>
          </a:p>
          <a:p>
            <a:r>
              <a:rPr lang="pt-BR" sz="2800" dirty="0" smtClean="0"/>
              <a:t>Composto </a:t>
            </a:r>
            <a:r>
              <a:rPr lang="pt-BR" sz="2800" dirty="0"/>
              <a:t>de no mínimo um campo entrada de dados e um botão para enviar as informações contidas nele </a:t>
            </a:r>
          </a:p>
        </p:txBody>
      </p:sp>
    </p:spTree>
    <p:extLst>
      <p:ext uri="{BB962C8B-B14F-4D97-AF65-F5344CB8AC3E}">
        <p14:creationId xmlns:p14="http://schemas.microsoft.com/office/powerpoint/2010/main" val="3596157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Verificando um formulário</a:t>
            </a:r>
            <a:endParaRPr lang="pt-BR" dirty="0"/>
          </a:p>
        </p:txBody>
      </p:sp>
      <p:pic>
        <p:nvPicPr>
          <p:cNvPr id="4" name="Espaço Reservado para Conteúdo 3"/>
          <p:cNvPicPr>
            <a:picLocks noGrp="1" noChangeAspect="1"/>
          </p:cNvPicPr>
          <p:nvPr>
            <p:ph idx="1"/>
          </p:nvPr>
        </p:nvPicPr>
        <p:blipFill>
          <a:blip r:embed="rId2"/>
          <a:stretch>
            <a:fillRect/>
          </a:stretch>
        </p:blipFill>
        <p:spPr>
          <a:xfrm>
            <a:off x="2589397" y="2093976"/>
            <a:ext cx="5956300" cy="4038600"/>
          </a:xfrm>
          <a:prstGeom prst="rect">
            <a:avLst/>
          </a:prstGeom>
        </p:spPr>
      </p:pic>
    </p:spTree>
    <p:extLst>
      <p:ext uri="{BB962C8B-B14F-4D97-AF65-F5344CB8AC3E}">
        <p14:creationId xmlns:p14="http://schemas.microsoft.com/office/powerpoint/2010/main" val="14653217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Verificando um formulário</a:t>
            </a:r>
            <a:endParaRPr lang="pt-BR" dirty="0"/>
          </a:p>
        </p:txBody>
      </p:sp>
      <p:sp>
        <p:nvSpPr>
          <p:cNvPr id="3" name="Espaço Reservado para Conteúdo 2"/>
          <p:cNvSpPr>
            <a:spLocks noGrp="1"/>
          </p:cNvSpPr>
          <p:nvPr>
            <p:ph idx="1"/>
          </p:nvPr>
        </p:nvSpPr>
        <p:spPr>
          <a:xfrm>
            <a:off x="1069848" y="1562986"/>
            <a:ext cx="10058400" cy="5188688"/>
          </a:xfrm>
        </p:spPr>
        <p:txBody>
          <a:bodyPr>
            <a:normAutofit/>
          </a:bodyPr>
          <a:lstStyle/>
          <a:p>
            <a:pPr marL="0" indent="0">
              <a:buNone/>
            </a:pPr>
            <a:r>
              <a:rPr lang="pt-BR" dirty="0" smtClean="0"/>
              <a:t>&lt;</a:t>
            </a:r>
            <a:r>
              <a:rPr lang="pt-BR" dirty="0" err="1"/>
              <a:t>form</a:t>
            </a:r>
            <a:r>
              <a:rPr lang="pt-BR" dirty="0"/>
              <a:t> </a:t>
            </a:r>
            <a:r>
              <a:rPr lang="pt-BR" dirty="0" err="1"/>
              <a:t>action</a:t>
            </a:r>
            <a:r>
              <a:rPr lang="pt-BR" dirty="0"/>
              <a:t>="</a:t>
            </a:r>
            <a:r>
              <a:rPr lang="pt-BR" dirty="0" err="1"/>
              <a:t>recebe_dados.php</a:t>
            </a:r>
            <a:r>
              <a:rPr lang="pt-BR" dirty="0"/>
              <a:t>" </a:t>
            </a:r>
            <a:r>
              <a:rPr lang="pt-BR" dirty="0" err="1"/>
              <a:t>method</a:t>
            </a:r>
            <a:r>
              <a:rPr lang="pt-BR" dirty="0"/>
              <a:t>="POST"&gt; </a:t>
            </a:r>
          </a:p>
          <a:p>
            <a:pPr marL="0" indent="0">
              <a:buNone/>
            </a:pPr>
            <a:r>
              <a:rPr lang="pt-BR" dirty="0"/>
              <a:t>&lt;</a:t>
            </a:r>
            <a:r>
              <a:rPr lang="pt-BR" dirty="0" err="1"/>
              <a:t>div</a:t>
            </a:r>
            <a:r>
              <a:rPr lang="pt-BR" dirty="0"/>
              <a:t> </a:t>
            </a:r>
            <a:r>
              <a:rPr lang="pt-BR" dirty="0" err="1"/>
              <a:t>align</a:t>
            </a:r>
            <a:r>
              <a:rPr lang="pt-BR" dirty="0"/>
              <a:t>="center"&gt;&lt;center&gt; </a:t>
            </a:r>
          </a:p>
          <a:p>
            <a:pPr marL="0" indent="0">
              <a:buNone/>
            </a:pPr>
            <a:r>
              <a:rPr lang="pt-BR" dirty="0"/>
              <a:t>&lt;</a:t>
            </a:r>
            <a:r>
              <a:rPr lang="pt-BR" dirty="0" err="1"/>
              <a:t>p</a:t>
            </a:r>
            <a:r>
              <a:rPr lang="pt-BR" dirty="0"/>
              <a:t>&gt;Usuário: &lt;input </a:t>
            </a:r>
            <a:r>
              <a:rPr lang="pt-BR" dirty="0" err="1"/>
              <a:t>type</a:t>
            </a:r>
            <a:r>
              <a:rPr lang="pt-BR" dirty="0"/>
              <a:t>="</a:t>
            </a:r>
            <a:r>
              <a:rPr lang="pt-BR" dirty="0" err="1"/>
              <a:t>text</a:t>
            </a:r>
            <a:r>
              <a:rPr lang="pt-BR" dirty="0"/>
              <a:t>" </a:t>
            </a:r>
            <a:r>
              <a:rPr lang="pt-BR" dirty="0" err="1"/>
              <a:t>name</a:t>
            </a:r>
            <a:r>
              <a:rPr lang="pt-BR" dirty="0"/>
              <a:t>="</a:t>
            </a:r>
            <a:r>
              <a:rPr lang="pt-BR" dirty="0" err="1"/>
              <a:t>usuario</a:t>
            </a:r>
            <a:r>
              <a:rPr lang="pt-BR" dirty="0"/>
              <a:t>" </a:t>
            </a:r>
            <a:r>
              <a:rPr lang="pt-BR" dirty="0" err="1"/>
              <a:t>size</a:t>
            </a:r>
            <a:r>
              <a:rPr lang="pt-BR" dirty="0"/>
              <a:t>="20"&gt; &amp;</a:t>
            </a:r>
            <a:r>
              <a:rPr lang="pt-BR" dirty="0" err="1"/>
              <a:t>nbsp</a:t>
            </a:r>
            <a:r>
              <a:rPr lang="pt-BR" dirty="0"/>
              <a:t>;&amp;</a:t>
            </a:r>
            <a:r>
              <a:rPr lang="pt-BR" dirty="0" err="1"/>
              <a:t>nbsp</a:t>
            </a:r>
            <a:r>
              <a:rPr lang="pt-BR" dirty="0"/>
              <a:t>; </a:t>
            </a:r>
          </a:p>
          <a:p>
            <a:pPr marL="0" indent="0">
              <a:buNone/>
            </a:pPr>
            <a:r>
              <a:rPr lang="pt-BR" dirty="0"/>
              <a:t>Senha: &lt;input </a:t>
            </a:r>
            <a:r>
              <a:rPr lang="pt-BR" dirty="0" err="1"/>
              <a:t>type</a:t>
            </a:r>
            <a:r>
              <a:rPr lang="pt-BR" dirty="0"/>
              <a:t>="</a:t>
            </a:r>
            <a:r>
              <a:rPr lang="pt-BR" dirty="0" err="1"/>
              <a:t>text</a:t>
            </a:r>
            <a:r>
              <a:rPr lang="pt-BR" dirty="0"/>
              <a:t>" </a:t>
            </a:r>
            <a:r>
              <a:rPr lang="pt-BR" dirty="0" err="1"/>
              <a:t>name</a:t>
            </a:r>
            <a:r>
              <a:rPr lang="pt-BR" dirty="0"/>
              <a:t>="senha" </a:t>
            </a:r>
            <a:r>
              <a:rPr lang="pt-BR" dirty="0" err="1"/>
              <a:t>size</a:t>
            </a:r>
            <a:r>
              <a:rPr lang="pt-BR" dirty="0"/>
              <a:t>="20"&gt;&lt;/</a:t>
            </a:r>
            <a:r>
              <a:rPr lang="pt-BR" dirty="0" err="1"/>
              <a:t>p</a:t>
            </a:r>
            <a:r>
              <a:rPr lang="pt-BR" dirty="0"/>
              <a:t>&gt; </a:t>
            </a:r>
          </a:p>
          <a:p>
            <a:pPr marL="0" indent="0">
              <a:buNone/>
            </a:pPr>
            <a:r>
              <a:rPr lang="pt-BR" dirty="0"/>
              <a:t>&lt;</a:t>
            </a:r>
            <a:r>
              <a:rPr lang="pt-BR" dirty="0" err="1"/>
              <a:t>p</a:t>
            </a:r>
            <a:r>
              <a:rPr lang="pt-BR" dirty="0"/>
              <a:t>&gt;Nome:&lt;input </a:t>
            </a:r>
            <a:r>
              <a:rPr lang="pt-BR" dirty="0" err="1"/>
              <a:t>type</a:t>
            </a:r>
            <a:r>
              <a:rPr lang="pt-BR" dirty="0"/>
              <a:t>="</a:t>
            </a:r>
            <a:r>
              <a:rPr lang="pt-BR" dirty="0" err="1"/>
              <a:t>text</a:t>
            </a:r>
            <a:r>
              <a:rPr lang="pt-BR" dirty="0"/>
              <a:t>" </a:t>
            </a:r>
            <a:r>
              <a:rPr lang="pt-BR" dirty="0" err="1"/>
              <a:t>name</a:t>
            </a:r>
            <a:r>
              <a:rPr lang="pt-BR" dirty="0"/>
              <a:t>="nome" </a:t>
            </a:r>
            <a:r>
              <a:rPr lang="pt-BR" dirty="0" err="1"/>
              <a:t>size</a:t>
            </a:r>
            <a:r>
              <a:rPr lang="pt-BR" dirty="0"/>
              <a:t>="20"&gt;&lt;/</a:t>
            </a:r>
            <a:r>
              <a:rPr lang="pt-BR" dirty="0" err="1"/>
              <a:t>p</a:t>
            </a:r>
            <a:r>
              <a:rPr lang="pt-BR" dirty="0"/>
              <a:t>&gt; </a:t>
            </a:r>
          </a:p>
          <a:p>
            <a:pPr marL="0" indent="0">
              <a:buNone/>
            </a:pPr>
            <a:r>
              <a:rPr lang="pt-BR" dirty="0"/>
              <a:t>&lt;</a:t>
            </a:r>
            <a:r>
              <a:rPr lang="pt-BR" dirty="0" err="1"/>
              <a:t>p</a:t>
            </a:r>
            <a:r>
              <a:rPr lang="pt-BR" dirty="0"/>
              <a:t>&gt;E-mail:&lt;input </a:t>
            </a:r>
            <a:r>
              <a:rPr lang="pt-BR" dirty="0" err="1"/>
              <a:t>type</a:t>
            </a:r>
            <a:r>
              <a:rPr lang="pt-BR" dirty="0"/>
              <a:t>="</a:t>
            </a:r>
            <a:r>
              <a:rPr lang="pt-BR" dirty="0" err="1"/>
              <a:t>text</a:t>
            </a:r>
            <a:r>
              <a:rPr lang="pt-BR" dirty="0"/>
              <a:t>" </a:t>
            </a:r>
            <a:r>
              <a:rPr lang="pt-BR" dirty="0" err="1"/>
              <a:t>name</a:t>
            </a:r>
            <a:r>
              <a:rPr lang="pt-BR" dirty="0"/>
              <a:t>="</a:t>
            </a:r>
            <a:r>
              <a:rPr lang="pt-BR" dirty="0" err="1"/>
              <a:t>email</a:t>
            </a:r>
            <a:r>
              <a:rPr lang="pt-BR" dirty="0"/>
              <a:t>" </a:t>
            </a:r>
            <a:r>
              <a:rPr lang="pt-BR" dirty="0" err="1"/>
              <a:t>size</a:t>
            </a:r>
            <a:r>
              <a:rPr lang="pt-BR" dirty="0"/>
              <a:t>="20"&gt;&lt;/</a:t>
            </a:r>
            <a:r>
              <a:rPr lang="pt-BR" dirty="0" err="1"/>
              <a:t>p</a:t>
            </a:r>
            <a:r>
              <a:rPr lang="pt-BR" dirty="0"/>
              <a:t>&gt; </a:t>
            </a:r>
          </a:p>
          <a:p>
            <a:pPr marL="0" indent="0">
              <a:buNone/>
            </a:pPr>
            <a:r>
              <a:rPr lang="pt-BR" dirty="0"/>
              <a:t>&lt;</a:t>
            </a:r>
            <a:r>
              <a:rPr lang="pt-BR" dirty="0" err="1"/>
              <a:t>p</a:t>
            </a:r>
            <a:r>
              <a:rPr lang="pt-BR" dirty="0"/>
              <a:t>&gt;Cidade:&lt;input </a:t>
            </a:r>
            <a:r>
              <a:rPr lang="pt-BR" dirty="0" err="1"/>
              <a:t>type</a:t>
            </a:r>
            <a:r>
              <a:rPr lang="pt-BR" dirty="0"/>
              <a:t>="</a:t>
            </a:r>
            <a:r>
              <a:rPr lang="pt-BR" dirty="0" err="1"/>
              <a:t>text</a:t>
            </a:r>
            <a:r>
              <a:rPr lang="pt-BR" dirty="0"/>
              <a:t>" </a:t>
            </a:r>
            <a:r>
              <a:rPr lang="pt-BR" dirty="0" err="1"/>
              <a:t>name</a:t>
            </a:r>
            <a:r>
              <a:rPr lang="pt-BR" dirty="0"/>
              <a:t>="cidade" </a:t>
            </a:r>
            <a:r>
              <a:rPr lang="pt-BR" dirty="0" err="1"/>
              <a:t>size</a:t>
            </a:r>
            <a:r>
              <a:rPr lang="pt-BR" dirty="0"/>
              <a:t>="20"&gt; </a:t>
            </a:r>
          </a:p>
          <a:p>
            <a:pPr marL="0" indent="0">
              <a:buNone/>
            </a:pPr>
            <a:r>
              <a:rPr lang="pt-BR" dirty="0"/>
              <a:t>Estado&lt;input </a:t>
            </a:r>
            <a:r>
              <a:rPr lang="pt-BR" dirty="0" err="1"/>
              <a:t>type</a:t>
            </a:r>
            <a:r>
              <a:rPr lang="pt-BR" dirty="0"/>
              <a:t>="</a:t>
            </a:r>
            <a:r>
              <a:rPr lang="pt-BR" dirty="0" err="1"/>
              <a:t>text</a:t>
            </a:r>
            <a:r>
              <a:rPr lang="pt-BR" dirty="0"/>
              <a:t>" </a:t>
            </a:r>
            <a:r>
              <a:rPr lang="pt-BR" dirty="0" err="1"/>
              <a:t>name</a:t>
            </a:r>
            <a:r>
              <a:rPr lang="pt-BR" dirty="0"/>
              <a:t>=“estado" </a:t>
            </a:r>
            <a:r>
              <a:rPr lang="pt-BR" dirty="0" err="1"/>
              <a:t>size</a:t>
            </a:r>
            <a:r>
              <a:rPr lang="pt-BR" dirty="0"/>
              <a:t>="2" </a:t>
            </a:r>
            <a:r>
              <a:rPr lang="pt-BR" dirty="0" err="1"/>
              <a:t>maxlength</a:t>
            </a:r>
            <a:r>
              <a:rPr lang="pt-BR" dirty="0"/>
              <a:t>="2"&gt;&lt;/</a:t>
            </a:r>
            <a:r>
              <a:rPr lang="pt-BR" dirty="0" err="1"/>
              <a:t>p</a:t>
            </a:r>
            <a:r>
              <a:rPr lang="pt-BR" dirty="0"/>
              <a:t>&gt; </a:t>
            </a:r>
          </a:p>
          <a:p>
            <a:pPr marL="0" indent="0">
              <a:buNone/>
            </a:pPr>
            <a:r>
              <a:rPr lang="pt-BR" dirty="0"/>
              <a:t>&lt;</a:t>
            </a:r>
            <a:r>
              <a:rPr lang="pt-BR" dirty="0" err="1"/>
              <a:t>p</a:t>
            </a:r>
            <a:r>
              <a:rPr lang="pt-BR" dirty="0"/>
              <a:t>&gt;&lt;input </a:t>
            </a:r>
            <a:r>
              <a:rPr lang="pt-BR" dirty="0" err="1"/>
              <a:t>type</a:t>
            </a:r>
            <a:r>
              <a:rPr lang="pt-BR" dirty="0"/>
              <a:t>="</a:t>
            </a:r>
            <a:r>
              <a:rPr lang="pt-BR" dirty="0" err="1"/>
              <a:t>submit</a:t>
            </a:r>
            <a:r>
              <a:rPr lang="pt-BR" dirty="0"/>
              <a:t>" </a:t>
            </a:r>
            <a:r>
              <a:rPr lang="pt-BR" dirty="0" err="1"/>
              <a:t>value</a:t>
            </a:r>
            <a:r>
              <a:rPr lang="pt-BR" dirty="0"/>
              <a:t>="Enviar!" </a:t>
            </a:r>
            <a:r>
              <a:rPr lang="pt-BR" dirty="0" err="1"/>
              <a:t>name</a:t>
            </a:r>
            <a:r>
              <a:rPr lang="pt-BR" dirty="0"/>
              <a:t>="enviar"&gt;&lt;/</a:t>
            </a:r>
            <a:r>
              <a:rPr lang="pt-BR" dirty="0" err="1"/>
              <a:t>p</a:t>
            </a:r>
            <a:r>
              <a:rPr lang="pt-BR" dirty="0"/>
              <a:t>&gt; </a:t>
            </a:r>
          </a:p>
          <a:p>
            <a:pPr marL="0" indent="0">
              <a:buNone/>
            </a:pPr>
            <a:r>
              <a:rPr lang="pt-BR" dirty="0"/>
              <a:t>&lt;/center&gt;&lt;/</a:t>
            </a:r>
            <a:r>
              <a:rPr lang="pt-BR" dirty="0" err="1"/>
              <a:t>div</a:t>
            </a:r>
            <a:r>
              <a:rPr lang="pt-BR" dirty="0"/>
              <a:t>&gt; </a:t>
            </a:r>
          </a:p>
          <a:p>
            <a:pPr marL="0" indent="0">
              <a:buNone/>
            </a:pPr>
            <a:r>
              <a:rPr lang="pt-BR" dirty="0"/>
              <a:t>&lt;/</a:t>
            </a:r>
            <a:r>
              <a:rPr lang="pt-BR" dirty="0" err="1"/>
              <a:t>form</a:t>
            </a:r>
            <a:r>
              <a:rPr lang="pt-BR" dirty="0"/>
              <a:t>&gt; </a:t>
            </a:r>
          </a:p>
          <a:p>
            <a:endParaRPr lang="pt-BR" dirty="0"/>
          </a:p>
        </p:txBody>
      </p:sp>
    </p:spTree>
    <p:extLst>
      <p:ext uri="{BB962C8B-B14F-4D97-AF65-F5344CB8AC3E}">
        <p14:creationId xmlns:p14="http://schemas.microsoft.com/office/powerpoint/2010/main" val="3198018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Verificando um formulário</a:t>
            </a:r>
            <a:endParaRPr lang="pt-BR" dirty="0"/>
          </a:p>
        </p:txBody>
      </p:sp>
      <p:sp>
        <p:nvSpPr>
          <p:cNvPr id="3" name="Espaço Reservado para Conteúdo 2"/>
          <p:cNvSpPr>
            <a:spLocks noGrp="1"/>
          </p:cNvSpPr>
          <p:nvPr>
            <p:ph sz="half" idx="1"/>
          </p:nvPr>
        </p:nvSpPr>
        <p:spPr>
          <a:xfrm>
            <a:off x="1069848" y="1616149"/>
            <a:ext cx="4754880" cy="5114259"/>
          </a:xfrm>
        </p:spPr>
        <p:txBody>
          <a:bodyPr>
            <a:normAutofit fontScale="70000" lnSpcReduction="20000"/>
          </a:bodyPr>
          <a:lstStyle/>
          <a:p>
            <a:r>
              <a:rPr lang="pt-BR" smtClean="0"/>
              <a:t>Recebe_dados.php</a:t>
            </a:r>
            <a:r>
              <a:rPr lang="pt-BR" dirty="0" smtClean="0"/>
              <a:t> </a:t>
            </a:r>
            <a:r>
              <a:rPr lang="pt-BR" dirty="0"/>
              <a:t>- Recebe e processa os dados da página </a:t>
            </a:r>
          </a:p>
          <a:p>
            <a:pPr marL="0" indent="0">
              <a:buNone/>
            </a:pPr>
            <a:r>
              <a:rPr lang="pt-BR" dirty="0"/>
              <a:t>$</a:t>
            </a:r>
            <a:r>
              <a:rPr lang="pt-BR" dirty="0" err="1"/>
              <a:t>usuario</a:t>
            </a:r>
            <a:r>
              <a:rPr lang="pt-BR" dirty="0"/>
              <a:t> = $_POST["</a:t>
            </a:r>
            <a:r>
              <a:rPr lang="pt-BR" dirty="0" err="1"/>
              <a:t>usuario</a:t>
            </a:r>
            <a:r>
              <a:rPr lang="pt-BR" dirty="0"/>
              <a:t>"]; </a:t>
            </a:r>
          </a:p>
          <a:p>
            <a:pPr marL="0" indent="0">
              <a:buNone/>
            </a:pPr>
            <a:r>
              <a:rPr lang="pt-BR" dirty="0"/>
              <a:t>$senha = $_POST["senha"]; </a:t>
            </a:r>
          </a:p>
          <a:p>
            <a:pPr marL="0" indent="0">
              <a:buNone/>
            </a:pPr>
            <a:r>
              <a:rPr lang="pt-BR" dirty="0"/>
              <a:t>$nome = $_POST["nome"]; </a:t>
            </a:r>
          </a:p>
          <a:p>
            <a:pPr marL="0" indent="0">
              <a:buNone/>
            </a:pPr>
            <a:r>
              <a:rPr lang="pt-BR" dirty="0"/>
              <a:t>$</a:t>
            </a:r>
            <a:r>
              <a:rPr lang="pt-BR" dirty="0" err="1"/>
              <a:t>email</a:t>
            </a:r>
            <a:r>
              <a:rPr lang="pt-BR" dirty="0"/>
              <a:t> = $_POST["</a:t>
            </a:r>
            <a:r>
              <a:rPr lang="pt-BR" dirty="0" err="1"/>
              <a:t>email</a:t>
            </a:r>
            <a:r>
              <a:rPr lang="pt-BR" dirty="0"/>
              <a:t>"]; </a:t>
            </a:r>
          </a:p>
          <a:p>
            <a:pPr marL="0" indent="0">
              <a:buNone/>
            </a:pPr>
            <a:r>
              <a:rPr lang="pt-BR" dirty="0"/>
              <a:t>$cidade = $_POST["cidade"]; </a:t>
            </a:r>
          </a:p>
          <a:p>
            <a:pPr marL="0" indent="0">
              <a:buNone/>
            </a:pPr>
            <a:r>
              <a:rPr lang="pt-BR" dirty="0"/>
              <a:t>$estado = $_POST["estado"]; </a:t>
            </a:r>
          </a:p>
          <a:p>
            <a:pPr marL="0" indent="0">
              <a:buNone/>
            </a:pPr>
            <a:r>
              <a:rPr lang="pt-BR" dirty="0"/>
              <a:t>$erro = FALSE; </a:t>
            </a:r>
          </a:p>
          <a:p>
            <a:pPr marL="0" indent="0">
              <a:buNone/>
            </a:pPr>
            <a:r>
              <a:rPr lang="pt-BR" dirty="0" err="1"/>
              <a:t>if</a:t>
            </a:r>
            <a:r>
              <a:rPr lang="pt-BR" dirty="0"/>
              <a:t>(</a:t>
            </a:r>
            <a:r>
              <a:rPr lang="pt-BR" dirty="0" err="1"/>
              <a:t>strlen</a:t>
            </a:r>
            <a:r>
              <a:rPr lang="pt-BR" dirty="0"/>
              <a:t>($</a:t>
            </a:r>
            <a:r>
              <a:rPr lang="pt-BR" dirty="0" err="1"/>
              <a:t>usuario</a:t>
            </a:r>
            <a:r>
              <a:rPr lang="pt-BR" dirty="0"/>
              <a:t>)&lt;5) </a:t>
            </a:r>
          </a:p>
          <a:p>
            <a:pPr marL="0" indent="0">
              <a:buNone/>
            </a:pPr>
            <a:r>
              <a:rPr lang="pt-BR" dirty="0"/>
              <a:t>{</a:t>
            </a:r>
            <a:r>
              <a:rPr lang="pt-BR" dirty="0" err="1"/>
              <a:t>echo</a:t>
            </a:r>
            <a:r>
              <a:rPr lang="pt-BR" dirty="0"/>
              <a:t> "O usuário deve possuir ao menos 5 caracteres. &lt;</a:t>
            </a:r>
            <a:r>
              <a:rPr lang="pt-BR" dirty="0" err="1"/>
              <a:t>br</a:t>
            </a:r>
            <a:r>
              <a:rPr lang="pt-BR" dirty="0"/>
              <a:t>&gt;"; $erro=TRUE;} </a:t>
            </a:r>
          </a:p>
          <a:p>
            <a:pPr marL="0" indent="0">
              <a:buNone/>
            </a:pPr>
            <a:r>
              <a:rPr lang="pt-BR" dirty="0" err="1"/>
              <a:t>if</a:t>
            </a:r>
            <a:r>
              <a:rPr lang="pt-BR" dirty="0"/>
              <a:t>(</a:t>
            </a:r>
            <a:r>
              <a:rPr lang="pt-BR" dirty="0" err="1"/>
              <a:t>strlen</a:t>
            </a:r>
            <a:r>
              <a:rPr lang="pt-BR" dirty="0"/>
              <a:t>($senha)&lt;5) </a:t>
            </a:r>
          </a:p>
          <a:p>
            <a:pPr marL="0" indent="0">
              <a:buNone/>
            </a:pPr>
            <a:r>
              <a:rPr lang="pt-BR" dirty="0"/>
              <a:t>{</a:t>
            </a:r>
            <a:r>
              <a:rPr lang="pt-BR" dirty="0" err="1"/>
              <a:t>echo</a:t>
            </a:r>
            <a:r>
              <a:rPr lang="pt-BR" dirty="0"/>
              <a:t> "A senha deve possuir ao menos 5 caracteres. &lt;</a:t>
            </a:r>
            <a:r>
              <a:rPr lang="pt-BR" dirty="0" err="1"/>
              <a:t>br</a:t>
            </a:r>
            <a:r>
              <a:rPr lang="pt-BR" dirty="0"/>
              <a:t>&gt;"; $erro=TRUE;} </a:t>
            </a:r>
          </a:p>
          <a:p>
            <a:pPr marL="0" indent="0">
              <a:buNone/>
            </a:pPr>
            <a:r>
              <a:rPr lang="pt-BR" dirty="0" err="1"/>
              <a:t>if</a:t>
            </a:r>
            <a:r>
              <a:rPr lang="pt-BR" dirty="0"/>
              <a:t>(</a:t>
            </a:r>
            <a:r>
              <a:rPr lang="pt-BR" dirty="0" err="1"/>
              <a:t>empty</a:t>
            </a:r>
            <a:r>
              <a:rPr lang="pt-BR" dirty="0"/>
              <a:t>($nome) OR </a:t>
            </a:r>
            <a:r>
              <a:rPr lang="pt-BR" dirty="0" err="1"/>
              <a:t>strstr</a:t>
            </a:r>
            <a:r>
              <a:rPr lang="pt-BR" dirty="0"/>
              <a:t>($nome,' ')) </a:t>
            </a:r>
          </a:p>
          <a:p>
            <a:pPr marL="0" indent="0">
              <a:buNone/>
            </a:pPr>
            <a:r>
              <a:rPr lang="pt-BR" dirty="0"/>
              <a:t>{</a:t>
            </a:r>
            <a:r>
              <a:rPr lang="pt-BR" dirty="0" err="1"/>
              <a:t>echo</a:t>
            </a:r>
            <a:r>
              <a:rPr lang="pt-BR" dirty="0"/>
              <a:t> "Digite o nome corretamente. &lt;</a:t>
            </a:r>
            <a:r>
              <a:rPr lang="pt-BR" dirty="0" err="1"/>
              <a:t>br</a:t>
            </a:r>
            <a:r>
              <a:rPr lang="pt-BR" dirty="0"/>
              <a:t>&gt;"; $erro=TRUE;} </a:t>
            </a:r>
          </a:p>
        </p:txBody>
      </p:sp>
      <p:sp>
        <p:nvSpPr>
          <p:cNvPr id="4" name="Espaço Reservado para Conteúdo 3"/>
          <p:cNvSpPr>
            <a:spLocks noGrp="1"/>
          </p:cNvSpPr>
          <p:nvPr>
            <p:ph sz="half" idx="2"/>
          </p:nvPr>
        </p:nvSpPr>
        <p:spPr>
          <a:xfrm>
            <a:off x="6364224" y="1616149"/>
            <a:ext cx="4754880" cy="5114259"/>
          </a:xfrm>
        </p:spPr>
        <p:txBody>
          <a:bodyPr>
            <a:normAutofit fontScale="70000" lnSpcReduction="20000"/>
          </a:bodyPr>
          <a:lstStyle/>
          <a:p>
            <a:pPr marL="0" indent="0">
              <a:buNone/>
            </a:pPr>
            <a:r>
              <a:rPr lang="pt-BR" dirty="0" err="1"/>
              <a:t>if</a:t>
            </a:r>
            <a:r>
              <a:rPr lang="pt-BR" dirty="0"/>
              <a:t>(</a:t>
            </a:r>
            <a:r>
              <a:rPr lang="pt-BR" dirty="0" err="1"/>
              <a:t>strlen</a:t>
            </a:r>
            <a:r>
              <a:rPr lang="pt-BR" dirty="0"/>
              <a:t>($</a:t>
            </a:r>
            <a:r>
              <a:rPr lang="pt-BR" dirty="0" err="1"/>
              <a:t>email</a:t>
            </a:r>
            <a:r>
              <a:rPr lang="pt-BR" dirty="0"/>
              <a:t>)&lt;8 OR !</a:t>
            </a:r>
            <a:r>
              <a:rPr lang="pt-BR" dirty="0" err="1"/>
              <a:t>strstr</a:t>
            </a:r>
            <a:r>
              <a:rPr lang="pt-BR" dirty="0"/>
              <a:t>($</a:t>
            </a:r>
            <a:r>
              <a:rPr lang="pt-BR" dirty="0" err="1"/>
              <a:t>email</a:t>
            </a:r>
            <a:r>
              <a:rPr lang="pt-BR" dirty="0"/>
              <a:t>,'@')) </a:t>
            </a:r>
          </a:p>
          <a:p>
            <a:pPr marL="0" indent="0">
              <a:buNone/>
            </a:pPr>
            <a:r>
              <a:rPr lang="pt-BR" dirty="0"/>
              <a:t>{</a:t>
            </a:r>
            <a:r>
              <a:rPr lang="pt-BR" dirty="0" err="1"/>
              <a:t>echo</a:t>
            </a:r>
            <a:r>
              <a:rPr lang="pt-BR" dirty="0"/>
              <a:t> "Digite o e-mail corretamente. &lt;</a:t>
            </a:r>
            <a:r>
              <a:rPr lang="pt-BR" dirty="0" err="1"/>
              <a:t>br</a:t>
            </a:r>
            <a:r>
              <a:rPr lang="pt-BR" dirty="0"/>
              <a:t>&gt;"; $erro=TRUE;} </a:t>
            </a:r>
          </a:p>
          <a:p>
            <a:pPr marL="0" indent="0">
              <a:buNone/>
            </a:pPr>
            <a:r>
              <a:rPr lang="pt-BR" dirty="0" err="1"/>
              <a:t>if</a:t>
            </a:r>
            <a:r>
              <a:rPr lang="pt-BR" dirty="0"/>
              <a:t>(</a:t>
            </a:r>
            <a:r>
              <a:rPr lang="pt-BR" dirty="0" err="1"/>
              <a:t>empty</a:t>
            </a:r>
            <a:r>
              <a:rPr lang="pt-BR" dirty="0"/>
              <a:t>($cidade)) </a:t>
            </a:r>
          </a:p>
          <a:p>
            <a:pPr marL="0" indent="0">
              <a:buNone/>
            </a:pPr>
            <a:r>
              <a:rPr lang="pt-BR" dirty="0"/>
              <a:t>{</a:t>
            </a:r>
            <a:r>
              <a:rPr lang="pt-BR" dirty="0" err="1"/>
              <a:t>echo</a:t>
            </a:r>
            <a:r>
              <a:rPr lang="pt-BR" dirty="0"/>
              <a:t> "Digite a cidade corretamente. &lt;</a:t>
            </a:r>
            <a:r>
              <a:rPr lang="pt-BR" dirty="0" err="1"/>
              <a:t>br</a:t>
            </a:r>
            <a:r>
              <a:rPr lang="pt-BR" dirty="0"/>
              <a:t>&gt;"; $erro=TRUE;} </a:t>
            </a:r>
          </a:p>
          <a:p>
            <a:pPr marL="0" indent="0">
              <a:buNone/>
            </a:pPr>
            <a:r>
              <a:rPr lang="pt-BR" dirty="0" err="1"/>
              <a:t>if</a:t>
            </a:r>
            <a:r>
              <a:rPr lang="pt-BR" dirty="0"/>
              <a:t>(</a:t>
            </a:r>
            <a:r>
              <a:rPr lang="pt-BR" dirty="0" err="1"/>
              <a:t>strlen</a:t>
            </a:r>
            <a:r>
              <a:rPr lang="pt-BR" dirty="0"/>
              <a:t>($estado)!=2) </a:t>
            </a:r>
          </a:p>
          <a:p>
            <a:pPr marL="0" indent="0">
              <a:buNone/>
            </a:pPr>
            <a:r>
              <a:rPr lang="pt-BR" dirty="0"/>
              <a:t>{</a:t>
            </a:r>
            <a:r>
              <a:rPr lang="pt-BR" dirty="0" err="1"/>
              <a:t>echo</a:t>
            </a:r>
            <a:r>
              <a:rPr lang="pt-BR" dirty="0"/>
              <a:t> "Digite o estado corretamente. &lt;</a:t>
            </a:r>
            <a:r>
              <a:rPr lang="pt-BR" dirty="0" err="1"/>
              <a:t>br</a:t>
            </a:r>
            <a:r>
              <a:rPr lang="pt-BR" dirty="0"/>
              <a:t>&gt;"; $erro=TRUE;} </a:t>
            </a:r>
          </a:p>
          <a:p>
            <a:pPr marL="0" indent="0">
              <a:buNone/>
            </a:pPr>
            <a:r>
              <a:rPr lang="pt-BR" dirty="0" err="1"/>
              <a:t>if</a:t>
            </a:r>
            <a:r>
              <a:rPr lang="pt-BR" dirty="0"/>
              <a:t>(!$erro) </a:t>
            </a:r>
          </a:p>
          <a:p>
            <a:pPr marL="0" indent="0">
              <a:buNone/>
            </a:pPr>
            <a:r>
              <a:rPr lang="pt-BR" dirty="0"/>
              <a:t>{</a:t>
            </a:r>
            <a:r>
              <a:rPr lang="pt-BR" dirty="0" err="1"/>
              <a:t>echo</a:t>
            </a:r>
            <a:r>
              <a:rPr lang="pt-BR" dirty="0"/>
              <a:t> "Todos os dados foram digitados corretamente! &lt;</a:t>
            </a:r>
            <a:r>
              <a:rPr lang="pt-BR" dirty="0" err="1"/>
              <a:t>br</a:t>
            </a:r>
            <a:r>
              <a:rPr lang="pt-BR" dirty="0"/>
              <a:t>&gt;";} </a:t>
            </a:r>
          </a:p>
          <a:p>
            <a:pPr marL="0" indent="0">
              <a:buNone/>
            </a:pPr>
            <a:endParaRPr lang="pt-BR" dirty="0"/>
          </a:p>
          <a:p>
            <a:endParaRPr lang="pt-BR" dirty="0"/>
          </a:p>
        </p:txBody>
      </p:sp>
    </p:spTree>
    <p:extLst>
      <p:ext uri="{BB962C8B-B14F-4D97-AF65-F5344CB8AC3E}">
        <p14:creationId xmlns:p14="http://schemas.microsoft.com/office/powerpoint/2010/main" val="19063308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Verificando um formulário</a:t>
            </a:r>
            <a:endParaRPr lang="pt-BR" dirty="0"/>
          </a:p>
        </p:txBody>
      </p:sp>
      <p:graphicFrame>
        <p:nvGraphicFramePr>
          <p:cNvPr id="4" name="Espaço Reservado para Conteúdo 3"/>
          <p:cNvGraphicFramePr>
            <a:graphicFrameLocks noGrp="1"/>
          </p:cNvGraphicFramePr>
          <p:nvPr>
            <p:ph idx="1"/>
            <p:extLst>
              <p:ext uri="{D42A27DB-BD31-4B8C-83A1-F6EECF244321}">
                <p14:modId xmlns:p14="http://schemas.microsoft.com/office/powerpoint/2010/main" val="524311100"/>
              </p:ext>
            </p:extLst>
          </p:nvPr>
        </p:nvGraphicFramePr>
        <p:xfrm>
          <a:off x="1069975" y="2120900"/>
          <a:ext cx="10058400" cy="1483360"/>
        </p:xfrm>
        <a:graphic>
          <a:graphicData uri="http://schemas.openxmlformats.org/drawingml/2006/table">
            <a:tbl>
              <a:tblPr firstRow="1" bandRow="1">
                <a:tableStyleId>{5C22544A-7EE6-4342-B048-85BDC9FD1C3A}</a:tableStyleId>
              </a:tblPr>
              <a:tblGrid>
                <a:gridCol w="2130425"/>
                <a:gridCol w="7927975"/>
              </a:tblGrid>
              <a:tr h="370840">
                <a:tc>
                  <a:txBody>
                    <a:bodyPr/>
                    <a:lstStyle/>
                    <a:p>
                      <a:r>
                        <a:rPr lang="pt-BR" dirty="0" smtClean="0"/>
                        <a:t>Função</a:t>
                      </a:r>
                      <a:endParaRPr lang="pt-BR" dirty="0"/>
                    </a:p>
                  </a:txBody>
                  <a:tcPr/>
                </a:tc>
                <a:tc>
                  <a:txBody>
                    <a:bodyPr/>
                    <a:lstStyle/>
                    <a:p>
                      <a:r>
                        <a:rPr lang="pt-BR" dirty="0" smtClean="0"/>
                        <a:t>Descrição</a:t>
                      </a:r>
                      <a:endParaRPr lang="pt-BR" dirty="0"/>
                    </a:p>
                  </a:txBody>
                  <a:tcPr/>
                </a:tc>
              </a:tr>
              <a:tr h="370840">
                <a:tc>
                  <a:txBody>
                    <a:bodyPr/>
                    <a:lstStyle/>
                    <a:p>
                      <a:r>
                        <a:rPr lang="pt-BR" dirty="0" err="1" smtClean="0"/>
                        <a:t>empty</a:t>
                      </a:r>
                      <a:endParaRPr lang="pt-BR" dirty="0"/>
                    </a:p>
                  </a:txBody>
                  <a:tcPr/>
                </a:tc>
                <a:tc>
                  <a:txBody>
                    <a:bodyPr/>
                    <a:lstStyle/>
                    <a:p>
                      <a:r>
                        <a:rPr lang="pt-BR" dirty="0" smtClean="0"/>
                        <a:t>Verifica se a </a:t>
                      </a:r>
                      <a:r>
                        <a:rPr lang="pt-BR" dirty="0" err="1" smtClean="0"/>
                        <a:t>string</a:t>
                      </a:r>
                      <a:r>
                        <a:rPr lang="pt-BR" dirty="0" smtClean="0"/>
                        <a:t> está vazia</a:t>
                      </a:r>
                      <a:endParaRPr lang="pt-BR" dirty="0"/>
                    </a:p>
                  </a:txBody>
                  <a:tcPr/>
                </a:tc>
              </a:tr>
              <a:tr h="370840">
                <a:tc>
                  <a:txBody>
                    <a:bodyPr/>
                    <a:lstStyle/>
                    <a:p>
                      <a:r>
                        <a:rPr lang="pt-BR" dirty="0" err="1" smtClean="0"/>
                        <a:t>strlen</a:t>
                      </a:r>
                      <a:endParaRPr lang="pt-BR" dirty="0"/>
                    </a:p>
                  </a:txBody>
                  <a:tcPr/>
                </a:tc>
                <a:tc>
                  <a:txBody>
                    <a:bodyPr/>
                    <a:lstStyle/>
                    <a:p>
                      <a:r>
                        <a:rPr lang="pt-BR" dirty="0" smtClean="0"/>
                        <a:t>Retorna o número de caracteres de uma </a:t>
                      </a:r>
                      <a:r>
                        <a:rPr lang="pt-BR" dirty="0" err="1" smtClean="0"/>
                        <a:t>string</a:t>
                      </a:r>
                      <a:endParaRPr lang="pt-BR" dirty="0"/>
                    </a:p>
                  </a:txBody>
                  <a:tcPr/>
                </a:tc>
              </a:tr>
              <a:tr h="370840">
                <a:tc>
                  <a:txBody>
                    <a:bodyPr/>
                    <a:lstStyle/>
                    <a:p>
                      <a:r>
                        <a:rPr lang="pt-BR" dirty="0" err="1" smtClean="0"/>
                        <a:t>strstr</a:t>
                      </a:r>
                      <a:endParaRPr lang="pt-BR" dirty="0"/>
                    </a:p>
                  </a:txBody>
                  <a:tcPr/>
                </a:tc>
                <a:tc>
                  <a:txBody>
                    <a:bodyPr/>
                    <a:lstStyle/>
                    <a:p>
                      <a:r>
                        <a:rPr lang="pt-BR" dirty="0" smtClean="0"/>
                        <a:t>Acha</a:t>
                      </a:r>
                      <a:r>
                        <a:rPr lang="pt-BR" baseline="0" dirty="0" smtClean="0"/>
                        <a:t> a primeira ocorrência de uma caractere em uma </a:t>
                      </a:r>
                      <a:r>
                        <a:rPr lang="pt-BR" baseline="0" dirty="0" err="1" smtClean="0"/>
                        <a:t>string</a:t>
                      </a:r>
                      <a:endParaRPr lang="pt-BR" dirty="0"/>
                    </a:p>
                  </a:txBody>
                  <a:tcPr/>
                </a:tc>
              </a:tr>
            </a:tbl>
          </a:graphicData>
        </a:graphic>
      </p:graphicFrame>
    </p:spTree>
    <p:extLst>
      <p:ext uri="{BB962C8B-B14F-4D97-AF65-F5344CB8AC3E}">
        <p14:creationId xmlns:p14="http://schemas.microsoft.com/office/powerpoint/2010/main" val="13941840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Exercícios</a:t>
            </a:r>
            <a:endParaRPr lang="pt-BR" dirty="0"/>
          </a:p>
        </p:txBody>
      </p:sp>
      <p:sp>
        <p:nvSpPr>
          <p:cNvPr id="3" name="Espaço Reservado para Conteúdo 2"/>
          <p:cNvSpPr>
            <a:spLocks noGrp="1"/>
          </p:cNvSpPr>
          <p:nvPr>
            <p:ph idx="1"/>
          </p:nvPr>
        </p:nvSpPr>
        <p:spPr/>
        <p:txBody>
          <a:bodyPr>
            <a:normAutofit/>
          </a:bodyPr>
          <a:lstStyle/>
          <a:p>
            <a:pPr marL="457200" indent="-457200">
              <a:buFont typeface="+mj-lt"/>
              <a:buAutoNum type="arabicPeriod"/>
            </a:pPr>
            <a:r>
              <a:rPr lang="pt-BR" dirty="0" smtClean="0"/>
              <a:t>Construir </a:t>
            </a:r>
            <a:r>
              <a:rPr lang="pt-BR" dirty="0"/>
              <a:t>um algoritmo que leia 2 números e efetue a adição. Caso o valor somado seja maior que 20, este deverá ser apresentando somando-se a ele mais 8; caso o valor somado seja menor ou igual a 20, este deverá ser apresentado subtraindo-se 5 </a:t>
            </a:r>
            <a:endParaRPr lang="pt-BR" dirty="0" smtClean="0"/>
          </a:p>
          <a:p>
            <a:pPr marL="457200" indent="-457200">
              <a:buFont typeface="+mj-lt"/>
              <a:buAutoNum type="arabicPeriod"/>
            </a:pPr>
            <a:r>
              <a:rPr lang="pt-BR" dirty="0" smtClean="0"/>
              <a:t>Entrar </a:t>
            </a:r>
            <a:r>
              <a:rPr lang="pt-BR" dirty="0"/>
              <a:t>com um número e informar se ele é divisível por 10, por 5, por 2 ou se não é divisível por nenhum destes </a:t>
            </a:r>
            <a:endParaRPr lang="pt-BR" dirty="0" smtClean="0"/>
          </a:p>
          <a:p>
            <a:pPr marL="457200" indent="-457200">
              <a:buFont typeface="+mj-lt"/>
              <a:buAutoNum type="arabicPeriod"/>
            </a:pPr>
            <a:r>
              <a:rPr lang="pt-BR" dirty="0" smtClean="0"/>
              <a:t>Entrar </a:t>
            </a:r>
            <a:r>
              <a:rPr lang="pt-BR" dirty="0"/>
              <a:t>com nome, sexo e idade de uma pessoa. Se a pessoa for do sexo feminino e tiver menos que 25 anos, imprimir nome e a a mensagem: ACEITA. Caso contrário, imprimir nome e a mensagem: NÃO ACEITA. </a:t>
            </a:r>
          </a:p>
          <a:p>
            <a:pPr marL="457200" indent="-457200">
              <a:buFont typeface="+mj-lt"/>
              <a:buAutoNum type="arabicPeriod"/>
            </a:pPr>
            <a:r>
              <a:rPr lang="pt-BR" dirty="0" smtClean="0"/>
              <a:t>Ler </a:t>
            </a:r>
            <a:r>
              <a:rPr lang="pt-BR" dirty="0"/>
              <a:t>um número inteiro entre 1 e 12 e escrever o mês correspondente. Caso o número seja fora desse intervalo, informar que não existe mês com este número </a:t>
            </a:r>
          </a:p>
          <a:p>
            <a:pPr marL="457200" indent="-457200">
              <a:buFont typeface="+mj-lt"/>
              <a:buAutoNum type="arabicPeriod"/>
            </a:pPr>
            <a:endParaRPr lang="pt-BR" dirty="0"/>
          </a:p>
          <a:p>
            <a:endParaRPr lang="pt-BR" dirty="0"/>
          </a:p>
        </p:txBody>
      </p:sp>
    </p:spTree>
    <p:extLst>
      <p:ext uri="{BB962C8B-B14F-4D97-AF65-F5344CB8AC3E}">
        <p14:creationId xmlns:p14="http://schemas.microsoft.com/office/powerpoint/2010/main" val="8565164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Exercícios</a:t>
            </a:r>
            <a:endParaRPr lang="pt-BR" dirty="0"/>
          </a:p>
        </p:txBody>
      </p:sp>
      <p:sp>
        <p:nvSpPr>
          <p:cNvPr id="3" name="Espaço Reservado para Conteúdo 2"/>
          <p:cNvSpPr>
            <a:spLocks noGrp="1"/>
          </p:cNvSpPr>
          <p:nvPr>
            <p:ph idx="1"/>
          </p:nvPr>
        </p:nvSpPr>
        <p:spPr/>
        <p:txBody>
          <a:bodyPr/>
          <a:lstStyle/>
          <a:p>
            <a:pPr marL="457200" indent="-457200">
              <a:buFont typeface="+mj-lt"/>
              <a:buAutoNum type="arabicPeriod" startAt="5"/>
            </a:pPr>
            <a:r>
              <a:rPr lang="pt-BR" dirty="0" smtClean="0"/>
              <a:t>Entrar </a:t>
            </a:r>
            <a:r>
              <a:rPr lang="pt-BR" dirty="0"/>
              <a:t>com o número de vezes que se deseja imprimir a palavra SOL e </a:t>
            </a:r>
            <a:r>
              <a:rPr lang="pt-BR" dirty="0" smtClean="0"/>
              <a:t>imprimir;</a:t>
            </a:r>
          </a:p>
          <a:p>
            <a:pPr marL="457200" indent="-457200">
              <a:buFont typeface="+mj-lt"/>
              <a:buAutoNum type="arabicPeriod" startAt="5"/>
            </a:pPr>
            <a:r>
              <a:rPr lang="pt-BR" dirty="0" smtClean="0"/>
              <a:t>Criar </a:t>
            </a:r>
            <a:r>
              <a:rPr lang="pt-BR" dirty="0"/>
              <a:t>um algoritmos que imprima a tabuada de um </a:t>
            </a:r>
            <a:r>
              <a:rPr lang="pt-BR" dirty="0" smtClean="0"/>
              <a:t>número;</a:t>
            </a:r>
          </a:p>
          <a:p>
            <a:pPr marL="457200" indent="-457200">
              <a:buFont typeface="+mj-lt"/>
              <a:buAutoNum type="arabicPeriod" startAt="5"/>
            </a:pPr>
            <a:r>
              <a:rPr lang="pt-BR" dirty="0" smtClean="0"/>
              <a:t>Criar um algoritmo que entre com o nome, </a:t>
            </a:r>
            <a:r>
              <a:rPr lang="pt-BR" dirty="0" err="1" smtClean="0"/>
              <a:t>cpf</a:t>
            </a:r>
            <a:r>
              <a:rPr lang="pt-BR" dirty="0"/>
              <a:t> </a:t>
            </a:r>
            <a:r>
              <a:rPr lang="pt-BR" dirty="0" smtClean="0"/>
              <a:t>e endereço de uma pessoa e depois imprimir na tela os dados digitados.</a:t>
            </a:r>
          </a:p>
          <a:p>
            <a:pPr marL="457200" indent="-457200">
              <a:buFont typeface="+mj-lt"/>
              <a:buAutoNum type="arabicPeriod" startAt="5"/>
            </a:pPr>
            <a:r>
              <a:rPr lang="pt-BR" dirty="0" smtClean="0"/>
              <a:t>Criar um algoritmo para calcular o </a:t>
            </a:r>
            <a:r>
              <a:rPr lang="pt-BR" dirty="0" err="1" smtClean="0"/>
              <a:t>n-ésimo</a:t>
            </a:r>
            <a:r>
              <a:rPr lang="pt-BR" dirty="0" smtClean="0"/>
              <a:t> número da serie </a:t>
            </a:r>
            <a:r>
              <a:rPr lang="pt-BR" dirty="0"/>
              <a:t>de </a:t>
            </a:r>
            <a:r>
              <a:rPr lang="pt-BR" dirty="0" smtClean="0"/>
              <a:t>Fibonacci;</a:t>
            </a:r>
            <a:endParaRPr lang="pt-BR" dirty="0"/>
          </a:p>
          <a:p>
            <a:endParaRPr lang="pt-BR" dirty="0"/>
          </a:p>
        </p:txBody>
      </p:sp>
    </p:spTree>
    <p:extLst>
      <p:ext uri="{BB962C8B-B14F-4D97-AF65-F5344CB8AC3E}">
        <p14:creationId xmlns:p14="http://schemas.microsoft.com/office/powerpoint/2010/main" val="8886691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69848" y="484632"/>
            <a:ext cx="10058400" cy="823173"/>
          </a:xfrm>
        </p:spPr>
        <p:txBody>
          <a:bodyPr>
            <a:normAutofit fontScale="90000"/>
          </a:bodyPr>
          <a:lstStyle/>
          <a:p>
            <a:r>
              <a:rPr lang="pt-BR" dirty="0" err="1" smtClean="0"/>
              <a:t>TRabalho</a:t>
            </a:r>
            <a:endParaRPr lang="pt-BR" dirty="0"/>
          </a:p>
        </p:txBody>
      </p:sp>
      <p:sp>
        <p:nvSpPr>
          <p:cNvPr id="3" name="Espaço Reservado para Conteúdo 2"/>
          <p:cNvSpPr>
            <a:spLocks noGrp="1"/>
          </p:cNvSpPr>
          <p:nvPr>
            <p:ph idx="1"/>
          </p:nvPr>
        </p:nvSpPr>
        <p:spPr>
          <a:xfrm>
            <a:off x="1154909" y="1160609"/>
            <a:ext cx="10058400" cy="4050792"/>
          </a:xfrm>
        </p:spPr>
        <p:txBody>
          <a:bodyPr/>
          <a:lstStyle/>
          <a:p>
            <a:r>
              <a:rPr lang="pt-BR" dirty="0" smtClean="0"/>
              <a:t>Criar </a:t>
            </a:r>
            <a:r>
              <a:rPr lang="pt-BR" dirty="0"/>
              <a:t>um vetor com </a:t>
            </a:r>
            <a:r>
              <a:rPr lang="pt-BR" dirty="0" smtClean="0"/>
              <a:t>50 </a:t>
            </a:r>
            <a:r>
              <a:rPr lang="pt-BR" dirty="0"/>
              <a:t>elementos inteiros. Imprimir o maior e o menor, sem ordenar, o percentual de números pare e média dos elementos do </a:t>
            </a:r>
            <a:r>
              <a:rPr lang="pt-BR" dirty="0" smtClean="0"/>
              <a:t>vetor.</a:t>
            </a:r>
          </a:p>
          <a:p>
            <a:r>
              <a:rPr lang="pt-BR" dirty="0"/>
              <a:t>Faça uma calculadora que realize as operações básicas de (1)soma, (2)subtração, (3)divisão, (4)multiplicação. Esta terá um menu principal de forma que apresente as opções para escolha do tipo de operação para o usuário e em seguida requisite deste os valores de </a:t>
            </a:r>
            <a:r>
              <a:rPr lang="pt-BR" dirty="0" smtClean="0"/>
              <a:t>entrada.</a:t>
            </a:r>
          </a:p>
          <a:p>
            <a:r>
              <a:rPr lang="x-none" altLang="x-none" dirty="0" smtClean="0">
                <a:latin typeface="Arial" charset="0"/>
              </a:rPr>
              <a:t>Um </a:t>
            </a:r>
            <a:r>
              <a:rPr lang="x-none" altLang="x-none" dirty="0">
                <a:latin typeface="Arial" charset="0"/>
              </a:rPr>
              <a:t>endocrinologista deseja controlar a saúde de seus pacientes e, para isso, se utiliza do índice de massa corporal (IMC). Sabendo-se que o IMC é calculado através da seguinte fórmula:</a:t>
            </a:r>
          </a:p>
          <a:p>
            <a:pPr marL="0" lvl="0" indent="0" eaLnBrk="0" fontAlgn="base" hangingPunct="0">
              <a:lnSpc>
                <a:spcPct val="100000"/>
              </a:lnSpc>
              <a:spcBef>
                <a:spcPct val="0"/>
              </a:spcBef>
              <a:spcAft>
                <a:spcPct val="0"/>
              </a:spcAft>
              <a:buClrTx/>
              <a:buSzTx/>
              <a:buNone/>
            </a:pPr>
            <a:r>
              <a:rPr lang="x-none" altLang="x-none" dirty="0">
                <a:latin typeface="Arial" charset="0"/>
              </a:rPr>
              <a:t>Onde:</a:t>
            </a:r>
          </a:p>
          <a:p>
            <a:r>
              <a:rPr lang="pt-BR" dirty="0"/>
              <a:t/>
            </a:r>
            <a:br>
              <a:rPr lang="pt-BR" dirty="0"/>
            </a:br>
            <a:endParaRPr lang="pt-BR" dirty="0"/>
          </a:p>
          <a:p>
            <a:endParaRPr lang="pt-BR" dirty="0"/>
          </a:p>
        </p:txBody>
      </p:sp>
      <p:graphicFrame>
        <p:nvGraphicFramePr>
          <p:cNvPr id="4" name="Tabela 3"/>
          <p:cNvGraphicFramePr>
            <a:graphicFrameLocks noGrp="1"/>
          </p:cNvGraphicFramePr>
          <p:nvPr>
            <p:extLst>
              <p:ext uri="{D42A27DB-BD31-4B8C-83A1-F6EECF244321}">
                <p14:modId xmlns:p14="http://schemas.microsoft.com/office/powerpoint/2010/main" val="446687194"/>
              </p:ext>
            </p:extLst>
          </p:nvPr>
        </p:nvGraphicFramePr>
        <p:xfrm>
          <a:off x="2125552" y="4064744"/>
          <a:ext cx="4285882" cy="582275"/>
        </p:xfrm>
        <a:graphic>
          <a:graphicData uri="http://schemas.openxmlformats.org/drawingml/2006/table">
            <a:tbl>
              <a:tblPr/>
              <a:tblGrid>
                <a:gridCol w="930276"/>
                <a:gridCol w="3355606"/>
              </a:tblGrid>
              <a:tr h="175974">
                <a:tc>
                  <a:txBody>
                    <a:bodyPr/>
                    <a:lstStyle/>
                    <a:p>
                      <a:pPr algn="l"/>
                      <a:r>
                        <a:rPr lang="pt-BR">
                          <a:effectLst/>
                        </a:rPr>
                        <a:t>IMC=</a:t>
                      </a:r>
                    </a:p>
                  </a:txBody>
                  <a:tcPr marL="0" marR="0" marT="0" marB="0">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c>
                  <a:txBody>
                    <a:bodyPr/>
                    <a:lstStyle/>
                    <a:p>
                      <a:pPr algn="l"/>
                      <a:r>
                        <a:rPr lang="pt-BR" u="sng">
                          <a:effectLst/>
                        </a:rPr>
                        <a:t>Peso</a:t>
                      </a:r>
                      <a:endParaRPr lang="pt-BR">
                        <a:effectLst/>
                      </a:endParaRPr>
                    </a:p>
                  </a:txBody>
                  <a:tcPr marL="0" marR="0" marT="0" marB="0">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FFFFF"/>
                    </a:solidFill>
                  </a:tcPr>
                </a:tc>
              </a:tr>
              <a:tr h="307955">
                <a:tc>
                  <a:txBody>
                    <a:bodyPr/>
                    <a:lstStyle/>
                    <a:p>
                      <a:pPr algn="l"/>
                      <a:r>
                        <a:rPr lang="sk-SK">
                          <a:effectLst/>
                        </a:rPr>
                        <a:t> </a:t>
                      </a:r>
                    </a:p>
                  </a:txBody>
                  <a:tcPr marL="0" marR="0" marT="0" marB="0">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38100" cap="flat" cmpd="sng" algn="ctr">
                      <a:solidFill>
                        <a:srgbClr val="D9D9D9"/>
                      </a:solidFill>
                      <a:prstDash val="solid"/>
                      <a:round/>
                      <a:headEnd type="none" w="med" len="med"/>
                      <a:tailEnd type="none" w="med" len="med"/>
                    </a:lnB>
                    <a:solidFill>
                      <a:srgbClr val="FFFFFF"/>
                    </a:solidFill>
                  </a:tcPr>
                </a:tc>
                <a:tc>
                  <a:txBody>
                    <a:bodyPr/>
                    <a:lstStyle/>
                    <a:p>
                      <a:pPr algn="l"/>
                      <a:r>
                        <a:rPr lang="pt-BR" dirty="0">
                          <a:effectLst/>
                        </a:rPr>
                        <a:t>Altura</a:t>
                      </a:r>
                      <a:r>
                        <a:rPr lang="pt-BR" baseline="30000" dirty="0">
                          <a:effectLst/>
                        </a:rPr>
                        <a:t>2</a:t>
                      </a:r>
                      <a:endParaRPr lang="pt-BR" dirty="0">
                        <a:effectLst/>
                      </a:endParaRPr>
                    </a:p>
                  </a:txBody>
                  <a:tcPr marL="0" marR="0" marT="0" marB="0">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38100" cap="flat" cmpd="sng" algn="ctr">
                      <a:solidFill>
                        <a:srgbClr val="D9D9D9"/>
                      </a:solidFill>
                      <a:prstDash val="solid"/>
                      <a:round/>
                      <a:headEnd type="none" w="med" len="med"/>
                      <a:tailEnd type="none" w="med" len="med"/>
                    </a:lnB>
                    <a:solidFill>
                      <a:srgbClr val="FFFFFF"/>
                    </a:solidFill>
                  </a:tcPr>
                </a:tc>
              </a:tr>
            </a:tbl>
          </a:graphicData>
        </a:graphic>
      </p:graphicFrame>
      <p:sp>
        <p:nvSpPr>
          <p:cNvPr id="5" name="Rectangle 1"/>
          <p:cNvSpPr>
            <a:spLocks noChangeArrowheads="1"/>
          </p:cNvSpPr>
          <p:nvPr/>
        </p:nvSpPr>
        <p:spPr bwMode="auto">
          <a:xfrm>
            <a:off x="1402538" y="4647019"/>
            <a:ext cx="10464403"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800" b="0" i="0" u="none" strike="noStrike" cap="none" normalizeH="0" baseline="0" dirty="0" smtClean="0">
                <a:ln>
                  <a:noFill/>
                </a:ln>
                <a:solidFill>
                  <a:schemeClr val="tx1"/>
                </a:solidFill>
                <a:effectLst/>
                <a:latin typeface="Arial" charset="0"/>
              </a:rPr>
              <a:t>– </a:t>
            </a:r>
            <a:r>
              <a:rPr kumimoji="0" lang="x-none" altLang="x-none" sz="1800" b="0" i="0" u="none" strike="noStrike" cap="none" normalizeH="0" baseline="0" dirty="0">
                <a:ln>
                  <a:noFill/>
                </a:ln>
                <a:solidFill>
                  <a:schemeClr val="tx1"/>
                </a:solidFill>
                <a:effectLst/>
                <a:latin typeface="Arial" charset="0"/>
              </a:rPr>
              <a:t>peso é dado em Kg</a:t>
            </a:r>
          </a:p>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800" b="0" i="0" u="none" strike="noStrike" cap="none" normalizeH="0" baseline="0" dirty="0">
                <a:ln>
                  <a:noFill/>
                </a:ln>
                <a:solidFill>
                  <a:schemeClr val="tx1"/>
                </a:solidFill>
                <a:effectLst/>
                <a:latin typeface="Arial" charset="0"/>
              </a:rPr>
              <a:t>– Altura e dada como metros</a:t>
            </a:r>
          </a:p>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800" b="0" i="0" u="none" strike="noStrike" cap="none" normalizeH="0" baseline="0" dirty="0">
                <a:ln>
                  <a:noFill/>
                </a:ln>
                <a:solidFill>
                  <a:schemeClr val="tx1"/>
                </a:solidFill>
                <a:effectLst/>
                <a:latin typeface="Arial" charset="0"/>
              </a:rPr>
              <a:t>Criar um site que apresente o nome do paciente e sua faixa de risco, baseando-se na seguinte tabela:</a:t>
            </a:r>
          </a:p>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800" b="0" i="0" u="sng" strike="noStrike" cap="none" normalizeH="0" baseline="0" dirty="0">
                <a:ln>
                  <a:noFill/>
                </a:ln>
                <a:solidFill>
                  <a:srgbClr val="20A3CA"/>
                </a:solidFill>
                <a:effectLst/>
                <a:latin typeface="Arial" charset="0"/>
                <a:hlinkClick r:id="rId2"/>
              </a:rPr>
              <a:t>  </a:t>
            </a:r>
            <a:endParaRPr kumimoji="0" lang="x-none" altLang="x-none" sz="5100" b="0" i="0" u="sng" strike="noStrike" cap="none" normalizeH="0" baseline="0" dirty="0">
              <a:ln>
                <a:noFill/>
              </a:ln>
              <a:solidFill>
                <a:srgbClr val="20A3CA"/>
              </a:solidFill>
              <a:effectLst/>
              <a:latin typeface="Arial" charset="0"/>
            </a:endParaRPr>
          </a:p>
        </p:txBody>
      </p:sp>
      <p:pic>
        <p:nvPicPr>
          <p:cNvPr id="1026" name="Picture 2" descr="https://ticiareis.files.wordpress.com/2011/09/tab11.jpg?w=300&amp;h=85">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5309" y="5499834"/>
            <a:ext cx="4493317" cy="12731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271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69848" y="484632"/>
            <a:ext cx="5841315" cy="1609344"/>
          </a:xfrm>
        </p:spPr>
        <p:txBody>
          <a:bodyPr/>
          <a:lstStyle/>
          <a:p>
            <a:r>
              <a:rPr lang="pt-BR" dirty="0" smtClean="0"/>
              <a:t>Como criar um formulário</a:t>
            </a:r>
            <a:endParaRPr lang="pt-BR" dirty="0"/>
          </a:p>
        </p:txBody>
      </p:sp>
      <p:sp>
        <p:nvSpPr>
          <p:cNvPr id="3" name="Espaço Reservado para Conteúdo 2"/>
          <p:cNvSpPr>
            <a:spLocks noGrp="1"/>
          </p:cNvSpPr>
          <p:nvPr>
            <p:ph idx="1"/>
          </p:nvPr>
        </p:nvSpPr>
        <p:spPr>
          <a:xfrm>
            <a:off x="1069848" y="2121408"/>
            <a:ext cx="10058400" cy="4736592"/>
          </a:xfrm>
        </p:spPr>
        <p:txBody>
          <a:bodyPr>
            <a:normAutofit/>
          </a:bodyPr>
          <a:lstStyle/>
          <a:p>
            <a:pPr marL="274320" lvl="1" indent="0">
              <a:buNone/>
            </a:pPr>
            <a:r>
              <a:rPr lang="pt-BR" dirty="0" smtClean="0"/>
              <a:t>&lt;</a:t>
            </a:r>
            <a:r>
              <a:rPr lang="pt-BR" dirty="0" err="1"/>
              <a:t>form</a:t>
            </a:r>
            <a:r>
              <a:rPr lang="pt-BR" dirty="0"/>
              <a:t> =&gt; </a:t>
            </a:r>
          </a:p>
          <a:p>
            <a:pPr marL="274320" lvl="1" indent="0">
              <a:buNone/>
            </a:pPr>
            <a:r>
              <a:rPr lang="pt-BR" dirty="0" smtClean="0"/>
              <a:t>	&lt;</a:t>
            </a:r>
            <a:r>
              <a:rPr lang="pt-BR" dirty="0" err="1"/>
              <a:t>p</a:t>
            </a:r>
            <a:r>
              <a:rPr lang="pt-BR" dirty="0"/>
              <a:t>&gt;Digite seu e-mail: &lt;input </a:t>
            </a:r>
            <a:r>
              <a:rPr lang="pt-BR" dirty="0" err="1"/>
              <a:t>type</a:t>
            </a:r>
            <a:r>
              <a:rPr lang="pt-BR" dirty="0"/>
              <a:t>="</a:t>
            </a:r>
            <a:r>
              <a:rPr lang="pt-BR" dirty="0" err="1"/>
              <a:t>text</a:t>
            </a:r>
            <a:r>
              <a:rPr lang="pt-BR" dirty="0"/>
              <a:t>" </a:t>
            </a:r>
            <a:r>
              <a:rPr lang="pt-BR" dirty="0" err="1"/>
              <a:t>name</a:t>
            </a:r>
            <a:r>
              <a:rPr lang="pt-BR" dirty="0"/>
              <a:t>="</a:t>
            </a:r>
            <a:r>
              <a:rPr lang="pt-BR" dirty="0" err="1"/>
              <a:t>email</a:t>
            </a:r>
            <a:r>
              <a:rPr lang="pt-BR" dirty="0"/>
              <a:t>" </a:t>
            </a:r>
            <a:r>
              <a:rPr lang="pt-BR" dirty="0" err="1"/>
              <a:t>size</a:t>
            </a:r>
            <a:r>
              <a:rPr lang="pt-BR" dirty="0"/>
              <a:t>="20"&gt;&lt;/</a:t>
            </a:r>
            <a:r>
              <a:rPr lang="pt-BR" dirty="0" err="1"/>
              <a:t>p</a:t>
            </a:r>
            <a:r>
              <a:rPr lang="pt-BR" dirty="0"/>
              <a:t>&gt; </a:t>
            </a:r>
          </a:p>
          <a:p>
            <a:pPr marL="274320" lvl="1" indent="0">
              <a:buNone/>
            </a:pPr>
            <a:r>
              <a:rPr lang="pt-BR" dirty="0" smtClean="0"/>
              <a:t>	&lt;</a:t>
            </a:r>
            <a:r>
              <a:rPr lang="pt-BR" dirty="0" err="1"/>
              <a:t>p</a:t>
            </a:r>
            <a:r>
              <a:rPr lang="pt-BR" dirty="0"/>
              <a:t>&gt;&lt;input </a:t>
            </a:r>
            <a:r>
              <a:rPr lang="pt-BR" dirty="0" err="1"/>
              <a:t>type</a:t>
            </a:r>
            <a:r>
              <a:rPr lang="pt-BR" dirty="0"/>
              <a:t>="</a:t>
            </a:r>
            <a:r>
              <a:rPr lang="pt-BR" dirty="0" err="1"/>
              <a:t>submit</a:t>
            </a:r>
            <a:r>
              <a:rPr lang="pt-BR" dirty="0"/>
              <a:t>" </a:t>
            </a:r>
            <a:r>
              <a:rPr lang="pt-BR" dirty="0" err="1"/>
              <a:t>value</a:t>
            </a:r>
            <a:r>
              <a:rPr lang="pt-BR" dirty="0"/>
              <a:t>="Enviar!" </a:t>
            </a:r>
            <a:r>
              <a:rPr lang="pt-BR" dirty="0" err="1"/>
              <a:t>name</a:t>
            </a:r>
            <a:r>
              <a:rPr lang="pt-BR" dirty="0"/>
              <a:t>="enviar"&gt;&lt;/</a:t>
            </a:r>
            <a:r>
              <a:rPr lang="pt-BR" dirty="0" err="1"/>
              <a:t>p</a:t>
            </a:r>
            <a:r>
              <a:rPr lang="pt-BR" dirty="0"/>
              <a:t>&gt; </a:t>
            </a:r>
          </a:p>
          <a:p>
            <a:pPr marL="274320" lvl="1" indent="0">
              <a:buNone/>
            </a:pPr>
            <a:r>
              <a:rPr lang="pt-BR" dirty="0"/>
              <a:t>&lt;/</a:t>
            </a:r>
            <a:r>
              <a:rPr lang="pt-BR" dirty="0" err="1"/>
              <a:t>form</a:t>
            </a:r>
            <a:r>
              <a:rPr lang="pt-BR" dirty="0"/>
              <a:t>&gt; </a:t>
            </a:r>
          </a:p>
          <a:p>
            <a:r>
              <a:rPr lang="pt-BR" dirty="0" smtClean="0"/>
              <a:t>As </a:t>
            </a:r>
            <a:r>
              <a:rPr lang="pt-BR" dirty="0"/>
              <a:t>informações vão ser perdidas, pois o navegador não sabe o que fazer com elas </a:t>
            </a:r>
          </a:p>
          <a:p>
            <a:r>
              <a:rPr lang="pt-BR" dirty="0" smtClean="0"/>
              <a:t>Para </a:t>
            </a:r>
            <a:r>
              <a:rPr lang="pt-BR" dirty="0"/>
              <a:t>o tornar útil podemos usar a opção </a:t>
            </a:r>
            <a:r>
              <a:rPr lang="pt-BR" dirty="0" err="1"/>
              <a:t>action</a:t>
            </a:r>
            <a:r>
              <a:rPr lang="pt-BR" dirty="0"/>
              <a:t>, informando ao navegador para aonde enviar a informações para serem processadas </a:t>
            </a:r>
          </a:p>
          <a:p>
            <a:endParaRPr lang="pt-BR" dirty="0"/>
          </a:p>
          <a:p>
            <a:pPr marL="274320" lvl="1" indent="0">
              <a:buNone/>
            </a:pPr>
            <a:r>
              <a:rPr lang="pt-BR" dirty="0" smtClean="0"/>
              <a:t>&lt;</a:t>
            </a:r>
            <a:r>
              <a:rPr lang="pt-BR" dirty="0" err="1"/>
              <a:t>form</a:t>
            </a:r>
            <a:r>
              <a:rPr lang="pt-BR" dirty="0"/>
              <a:t> </a:t>
            </a:r>
            <a:r>
              <a:rPr lang="pt-BR" dirty="0" err="1"/>
              <a:t>action</a:t>
            </a:r>
            <a:r>
              <a:rPr lang="pt-BR" dirty="0"/>
              <a:t>="</a:t>
            </a:r>
            <a:r>
              <a:rPr lang="pt-BR" dirty="0" err="1"/>
              <a:t>recebe_dados.php</a:t>
            </a:r>
            <a:r>
              <a:rPr lang="pt-BR" dirty="0"/>
              <a:t>"&gt; </a:t>
            </a:r>
          </a:p>
          <a:p>
            <a:pPr marL="274320" lvl="1" indent="0">
              <a:buNone/>
            </a:pPr>
            <a:r>
              <a:rPr lang="pt-BR" dirty="0" smtClean="0"/>
              <a:t>	&lt;</a:t>
            </a:r>
            <a:r>
              <a:rPr lang="pt-BR" dirty="0" err="1"/>
              <a:t>p</a:t>
            </a:r>
            <a:r>
              <a:rPr lang="pt-BR" dirty="0"/>
              <a:t>&gt;Digite seu e-mail: &lt;input </a:t>
            </a:r>
            <a:r>
              <a:rPr lang="pt-BR" dirty="0" err="1"/>
              <a:t>type</a:t>
            </a:r>
            <a:r>
              <a:rPr lang="pt-BR" dirty="0"/>
              <a:t>="</a:t>
            </a:r>
            <a:r>
              <a:rPr lang="pt-BR" dirty="0" err="1"/>
              <a:t>text</a:t>
            </a:r>
            <a:r>
              <a:rPr lang="pt-BR" dirty="0"/>
              <a:t>" </a:t>
            </a:r>
            <a:r>
              <a:rPr lang="pt-BR" dirty="0" err="1"/>
              <a:t>name</a:t>
            </a:r>
            <a:r>
              <a:rPr lang="pt-BR" dirty="0"/>
              <a:t>="</a:t>
            </a:r>
            <a:r>
              <a:rPr lang="pt-BR" dirty="0" err="1"/>
              <a:t>email</a:t>
            </a:r>
            <a:r>
              <a:rPr lang="pt-BR" dirty="0"/>
              <a:t>" </a:t>
            </a:r>
            <a:r>
              <a:rPr lang="pt-BR" dirty="0" err="1"/>
              <a:t>size</a:t>
            </a:r>
            <a:r>
              <a:rPr lang="pt-BR" dirty="0"/>
              <a:t>="20"&gt;&lt;/</a:t>
            </a:r>
            <a:r>
              <a:rPr lang="pt-BR" dirty="0" err="1"/>
              <a:t>p</a:t>
            </a:r>
            <a:r>
              <a:rPr lang="pt-BR" dirty="0"/>
              <a:t>&gt; </a:t>
            </a:r>
          </a:p>
          <a:p>
            <a:pPr marL="274320" lvl="1" indent="0">
              <a:buNone/>
            </a:pPr>
            <a:r>
              <a:rPr lang="pt-BR" dirty="0" smtClean="0"/>
              <a:t>	&lt;</a:t>
            </a:r>
            <a:r>
              <a:rPr lang="pt-BR" dirty="0" err="1"/>
              <a:t>p</a:t>
            </a:r>
            <a:r>
              <a:rPr lang="pt-BR" dirty="0"/>
              <a:t>&gt;&lt;input </a:t>
            </a:r>
            <a:r>
              <a:rPr lang="pt-BR" dirty="0" err="1"/>
              <a:t>type</a:t>
            </a:r>
            <a:r>
              <a:rPr lang="pt-BR" dirty="0"/>
              <a:t>="</a:t>
            </a:r>
            <a:r>
              <a:rPr lang="pt-BR" dirty="0" err="1"/>
              <a:t>submit</a:t>
            </a:r>
            <a:r>
              <a:rPr lang="pt-BR" dirty="0"/>
              <a:t>" </a:t>
            </a:r>
            <a:r>
              <a:rPr lang="pt-BR" dirty="0" err="1"/>
              <a:t>value</a:t>
            </a:r>
            <a:r>
              <a:rPr lang="pt-BR" dirty="0"/>
              <a:t>="Enviar!" </a:t>
            </a:r>
            <a:r>
              <a:rPr lang="pt-BR" dirty="0" err="1"/>
              <a:t>name</a:t>
            </a:r>
            <a:r>
              <a:rPr lang="pt-BR" dirty="0"/>
              <a:t>="enviar"&gt;&lt;/</a:t>
            </a:r>
            <a:r>
              <a:rPr lang="pt-BR" dirty="0" err="1"/>
              <a:t>p</a:t>
            </a:r>
            <a:r>
              <a:rPr lang="pt-BR" dirty="0"/>
              <a:t>&gt; </a:t>
            </a:r>
          </a:p>
          <a:p>
            <a:pPr marL="274320" lvl="1" indent="0">
              <a:buNone/>
            </a:pPr>
            <a:r>
              <a:rPr lang="pt-BR" dirty="0"/>
              <a:t>&lt;/</a:t>
            </a:r>
            <a:r>
              <a:rPr lang="pt-BR" dirty="0" err="1"/>
              <a:t>form</a:t>
            </a:r>
            <a:r>
              <a:rPr lang="pt-BR" dirty="0"/>
              <a:t>&gt; </a:t>
            </a:r>
          </a:p>
          <a:p>
            <a:endParaRPr lang="pt-BR" dirty="0"/>
          </a:p>
        </p:txBody>
      </p:sp>
      <p:pic>
        <p:nvPicPr>
          <p:cNvPr id="4" name="Imagem 3"/>
          <p:cNvPicPr>
            <a:picLocks noChangeAspect="1"/>
          </p:cNvPicPr>
          <p:nvPr/>
        </p:nvPicPr>
        <p:blipFill>
          <a:blip r:embed="rId2"/>
          <a:stretch>
            <a:fillRect/>
          </a:stretch>
        </p:blipFill>
        <p:spPr>
          <a:xfrm>
            <a:off x="7099447" y="484632"/>
            <a:ext cx="4457700" cy="1943100"/>
          </a:xfrm>
          <a:prstGeom prst="rect">
            <a:avLst/>
          </a:prstGeom>
        </p:spPr>
      </p:pic>
    </p:spTree>
    <p:extLst>
      <p:ext uri="{BB962C8B-B14F-4D97-AF65-F5344CB8AC3E}">
        <p14:creationId xmlns:p14="http://schemas.microsoft.com/office/powerpoint/2010/main" val="1030012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Tag</a:t>
            </a:r>
            <a:r>
              <a:rPr lang="pt-BR" dirty="0" smtClean="0"/>
              <a:t> input</a:t>
            </a:r>
            <a:endParaRPr lang="pt-BR" dirty="0"/>
          </a:p>
        </p:txBody>
      </p:sp>
      <p:sp>
        <p:nvSpPr>
          <p:cNvPr id="8" name="Espaço Reservado para Conteúdo 7"/>
          <p:cNvSpPr>
            <a:spLocks noGrp="1"/>
          </p:cNvSpPr>
          <p:nvPr>
            <p:ph idx="1"/>
          </p:nvPr>
        </p:nvSpPr>
        <p:spPr/>
        <p:txBody>
          <a:bodyPr/>
          <a:lstStyle/>
          <a:p>
            <a:r>
              <a:rPr lang="pt-BR" dirty="0" smtClean="0"/>
              <a:t>Define um campo de entrada</a:t>
            </a:r>
          </a:p>
          <a:p>
            <a:r>
              <a:rPr lang="pt-BR" dirty="0" smtClean="0"/>
              <a:t>Acompanhado de diversas opções</a:t>
            </a:r>
          </a:p>
          <a:p>
            <a:endParaRPr lang="pt-BR" dirty="0"/>
          </a:p>
          <a:p>
            <a:endParaRPr lang="pt-BR" dirty="0"/>
          </a:p>
        </p:txBody>
      </p:sp>
      <p:graphicFrame>
        <p:nvGraphicFramePr>
          <p:cNvPr id="10" name="Tabela 9"/>
          <p:cNvGraphicFramePr>
            <a:graphicFrameLocks noGrp="1"/>
          </p:cNvGraphicFramePr>
          <p:nvPr>
            <p:extLst>
              <p:ext uri="{D42A27DB-BD31-4B8C-83A1-F6EECF244321}">
                <p14:modId xmlns:p14="http://schemas.microsoft.com/office/powerpoint/2010/main" val="2127930471"/>
              </p:ext>
            </p:extLst>
          </p:nvPr>
        </p:nvGraphicFramePr>
        <p:xfrm>
          <a:off x="1069848" y="3142708"/>
          <a:ext cx="8128000" cy="2219960"/>
        </p:xfrm>
        <a:graphic>
          <a:graphicData uri="http://schemas.openxmlformats.org/drawingml/2006/table">
            <a:tbl>
              <a:tblPr firstRow="1" bandRow="1">
                <a:tableStyleId>{5C22544A-7EE6-4342-B048-85BDC9FD1C3A}</a:tableStyleId>
              </a:tblPr>
              <a:tblGrid>
                <a:gridCol w="1630822"/>
                <a:gridCol w="6497178"/>
              </a:tblGrid>
              <a:tr h="0">
                <a:tc>
                  <a:txBody>
                    <a:bodyPr/>
                    <a:lstStyle/>
                    <a:p>
                      <a:r>
                        <a:rPr lang="pt-BR" dirty="0" smtClean="0"/>
                        <a:t>Opção</a:t>
                      </a:r>
                      <a:endParaRPr lang="pt-BR" dirty="0"/>
                    </a:p>
                  </a:txBody>
                  <a:tcPr/>
                </a:tc>
                <a:tc>
                  <a:txBody>
                    <a:bodyPr/>
                    <a:lstStyle/>
                    <a:p>
                      <a:r>
                        <a:rPr lang="pt-BR" dirty="0" smtClean="0"/>
                        <a:t>Descrição</a:t>
                      </a:r>
                      <a:endParaRPr lang="pt-BR" dirty="0"/>
                    </a:p>
                  </a:txBody>
                  <a:tcPr/>
                </a:tc>
              </a:tr>
              <a:tr h="370840">
                <a:tc>
                  <a:txBody>
                    <a:bodyPr/>
                    <a:lstStyle/>
                    <a:p>
                      <a:r>
                        <a:rPr lang="pt-BR" dirty="0" err="1" smtClean="0"/>
                        <a:t>name</a:t>
                      </a:r>
                      <a:endParaRPr lang="pt-BR" dirty="0"/>
                    </a:p>
                  </a:txBody>
                  <a:tcPr/>
                </a:tc>
                <a:tc>
                  <a:txBody>
                    <a:bodyPr/>
                    <a:lstStyle/>
                    <a:p>
                      <a:r>
                        <a:rPr lang="pt-BR" dirty="0" smtClean="0"/>
                        <a:t>Informa qual o</a:t>
                      </a:r>
                      <a:r>
                        <a:rPr lang="pt-BR" baseline="0" dirty="0" smtClean="0"/>
                        <a:t> nome do campo</a:t>
                      </a:r>
                      <a:endParaRPr lang="pt-BR" dirty="0"/>
                    </a:p>
                  </a:txBody>
                  <a:tcPr/>
                </a:tc>
              </a:tr>
              <a:tr h="370840">
                <a:tc>
                  <a:txBody>
                    <a:bodyPr/>
                    <a:lstStyle/>
                    <a:p>
                      <a:r>
                        <a:rPr lang="pt-BR" dirty="0" err="1" smtClean="0"/>
                        <a:t>value</a:t>
                      </a:r>
                      <a:endParaRPr lang="pt-BR" dirty="0"/>
                    </a:p>
                  </a:txBody>
                  <a:tcPr/>
                </a:tc>
                <a:tc>
                  <a:txBody>
                    <a:bodyPr/>
                    <a:lstStyle/>
                    <a:p>
                      <a:r>
                        <a:rPr lang="pt-BR" dirty="0" smtClean="0"/>
                        <a:t>Informa um valor padrão para o campo</a:t>
                      </a:r>
                      <a:endParaRPr lang="pt-BR" dirty="0"/>
                    </a:p>
                  </a:txBody>
                  <a:tcPr/>
                </a:tc>
              </a:tr>
              <a:tr h="370840">
                <a:tc>
                  <a:txBody>
                    <a:bodyPr/>
                    <a:lstStyle/>
                    <a:p>
                      <a:r>
                        <a:rPr lang="pt-BR" dirty="0" err="1" smtClean="0"/>
                        <a:t>size</a:t>
                      </a:r>
                      <a:endParaRPr lang="pt-BR" dirty="0"/>
                    </a:p>
                  </a:txBody>
                  <a:tcPr/>
                </a:tc>
                <a:tc>
                  <a:txBody>
                    <a:bodyPr/>
                    <a:lstStyle/>
                    <a:p>
                      <a:r>
                        <a:rPr lang="pt-BR" dirty="0" smtClean="0"/>
                        <a:t>Informa o tamanho do campo exibido na tela</a:t>
                      </a:r>
                      <a:endParaRPr lang="pt-BR" dirty="0"/>
                    </a:p>
                  </a:txBody>
                  <a:tcPr/>
                </a:tc>
              </a:tr>
              <a:tr h="370840">
                <a:tc>
                  <a:txBody>
                    <a:bodyPr/>
                    <a:lstStyle/>
                    <a:p>
                      <a:r>
                        <a:rPr lang="pt-BR" dirty="0" err="1" smtClean="0"/>
                        <a:t>maxlenght</a:t>
                      </a:r>
                      <a:endParaRPr lang="pt-BR" dirty="0"/>
                    </a:p>
                  </a:txBody>
                  <a:tcPr/>
                </a:tc>
                <a:tc>
                  <a:txBody>
                    <a:bodyPr/>
                    <a:lstStyle/>
                    <a:p>
                      <a:r>
                        <a:rPr lang="pt-BR" dirty="0" smtClean="0"/>
                        <a:t>Informa o número</a:t>
                      </a:r>
                      <a:r>
                        <a:rPr lang="pt-BR" baseline="0" dirty="0" smtClean="0"/>
                        <a:t> máximo de caracteres do campo</a:t>
                      </a:r>
                      <a:endParaRPr lang="pt-BR" dirty="0"/>
                    </a:p>
                  </a:txBody>
                  <a:tcPr/>
                </a:tc>
              </a:tr>
              <a:tr h="370840">
                <a:tc>
                  <a:txBody>
                    <a:bodyPr/>
                    <a:lstStyle/>
                    <a:p>
                      <a:r>
                        <a:rPr lang="pt-BR" dirty="0" err="1" smtClean="0"/>
                        <a:t>type</a:t>
                      </a:r>
                      <a:endParaRPr lang="pt-BR" dirty="0"/>
                    </a:p>
                  </a:txBody>
                  <a:tcPr/>
                </a:tc>
                <a:tc>
                  <a:txBody>
                    <a:bodyPr/>
                    <a:lstStyle/>
                    <a:p>
                      <a:r>
                        <a:rPr lang="pt-BR" dirty="0" smtClean="0"/>
                        <a:t>Informa qual é o tipo</a:t>
                      </a:r>
                      <a:r>
                        <a:rPr lang="pt-BR" baseline="0" dirty="0" smtClean="0"/>
                        <a:t> do campo de entrada de dados</a:t>
                      </a:r>
                      <a:endParaRPr lang="pt-BR" dirty="0"/>
                    </a:p>
                  </a:txBody>
                  <a:tcPr/>
                </a:tc>
              </a:tr>
            </a:tbl>
          </a:graphicData>
        </a:graphic>
      </p:graphicFrame>
    </p:spTree>
    <p:extLst>
      <p:ext uri="{BB962C8B-B14F-4D97-AF65-F5344CB8AC3E}">
        <p14:creationId xmlns:p14="http://schemas.microsoft.com/office/powerpoint/2010/main" val="553148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Tag</a:t>
            </a:r>
            <a:r>
              <a:rPr lang="pt-BR" dirty="0" smtClean="0"/>
              <a:t> input	</a:t>
            </a:r>
            <a:endParaRPr lang="pt-BR" dirty="0"/>
          </a:p>
        </p:txBody>
      </p:sp>
      <p:sp>
        <p:nvSpPr>
          <p:cNvPr id="3" name="Espaço Reservado para Conteúdo 2"/>
          <p:cNvSpPr>
            <a:spLocks noGrp="1"/>
          </p:cNvSpPr>
          <p:nvPr>
            <p:ph idx="1"/>
          </p:nvPr>
        </p:nvSpPr>
        <p:spPr/>
        <p:txBody>
          <a:bodyPr/>
          <a:lstStyle/>
          <a:p>
            <a:r>
              <a:rPr lang="pt-BR" dirty="0" smtClean="0"/>
              <a:t>Os possíveis valores da opção </a:t>
            </a:r>
            <a:r>
              <a:rPr lang="pt-BR" dirty="0" err="1" smtClean="0"/>
              <a:t>type</a:t>
            </a:r>
            <a:endParaRPr lang="pt-BR" dirty="0" smtClean="0"/>
          </a:p>
          <a:p>
            <a:endParaRPr lang="pt-BR" dirty="0"/>
          </a:p>
        </p:txBody>
      </p:sp>
      <p:graphicFrame>
        <p:nvGraphicFramePr>
          <p:cNvPr id="4" name="Tabela 3"/>
          <p:cNvGraphicFramePr>
            <a:graphicFrameLocks noGrp="1"/>
          </p:cNvGraphicFramePr>
          <p:nvPr>
            <p:extLst>
              <p:ext uri="{D42A27DB-BD31-4B8C-83A1-F6EECF244321}">
                <p14:modId xmlns:p14="http://schemas.microsoft.com/office/powerpoint/2010/main" val="371190729"/>
              </p:ext>
            </p:extLst>
          </p:nvPr>
        </p:nvGraphicFramePr>
        <p:xfrm>
          <a:off x="1069848" y="2653610"/>
          <a:ext cx="10058400" cy="3398520"/>
        </p:xfrm>
        <a:graphic>
          <a:graphicData uri="http://schemas.openxmlformats.org/drawingml/2006/table">
            <a:tbl>
              <a:tblPr firstRow="1" bandRow="1">
                <a:tableStyleId>{5C22544A-7EE6-4342-B048-85BDC9FD1C3A}</a:tableStyleId>
              </a:tblPr>
              <a:tblGrid>
                <a:gridCol w="2018142"/>
                <a:gridCol w="8040258"/>
              </a:tblGrid>
              <a:tr h="0">
                <a:tc>
                  <a:txBody>
                    <a:bodyPr/>
                    <a:lstStyle/>
                    <a:p>
                      <a:r>
                        <a:rPr lang="pt-BR" dirty="0" smtClean="0"/>
                        <a:t>Valor</a:t>
                      </a:r>
                      <a:endParaRPr lang="pt-BR" dirty="0"/>
                    </a:p>
                  </a:txBody>
                  <a:tcPr/>
                </a:tc>
                <a:tc>
                  <a:txBody>
                    <a:bodyPr/>
                    <a:lstStyle/>
                    <a:p>
                      <a:r>
                        <a:rPr lang="pt-BR" dirty="0" smtClean="0"/>
                        <a:t>Descrição</a:t>
                      </a:r>
                      <a:endParaRPr lang="pt-BR" dirty="0"/>
                    </a:p>
                  </a:txBody>
                  <a:tcPr/>
                </a:tc>
              </a:tr>
              <a:tr h="370840">
                <a:tc>
                  <a:txBody>
                    <a:bodyPr/>
                    <a:lstStyle/>
                    <a:p>
                      <a:r>
                        <a:rPr lang="pt-BR" dirty="0" err="1" smtClean="0"/>
                        <a:t>text</a:t>
                      </a:r>
                      <a:endParaRPr lang="pt-BR" dirty="0"/>
                    </a:p>
                  </a:txBody>
                  <a:tcPr/>
                </a:tc>
                <a:tc>
                  <a:txBody>
                    <a:bodyPr/>
                    <a:lstStyle/>
                    <a:p>
                      <a:r>
                        <a:rPr lang="pt-BR" dirty="0" smtClean="0"/>
                        <a:t>Mostra uma caixa de texto de uma linha que permite a entrada de valores numéricos ou alfanuméricos</a:t>
                      </a:r>
                      <a:endParaRPr lang="pt-BR" dirty="0"/>
                    </a:p>
                  </a:txBody>
                  <a:tcPr/>
                </a:tc>
              </a:tr>
              <a:tr h="370840">
                <a:tc>
                  <a:txBody>
                    <a:bodyPr/>
                    <a:lstStyle/>
                    <a:p>
                      <a:r>
                        <a:rPr lang="pt-BR" dirty="0" err="1" smtClean="0"/>
                        <a:t>password</a:t>
                      </a:r>
                      <a:endParaRPr lang="pt-BR" dirty="0"/>
                    </a:p>
                  </a:txBody>
                  <a:tcPr/>
                </a:tc>
                <a:tc>
                  <a:txBody>
                    <a:bodyPr/>
                    <a:lstStyle/>
                    <a:p>
                      <a:r>
                        <a:rPr lang="pt-BR" dirty="0" smtClean="0"/>
                        <a:t>Usado na digitação de senhas, pois camufla qualquer caractere digitado com (*)</a:t>
                      </a:r>
                      <a:r>
                        <a:rPr lang="pt-BR" baseline="0" dirty="0" smtClean="0"/>
                        <a:t> mas a informação é enviada normalmente</a:t>
                      </a:r>
                      <a:endParaRPr lang="pt-BR" dirty="0"/>
                    </a:p>
                  </a:txBody>
                  <a:tcPr/>
                </a:tc>
              </a:tr>
              <a:tr h="370840">
                <a:tc>
                  <a:txBody>
                    <a:bodyPr/>
                    <a:lstStyle/>
                    <a:p>
                      <a:r>
                        <a:rPr lang="pt-BR" dirty="0" err="1" smtClean="0"/>
                        <a:t>hidden</a:t>
                      </a:r>
                      <a:endParaRPr lang="pt-BR" dirty="0"/>
                    </a:p>
                  </a:txBody>
                  <a:tcPr/>
                </a:tc>
                <a:tc>
                  <a:txBody>
                    <a:bodyPr/>
                    <a:lstStyle/>
                    <a:p>
                      <a:r>
                        <a:rPr lang="pt-BR" dirty="0" smtClean="0"/>
                        <a:t>Campo</a:t>
                      </a:r>
                      <a:r>
                        <a:rPr lang="pt-BR" baseline="0" dirty="0" smtClean="0"/>
                        <a:t> escondido, não aparece na tela. Usado para passar informações aos programas que recebem os dados. Muito útil.</a:t>
                      </a:r>
                      <a:endParaRPr lang="pt-BR" dirty="0"/>
                    </a:p>
                  </a:txBody>
                  <a:tcPr/>
                </a:tc>
              </a:tr>
              <a:tr h="370840">
                <a:tc>
                  <a:txBody>
                    <a:bodyPr/>
                    <a:lstStyle/>
                    <a:p>
                      <a:r>
                        <a:rPr lang="pt-BR" dirty="0" err="1" smtClean="0"/>
                        <a:t>select</a:t>
                      </a:r>
                      <a:endParaRPr lang="pt-BR" dirty="0"/>
                    </a:p>
                  </a:txBody>
                  <a:tcPr/>
                </a:tc>
                <a:tc>
                  <a:txBody>
                    <a:bodyPr/>
                    <a:lstStyle/>
                    <a:p>
                      <a:r>
                        <a:rPr lang="pt-BR" dirty="0" smtClean="0"/>
                        <a:t>Um lista de seleção ( ou </a:t>
                      </a:r>
                      <a:r>
                        <a:rPr lang="pt-BR" dirty="0" err="1" smtClean="0"/>
                        <a:t>drop-down</a:t>
                      </a:r>
                      <a:r>
                        <a:rPr lang="pt-BR" dirty="0" smtClean="0"/>
                        <a:t>)</a:t>
                      </a:r>
                      <a:endParaRPr lang="pt-BR" dirty="0"/>
                    </a:p>
                  </a:txBody>
                  <a:tcPr/>
                </a:tc>
              </a:tr>
              <a:tr h="370840">
                <a:tc>
                  <a:txBody>
                    <a:bodyPr/>
                    <a:lstStyle/>
                    <a:p>
                      <a:r>
                        <a:rPr lang="pt-BR" dirty="0" err="1" smtClean="0"/>
                        <a:t>checkbox</a:t>
                      </a:r>
                      <a:endParaRPr lang="pt-BR" dirty="0"/>
                    </a:p>
                  </a:txBody>
                  <a:tcPr/>
                </a:tc>
                <a:tc>
                  <a:txBody>
                    <a:bodyPr/>
                    <a:lstStyle/>
                    <a:p>
                      <a:r>
                        <a:rPr lang="pt-BR" dirty="0" smtClean="0"/>
                        <a:t>Uma caixa de seleção, que pode ser marcada ou desmarcada</a:t>
                      </a:r>
                      <a:endParaRPr lang="pt-BR" dirty="0"/>
                    </a:p>
                  </a:txBody>
                  <a:tcPr/>
                </a:tc>
              </a:tr>
              <a:tr h="370840">
                <a:tc>
                  <a:txBody>
                    <a:bodyPr/>
                    <a:lstStyle/>
                    <a:p>
                      <a:r>
                        <a:rPr lang="pt-BR" dirty="0" smtClean="0"/>
                        <a:t>radio</a:t>
                      </a:r>
                      <a:endParaRPr lang="pt-BR" dirty="0"/>
                    </a:p>
                  </a:txBody>
                  <a:tcPr/>
                </a:tc>
                <a:tc>
                  <a:txBody>
                    <a:bodyPr/>
                    <a:lstStyle/>
                    <a:p>
                      <a:r>
                        <a:rPr lang="pt-BR" dirty="0" smtClean="0"/>
                        <a:t>Botões de seleção, em que só uma opção é escolhida entre várias.</a:t>
                      </a:r>
                      <a:endParaRPr lang="pt-BR" dirty="0"/>
                    </a:p>
                  </a:txBody>
                  <a:tcPr/>
                </a:tc>
              </a:tr>
            </a:tbl>
          </a:graphicData>
        </a:graphic>
      </p:graphicFrame>
    </p:spTree>
    <p:extLst>
      <p:ext uri="{BB962C8B-B14F-4D97-AF65-F5344CB8AC3E}">
        <p14:creationId xmlns:p14="http://schemas.microsoft.com/office/powerpoint/2010/main" val="310266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Tag</a:t>
            </a:r>
            <a:r>
              <a:rPr lang="pt-BR" dirty="0" smtClean="0"/>
              <a:t> input	</a:t>
            </a:r>
            <a:endParaRPr lang="pt-BR" dirty="0"/>
          </a:p>
        </p:txBody>
      </p:sp>
      <p:sp>
        <p:nvSpPr>
          <p:cNvPr id="3" name="Espaço Reservado para Conteúdo 2"/>
          <p:cNvSpPr>
            <a:spLocks noGrp="1"/>
          </p:cNvSpPr>
          <p:nvPr>
            <p:ph idx="1"/>
          </p:nvPr>
        </p:nvSpPr>
        <p:spPr/>
        <p:txBody>
          <a:bodyPr/>
          <a:lstStyle/>
          <a:p>
            <a:r>
              <a:rPr lang="pt-BR" dirty="0" smtClean="0"/>
              <a:t>Os possíveis valores da opção </a:t>
            </a:r>
            <a:r>
              <a:rPr lang="pt-BR" dirty="0" err="1" smtClean="0"/>
              <a:t>type</a:t>
            </a:r>
            <a:endParaRPr lang="pt-BR" dirty="0"/>
          </a:p>
        </p:txBody>
      </p:sp>
      <p:graphicFrame>
        <p:nvGraphicFramePr>
          <p:cNvPr id="4" name="Tabela 3"/>
          <p:cNvGraphicFramePr>
            <a:graphicFrameLocks noGrp="1"/>
          </p:cNvGraphicFramePr>
          <p:nvPr>
            <p:extLst>
              <p:ext uri="{D42A27DB-BD31-4B8C-83A1-F6EECF244321}">
                <p14:modId xmlns:p14="http://schemas.microsoft.com/office/powerpoint/2010/main" val="668815414"/>
              </p:ext>
            </p:extLst>
          </p:nvPr>
        </p:nvGraphicFramePr>
        <p:xfrm>
          <a:off x="1069848" y="2644159"/>
          <a:ext cx="10058400" cy="2225040"/>
        </p:xfrm>
        <a:graphic>
          <a:graphicData uri="http://schemas.openxmlformats.org/drawingml/2006/table">
            <a:tbl>
              <a:tblPr firstRow="1" bandRow="1">
                <a:tableStyleId>{5C22544A-7EE6-4342-B048-85BDC9FD1C3A}</a:tableStyleId>
              </a:tblPr>
              <a:tblGrid>
                <a:gridCol w="1492599"/>
                <a:gridCol w="8565801"/>
              </a:tblGrid>
              <a:tr h="370840">
                <a:tc>
                  <a:txBody>
                    <a:bodyPr/>
                    <a:lstStyle/>
                    <a:p>
                      <a:r>
                        <a:rPr lang="pt-BR" dirty="0" smtClean="0"/>
                        <a:t>Valor</a:t>
                      </a:r>
                      <a:endParaRPr lang="pt-BR" dirty="0"/>
                    </a:p>
                  </a:txBody>
                  <a:tcPr/>
                </a:tc>
                <a:tc>
                  <a:txBody>
                    <a:bodyPr/>
                    <a:lstStyle/>
                    <a:p>
                      <a:r>
                        <a:rPr lang="pt-BR" dirty="0" smtClean="0"/>
                        <a:t>Descrição</a:t>
                      </a:r>
                      <a:endParaRPr lang="pt-BR" dirty="0"/>
                    </a:p>
                  </a:txBody>
                  <a:tcPr/>
                </a:tc>
              </a:tr>
              <a:tr h="370840">
                <a:tc>
                  <a:txBody>
                    <a:bodyPr/>
                    <a:lstStyle/>
                    <a:p>
                      <a:r>
                        <a:rPr lang="pt-BR" dirty="0" err="1" smtClean="0"/>
                        <a:t>textarea</a:t>
                      </a:r>
                      <a:endParaRPr lang="pt-BR" dirty="0"/>
                    </a:p>
                  </a:txBody>
                  <a:tcPr/>
                </a:tc>
                <a:tc>
                  <a:txBody>
                    <a:bodyPr/>
                    <a:lstStyle/>
                    <a:p>
                      <a:r>
                        <a:rPr lang="pt-BR" dirty="0" smtClean="0"/>
                        <a:t>Caixa de texto com várias linhas</a:t>
                      </a:r>
                      <a:endParaRPr lang="pt-BR" dirty="0"/>
                    </a:p>
                  </a:txBody>
                  <a:tcPr/>
                </a:tc>
              </a:tr>
              <a:tr h="370840">
                <a:tc>
                  <a:txBody>
                    <a:bodyPr/>
                    <a:lstStyle/>
                    <a:p>
                      <a:r>
                        <a:rPr lang="pt-BR" dirty="0" smtClean="0"/>
                        <a:t>file</a:t>
                      </a:r>
                      <a:endParaRPr lang="pt-BR" dirty="0"/>
                    </a:p>
                  </a:txBody>
                  <a:tcPr/>
                </a:tc>
                <a:tc>
                  <a:txBody>
                    <a:bodyPr/>
                    <a:lstStyle/>
                    <a:p>
                      <a:r>
                        <a:rPr lang="pt-BR" dirty="0" smtClean="0"/>
                        <a:t>Permite o enviou de arquivos</a:t>
                      </a:r>
                      <a:endParaRPr lang="pt-BR" dirty="0"/>
                    </a:p>
                  </a:txBody>
                  <a:tcPr/>
                </a:tc>
              </a:tr>
              <a:tr h="370840">
                <a:tc>
                  <a:txBody>
                    <a:bodyPr/>
                    <a:lstStyle/>
                    <a:p>
                      <a:r>
                        <a:rPr lang="pt-BR" dirty="0" err="1" smtClean="0"/>
                        <a:t>submit</a:t>
                      </a:r>
                      <a:endParaRPr lang="pt-BR" dirty="0"/>
                    </a:p>
                  </a:txBody>
                  <a:tcPr/>
                </a:tc>
                <a:tc>
                  <a:txBody>
                    <a:bodyPr/>
                    <a:lstStyle/>
                    <a:p>
                      <a:r>
                        <a:rPr lang="pt-BR" dirty="0" smtClean="0"/>
                        <a:t>Botão que aciona o envio</a:t>
                      </a:r>
                      <a:r>
                        <a:rPr lang="pt-BR" baseline="0" dirty="0" smtClean="0"/>
                        <a:t> de dados dos </a:t>
                      </a:r>
                      <a:r>
                        <a:rPr lang="pt-BR" baseline="0" dirty="0" err="1" smtClean="0"/>
                        <a:t>fomulários</a:t>
                      </a:r>
                      <a:endParaRPr lang="pt-BR" dirty="0"/>
                    </a:p>
                  </a:txBody>
                  <a:tcPr/>
                </a:tc>
              </a:tr>
              <a:tr h="370840">
                <a:tc>
                  <a:txBody>
                    <a:bodyPr/>
                    <a:lstStyle/>
                    <a:p>
                      <a:r>
                        <a:rPr lang="pt-BR" dirty="0" err="1" smtClean="0"/>
                        <a:t>image</a:t>
                      </a:r>
                      <a:endParaRPr lang="pt-BR" dirty="0"/>
                    </a:p>
                  </a:txBody>
                  <a:tcPr/>
                </a:tc>
                <a:tc>
                  <a:txBody>
                    <a:bodyPr/>
                    <a:lstStyle/>
                    <a:p>
                      <a:r>
                        <a:rPr lang="pt-BR" dirty="0" smtClean="0"/>
                        <a:t>Mesma função </a:t>
                      </a:r>
                      <a:r>
                        <a:rPr lang="pt-BR" dirty="0" err="1" smtClean="0"/>
                        <a:t>submit</a:t>
                      </a:r>
                      <a:r>
                        <a:rPr lang="pt-BR" dirty="0" smtClean="0"/>
                        <a:t>, mas uma</a:t>
                      </a:r>
                      <a:r>
                        <a:rPr lang="pt-BR" baseline="0" dirty="0" smtClean="0"/>
                        <a:t> imagem </a:t>
                      </a:r>
                      <a:r>
                        <a:rPr lang="pt-BR" baseline="0" dirty="0" err="1" smtClean="0"/>
                        <a:t>substitue</a:t>
                      </a:r>
                      <a:r>
                        <a:rPr lang="pt-BR" baseline="0" dirty="0" smtClean="0"/>
                        <a:t> o botão</a:t>
                      </a:r>
                      <a:endParaRPr lang="pt-BR" dirty="0"/>
                    </a:p>
                  </a:txBody>
                  <a:tcPr/>
                </a:tc>
              </a:tr>
              <a:tr h="370840">
                <a:tc>
                  <a:txBody>
                    <a:bodyPr/>
                    <a:lstStyle/>
                    <a:p>
                      <a:r>
                        <a:rPr lang="pt-BR" dirty="0" smtClean="0"/>
                        <a:t>reset</a:t>
                      </a:r>
                      <a:endParaRPr lang="pt-BR" dirty="0"/>
                    </a:p>
                  </a:txBody>
                  <a:tcPr/>
                </a:tc>
                <a:tc>
                  <a:txBody>
                    <a:bodyPr/>
                    <a:lstStyle/>
                    <a:p>
                      <a:r>
                        <a:rPr lang="pt-BR" dirty="0" smtClean="0"/>
                        <a:t>Limpa todos os campos de uma formulário e retorna o valor-padrão (se existir)</a:t>
                      </a:r>
                      <a:endParaRPr lang="pt-BR" dirty="0"/>
                    </a:p>
                  </a:txBody>
                  <a:tcPr/>
                </a:tc>
              </a:tr>
            </a:tbl>
          </a:graphicData>
        </a:graphic>
      </p:graphicFrame>
    </p:spTree>
    <p:extLst>
      <p:ext uri="{BB962C8B-B14F-4D97-AF65-F5344CB8AC3E}">
        <p14:creationId xmlns:p14="http://schemas.microsoft.com/office/powerpoint/2010/main" val="551930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69848" y="484632"/>
            <a:ext cx="4459082" cy="1609344"/>
          </a:xfrm>
        </p:spPr>
        <p:txBody>
          <a:bodyPr>
            <a:normAutofit/>
          </a:bodyPr>
          <a:lstStyle/>
          <a:p>
            <a:r>
              <a:rPr lang="pt-BR" dirty="0" smtClean="0"/>
              <a:t>Como criar um formulário</a:t>
            </a:r>
            <a:endParaRPr lang="pt-BR" dirty="0"/>
          </a:p>
        </p:txBody>
      </p:sp>
      <p:pic>
        <p:nvPicPr>
          <p:cNvPr id="4" name="Espaço Reservado para Conteúdo 3"/>
          <p:cNvPicPr>
            <a:picLocks noGrp="1" noChangeAspect="1"/>
          </p:cNvPicPr>
          <p:nvPr>
            <p:ph idx="1"/>
          </p:nvPr>
        </p:nvPicPr>
        <p:blipFill>
          <a:blip r:embed="rId2"/>
          <a:stretch>
            <a:fillRect/>
          </a:stretch>
        </p:blipFill>
        <p:spPr>
          <a:xfrm>
            <a:off x="5762847" y="-48912"/>
            <a:ext cx="4933507" cy="6906912"/>
          </a:xfrm>
          <a:prstGeom prst="rect">
            <a:avLst/>
          </a:prstGeom>
        </p:spPr>
      </p:pic>
    </p:spTree>
    <p:extLst>
      <p:ext uri="{BB962C8B-B14F-4D97-AF65-F5344CB8AC3E}">
        <p14:creationId xmlns:p14="http://schemas.microsoft.com/office/powerpoint/2010/main" val="1307907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69848" y="484632"/>
            <a:ext cx="4395287" cy="1609344"/>
          </a:xfrm>
        </p:spPr>
        <p:txBody>
          <a:bodyPr/>
          <a:lstStyle/>
          <a:p>
            <a:r>
              <a:rPr lang="pt-BR" dirty="0" smtClean="0"/>
              <a:t>Como criar um formulário</a:t>
            </a:r>
            <a:endParaRPr lang="pt-BR" dirty="0"/>
          </a:p>
        </p:txBody>
      </p:sp>
      <p:sp>
        <p:nvSpPr>
          <p:cNvPr id="3" name="Espaço Reservado para Conteúdo 2"/>
          <p:cNvSpPr>
            <a:spLocks noGrp="1"/>
          </p:cNvSpPr>
          <p:nvPr>
            <p:ph idx="1"/>
          </p:nvPr>
        </p:nvSpPr>
        <p:spPr>
          <a:xfrm>
            <a:off x="5465134" y="116958"/>
            <a:ext cx="5663113" cy="6741042"/>
          </a:xfrm>
        </p:spPr>
        <p:txBody>
          <a:bodyPr>
            <a:normAutofit fontScale="47500" lnSpcReduction="20000"/>
          </a:bodyPr>
          <a:lstStyle/>
          <a:p>
            <a:pPr marL="0" indent="0">
              <a:buNone/>
            </a:pPr>
            <a:r>
              <a:rPr lang="pt-BR" sz="2500" dirty="0" smtClean="0"/>
              <a:t>&lt;</a:t>
            </a:r>
            <a:r>
              <a:rPr lang="pt-BR" sz="2500" dirty="0" err="1"/>
              <a:t>form</a:t>
            </a:r>
            <a:r>
              <a:rPr lang="pt-BR" sz="2500" dirty="0"/>
              <a:t> </a:t>
            </a:r>
            <a:r>
              <a:rPr lang="pt-BR" sz="2500" dirty="0" err="1"/>
              <a:t>action</a:t>
            </a:r>
            <a:r>
              <a:rPr lang="pt-BR" sz="2500" dirty="0"/>
              <a:t>="</a:t>
            </a:r>
            <a:r>
              <a:rPr lang="pt-BR" sz="2500" dirty="0" err="1"/>
              <a:t>processa.php</a:t>
            </a:r>
            <a:r>
              <a:rPr lang="pt-BR" sz="2500" dirty="0"/>
              <a:t>"&gt; </a:t>
            </a:r>
          </a:p>
          <a:p>
            <a:pPr marL="0" indent="0">
              <a:buNone/>
            </a:pPr>
            <a:r>
              <a:rPr lang="pt-BR" sz="2500" dirty="0"/>
              <a:t>&lt;</a:t>
            </a:r>
            <a:r>
              <a:rPr lang="pt-BR" sz="2500" dirty="0" err="1"/>
              <a:t>p</a:t>
            </a:r>
            <a:r>
              <a:rPr lang="pt-BR" sz="2500" dirty="0"/>
              <a:t>&gt; </a:t>
            </a:r>
          </a:p>
          <a:p>
            <a:pPr marL="0" indent="0">
              <a:buNone/>
            </a:pPr>
            <a:r>
              <a:rPr lang="pt-BR" sz="2500" dirty="0"/>
              <a:t>&lt;</a:t>
            </a:r>
            <a:r>
              <a:rPr lang="pt-BR" sz="2500" dirty="0" err="1"/>
              <a:t>strong</a:t>
            </a:r>
            <a:r>
              <a:rPr lang="pt-BR" sz="2500" dirty="0"/>
              <a:t>&gt;O que você achou do site??&lt;/</a:t>
            </a:r>
            <a:r>
              <a:rPr lang="pt-BR" sz="2500" dirty="0" err="1"/>
              <a:t>strong</a:t>
            </a:r>
            <a:r>
              <a:rPr lang="pt-BR" sz="2500" dirty="0"/>
              <a:t>&gt; </a:t>
            </a:r>
          </a:p>
          <a:p>
            <a:pPr marL="0" indent="0">
              <a:buNone/>
            </a:pPr>
            <a:r>
              <a:rPr lang="pt-BR" sz="2500" dirty="0"/>
              <a:t>&lt;dl&gt;&lt;</a:t>
            </a:r>
            <a:r>
              <a:rPr lang="pt-BR" sz="2500" dirty="0" err="1"/>
              <a:t>dd</a:t>
            </a:r>
            <a:r>
              <a:rPr lang="pt-BR" sz="2500" dirty="0"/>
              <a:t>&gt; </a:t>
            </a:r>
          </a:p>
          <a:p>
            <a:pPr marL="0" indent="0">
              <a:buNone/>
            </a:pPr>
            <a:r>
              <a:rPr lang="pt-BR" sz="2500" dirty="0"/>
              <a:t>&lt;input </a:t>
            </a:r>
            <a:r>
              <a:rPr lang="pt-BR" sz="2500" dirty="0" err="1"/>
              <a:t>type</a:t>
            </a:r>
            <a:r>
              <a:rPr lang="pt-BR" sz="2500" dirty="0"/>
              <a:t>="radio" </a:t>
            </a:r>
            <a:r>
              <a:rPr lang="pt-BR" sz="2500" dirty="0" err="1"/>
              <a:t>name</a:t>
            </a:r>
            <a:r>
              <a:rPr lang="pt-BR" sz="2500" dirty="0"/>
              <a:t>="</a:t>
            </a:r>
            <a:r>
              <a:rPr lang="pt-BR" sz="2500" dirty="0" err="1"/>
              <a:t>avaliacao</a:t>
            </a:r>
            <a:r>
              <a:rPr lang="pt-BR" sz="2500" dirty="0"/>
              <a:t>" </a:t>
            </a:r>
            <a:r>
              <a:rPr lang="pt-BR" sz="2500" dirty="0" err="1"/>
              <a:t>value</a:t>
            </a:r>
            <a:r>
              <a:rPr lang="pt-BR" sz="2500" dirty="0"/>
              <a:t>="</a:t>
            </a:r>
            <a:r>
              <a:rPr lang="pt-BR" sz="2500" dirty="0" err="1"/>
              <a:t>muitobom</a:t>
            </a:r>
            <a:r>
              <a:rPr lang="pt-BR" sz="2500" dirty="0"/>
              <a:t>" </a:t>
            </a:r>
            <a:r>
              <a:rPr lang="pt-BR" sz="2500" dirty="0" err="1"/>
              <a:t>checked</a:t>
            </a:r>
            <a:r>
              <a:rPr lang="pt-BR" sz="2500" dirty="0"/>
              <a:t>&gt;Muito bom </a:t>
            </a:r>
          </a:p>
          <a:p>
            <a:pPr marL="0" indent="0">
              <a:buNone/>
            </a:pPr>
            <a:r>
              <a:rPr lang="pt-BR" sz="2500" dirty="0"/>
              <a:t>&lt;input </a:t>
            </a:r>
            <a:r>
              <a:rPr lang="pt-BR" sz="2500" dirty="0" err="1"/>
              <a:t>type</a:t>
            </a:r>
            <a:r>
              <a:rPr lang="pt-BR" sz="2500" dirty="0"/>
              <a:t>="radio" </a:t>
            </a:r>
            <a:r>
              <a:rPr lang="pt-BR" sz="2500" dirty="0" err="1"/>
              <a:t>name</a:t>
            </a:r>
            <a:r>
              <a:rPr lang="pt-BR" sz="2500" dirty="0"/>
              <a:t>="</a:t>
            </a:r>
            <a:r>
              <a:rPr lang="pt-BR" sz="2500" dirty="0" err="1"/>
              <a:t>avaliacao</a:t>
            </a:r>
            <a:r>
              <a:rPr lang="pt-BR" sz="2500" dirty="0"/>
              <a:t>" </a:t>
            </a:r>
            <a:r>
              <a:rPr lang="pt-BR" sz="2500" dirty="0" err="1"/>
              <a:t>value</a:t>
            </a:r>
            <a:r>
              <a:rPr lang="pt-BR" sz="2500" dirty="0"/>
              <a:t>="bom"&gt;Bom </a:t>
            </a:r>
          </a:p>
          <a:p>
            <a:pPr marL="0" indent="0">
              <a:buNone/>
            </a:pPr>
            <a:r>
              <a:rPr lang="pt-BR" sz="2500" dirty="0"/>
              <a:t>&lt;input </a:t>
            </a:r>
            <a:r>
              <a:rPr lang="pt-BR" sz="2500" dirty="0" err="1"/>
              <a:t>type</a:t>
            </a:r>
            <a:r>
              <a:rPr lang="pt-BR" sz="2500" dirty="0"/>
              <a:t>="radio" </a:t>
            </a:r>
            <a:r>
              <a:rPr lang="pt-BR" sz="2500" dirty="0" err="1"/>
              <a:t>name</a:t>
            </a:r>
            <a:r>
              <a:rPr lang="pt-BR" sz="2500" dirty="0"/>
              <a:t>="</a:t>
            </a:r>
            <a:r>
              <a:rPr lang="pt-BR" sz="2500" dirty="0" err="1"/>
              <a:t>avaliacao</a:t>
            </a:r>
            <a:r>
              <a:rPr lang="pt-BR" sz="2500" dirty="0"/>
              <a:t>" </a:t>
            </a:r>
            <a:r>
              <a:rPr lang="pt-BR" sz="2500" dirty="0" err="1"/>
              <a:t>value</a:t>
            </a:r>
            <a:r>
              <a:rPr lang="pt-BR" sz="2500" dirty="0"/>
              <a:t>="regular"&gt;Regular </a:t>
            </a:r>
          </a:p>
          <a:p>
            <a:pPr marL="0" indent="0">
              <a:buNone/>
            </a:pPr>
            <a:r>
              <a:rPr lang="pt-BR" sz="2500" dirty="0"/>
              <a:t>&lt;input </a:t>
            </a:r>
            <a:r>
              <a:rPr lang="pt-BR" sz="2500" dirty="0" err="1"/>
              <a:t>type</a:t>
            </a:r>
            <a:r>
              <a:rPr lang="pt-BR" sz="2500" dirty="0"/>
              <a:t>="radio" </a:t>
            </a:r>
            <a:r>
              <a:rPr lang="pt-BR" sz="2500" dirty="0" err="1"/>
              <a:t>name</a:t>
            </a:r>
            <a:r>
              <a:rPr lang="pt-BR" sz="2500" dirty="0"/>
              <a:t>="</a:t>
            </a:r>
            <a:r>
              <a:rPr lang="pt-BR" sz="2500" dirty="0" err="1"/>
              <a:t>avaliacao</a:t>
            </a:r>
            <a:r>
              <a:rPr lang="pt-BR" sz="2500" dirty="0"/>
              <a:t>" </a:t>
            </a:r>
            <a:r>
              <a:rPr lang="pt-BR" sz="2500" dirty="0" err="1"/>
              <a:t>value</a:t>
            </a:r>
            <a:r>
              <a:rPr lang="pt-BR" sz="2500" dirty="0"/>
              <a:t>="</a:t>
            </a:r>
            <a:r>
              <a:rPr lang="pt-BR" sz="2500" dirty="0" err="1"/>
              <a:t>umlixo</a:t>
            </a:r>
            <a:r>
              <a:rPr lang="pt-BR" sz="2500" dirty="0"/>
              <a:t>"&gt;Um Lixo </a:t>
            </a:r>
          </a:p>
          <a:p>
            <a:pPr marL="0" indent="0">
              <a:buNone/>
            </a:pPr>
            <a:r>
              <a:rPr lang="pt-BR" sz="2500" dirty="0"/>
              <a:t>&lt;/</a:t>
            </a:r>
            <a:r>
              <a:rPr lang="pt-BR" sz="2500" dirty="0" err="1"/>
              <a:t>dd</a:t>
            </a:r>
            <a:r>
              <a:rPr lang="pt-BR" sz="2500" dirty="0"/>
              <a:t>&gt;&lt;/dl&gt; </a:t>
            </a:r>
          </a:p>
          <a:p>
            <a:pPr marL="0" indent="0">
              <a:buNone/>
            </a:pPr>
            <a:r>
              <a:rPr lang="pt-BR" sz="2500" dirty="0"/>
              <a:t>&lt;/</a:t>
            </a:r>
            <a:r>
              <a:rPr lang="pt-BR" sz="2500" dirty="0" err="1"/>
              <a:t>p</a:t>
            </a:r>
            <a:r>
              <a:rPr lang="pt-BR" sz="2500" dirty="0"/>
              <a:t>&gt; </a:t>
            </a:r>
          </a:p>
          <a:p>
            <a:pPr marL="0" indent="0">
              <a:buNone/>
            </a:pPr>
            <a:r>
              <a:rPr lang="pt-BR" sz="2500" dirty="0"/>
              <a:t>&lt;</a:t>
            </a:r>
            <a:r>
              <a:rPr lang="pt-BR" sz="2500" dirty="0" err="1"/>
              <a:t>p</a:t>
            </a:r>
            <a:r>
              <a:rPr lang="pt-BR" sz="2500" dirty="0"/>
              <a:t>&gt; </a:t>
            </a:r>
          </a:p>
          <a:p>
            <a:pPr marL="0" indent="0">
              <a:buNone/>
            </a:pPr>
            <a:r>
              <a:rPr lang="pt-BR" sz="2500" dirty="0"/>
              <a:t>&lt;</a:t>
            </a:r>
            <a:r>
              <a:rPr lang="pt-BR" sz="2500" dirty="0" err="1"/>
              <a:t>strong</a:t>
            </a:r>
            <a:r>
              <a:rPr lang="pt-BR" sz="2500" dirty="0"/>
              <a:t>&gt;Qual a seção que você mais gostou??&lt;/</a:t>
            </a:r>
            <a:r>
              <a:rPr lang="pt-BR" sz="2500" dirty="0" err="1"/>
              <a:t>strong</a:t>
            </a:r>
            <a:r>
              <a:rPr lang="pt-BR" sz="2500" dirty="0"/>
              <a:t>&gt; </a:t>
            </a:r>
          </a:p>
          <a:p>
            <a:pPr marL="0" indent="0">
              <a:buNone/>
            </a:pPr>
            <a:r>
              <a:rPr lang="pt-BR" sz="2500" dirty="0"/>
              <a:t>&lt;dl&gt;&lt;</a:t>
            </a:r>
            <a:r>
              <a:rPr lang="pt-BR" sz="2500" dirty="0" err="1"/>
              <a:t>dd</a:t>
            </a:r>
            <a:r>
              <a:rPr lang="pt-BR" sz="2500" dirty="0"/>
              <a:t>&gt; </a:t>
            </a:r>
          </a:p>
          <a:p>
            <a:pPr marL="0" indent="0">
              <a:buNone/>
            </a:pPr>
            <a:r>
              <a:rPr lang="pt-BR" sz="2500" dirty="0"/>
              <a:t>&lt;</a:t>
            </a:r>
            <a:r>
              <a:rPr lang="pt-BR" sz="2500" dirty="0" err="1"/>
              <a:t>select</a:t>
            </a:r>
            <a:r>
              <a:rPr lang="pt-BR" sz="2500" dirty="0"/>
              <a:t> </a:t>
            </a:r>
            <a:r>
              <a:rPr lang="pt-BR" sz="2500" dirty="0" err="1"/>
              <a:t>name</a:t>
            </a:r>
            <a:r>
              <a:rPr lang="pt-BR" sz="2500" dirty="0"/>
              <a:t>="</a:t>
            </a:r>
            <a:r>
              <a:rPr lang="pt-BR" sz="2500" dirty="0" err="1"/>
              <a:t>secao</a:t>
            </a:r>
            <a:r>
              <a:rPr lang="pt-BR" sz="2500" dirty="0"/>
              <a:t>" size"1"&gt; </a:t>
            </a:r>
          </a:p>
          <a:p>
            <a:pPr marL="0" indent="0">
              <a:buNone/>
            </a:pPr>
            <a:r>
              <a:rPr lang="pt-BR" sz="2500" dirty="0"/>
              <a:t>&lt;</a:t>
            </a:r>
            <a:r>
              <a:rPr lang="pt-BR" sz="2500" dirty="0" err="1"/>
              <a:t>option</a:t>
            </a:r>
            <a:r>
              <a:rPr lang="pt-BR" sz="2500" dirty="0"/>
              <a:t> </a:t>
            </a:r>
            <a:r>
              <a:rPr lang="pt-BR" sz="2500" dirty="0" err="1"/>
              <a:t>value</a:t>
            </a:r>
            <a:r>
              <a:rPr lang="pt-BR" sz="2500" dirty="0"/>
              <a:t>="</a:t>
            </a:r>
            <a:r>
              <a:rPr lang="pt-BR" sz="2500" dirty="0" err="1"/>
              <a:t>emcartaz</a:t>
            </a:r>
            <a:r>
              <a:rPr lang="pt-BR" sz="2500" dirty="0"/>
              <a:t>"&gt;Em cartaz&lt;/</a:t>
            </a:r>
            <a:r>
              <a:rPr lang="pt-BR" sz="2500" dirty="0" err="1"/>
              <a:t>option</a:t>
            </a:r>
            <a:r>
              <a:rPr lang="pt-BR" sz="2500" dirty="0"/>
              <a:t>&gt; </a:t>
            </a:r>
          </a:p>
          <a:p>
            <a:pPr marL="0" indent="0">
              <a:buNone/>
            </a:pPr>
            <a:r>
              <a:rPr lang="pt-BR" sz="2500" dirty="0"/>
              <a:t>&lt;</a:t>
            </a:r>
            <a:r>
              <a:rPr lang="pt-BR" sz="2500" dirty="0" err="1"/>
              <a:t>option</a:t>
            </a:r>
            <a:r>
              <a:rPr lang="pt-BR" sz="2500" dirty="0"/>
              <a:t> </a:t>
            </a:r>
            <a:r>
              <a:rPr lang="pt-BR" sz="2500" dirty="0" err="1"/>
              <a:t>value</a:t>
            </a:r>
            <a:r>
              <a:rPr lang="pt-BR" sz="2500" dirty="0"/>
              <a:t>="</a:t>
            </a:r>
            <a:r>
              <a:rPr lang="pt-BR" sz="2500" dirty="0" err="1"/>
              <a:t>trilhasonora</a:t>
            </a:r>
            <a:r>
              <a:rPr lang="pt-BR" sz="2500" dirty="0"/>
              <a:t>"&gt;Trilha Sonora&lt;/</a:t>
            </a:r>
            <a:r>
              <a:rPr lang="pt-BR" sz="2500" dirty="0" err="1"/>
              <a:t>option</a:t>
            </a:r>
            <a:r>
              <a:rPr lang="pt-BR" sz="2500" dirty="0"/>
              <a:t>&gt; </a:t>
            </a:r>
          </a:p>
          <a:p>
            <a:pPr marL="0" indent="0">
              <a:buNone/>
            </a:pPr>
            <a:r>
              <a:rPr lang="pt-BR" sz="2500" dirty="0"/>
              <a:t>&lt;</a:t>
            </a:r>
            <a:r>
              <a:rPr lang="pt-BR" sz="2500" dirty="0" err="1"/>
              <a:t>option</a:t>
            </a:r>
            <a:r>
              <a:rPr lang="pt-BR" sz="2500" dirty="0"/>
              <a:t> </a:t>
            </a:r>
            <a:r>
              <a:rPr lang="pt-BR" sz="2500" dirty="0" err="1"/>
              <a:t>value</a:t>
            </a:r>
            <a:r>
              <a:rPr lang="pt-BR" sz="2500" dirty="0"/>
              <a:t>="fotos"&gt;Galeria de Fotos&lt;/</a:t>
            </a:r>
            <a:r>
              <a:rPr lang="pt-BR" sz="2500" dirty="0" err="1"/>
              <a:t>option</a:t>
            </a:r>
            <a:r>
              <a:rPr lang="pt-BR" sz="2500" dirty="0"/>
              <a:t>&gt; </a:t>
            </a:r>
          </a:p>
          <a:p>
            <a:pPr marL="0" indent="0">
              <a:buNone/>
            </a:pPr>
            <a:r>
              <a:rPr lang="pt-BR" sz="2500" dirty="0"/>
              <a:t>&lt;</a:t>
            </a:r>
            <a:r>
              <a:rPr lang="pt-BR" sz="2500" dirty="0" err="1"/>
              <a:t>option</a:t>
            </a:r>
            <a:r>
              <a:rPr lang="pt-BR" sz="2500" dirty="0"/>
              <a:t> </a:t>
            </a:r>
            <a:r>
              <a:rPr lang="pt-BR" sz="2500" dirty="0" err="1"/>
              <a:t>value</a:t>
            </a:r>
            <a:r>
              <a:rPr lang="pt-BR" sz="2500" dirty="0"/>
              <a:t>="bilheteria"&gt;Bilheteria&lt;/</a:t>
            </a:r>
            <a:r>
              <a:rPr lang="pt-BR" sz="2500" dirty="0" err="1"/>
              <a:t>option</a:t>
            </a:r>
            <a:r>
              <a:rPr lang="pt-BR" sz="2500" dirty="0"/>
              <a:t>&gt; </a:t>
            </a:r>
          </a:p>
          <a:p>
            <a:pPr marL="0" indent="0">
              <a:buNone/>
            </a:pPr>
            <a:r>
              <a:rPr lang="pt-BR" sz="2500" dirty="0"/>
              <a:t>&lt;</a:t>
            </a:r>
            <a:r>
              <a:rPr lang="pt-BR" sz="2500" dirty="0" err="1"/>
              <a:t>option</a:t>
            </a:r>
            <a:r>
              <a:rPr lang="pt-BR" sz="2500" dirty="0"/>
              <a:t> </a:t>
            </a:r>
            <a:r>
              <a:rPr lang="pt-BR" sz="2500" dirty="0" err="1"/>
              <a:t>value</a:t>
            </a:r>
            <a:r>
              <a:rPr lang="pt-BR" sz="2500" dirty="0"/>
              <a:t>="outra"&gt;Outra&lt;/</a:t>
            </a:r>
            <a:r>
              <a:rPr lang="pt-BR" sz="2500" dirty="0" err="1"/>
              <a:t>option</a:t>
            </a:r>
            <a:r>
              <a:rPr lang="pt-BR" sz="2500" dirty="0"/>
              <a:t>&gt; </a:t>
            </a:r>
          </a:p>
          <a:p>
            <a:pPr marL="0" indent="0">
              <a:buNone/>
            </a:pPr>
            <a:r>
              <a:rPr lang="pt-BR" sz="2500" dirty="0"/>
              <a:t>&lt;/</a:t>
            </a:r>
            <a:r>
              <a:rPr lang="pt-BR" sz="2500" dirty="0" err="1"/>
              <a:t>select</a:t>
            </a:r>
            <a:r>
              <a:rPr lang="pt-BR" sz="2500" dirty="0"/>
              <a:t>&gt; </a:t>
            </a:r>
          </a:p>
          <a:p>
            <a:pPr marL="0" indent="0">
              <a:buNone/>
            </a:pPr>
            <a:r>
              <a:rPr lang="pt-BR" sz="2500" dirty="0"/>
              <a:t>Outra: &lt;input </a:t>
            </a:r>
            <a:r>
              <a:rPr lang="pt-BR" sz="2500" dirty="0" err="1"/>
              <a:t>type</a:t>
            </a:r>
            <a:r>
              <a:rPr lang="pt-BR" sz="2500" dirty="0"/>
              <a:t>="</a:t>
            </a:r>
            <a:r>
              <a:rPr lang="pt-BR" sz="2500" dirty="0" err="1"/>
              <a:t>text</a:t>
            </a:r>
            <a:r>
              <a:rPr lang="pt-BR" sz="2500" dirty="0"/>
              <a:t>" </a:t>
            </a:r>
            <a:r>
              <a:rPr lang="pt-BR" sz="2500" dirty="0" err="1"/>
              <a:t>size</a:t>
            </a:r>
            <a:r>
              <a:rPr lang="pt-BR" sz="2500" dirty="0"/>
              <a:t>="26" </a:t>
            </a:r>
            <a:r>
              <a:rPr lang="pt-BR" sz="2500" dirty="0" err="1"/>
              <a:t>maxlength</a:t>
            </a:r>
            <a:r>
              <a:rPr lang="pt-BR" sz="2500" dirty="0"/>
              <a:t>="256" </a:t>
            </a:r>
            <a:r>
              <a:rPr lang="pt-BR" sz="2500" dirty="0" err="1"/>
              <a:t>name</a:t>
            </a:r>
            <a:r>
              <a:rPr lang="pt-BR" sz="2500" dirty="0"/>
              <a:t>="outra"&gt; </a:t>
            </a:r>
          </a:p>
          <a:p>
            <a:pPr marL="0" indent="0">
              <a:buNone/>
            </a:pPr>
            <a:r>
              <a:rPr lang="pt-BR" sz="2500" dirty="0"/>
              <a:t>&lt;/</a:t>
            </a:r>
            <a:r>
              <a:rPr lang="pt-BR" sz="2500" dirty="0" err="1"/>
              <a:t>dd</a:t>
            </a:r>
            <a:r>
              <a:rPr lang="pt-BR" sz="2500" dirty="0"/>
              <a:t>&gt;&lt;/dl&gt; </a:t>
            </a:r>
          </a:p>
          <a:p>
            <a:pPr marL="0" indent="0">
              <a:buNone/>
            </a:pPr>
            <a:r>
              <a:rPr lang="pt-BR" sz="2500" dirty="0"/>
              <a:t>&lt;/</a:t>
            </a:r>
            <a:r>
              <a:rPr lang="pt-BR" sz="2500" dirty="0" err="1"/>
              <a:t>p</a:t>
            </a:r>
            <a:r>
              <a:rPr lang="pt-BR" sz="2500" dirty="0"/>
              <a:t>&gt; </a:t>
            </a:r>
          </a:p>
          <a:p>
            <a:endParaRPr lang="pt-BR" dirty="0"/>
          </a:p>
        </p:txBody>
      </p:sp>
    </p:spTree>
    <p:extLst>
      <p:ext uri="{BB962C8B-B14F-4D97-AF65-F5344CB8AC3E}">
        <p14:creationId xmlns:p14="http://schemas.microsoft.com/office/powerpoint/2010/main" val="8282738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1069848" y="0"/>
            <a:ext cx="10058400" cy="6858000"/>
          </a:xfrm>
        </p:spPr>
        <p:txBody>
          <a:bodyPr>
            <a:noAutofit/>
          </a:bodyPr>
          <a:lstStyle/>
          <a:p>
            <a:pPr marL="0" indent="0">
              <a:buNone/>
            </a:pPr>
            <a:r>
              <a:rPr lang="pt-BR" sz="1100" dirty="0" smtClean="0"/>
              <a:t>&lt;</a:t>
            </a:r>
            <a:r>
              <a:rPr lang="pt-BR" sz="1100" dirty="0" err="1" smtClean="0"/>
              <a:t>p</a:t>
            </a:r>
            <a:r>
              <a:rPr lang="pt-BR" sz="1100" dirty="0"/>
              <a:t>&gt; </a:t>
            </a:r>
          </a:p>
          <a:p>
            <a:pPr marL="0" indent="0">
              <a:buNone/>
            </a:pPr>
            <a:r>
              <a:rPr lang="pt-BR" sz="1100" dirty="0"/>
              <a:t>&lt;</a:t>
            </a:r>
            <a:r>
              <a:rPr lang="pt-BR" sz="1100" dirty="0" err="1"/>
              <a:t>strong</a:t>
            </a:r>
            <a:r>
              <a:rPr lang="pt-BR" sz="1100" dirty="0"/>
              <a:t>&gt;Digite seus comentários no campo abaixo:&lt;/</a:t>
            </a:r>
            <a:r>
              <a:rPr lang="pt-BR" sz="1100" dirty="0" err="1"/>
              <a:t>strong</a:t>
            </a:r>
            <a:r>
              <a:rPr lang="pt-BR" sz="1100" dirty="0"/>
              <a:t>&gt; </a:t>
            </a:r>
          </a:p>
          <a:p>
            <a:pPr marL="0" indent="0">
              <a:buNone/>
            </a:pPr>
            <a:r>
              <a:rPr lang="pt-BR" sz="1100" dirty="0"/>
              <a:t>&lt;dl&gt;&lt;</a:t>
            </a:r>
            <a:r>
              <a:rPr lang="pt-BR" sz="1100" dirty="0" err="1"/>
              <a:t>dd</a:t>
            </a:r>
            <a:r>
              <a:rPr lang="pt-BR" sz="1100" dirty="0"/>
              <a:t>&gt; </a:t>
            </a:r>
          </a:p>
          <a:p>
            <a:pPr marL="0" indent="0">
              <a:buNone/>
            </a:pPr>
            <a:r>
              <a:rPr lang="pt-BR" sz="1100" dirty="0"/>
              <a:t>&lt;</a:t>
            </a:r>
            <a:r>
              <a:rPr lang="pt-BR" sz="1100" dirty="0" err="1"/>
              <a:t>textarea</a:t>
            </a:r>
            <a:r>
              <a:rPr lang="pt-BR" sz="1100" dirty="0"/>
              <a:t> </a:t>
            </a:r>
            <a:r>
              <a:rPr lang="pt-BR" sz="1100" dirty="0" err="1"/>
              <a:t>name</a:t>
            </a:r>
            <a:r>
              <a:rPr lang="pt-BR" sz="1100" dirty="0"/>
              <a:t>="</a:t>
            </a:r>
            <a:r>
              <a:rPr lang="pt-BR" sz="1100" dirty="0" err="1"/>
              <a:t>comentarios</a:t>
            </a:r>
            <a:r>
              <a:rPr lang="pt-BR" sz="1100" dirty="0"/>
              <a:t>" </a:t>
            </a:r>
            <a:r>
              <a:rPr lang="pt-BR" sz="1100" dirty="0" err="1"/>
              <a:t>rows</a:t>
            </a:r>
            <a:r>
              <a:rPr lang="pt-BR" sz="1100" dirty="0"/>
              <a:t>="5" </a:t>
            </a:r>
            <a:r>
              <a:rPr lang="pt-BR" sz="1100" dirty="0" err="1"/>
              <a:t>cols</a:t>
            </a:r>
            <a:r>
              <a:rPr lang="pt-BR" sz="1100" dirty="0"/>
              <a:t>="42"&gt;&lt;/</a:t>
            </a:r>
            <a:r>
              <a:rPr lang="pt-BR" sz="1100" dirty="0" err="1"/>
              <a:t>textarea</a:t>
            </a:r>
            <a:r>
              <a:rPr lang="pt-BR" sz="1100" dirty="0"/>
              <a:t>&gt; </a:t>
            </a:r>
          </a:p>
          <a:p>
            <a:pPr marL="0" indent="0">
              <a:buNone/>
            </a:pPr>
            <a:r>
              <a:rPr lang="pt-BR" sz="1100" dirty="0"/>
              <a:t>&lt;/</a:t>
            </a:r>
            <a:r>
              <a:rPr lang="pt-BR" sz="1100" dirty="0" err="1"/>
              <a:t>dd</a:t>
            </a:r>
            <a:r>
              <a:rPr lang="pt-BR" sz="1100" dirty="0"/>
              <a:t>&gt;&lt;/dl&gt; </a:t>
            </a:r>
          </a:p>
          <a:p>
            <a:pPr marL="0" indent="0">
              <a:buNone/>
            </a:pPr>
            <a:r>
              <a:rPr lang="pt-BR" sz="1100" dirty="0"/>
              <a:t>&lt;/</a:t>
            </a:r>
            <a:r>
              <a:rPr lang="pt-BR" sz="1100" dirty="0" err="1"/>
              <a:t>p</a:t>
            </a:r>
            <a:r>
              <a:rPr lang="pt-BR" sz="1100" dirty="0"/>
              <a:t>&gt; </a:t>
            </a:r>
            <a:r>
              <a:rPr lang="pt-BR" sz="1100" dirty="0" smtClean="0"/>
              <a:t>&lt;</a:t>
            </a:r>
            <a:r>
              <a:rPr lang="pt-BR" sz="1100" dirty="0" err="1"/>
              <a:t>p</a:t>
            </a:r>
            <a:r>
              <a:rPr lang="pt-BR" sz="1100" dirty="0"/>
              <a:t>&gt; </a:t>
            </a:r>
          </a:p>
          <a:p>
            <a:pPr marL="0" indent="0">
              <a:buNone/>
            </a:pPr>
            <a:r>
              <a:rPr lang="pt-BR" sz="1100" dirty="0"/>
              <a:t>&lt;</a:t>
            </a:r>
            <a:r>
              <a:rPr lang="pt-BR" sz="1100" dirty="0" err="1"/>
              <a:t>strong</a:t>
            </a:r>
            <a:r>
              <a:rPr lang="pt-BR" sz="1100" dirty="0"/>
              <a:t>&gt;Diga-nos como entrar em contato com você:&lt;/</a:t>
            </a:r>
            <a:r>
              <a:rPr lang="pt-BR" sz="1100" dirty="0" err="1"/>
              <a:t>strong</a:t>
            </a:r>
            <a:r>
              <a:rPr lang="pt-BR" sz="1100" dirty="0"/>
              <a:t>&gt; </a:t>
            </a:r>
          </a:p>
          <a:p>
            <a:pPr marL="0" indent="0">
              <a:buNone/>
            </a:pPr>
            <a:r>
              <a:rPr lang="pt-BR" sz="1100" dirty="0"/>
              <a:t>&lt;dl&gt;&lt;</a:t>
            </a:r>
            <a:r>
              <a:rPr lang="pt-BR" sz="1100" dirty="0" err="1"/>
              <a:t>dd</a:t>
            </a:r>
            <a:r>
              <a:rPr lang="pt-BR" sz="1100" dirty="0"/>
              <a:t>&gt; </a:t>
            </a:r>
          </a:p>
          <a:p>
            <a:pPr marL="0" indent="0">
              <a:buNone/>
            </a:pPr>
            <a:r>
              <a:rPr lang="pt-BR" sz="1100" dirty="0"/>
              <a:t>&lt;</a:t>
            </a:r>
            <a:r>
              <a:rPr lang="pt-BR" sz="1100" dirty="0" err="1"/>
              <a:t>pre</a:t>
            </a:r>
            <a:r>
              <a:rPr lang="pt-BR" sz="1100" dirty="0"/>
              <a:t>&gt; </a:t>
            </a:r>
          </a:p>
          <a:p>
            <a:pPr marL="0" indent="0">
              <a:buNone/>
            </a:pPr>
            <a:r>
              <a:rPr lang="pt-BR" sz="1100" dirty="0"/>
              <a:t>Nome &lt;input </a:t>
            </a:r>
            <a:r>
              <a:rPr lang="pt-BR" sz="1100" dirty="0" err="1"/>
              <a:t>type</a:t>
            </a:r>
            <a:r>
              <a:rPr lang="pt-BR" sz="1100" dirty="0"/>
              <a:t>="</a:t>
            </a:r>
            <a:r>
              <a:rPr lang="pt-BR" sz="1100" dirty="0" err="1"/>
              <a:t>text</a:t>
            </a:r>
            <a:r>
              <a:rPr lang="pt-BR" sz="1100" dirty="0"/>
              <a:t>" </a:t>
            </a:r>
            <a:r>
              <a:rPr lang="pt-BR" sz="1100" dirty="0" err="1"/>
              <a:t>size</a:t>
            </a:r>
            <a:r>
              <a:rPr lang="pt-BR" sz="1100" dirty="0"/>
              <a:t>="35" </a:t>
            </a:r>
            <a:r>
              <a:rPr lang="pt-BR" sz="1100" dirty="0" err="1"/>
              <a:t>maxlength</a:t>
            </a:r>
            <a:r>
              <a:rPr lang="pt-BR" sz="1100" dirty="0"/>
              <a:t>="256" </a:t>
            </a:r>
            <a:r>
              <a:rPr lang="pt-BR" sz="1100" dirty="0" err="1"/>
              <a:t>name</a:t>
            </a:r>
            <a:r>
              <a:rPr lang="pt-BR" sz="1100" dirty="0"/>
              <a:t>="nome"&gt; </a:t>
            </a:r>
          </a:p>
          <a:p>
            <a:pPr marL="0" indent="0">
              <a:buNone/>
            </a:pPr>
            <a:r>
              <a:rPr lang="pt-BR" sz="1100" dirty="0"/>
              <a:t>E-mail &lt;input </a:t>
            </a:r>
            <a:r>
              <a:rPr lang="pt-BR" sz="1100" dirty="0" err="1"/>
              <a:t>type</a:t>
            </a:r>
            <a:r>
              <a:rPr lang="pt-BR" sz="1100" dirty="0"/>
              <a:t>="</a:t>
            </a:r>
            <a:r>
              <a:rPr lang="pt-BR" sz="1100" dirty="0" err="1"/>
              <a:t>text</a:t>
            </a:r>
            <a:r>
              <a:rPr lang="pt-BR" sz="1100" dirty="0"/>
              <a:t>" </a:t>
            </a:r>
            <a:r>
              <a:rPr lang="pt-BR" sz="1100" dirty="0" err="1"/>
              <a:t>size</a:t>
            </a:r>
            <a:r>
              <a:rPr lang="pt-BR" sz="1100" dirty="0"/>
              <a:t>="35" </a:t>
            </a:r>
            <a:r>
              <a:rPr lang="pt-BR" sz="1100" dirty="0" err="1"/>
              <a:t>maxlength</a:t>
            </a:r>
            <a:r>
              <a:rPr lang="pt-BR" sz="1100" dirty="0"/>
              <a:t>="256" </a:t>
            </a:r>
            <a:r>
              <a:rPr lang="pt-BR" sz="1100" dirty="0" err="1"/>
              <a:t>name</a:t>
            </a:r>
            <a:r>
              <a:rPr lang="pt-BR" sz="1100" dirty="0"/>
              <a:t>="</a:t>
            </a:r>
            <a:r>
              <a:rPr lang="pt-BR" sz="1100" dirty="0" err="1"/>
              <a:t>email</a:t>
            </a:r>
            <a:r>
              <a:rPr lang="pt-BR" sz="1100" dirty="0"/>
              <a:t>"&gt; </a:t>
            </a:r>
          </a:p>
          <a:p>
            <a:pPr marL="0" indent="0">
              <a:buNone/>
            </a:pPr>
            <a:r>
              <a:rPr lang="pt-BR" sz="1100" dirty="0"/>
              <a:t>Fone &lt;input </a:t>
            </a:r>
            <a:r>
              <a:rPr lang="pt-BR" sz="1100" dirty="0" err="1"/>
              <a:t>type</a:t>
            </a:r>
            <a:r>
              <a:rPr lang="pt-BR" sz="1100" dirty="0"/>
              <a:t>="</a:t>
            </a:r>
            <a:r>
              <a:rPr lang="pt-BR" sz="1100" dirty="0" err="1"/>
              <a:t>text</a:t>
            </a:r>
            <a:r>
              <a:rPr lang="pt-BR" sz="1100" dirty="0"/>
              <a:t>" </a:t>
            </a:r>
            <a:r>
              <a:rPr lang="pt-BR" sz="1100" dirty="0" err="1"/>
              <a:t>size</a:t>
            </a:r>
            <a:r>
              <a:rPr lang="pt-BR" sz="1100" dirty="0"/>
              <a:t>="35" </a:t>
            </a:r>
            <a:r>
              <a:rPr lang="pt-BR" sz="1100" dirty="0" err="1"/>
              <a:t>maxlength</a:t>
            </a:r>
            <a:r>
              <a:rPr lang="pt-BR" sz="1100" dirty="0"/>
              <a:t>="256" </a:t>
            </a:r>
            <a:r>
              <a:rPr lang="pt-BR" sz="1100" dirty="0" err="1"/>
              <a:t>name</a:t>
            </a:r>
            <a:r>
              <a:rPr lang="pt-BR" sz="1100" dirty="0"/>
              <a:t>="fone"&gt; </a:t>
            </a:r>
          </a:p>
          <a:p>
            <a:pPr marL="0" indent="0">
              <a:buNone/>
            </a:pPr>
            <a:r>
              <a:rPr lang="pt-BR" sz="1100" dirty="0"/>
              <a:t>&lt;/</a:t>
            </a:r>
            <a:r>
              <a:rPr lang="pt-BR" sz="1100" dirty="0" err="1"/>
              <a:t>pre</a:t>
            </a:r>
            <a:r>
              <a:rPr lang="pt-BR" sz="1100" dirty="0"/>
              <a:t>&gt; </a:t>
            </a:r>
          </a:p>
          <a:p>
            <a:pPr marL="0" indent="0">
              <a:buNone/>
            </a:pPr>
            <a:r>
              <a:rPr lang="pt-BR" sz="1100" dirty="0"/>
              <a:t>&lt;/</a:t>
            </a:r>
            <a:r>
              <a:rPr lang="pt-BR" sz="1100" dirty="0" err="1"/>
              <a:t>dd</a:t>
            </a:r>
            <a:r>
              <a:rPr lang="pt-BR" sz="1100" dirty="0"/>
              <a:t>&gt;&lt;/dl&gt; </a:t>
            </a:r>
          </a:p>
          <a:p>
            <a:pPr marL="0" indent="0">
              <a:buNone/>
            </a:pPr>
            <a:r>
              <a:rPr lang="pt-BR" sz="1100" dirty="0"/>
              <a:t>&lt;dl&gt;&lt;</a:t>
            </a:r>
            <a:r>
              <a:rPr lang="pt-BR" sz="1100" dirty="0" err="1"/>
              <a:t>dd</a:t>
            </a:r>
            <a:r>
              <a:rPr lang="pt-BR" sz="1100" dirty="0"/>
              <a:t>&gt; </a:t>
            </a:r>
          </a:p>
          <a:p>
            <a:pPr marL="0" indent="0">
              <a:buNone/>
            </a:pPr>
            <a:r>
              <a:rPr lang="pt-BR" sz="1100" dirty="0"/>
              <a:t>&lt;input </a:t>
            </a:r>
            <a:r>
              <a:rPr lang="pt-BR" sz="1100" dirty="0" err="1"/>
              <a:t>type</a:t>
            </a:r>
            <a:r>
              <a:rPr lang="pt-BR" sz="1100" dirty="0"/>
              <a:t>="</a:t>
            </a:r>
            <a:r>
              <a:rPr lang="pt-BR" sz="1100" dirty="0" err="1"/>
              <a:t>checkbox</a:t>
            </a:r>
            <a:r>
              <a:rPr lang="pt-BR" sz="1100" dirty="0"/>
              <a:t>" </a:t>
            </a:r>
            <a:r>
              <a:rPr lang="pt-BR" sz="1100" dirty="0" err="1"/>
              <a:t>name</a:t>
            </a:r>
            <a:r>
              <a:rPr lang="pt-BR" sz="1100" dirty="0"/>
              <a:t>="novidades" </a:t>
            </a:r>
            <a:r>
              <a:rPr lang="pt-BR" sz="1100" dirty="0" err="1"/>
              <a:t>value</a:t>
            </a:r>
            <a:r>
              <a:rPr lang="pt-BR" sz="1100" dirty="0"/>
              <a:t>="</a:t>
            </a:r>
            <a:r>
              <a:rPr lang="pt-BR" sz="1100" dirty="0" err="1"/>
              <a:t>nov</a:t>
            </a:r>
            <a:r>
              <a:rPr lang="pt-BR" sz="1100" dirty="0"/>
              <a:t>"&gt;Quero receber as novidades do site por e-mail </a:t>
            </a:r>
          </a:p>
          <a:p>
            <a:pPr marL="0" indent="0">
              <a:buNone/>
            </a:pPr>
            <a:r>
              <a:rPr lang="pt-BR" sz="1100" dirty="0"/>
              <a:t>&lt;/</a:t>
            </a:r>
            <a:r>
              <a:rPr lang="pt-BR" sz="1100" dirty="0" err="1"/>
              <a:t>dd</a:t>
            </a:r>
            <a:r>
              <a:rPr lang="pt-BR" sz="1100" dirty="0"/>
              <a:t>&gt;&lt;/dl&gt; </a:t>
            </a:r>
          </a:p>
          <a:p>
            <a:pPr marL="0" indent="0">
              <a:buNone/>
            </a:pPr>
            <a:r>
              <a:rPr lang="pt-BR" sz="1100" dirty="0"/>
              <a:t>&lt;/</a:t>
            </a:r>
            <a:r>
              <a:rPr lang="pt-BR" sz="1100" dirty="0" err="1"/>
              <a:t>p</a:t>
            </a:r>
            <a:r>
              <a:rPr lang="pt-BR" sz="1100" dirty="0"/>
              <a:t>&gt; </a:t>
            </a:r>
            <a:r>
              <a:rPr lang="pt-BR" sz="1100" dirty="0" smtClean="0"/>
              <a:t>&lt;</a:t>
            </a:r>
            <a:r>
              <a:rPr lang="pt-BR" sz="1100" dirty="0" err="1"/>
              <a:t>p</a:t>
            </a:r>
            <a:r>
              <a:rPr lang="pt-BR" sz="1100" dirty="0"/>
              <a:t>&gt; </a:t>
            </a:r>
          </a:p>
          <a:p>
            <a:pPr marL="0" indent="0">
              <a:buNone/>
            </a:pPr>
            <a:r>
              <a:rPr lang="pt-BR" sz="1100" dirty="0"/>
              <a:t>&lt;input </a:t>
            </a:r>
            <a:r>
              <a:rPr lang="pt-BR" sz="1100" dirty="0" err="1"/>
              <a:t>type</a:t>
            </a:r>
            <a:r>
              <a:rPr lang="pt-BR" sz="1100" dirty="0"/>
              <a:t>="</a:t>
            </a:r>
            <a:r>
              <a:rPr lang="pt-BR" sz="1100" dirty="0" err="1"/>
              <a:t>submit</a:t>
            </a:r>
            <a:r>
              <a:rPr lang="pt-BR" sz="1100" dirty="0"/>
              <a:t>" </a:t>
            </a:r>
            <a:r>
              <a:rPr lang="pt-BR" sz="1100" dirty="0" err="1"/>
              <a:t>value</a:t>
            </a:r>
            <a:r>
              <a:rPr lang="pt-BR" sz="1100" dirty="0"/>
              <a:t>="Enviar Dados"&gt; </a:t>
            </a:r>
          </a:p>
          <a:p>
            <a:pPr marL="0" indent="0">
              <a:buNone/>
            </a:pPr>
            <a:r>
              <a:rPr lang="pt-BR" sz="1100" dirty="0"/>
              <a:t>&lt;input </a:t>
            </a:r>
            <a:r>
              <a:rPr lang="pt-BR" sz="1100" dirty="0" err="1"/>
              <a:t>type</a:t>
            </a:r>
            <a:r>
              <a:rPr lang="pt-BR" sz="1100" dirty="0"/>
              <a:t>="reset" </a:t>
            </a:r>
            <a:r>
              <a:rPr lang="pt-BR" sz="1100" dirty="0" err="1"/>
              <a:t>value</a:t>
            </a:r>
            <a:r>
              <a:rPr lang="pt-BR" sz="1100" dirty="0"/>
              <a:t>="Limpar Formulário"&gt; </a:t>
            </a:r>
          </a:p>
          <a:p>
            <a:pPr marL="0" indent="0">
              <a:buNone/>
            </a:pPr>
            <a:r>
              <a:rPr lang="pt-BR" sz="1100" dirty="0"/>
              <a:t>&lt;/</a:t>
            </a:r>
            <a:r>
              <a:rPr lang="pt-BR" sz="1100" dirty="0" err="1"/>
              <a:t>p</a:t>
            </a:r>
            <a:r>
              <a:rPr lang="pt-BR" sz="1100" dirty="0"/>
              <a:t>&gt; </a:t>
            </a:r>
          </a:p>
          <a:p>
            <a:pPr marL="0" indent="0">
              <a:buNone/>
            </a:pPr>
            <a:r>
              <a:rPr lang="pt-BR" sz="1100" dirty="0"/>
              <a:t>&lt;/</a:t>
            </a:r>
            <a:r>
              <a:rPr lang="pt-BR" sz="1100" dirty="0" err="1"/>
              <a:t>form</a:t>
            </a:r>
            <a:r>
              <a:rPr lang="pt-BR" sz="1100" dirty="0"/>
              <a:t>&gt; </a:t>
            </a:r>
          </a:p>
        </p:txBody>
      </p:sp>
    </p:spTree>
    <p:extLst>
      <p:ext uri="{BB962C8B-B14F-4D97-AF65-F5344CB8AC3E}">
        <p14:creationId xmlns:p14="http://schemas.microsoft.com/office/powerpoint/2010/main" val="8092945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ipo de Madeira">
  <a:themeElements>
    <a:clrScheme name="Tipo de Madeira">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Tipo de Madeira">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ipo de Madeira">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231</TotalTime>
  <Words>734</Words>
  <Application>Microsoft Macintosh PowerPoint</Application>
  <PresentationFormat>Widescreen</PresentationFormat>
  <Paragraphs>254</Paragraphs>
  <Slides>26</Slides>
  <Notes>0</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26</vt:i4>
      </vt:variant>
    </vt:vector>
  </HeadingPairs>
  <TitlesOfParts>
    <vt:vector size="33" baseType="lpstr">
      <vt:lpstr>Calibri</vt:lpstr>
      <vt:lpstr>Rockwell</vt:lpstr>
      <vt:lpstr>Rockwell Condensed</vt:lpstr>
      <vt:lpstr>Rockwell Extra Bold</vt:lpstr>
      <vt:lpstr>Wingdings</vt:lpstr>
      <vt:lpstr>Arial</vt:lpstr>
      <vt:lpstr>Tipo de Madeira</vt:lpstr>
      <vt:lpstr>PHP e formulários HTML</vt:lpstr>
      <vt:lpstr>Formulários</vt:lpstr>
      <vt:lpstr>Como criar um formulário</vt:lpstr>
      <vt:lpstr>Tag input</vt:lpstr>
      <vt:lpstr>Tag input </vt:lpstr>
      <vt:lpstr>Tag input </vt:lpstr>
      <vt:lpstr>Como criar um formulário</vt:lpstr>
      <vt:lpstr>Como criar um formulário</vt:lpstr>
      <vt:lpstr>Apresentação do PowerPoint</vt:lpstr>
      <vt:lpstr>Enviado informações em php</vt:lpstr>
      <vt:lpstr>GEt</vt:lpstr>
      <vt:lpstr>Get</vt:lpstr>
      <vt:lpstr>Get</vt:lpstr>
      <vt:lpstr>post</vt:lpstr>
      <vt:lpstr>POST</vt:lpstr>
      <vt:lpstr>Como tratar as informações recebidas</vt:lpstr>
      <vt:lpstr>Funções especiais para formatação de dados</vt:lpstr>
      <vt:lpstr>Funções especiais para formatação de dados</vt:lpstr>
      <vt:lpstr>Funções especiais para formatação de dados</vt:lpstr>
      <vt:lpstr>Verificando um formulário</vt:lpstr>
      <vt:lpstr>Verificando um formulário</vt:lpstr>
      <vt:lpstr>Verificando um formulário</vt:lpstr>
      <vt:lpstr>Verificando um formulário</vt:lpstr>
      <vt:lpstr>Exercícios</vt:lpstr>
      <vt:lpstr>Exercícios</vt:lpstr>
      <vt:lpstr>TRabalho</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 e formulários HTML</dc:title>
  <dc:creator>luiz hoffmann</dc:creator>
  <cp:lastModifiedBy>luiz hoffmann</cp:lastModifiedBy>
  <cp:revision>12</cp:revision>
  <dcterms:created xsi:type="dcterms:W3CDTF">2017-05-08T23:41:35Z</dcterms:created>
  <dcterms:modified xsi:type="dcterms:W3CDTF">2017-05-16T01:24:43Z</dcterms:modified>
</cp:coreProperties>
</file>