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256" r:id="rId5"/>
    <p:sldId id="257" r:id="rId6"/>
    <p:sldId id="278" r:id="rId7"/>
    <p:sldId id="279" r:id="rId8"/>
    <p:sldId id="258" r:id="rId9"/>
    <p:sldId id="286" r:id="rId10"/>
    <p:sldId id="266" r:id="rId11"/>
    <p:sldId id="283" r:id="rId12"/>
    <p:sldId id="284" r:id="rId13"/>
    <p:sldId id="280" r:id="rId14"/>
    <p:sldId id="281" r:id="rId15"/>
    <p:sldId id="282" r:id="rId16"/>
    <p:sldId id="287" r:id="rId17"/>
    <p:sldId id="27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0655" autoAdjust="0"/>
  </p:normalViewPr>
  <p:slideViewPr>
    <p:cSldViewPr snapToGrid="0">
      <p:cViewPr varScale="1">
        <p:scale>
          <a:sx n="101" d="100"/>
          <a:sy n="101" d="100"/>
        </p:scale>
        <p:origin x="990" y="108"/>
      </p:cViewPr>
      <p:guideLst/>
    </p:cSldViewPr>
  </p:slideViewPr>
  <p:outlineViewPr>
    <p:cViewPr>
      <p:scale>
        <a:sx n="33" d="100"/>
        <a:sy n="33" d="100"/>
      </p:scale>
      <p:origin x="0" y="-28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03" y="29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1/23/2025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1/23/2025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1288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3268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593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6838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4389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5226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3241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9544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6832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9867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4654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1440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41918" y="3329790"/>
            <a:ext cx="4941771" cy="3200400"/>
          </a:xfrm>
        </p:spPr>
        <p:txBody>
          <a:bodyPr anchor="ctr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895350"/>
            <a:ext cx="3247662" cy="1917700"/>
          </a:xfrm>
        </p:spPr>
        <p:txBody>
          <a:bodyPr>
            <a:normAutofit/>
          </a:bodyPr>
          <a:lstStyle>
            <a:lvl1pPr algn="l">
              <a:defRPr lang="en-US" sz="24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A14C3057-3BCC-F9A2-98D8-17DDB36F1823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838200" y="2813049"/>
            <a:ext cx="3247662" cy="323849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4216396" y="895927"/>
            <a:ext cx="7137404" cy="511588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pt-BR"/>
              <a:t>Clique no ícone para adicionar tabela</a:t>
            </a:r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5F91997C-538B-C8B9-14D7-31A1932F6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1615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F777EF4-982E-9337-7E82-31DC723C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‹nº›</a:t>
            </a:fld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34303BA-AFB6-0E22-486F-785994E3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327564" cy="1505528"/>
            <a:chOff x="0" y="0"/>
            <a:chExt cx="2238376" cy="310515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66E3A08-02EB-7B54-5089-E7A7F19FD725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14F9BE5-00B2-ADDF-771C-AB098B36C820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80816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as Partes de Conteúd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37192"/>
            <a:ext cx="5655197" cy="199786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2705177"/>
            <a:ext cx="5733772" cy="448990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199" y="3154166"/>
            <a:ext cx="5733773" cy="3032733"/>
          </a:xfr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1pPr>
            <a:lvl2pPr marL="7429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2pPr>
            <a:lvl3pPr marL="12001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3pPr>
            <a:lvl4pPr marL="16573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4pPr>
            <a:lvl5pPr marL="21145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887108" y="2705177"/>
            <a:ext cx="3943627" cy="448989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120DFF5-B64A-9744-4500-1D7BBA19BF1C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887107" y="3164867"/>
            <a:ext cx="3943627" cy="3032733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3986" y="6356350"/>
            <a:ext cx="411480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‹nº›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E0588715-35AD-8BE1-A5FC-E28BDD385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645" t="319" r="28732" b="73496"/>
          <a:stretch/>
        </p:blipFill>
        <p:spPr>
          <a:xfrm rot="10800000" flipH="1">
            <a:off x="6308436" y="-11"/>
            <a:ext cx="5883564" cy="236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44E9C70-0200-3C21-7766-CB9EA5FBF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D5E4B16-2071-DEE9-BE53-F35AFBEFCA57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CB2B071-0355-D550-18A8-9D515CA1698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53550"/>
            <a:ext cx="10515600" cy="1325563"/>
          </a:xfrm>
        </p:spPr>
        <p:txBody>
          <a:bodyPr anchor="b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57096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pt-BR"/>
              <a:t>Clique no ícone para adicionar tabela</a:t>
            </a:r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FB554B2-4C33-2975-9F27-94B8AE71D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3C6776-E983-2BA3-1054-75996FE0F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67200" y="3238103"/>
            <a:ext cx="4179570" cy="285018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8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56350"/>
            <a:ext cx="417957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4229100" y="0"/>
            <a:ext cx="7962901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500" y="2674013"/>
            <a:ext cx="2895600" cy="3269589"/>
          </a:xfrm>
        </p:spPr>
        <p:txBody>
          <a:bodyPr>
            <a:normAutofit/>
          </a:bodyPr>
          <a:lstStyle>
            <a:lvl1pPr marL="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018"/>
            <a:ext cx="4179570" cy="3377354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A96E214-6A61-C8A7-B1DB-C8C260C13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557818" cy="6858000"/>
            <a:chOff x="0" y="0"/>
            <a:chExt cx="4762501" cy="5186363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18BC1BC-99D6-D9F4-19F9-AAE722E2AE61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816F797-248B-2C75-29B9-DB65A809D47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2501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680"/>
            <a:ext cx="4179570" cy="337669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D8E94DD-0F7B-3F92-58EA-5F06D557BF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990667" y="0"/>
            <a:ext cx="1126278" cy="25122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19F5397-34DB-BC88-ADF5-AA470A06FE5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5080"/>
            <a:ext cx="6576291" cy="6872605"/>
          </a:xfrm>
          <a:custGeom>
            <a:avLst/>
            <a:gdLst>
              <a:gd name="connsiteX0" fmla="*/ 0 w 6576291"/>
              <a:gd name="connsiteY0" fmla="*/ 0 h 6867525"/>
              <a:gd name="connsiteX1" fmla="*/ 6576291 w 6576291"/>
              <a:gd name="connsiteY1" fmla="*/ 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044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  <a:gd name="connsiteX0" fmla="*/ 0 w 6576291"/>
              <a:gd name="connsiteY0" fmla="*/ 0 h 6867525"/>
              <a:gd name="connsiteX1" fmla="*/ 3624811 w 6576291"/>
              <a:gd name="connsiteY1" fmla="*/ 1016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298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6291" h="6872605">
                <a:moveTo>
                  <a:pt x="0" y="5080"/>
                </a:moveTo>
                <a:lnTo>
                  <a:pt x="3629891" y="0"/>
                </a:lnTo>
                <a:lnTo>
                  <a:pt x="6576291" y="6872605"/>
                </a:lnTo>
                <a:lnTo>
                  <a:pt x="0" y="6872605"/>
                </a:lnTo>
                <a:lnTo>
                  <a:pt x="0" y="5080"/>
                </a:lnTo>
                <a:close/>
              </a:path>
            </a:pathLst>
          </a:custGeom>
        </p:spPr>
        <p:txBody>
          <a:bodyPr lIns="182880" tIns="182880" bIns="9144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018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2318" y="268360"/>
            <a:ext cx="7288282" cy="212117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EAC9D25F-5B3D-F5B2-5D02-C6BC6AA8987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322388" y="2763078"/>
            <a:ext cx="7288212" cy="340705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1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8E16CF1-2502-F2F0-2C27-2DD797903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096374" y="-25401"/>
            <a:ext cx="3095625" cy="6883401"/>
            <a:chOff x="9096375" y="-25401"/>
            <a:chExt cx="3095625" cy="6883401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322A6FB-333C-65AE-23D8-08BCEA174D43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62BB247-4598-A983-DEBF-6F042C1DB0BC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9381744" y="-25401"/>
              <a:ext cx="2810256" cy="68834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4E84FEE-D475-A71D-7996-5925602EC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 flipH="1">
            <a:off x="-1" y="-25403"/>
            <a:ext cx="1210573" cy="20481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7459776D-4049-CB00-C321-0627C169B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DE114AF-34C6-A062-7340-858BC27DA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06400"/>
            <a:ext cx="4179570" cy="345797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E045004-3604-59DC-13E0-7A0B2DF78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329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955F7B05-9431-1FBA-415D-6CF2DF562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093633" cy="39123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568961"/>
            <a:ext cx="8420100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97255"/>
            <a:ext cx="3924300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7FF22E3-5928-787E-B062-FA18127D3BD9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2933700" y="3251596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97255"/>
            <a:ext cx="3943627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178E4D0B-96F1-45F3-6B2A-5FA31A37257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410173" y="3251595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5F41582C-9AD2-F126-40F3-D43E77D15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6926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341F76B1-7BEF-7A88-1394-1164BFF08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12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41120" y="558801"/>
            <a:ext cx="9953308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A217F83-0BDB-C70B-29FE-2651DE1915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429817" y="0"/>
            <a:ext cx="7762183" cy="2754814"/>
            <a:chOff x="7334250" y="0"/>
            <a:chExt cx="4857750" cy="1724025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C62368-3F79-C078-7086-B23D2F5A09F8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09BDD71-BF2E-BDB0-A625-D8371AEA1CA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83354B96-CD25-BE1C-8CA2-3825F820B75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1120" y="2960877"/>
            <a:ext cx="2722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CDD81865-54C7-7674-4B2E-041D05C1D146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1341120" y="3392035"/>
            <a:ext cx="2722880" cy="2907164"/>
          </a:xfrm>
        </p:spPr>
        <p:txBody>
          <a:bodyPr tIns="0">
            <a:normAutofit/>
          </a:bodyPr>
          <a:lstStyle>
            <a:lvl1pPr marL="283464" indent="-283464">
              <a:lnSpc>
                <a:spcPct val="100000"/>
              </a:lnSpc>
              <a:buFont typeface="+mj-lt"/>
              <a:buAutoNum type="arabicPeriod"/>
              <a:defRPr sz="1800" b="0" spc="50" baseline="0"/>
            </a:lvl1pPr>
            <a:lvl2pPr marL="566928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eriod"/>
              <a:defRPr sz="1800" spc="50" baseline="0"/>
            </a:lvl2pPr>
            <a:lvl3pPr marL="850392" indent="-342900">
              <a:lnSpc>
                <a:spcPct val="100000"/>
              </a:lnSpc>
              <a:spcBef>
                <a:spcPts val="1000"/>
              </a:spcBef>
              <a:buFont typeface="+mj-lt"/>
              <a:buAutoNum type="arabicParenR"/>
              <a:defRPr sz="1800" spc="50" baseline="0"/>
            </a:lvl3pPr>
            <a:lvl4pPr marL="1042416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arenR"/>
              <a:defRPr sz="1800" spc="50" baseline="0"/>
            </a:lvl4pPr>
            <a:lvl5pPr marL="1074420" indent="-400050">
              <a:lnSpc>
                <a:spcPct val="100000"/>
              </a:lnSpc>
              <a:spcBef>
                <a:spcPts val="1000"/>
              </a:spcBef>
              <a:buFont typeface="+mj-lt"/>
              <a:buAutoNum type="romanLcPeriod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6F39BA57-7F1C-623F-BC7F-B689C5AC33EA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4754881" y="2960877"/>
            <a:ext cx="5516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94BF07A4-5A33-0B3C-A378-AB2435F1D5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754881" y="3324859"/>
            <a:ext cx="5506720" cy="303148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63DC63A6-41FE-6C2D-9A53-0AE4A6DBF39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0B5130EC-B05B-5489-FBEC-DBEB6D1E737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085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B2CC92D-F90A-CB67-4860-D6939AC29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3094182" y="0"/>
            <a:ext cx="1745673" cy="38977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4" y="1671639"/>
            <a:ext cx="5884027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4C376638-5C5B-8E5B-0C26-8F63B98EA41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28230" y="-9144"/>
            <a:ext cx="5481955" cy="6876288"/>
          </a:xfrm>
          <a:custGeom>
            <a:avLst/>
            <a:gdLst>
              <a:gd name="connsiteX0" fmla="*/ 0 w 5476875"/>
              <a:gd name="connsiteY0" fmla="*/ 0 h 6858000"/>
              <a:gd name="connsiteX1" fmla="*/ 547687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0 w 5476875"/>
              <a:gd name="connsiteY0" fmla="*/ 0 h 6858000"/>
              <a:gd name="connsiteX1" fmla="*/ 252031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5080 w 5481955"/>
              <a:gd name="connsiteY0" fmla="*/ 0 h 6858000"/>
              <a:gd name="connsiteX1" fmla="*/ 2525395 w 5481955"/>
              <a:gd name="connsiteY1" fmla="*/ 0 h 6858000"/>
              <a:gd name="connsiteX2" fmla="*/ 5481955 w 5481955"/>
              <a:gd name="connsiteY2" fmla="*/ 6858000 h 6858000"/>
              <a:gd name="connsiteX3" fmla="*/ 5080 w 5481955"/>
              <a:gd name="connsiteY3" fmla="*/ 6858000 h 6858000"/>
              <a:gd name="connsiteX4" fmla="*/ 0 w 5481955"/>
              <a:gd name="connsiteY4" fmla="*/ 4805680 h 6858000"/>
              <a:gd name="connsiteX5" fmla="*/ 5080 w 5481955"/>
              <a:gd name="connsiteY5" fmla="*/ 0 h 685800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81955" h="6863080">
                <a:moveTo>
                  <a:pt x="5080" y="0"/>
                </a:moveTo>
                <a:lnTo>
                  <a:pt x="2525395" y="0"/>
                </a:lnTo>
                <a:lnTo>
                  <a:pt x="5481955" y="6858000"/>
                </a:lnTo>
                <a:lnTo>
                  <a:pt x="899160" y="6863080"/>
                </a:lnTo>
                <a:cubicBezTo>
                  <a:pt x="506307" y="5933440"/>
                  <a:pt x="413173" y="5720080"/>
                  <a:pt x="0" y="4759960"/>
                </a:cubicBezTo>
                <a:cubicBezTo>
                  <a:pt x="1693" y="3158067"/>
                  <a:pt x="3387" y="1601893"/>
                  <a:pt x="5080" y="0"/>
                </a:cubicBezTo>
                <a:close/>
              </a:path>
            </a:pathLst>
          </a:custGeom>
        </p:spPr>
        <p:txBody>
          <a:bodyPr lIns="274320" tIns="91440" bIns="91440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4569D00-2037-2A8D-943B-22FAC1C0B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25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5967A9D-0B53-4F3F-0872-495C23A33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643B0E9A-A777-8745-6A36-0A79CB5E036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5453725" y="3660774"/>
            <a:ext cx="5907176" cy="2536826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9" r:id="rId3"/>
    <p:sldLayoutId id="2147483670" r:id="rId4"/>
    <p:sldLayoutId id="2147483651" r:id="rId5"/>
    <p:sldLayoutId id="2147483671" r:id="rId6"/>
    <p:sldLayoutId id="2147483672" r:id="rId7"/>
    <p:sldLayoutId id="2147483673" r:id="rId8"/>
    <p:sldLayoutId id="2147483664" r:id="rId9"/>
    <p:sldLayoutId id="2147483674" r:id="rId10"/>
    <p:sldLayoutId id="2147483653" r:id="rId11"/>
    <p:sldLayoutId id="2147483667" r:id="rId12"/>
    <p:sldLayoutId id="214748366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3329790"/>
            <a:ext cx="10926489" cy="3200400"/>
          </a:xfrm>
        </p:spPr>
        <p:txBody>
          <a:bodyPr anchor="ctr"/>
          <a:lstStyle/>
          <a:p>
            <a:r>
              <a:rPr lang="en-US" dirty="0"/>
              <a:t>ATIVIDADE – PROGRAMAÇÃO DE LINGUAGEM NATURAL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ALUNO: RAMON FERREIRA ALENCAR CORRÊA DEBASSOLLES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C97BE-403B-122E-90D1-2788978A0B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406400"/>
            <a:ext cx="4179570" cy="3457971"/>
          </a:xfrm>
        </p:spPr>
        <p:txBody>
          <a:bodyPr/>
          <a:lstStyle/>
          <a:p>
            <a:r>
              <a:rPr lang="en-US" dirty="0"/>
              <a:t>BERT</a:t>
            </a:r>
          </a:p>
        </p:txBody>
      </p:sp>
    </p:spTree>
    <p:extLst>
      <p:ext uri="{BB962C8B-B14F-4D97-AF65-F5344CB8AC3E}">
        <p14:creationId xmlns:p14="http://schemas.microsoft.com/office/powerpoint/2010/main" val="3346967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E2E6A-35EC-1B8E-0FD7-8C67870AC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7192"/>
            <a:ext cx="5655197" cy="1997867"/>
          </a:xfrm>
        </p:spPr>
        <p:txBody>
          <a:bodyPr anchor="b">
            <a:normAutofit/>
          </a:bodyPr>
          <a:lstStyle/>
          <a:p>
            <a:r>
              <a:rPr lang="en-US" dirty="0"/>
              <a:t>ANÁLISE DE RESULTADOS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46C04F15-ADE9-88A9-0410-FB23EE5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705177"/>
            <a:ext cx="5733772" cy="448990"/>
          </a:xfrm>
        </p:spPr>
        <p:txBody>
          <a:bodyPr/>
          <a:lstStyle/>
          <a:p>
            <a:r>
              <a:rPr lang="en-US" dirty="0" err="1"/>
              <a:t>Desempenho</a:t>
            </a:r>
            <a:r>
              <a:rPr lang="en-US" dirty="0"/>
              <a:t> </a:t>
            </a:r>
            <a:r>
              <a:rPr lang="en-US" dirty="0" err="1"/>
              <a:t>Geral</a:t>
            </a:r>
            <a:endParaRPr lang="en-US" dirty="0"/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6A2B1601-DAF6-8A61-70AC-2C5D058D98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199" y="3154166"/>
            <a:ext cx="5733773" cy="3032733"/>
          </a:xfrm>
        </p:spPr>
        <p:txBody>
          <a:bodyPr>
            <a:normAutofit fontScale="92500" lnSpcReduction="20000"/>
          </a:bodyPr>
          <a:lstStyle/>
          <a:p>
            <a:r>
              <a:rPr lang="pt-BR" dirty="0"/>
              <a:t>Acurácia: O modelo alcança uma acurácia geral de 79%, o que pode parecer bom, mas é altamente influenciado pela classificação correta da nota dominante (</a:t>
            </a:r>
            <a:r>
              <a:rPr lang="pt-BR" dirty="0" err="1"/>
              <a:t>Excellent</a:t>
            </a:r>
            <a:r>
              <a:rPr lang="pt-BR" dirty="0"/>
              <a:t>).</a:t>
            </a:r>
          </a:p>
          <a:p>
            <a:r>
              <a:rPr lang="pt-BR" dirty="0"/>
              <a:t>Macro </a:t>
            </a:r>
            <a:r>
              <a:rPr lang="pt-BR" dirty="0" err="1"/>
              <a:t>Average</a:t>
            </a:r>
            <a:r>
              <a:rPr lang="pt-BR" dirty="0"/>
              <a:t>: As métricas médias não ponderadas (</a:t>
            </a:r>
            <a:r>
              <a:rPr lang="pt-BR" dirty="0" err="1"/>
              <a:t>precision</a:t>
            </a:r>
            <a:r>
              <a:rPr lang="pt-BR" dirty="0"/>
              <a:t>, recall, F1-score) são baixas: 16% (</a:t>
            </a:r>
            <a:r>
              <a:rPr lang="pt-BR" dirty="0" err="1"/>
              <a:t>precision</a:t>
            </a:r>
            <a:r>
              <a:rPr lang="pt-BR" dirty="0"/>
              <a:t>), 20% (recall), e 18% (F1-score), mostrando que o modelo tem um desempenho ruim nas nota minoritárias.</a:t>
            </a:r>
          </a:p>
          <a:p>
            <a:r>
              <a:rPr lang="pt-BR" dirty="0" err="1"/>
              <a:t>Weighted</a:t>
            </a:r>
            <a:r>
              <a:rPr lang="pt-BR" dirty="0"/>
              <a:t> </a:t>
            </a:r>
            <a:r>
              <a:rPr lang="pt-BR" dirty="0" err="1"/>
              <a:t>Average</a:t>
            </a:r>
            <a:r>
              <a:rPr lang="pt-BR" dirty="0"/>
              <a:t>: O </a:t>
            </a:r>
            <a:r>
              <a:rPr lang="pt-BR" dirty="0" err="1"/>
              <a:t>weighted</a:t>
            </a:r>
            <a:r>
              <a:rPr lang="pt-BR" dirty="0"/>
              <a:t> </a:t>
            </a:r>
            <a:r>
              <a:rPr lang="pt-BR" dirty="0" err="1"/>
              <a:t>average</a:t>
            </a:r>
            <a:r>
              <a:rPr lang="pt-BR" dirty="0"/>
              <a:t> é melhor, especialmente o recall de 79%, porque está dominado pela nota </a:t>
            </a:r>
            <a:r>
              <a:rPr lang="pt-BR" dirty="0" err="1"/>
              <a:t>Excellent</a:t>
            </a:r>
            <a:r>
              <a:rPr lang="pt-BR" dirty="0"/>
              <a:t>.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F44A959-C2BB-9170-C99C-1A2EDB71B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mtClean="0"/>
              <a:pPr>
                <a:spcAft>
                  <a:spcPts val="600"/>
                </a:spcAft>
              </a:pPr>
              <a:t>11</a:t>
            </a:fld>
            <a:endParaRPr lang="en-US"/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FA0A2AD0-A84E-B266-E7CF-7897C0FCC0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9707" y="3429000"/>
            <a:ext cx="4191585" cy="1914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587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7D9B3-B64F-656A-0D99-161A6C0F5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1120" y="558801"/>
            <a:ext cx="9953308" cy="1780860"/>
          </a:xfrm>
        </p:spPr>
        <p:txBody>
          <a:bodyPr/>
          <a:lstStyle/>
          <a:p>
            <a:r>
              <a:rPr lang="en-US" dirty="0" err="1"/>
              <a:t>Desempenho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Classe</a:t>
            </a:r>
            <a:endParaRPr lang="en-US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5112969F-EB84-49D5-7100-1FB28870FB30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1341120" y="2629534"/>
            <a:ext cx="5506720" cy="3031489"/>
          </a:xfrm>
        </p:spPr>
        <p:txBody>
          <a:bodyPr>
            <a:normAutofit lnSpcReduction="10000"/>
          </a:bodyPr>
          <a:lstStyle/>
          <a:p>
            <a:r>
              <a:rPr lang="pt-BR" dirty="0"/>
              <a:t>Classe “</a:t>
            </a:r>
            <a:r>
              <a:rPr lang="pt-BR" dirty="0" err="1"/>
              <a:t>Excellent</a:t>
            </a:r>
            <a:r>
              <a:rPr lang="pt-BR" dirty="0"/>
              <a:t>": </a:t>
            </a:r>
            <a:r>
              <a:rPr lang="pt-BR" dirty="0" err="1"/>
              <a:t>Precision</a:t>
            </a:r>
            <a:r>
              <a:rPr lang="pt-BR" dirty="0"/>
              <a:t>: 0.79 – Uma boa precisão significa que, quando o modelo prevê </a:t>
            </a:r>
            <a:r>
              <a:rPr lang="pt-BR" dirty="0" err="1"/>
              <a:t>Bad</a:t>
            </a:r>
            <a:r>
              <a:rPr lang="pt-BR" dirty="0"/>
              <a:t>, a maioria está correta. Recall: 1.00 – O modelo consegue capturar todas as instâncias reais da classe </a:t>
            </a:r>
            <a:r>
              <a:rPr lang="pt-BR" dirty="0" err="1"/>
              <a:t>Bad</a:t>
            </a:r>
            <a:r>
              <a:rPr lang="pt-BR" dirty="0"/>
              <a:t>. F1-score: 0.88, representando um bom equilíbrio entre precisão e recall. </a:t>
            </a:r>
          </a:p>
          <a:p>
            <a:r>
              <a:rPr lang="pt-BR" dirty="0"/>
              <a:t>Classes "Neutral", "</a:t>
            </a:r>
            <a:r>
              <a:rPr lang="pt-BR" dirty="0" err="1"/>
              <a:t>Good</a:t>
            </a:r>
            <a:r>
              <a:rPr lang="pt-BR" dirty="0"/>
              <a:t>“, "</a:t>
            </a:r>
            <a:r>
              <a:rPr lang="pt-BR" dirty="0" err="1"/>
              <a:t>Very</a:t>
            </a:r>
            <a:r>
              <a:rPr lang="pt-BR" dirty="0"/>
              <a:t> </a:t>
            </a:r>
            <a:r>
              <a:rPr lang="pt-BR" dirty="0" err="1"/>
              <a:t>Bad</a:t>
            </a:r>
            <a:r>
              <a:rPr lang="pt-BR" dirty="0"/>
              <a:t>“, “</a:t>
            </a:r>
            <a:r>
              <a:rPr lang="pt-BR" dirty="0" err="1"/>
              <a:t>Bad</a:t>
            </a:r>
            <a:r>
              <a:rPr lang="pt-BR" dirty="0"/>
              <a:t>” :Todas têm métricas de precisão, recall e F1-score de 0.00, o que significa que o modelo não consegue identificar corretamente nenhuma dessas classes.</a:t>
            </a:r>
            <a:endParaRPr lang="en-US" dirty="0"/>
          </a:p>
        </p:txBody>
      </p:sp>
      <p:sp>
        <p:nvSpPr>
          <p:cNvPr id="68" name="Slide Number Placeholder 67">
            <a:extLst>
              <a:ext uri="{FF2B5EF4-FFF2-40B4-BE49-F238E27FC236}">
                <a16:creationId xmlns:a16="http://schemas.microsoft.com/office/drawing/2014/main" id="{AA0ACADD-CC4E-851C-DA07-C22DB97FA23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9298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1D5BE7-CB99-8A92-C701-1B5EFE3E7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melhorias</a:t>
            </a:r>
            <a:endParaRPr lang="en-US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2C7126B-9ACA-26EC-6842-F81F79BF990F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586740" y="2705100"/>
            <a:ext cx="10605135" cy="3651249"/>
          </a:xfrm>
        </p:spPr>
        <p:txBody>
          <a:bodyPr>
            <a:normAutofit/>
          </a:bodyPr>
          <a:lstStyle/>
          <a:p>
            <a:r>
              <a:rPr lang="pt-BR" dirty="0"/>
              <a:t>O desbalanceamento severo faz com que o modelo seja altamente tendencioso para a classe </a:t>
            </a:r>
            <a:r>
              <a:rPr lang="pt-BR" dirty="0" err="1"/>
              <a:t>Excellent</a:t>
            </a:r>
            <a:r>
              <a:rPr lang="pt-BR" dirty="0"/>
              <a:t>, ignorando completamente as outras classes.</a:t>
            </a:r>
          </a:p>
          <a:p>
            <a:r>
              <a:rPr lang="pt-BR" dirty="0"/>
              <a:t>Abordagens como </a:t>
            </a:r>
            <a:r>
              <a:rPr lang="pt-BR" dirty="0" err="1"/>
              <a:t>oversampling</a:t>
            </a:r>
            <a:r>
              <a:rPr lang="pt-BR" dirty="0"/>
              <a:t> (replicar exemplos das classes minoritárias) ou </a:t>
            </a:r>
            <a:r>
              <a:rPr lang="pt-BR" dirty="0" err="1"/>
              <a:t>undersampling</a:t>
            </a:r>
            <a:r>
              <a:rPr lang="pt-BR" dirty="0"/>
              <a:t> (reduzir os exemplos da classe majoritária) podem ajudar.</a:t>
            </a:r>
          </a:p>
          <a:p>
            <a:r>
              <a:rPr lang="pt-BR" dirty="0"/>
              <a:t>Técnicas como SMOTE ou pesos de classe ajustados no algoritmo também podem ser úteis.</a:t>
            </a:r>
          </a:p>
          <a:p>
            <a:r>
              <a:rPr lang="pt-BR" dirty="0"/>
              <a:t>O número muito baixo de exemplos para as classes minoritárias pode estar impedindo o modelo de aprender os padrões associados a elas. Aumentar o número de dados para essas classes seria ideal.</a:t>
            </a:r>
          </a:p>
          <a:p>
            <a:r>
              <a:rPr lang="pt-BR" dirty="0"/>
              <a:t>Avaliar se as features do modelo são representativas o suficiente para diferenciar as classes minoritárias.</a:t>
            </a:r>
            <a:endParaRPr lang="en-US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49E6D6A-25CA-1281-7CA0-5416E73FFA8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5840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/>
          <a:lstStyle/>
          <a:p>
            <a:r>
              <a:rPr lang="pt-BR" dirty="0"/>
              <a:t>o</a:t>
            </a:r>
            <a:r>
              <a:rPr lang="en-US" dirty="0" err="1"/>
              <a:t>brigado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64C29E-DF30-4DC6-AB95-2016F9A703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5448300" cy="2850181"/>
          </a:xfrm>
        </p:spPr>
        <p:txBody>
          <a:bodyPr>
            <a:noAutofit/>
          </a:bodyPr>
          <a:lstStyle/>
          <a:p>
            <a:r>
              <a:rPr lang="en-US" dirty="0"/>
              <a:t>Ramon Ferreira Alencar Correa Debassolles</a:t>
            </a:r>
          </a:p>
          <a:p>
            <a:r>
              <a:rPr lang="en-US" dirty="0"/>
              <a:t>CIN-UFPE</a:t>
            </a:r>
          </a:p>
          <a:p>
            <a:r>
              <a:rPr lang="en-US" dirty="0"/>
              <a:t>ESPECIALIZAÇÃO DEEP LEARNING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0" y="1020445"/>
            <a:ext cx="2895600" cy="1325563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D7E5-EF66-4BCD-8DAA-E9061157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674013"/>
            <a:ext cx="2895600" cy="3269589"/>
          </a:xfrm>
        </p:spPr>
        <p:txBody>
          <a:bodyPr>
            <a:normAutofit/>
          </a:bodyPr>
          <a:lstStyle/>
          <a:p>
            <a:r>
              <a:rPr lang="en-US" dirty="0" err="1"/>
              <a:t>Produto</a:t>
            </a:r>
            <a:r>
              <a:rPr lang="en-US" dirty="0"/>
              <a:t> </a:t>
            </a:r>
            <a:r>
              <a:rPr lang="en-US" dirty="0" err="1"/>
              <a:t>Selecionado</a:t>
            </a:r>
            <a:endParaRPr lang="en-US" dirty="0"/>
          </a:p>
          <a:p>
            <a:r>
              <a:rPr lang="en-US" dirty="0"/>
              <a:t>SVM + Bow</a:t>
            </a:r>
          </a:p>
          <a:p>
            <a:r>
              <a:rPr lang="en-US" dirty="0"/>
              <a:t>SVM + Embeddings</a:t>
            </a:r>
          </a:p>
          <a:p>
            <a:r>
              <a:rPr lang="en-US" dirty="0"/>
              <a:t>BERT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02A8827-B1A1-2D2F-D6DD-E886B886C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8DBD1-DB29-D44F-FD5A-3071BB37EF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487018"/>
            <a:ext cx="4179570" cy="3377354"/>
          </a:xfrm>
        </p:spPr>
        <p:txBody>
          <a:bodyPr/>
          <a:lstStyle/>
          <a:p>
            <a:r>
              <a:rPr lang="en-US" dirty="0" err="1"/>
              <a:t>Produto</a:t>
            </a:r>
            <a:r>
              <a:rPr lang="en-US" dirty="0"/>
              <a:t> </a:t>
            </a:r>
            <a:r>
              <a:rPr lang="en-US" dirty="0" err="1"/>
              <a:t>Selecionado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796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AFA5E-469B-2BFC-9D4E-BD1EC6E48C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487680"/>
            <a:ext cx="4179570" cy="3376691"/>
          </a:xfrm>
        </p:spPr>
        <p:txBody>
          <a:bodyPr/>
          <a:lstStyle/>
          <a:p>
            <a:r>
              <a:rPr lang="en-US" dirty="0"/>
              <a:t>SVM + Bag of words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44268F6-A361-9907-F87F-9C4377ECAE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 flipV="1">
            <a:off x="0" y="254643"/>
            <a:ext cx="6096000" cy="85576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Espaço Reservado para Imagem 5" descr="Computador ligado sobre uma mesa&#10;&#10;Descrição gerada automaticamente com confiança média">
            <a:extLst>
              <a:ext uri="{FF2B5EF4-FFF2-40B4-BE49-F238E27FC236}">
                <a16:creationId xmlns:a16="http://schemas.microsoft.com/office/drawing/2014/main" id="{BAC36FDD-4A8D-555F-BABC-F8D21C92F45C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l="2148" r="214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241459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7192"/>
            <a:ext cx="5655197" cy="1997867"/>
          </a:xfrm>
        </p:spPr>
        <p:txBody>
          <a:bodyPr anchor="b">
            <a:normAutofit/>
          </a:bodyPr>
          <a:lstStyle/>
          <a:p>
            <a:r>
              <a:rPr lang="en-US" dirty="0"/>
              <a:t>ANÁLISE DOS RESULTADOS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199" y="3154166"/>
            <a:ext cx="5733773" cy="303273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pt-BR" sz="1700" dirty="0"/>
              <a:t>Desempenho Geral:</a:t>
            </a:r>
          </a:p>
          <a:p>
            <a:pPr lvl="1">
              <a:lnSpc>
                <a:spcPct val="90000"/>
              </a:lnSpc>
            </a:pPr>
            <a:r>
              <a:rPr lang="pt-BR" sz="1700" dirty="0"/>
              <a:t>A acurácia geral é </a:t>
            </a:r>
            <a:r>
              <a:rPr lang="pt-BR" sz="1700" b="1" dirty="0"/>
              <a:t>81%</a:t>
            </a:r>
            <a:r>
              <a:rPr lang="pt-BR" sz="1700" dirty="0"/>
              <a:t>, o que indica que o modelo é razoavelmente bom em prever a classe correta. </a:t>
            </a:r>
          </a:p>
          <a:p>
            <a:pPr lvl="1">
              <a:lnSpc>
                <a:spcPct val="90000"/>
              </a:lnSpc>
            </a:pPr>
            <a:r>
              <a:rPr lang="pt-BR" sz="1700" dirty="0"/>
              <a:t>O F1-score </a:t>
            </a:r>
            <a:r>
              <a:rPr lang="pt-BR" sz="1700" u="sng" dirty="0"/>
              <a:t>ponderado</a:t>
            </a:r>
            <a:r>
              <a:rPr lang="pt-BR" sz="1700" dirty="0"/>
              <a:t> é </a:t>
            </a:r>
            <a:r>
              <a:rPr lang="pt-BR" sz="1700" b="1" dirty="0"/>
              <a:t>0.79</a:t>
            </a:r>
            <a:r>
              <a:rPr lang="pt-BR" sz="1700" dirty="0"/>
              <a:t>, </a:t>
            </a:r>
            <a:r>
              <a:rPr lang="pt-BR" sz="1700" u="sng" dirty="0"/>
              <a:t>próximo à acurácia</a:t>
            </a:r>
            <a:r>
              <a:rPr lang="pt-BR" sz="1700" dirty="0"/>
              <a:t>, sugerindo que o modelo está equilibrado para a maioria das classes dominantes. Já o sem ponderação é </a:t>
            </a:r>
            <a:r>
              <a:rPr lang="pt-BR" sz="1700" b="1" dirty="0"/>
              <a:t>0.34</a:t>
            </a:r>
            <a:r>
              <a:rPr lang="pt-BR" sz="1700" dirty="0"/>
              <a:t>, o que indica que o modelo falha em prever classes minoritárias.</a:t>
            </a:r>
            <a:endParaRPr lang="en-US" sz="17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436FBFA-B995-2490-DBA9-2A3E74C7FF8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8443" t="25810" b="9304"/>
          <a:stretch/>
        </p:blipFill>
        <p:spPr>
          <a:xfrm>
            <a:off x="7887107" y="3666117"/>
            <a:ext cx="3943627" cy="2030232"/>
          </a:xfrm>
          <a:prstGeom prst="rect">
            <a:avLst/>
          </a:prstGeom>
          <a:noFill/>
        </p:spPr>
      </p:pic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94CDFC58-2B0E-04A7-5AC6-D9DE2C756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568961"/>
            <a:ext cx="8420100" cy="1780860"/>
          </a:xfrm>
        </p:spPr>
        <p:txBody>
          <a:bodyPr/>
          <a:lstStyle/>
          <a:p>
            <a:r>
              <a:rPr lang="pt-BR" dirty="0"/>
              <a:t>Análise de resultados: </a:t>
            </a:r>
            <a:r>
              <a:rPr lang="pt-BR" dirty="0" err="1"/>
              <a:t>svm</a:t>
            </a:r>
            <a:r>
              <a:rPr lang="pt-BR" dirty="0"/>
              <a:t> + </a:t>
            </a:r>
            <a:r>
              <a:rPr lang="pt-BR" dirty="0" err="1"/>
              <a:t>bow</a:t>
            </a:r>
            <a:endParaRPr lang="en-US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FE90D0BC-B5F0-E381-6D18-23AA766FDB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57927" y="2807412"/>
            <a:ext cx="3924300" cy="464499"/>
          </a:xfrm>
        </p:spPr>
        <p:txBody>
          <a:bodyPr/>
          <a:lstStyle/>
          <a:p>
            <a:r>
              <a:rPr lang="en-US" dirty="0"/>
              <a:t>Classes </a:t>
            </a:r>
            <a:r>
              <a:rPr lang="en-US" dirty="0" err="1"/>
              <a:t>Majoritárias</a:t>
            </a:r>
            <a:r>
              <a:rPr lang="en-US" dirty="0"/>
              <a:t>: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A7C865DA-EDCE-C1D1-9999-2EE499EE477D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038600" y="3251595"/>
            <a:ext cx="3943627" cy="3234264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 classe 5 (Excelente) possui maior suporte (65 exemplos) e, como esperado, apresenta alta precisão (0.89) e recall (0.97).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Isso mostra que o modelo está muito mais inclinado a prever essa classe, possivelmente devido ao desequilíbrio nos dados ou a características distintas e mais fáceis de identificar nesta classe.</a:t>
            </a:r>
            <a:endParaRPr lang="en-US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72E9B148-770B-B4A4-BF1D-F83B7BA38D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160945" y="2797255"/>
            <a:ext cx="3943627" cy="464499"/>
          </a:xfrm>
        </p:spPr>
        <p:txBody>
          <a:bodyPr/>
          <a:lstStyle/>
          <a:p>
            <a:r>
              <a:rPr lang="en-US" dirty="0" err="1"/>
              <a:t>Métrica</a:t>
            </a:r>
            <a:r>
              <a:rPr lang="en-US" dirty="0"/>
              <a:t> de Macro </a:t>
            </a:r>
            <a:r>
              <a:rPr lang="en-US" dirty="0" err="1"/>
              <a:t>Média</a:t>
            </a:r>
            <a:r>
              <a:rPr lang="en-US" dirty="0"/>
              <a:t>:</a:t>
            </a:r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197CC6E1-DB81-4F07-C960-2CCF5A97383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160945" y="3251595"/>
            <a:ext cx="3943627" cy="3234264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 macro média (</a:t>
            </a:r>
            <a:r>
              <a:rPr lang="pt-BR" b="1" dirty="0"/>
              <a:t>0.49 de precisão, 0.32 de recall</a:t>
            </a:r>
            <a:r>
              <a:rPr lang="pt-BR" dirty="0"/>
              <a:t>) evidencia que o modelo tem dificuldades em lidar de forma justa com todas as classes, particularmente as minoritárias.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Essa métrica enfatiza a necessidade de estratégias para melhorar o aprendizado em classes minoritárias.</a:t>
            </a:r>
            <a:endParaRPr lang="en-US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CB1D381-B83C-E8C5-3FDB-A40DF8FC6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C3D45F5D-FAE4-5074-1F5A-02711BA1946B}"/>
              </a:ext>
            </a:extLst>
          </p:cNvPr>
          <p:cNvSpPr txBox="1">
            <a:spLocks/>
          </p:cNvSpPr>
          <p:nvPr/>
        </p:nvSpPr>
        <p:spPr>
          <a:xfrm>
            <a:off x="358466" y="2839499"/>
            <a:ext cx="3924300" cy="4644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Classes </a:t>
            </a:r>
            <a:r>
              <a:rPr lang="en-US" dirty="0" err="1"/>
              <a:t>Minoritárias</a:t>
            </a:r>
            <a:r>
              <a:rPr lang="en-US" dirty="0"/>
              <a:t>: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3652C600-3801-B792-19B9-806799698127}"/>
              </a:ext>
            </a:extLst>
          </p:cNvPr>
          <p:cNvSpPr txBox="1">
            <a:spLocks/>
          </p:cNvSpPr>
          <p:nvPr/>
        </p:nvSpPr>
        <p:spPr>
          <a:xfrm>
            <a:off x="125857" y="3261753"/>
            <a:ext cx="3943627" cy="3234264"/>
          </a:xfrm>
          <a:prstGeom prst="rect">
            <a:avLst/>
          </a:prstGeom>
        </p:spPr>
        <p:txBody>
          <a:bodyPr vert="horz" lIns="91440" tIns="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3464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66928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9536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As classes 1 (Muito Ruim) e 2 (Ruim) têm precisão e recall baixos ou inexistentes. Isso indica que o modelo não conseguiu capturar bem as características dessas classes.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Esse desempenho pode ser devido a um desequilíbrio nos dados, como evidenciado pelo baixo suporte (quantidade de amostras nas classes 1 e 2).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94099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8FC28-E0BD-4387-B8BE-9965D1A57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6874" y="1671639"/>
            <a:ext cx="5884027" cy="1204912"/>
          </a:xfrm>
        </p:spPr>
        <p:txBody>
          <a:bodyPr/>
          <a:lstStyle/>
          <a:p>
            <a:r>
              <a:rPr lang="en-US" dirty="0"/>
              <a:t>SVM + Embeddings</a:t>
            </a:r>
          </a:p>
        </p:txBody>
      </p:sp>
      <p:pic>
        <p:nvPicPr>
          <p:cNvPr id="47" name="Picture Placeholder 46" descr="A person smiling with a shadow on the wall">
            <a:extLst>
              <a:ext uri="{FF2B5EF4-FFF2-40B4-BE49-F238E27FC236}">
                <a16:creationId xmlns:a16="http://schemas.microsoft.com/office/drawing/2014/main" id="{F55BC7A4-EE4B-7EFC-C325-408D66C3CBA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112" r="112"/>
          <a:stretch/>
        </p:blipFill>
        <p:spPr>
          <a:xfrm>
            <a:off x="-28230" y="-9144"/>
            <a:ext cx="5481955" cy="6876288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4B8313-9270-4128-8674-3A3E42B80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0" y="876300"/>
            <a:ext cx="5246255" cy="17098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28616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321055C-5E33-5D21-2A6E-21827FA88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1120" y="558801"/>
            <a:ext cx="9953308" cy="1780860"/>
          </a:xfrm>
        </p:spPr>
        <p:txBody>
          <a:bodyPr anchor="b">
            <a:normAutofit/>
          </a:bodyPr>
          <a:lstStyle/>
          <a:p>
            <a:r>
              <a:rPr lang="en-US" dirty="0" err="1"/>
              <a:t>Análise</a:t>
            </a:r>
            <a:r>
              <a:rPr lang="en-US" dirty="0"/>
              <a:t> de </a:t>
            </a:r>
            <a:r>
              <a:rPr lang="en-US" dirty="0" err="1"/>
              <a:t>resultados</a:t>
            </a:r>
            <a:endParaRPr lang="en-US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EDD3EF7A-4B27-694E-B089-72840AE2B9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41120" y="2960877"/>
            <a:ext cx="2722880" cy="351284"/>
          </a:xfrm>
        </p:spPr>
        <p:txBody>
          <a:bodyPr>
            <a:normAutofit/>
          </a:bodyPr>
          <a:lstStyle/>
          <a:p>
            <a:r>
              <a:rPr lang="en-US" b="1" dirty="0" err="1"/>
              <a:t>Desempenho</a:t>
            </a:r>
            <a:r>
              <a:rPr lang="en-US" b="1" dirty="0"/>
              <a:t> </a:t>
            </a:r>
            <a:r>
              <a:rPr lang="en-US" b="1" dirty="0" err="1"/>
              <a:t>Geral</a:t>
            </a:r>
            <a:r>
              <a:rPr lang="en-US" dirty="0"/>
              <a:t>: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587B122-1579-FDB8-443B-F05E622163C3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1341120" y="3392035"/>
            <a:ext cx="2722880" cy="2907164"/>
          </a:xfrm>
        </p:spPr>
        <p:txBody>
          <a:bodyPr>
            <a:normAutofit fontScale="70000" lnSpcReduction="20000"/>
          </a:bodyPr>
          <a:lstStyle/>
          <a:p>
            <a:r>
              <a:rPr lang="pt-BR" dirty="0"/>
              <a:t>A acurácia geral é de 0.59, o que significa que o modelo está acertando pouco mais da metade das instâncias.</a:t>
            </a:r>
          </a:p>
          <a:p>
            <a:r>
              <a:rPr lang="pt-BR" dirty="0"/>
              <a:t>O macro </a:t>
            </a:r>
            <a:r>
              <a:rPr lang="pt-BR" dirty="0" err="1"/>
              <a:t>average</a:t>
            </a:r>
            <a:r>
              <a:rPr lang="pt-BR" dirty="0"/>
              <a:t> (média simples entre as classes) dos valores de precisão, recall e F1-score é baixo, indicando desempenho ruim para as classes menos representadas.</a:t>
            </a:r>
          </a:p>
          <a:p>
            <a:r>
              <a:rPr lang="pt-BR" dirty="0"/>
              <a:t>O </a:t>
            </a:r>
            <a:r>
              <a:rPr lang="pt-BR" dirty="0" err="1"/>
              <a:t>weighted</a:t>
            </a:r>
            <a:r>
              <a:rPr lang="pt-BR" dirty="0"/>
              <a:t> </a:t>
            </a:r>
            <a:r>
              <a:rPr lang="pt-BR" dirty="0" err="1"/>
              <a:t>average</a:t>
            </a:r>
            <a:r>
              <a:rPr lang="pt-BR" dirty="0"/>
              <a:t> (ponderado pelo suporte das classes) é mais alto, refletindo o domínio da classe 5.0.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C4FFBBAC-08A0-B554-93ED-BBCCA005D3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4881" y="3593534"/>
            <a:ext cx="5506720" cy="2494138"/>
          </a:xfrm>
          <a:prstGeom prst="rect">
            <a:avLst/>
          </a:prstGeom>
          <a:noFill/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4B0ADB-527F-A58C-9372-D8502ED6F91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1646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09140014-73D5-419B-8867-972BB18D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7192"/>
            <a:ext cx="5655197" cy="1997867"/>
          </a:xfrm>
        </p:spPr>
        <p:txBody>
          <a:bodyPr anchor="b"/>
          <a:lstStyle/>
          <a:p>
            <a:r>
              <a:rPr lang="en-US" dirty="0" err="1"/>
              <a:t>Análise</a:t>
            </a:r>
            <a:r>
              <a:rPr lang="en-US" dirty="0"/>
              <a:t> de </a:t>
            </a:r>
            <a:r>
              <a:rPr lang="en-US" dirty="0" err="1"/>
              <a:t>resultados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96FFDC-ADE8-4009-A466-A81787258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5168C4A1-7456-4A31-B8EC-A34E0C5200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41119" y="2960877"/>
            <a:ext cx="3430905" cy="351284"/>
          </a:xfrm>
        </p:spPr>
        <p:txBody>
          <a:bodyPr>
            <a:normAutofit fontScale="92500"/>
          </a:bodyPr>
          <a:lstStyle/>
          <a:p>
            <a:r>
              <a:rPr lang="en-US" sz="1400" b="1" dirty="0" err="1"/>
              <a:t>Distribuição</a:t>
            </a:r>
            <a:r>
              <a:rPr lang="en-US" sz="1400" b="1" dirty="0"/>
              <a:t> </a:t>
            </a:r>
            <a:r>
              <a:rPr lang="en-US" sz="1400" b="1" dirty="0" err="1"/>
              <a:t>Desbalanceada</a:t>
            </a:r>
            <a:r>
              <a:rPr lang="en-US" sz="1400" b="1" dirty="0"/>
              <a:t> de Classes</a:t>
            </a:r>
            <a:r>
              <a:rPr lang="en-US" sz="1400" dirty="0"/>
              <a:t>: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D6AC387F-47F2-6EF5-CF5F-6F9F0A518ED6}"/>
              </a:ext>
            </a:extLst>
          </p:cNvPr>
          <p:cNvSpPr txBox="1">
            <a:spLocks/>
          </p:cNvSpPr>
          <p:nvPr/>
        </p:nvSpPr>
        <p:spPr>
          <a:xfrm>
            <a:off x="1341120" y="3392035"/>
            <a:ext cx="2722880" cy="2907164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A maioria dos dados parece estar concentrada na classe 5.0, com 65 instâncias. Outras classes têm muito menos suporte, como 1.0 (4 instâncias) e 2.0 (1 instância).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D5B4C77B-5C27-8454-3823-FCAE6C5D43A8}"/>
              </a:ext>
            </a:extLst>
          </p:cNvPr>
          <p:cNvSpPr txBox="1">
            <a:spLocks/>
          </p:cNvSpPr>
          <p:nvPr/>
        </p:nvSpPr>
        <p:spPr>
          <a:xfrm>
            <a:off x="5292725" y="2881003"/>
            <a:ext cx="2722880" cy="3512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err="1"/>
              <a:t>Desempenho</a:t>
            </a:r>
            <a:r>
              <a:rPr lang="en-US" b="1" dirty="0"/>
              <a:t> </a:t>
            </a:r>
            <a:r>
              <a:rPr lang="en-US" b="1" dirty="0" err="1"/>
              <a:t>por</a:t>
            </a:r>
            <a:r>
              <a:rPr lang="en-US" b="1" dirty="0"/>
              <a:t> </a:t>
            </a:r>
            <a:r>
              <a:rPr lang="en-US" b="1" dirty="0" err="1"/>
              <a:t>Classe</a:t>
            </a:r>
            <a:r>
              <a:rPr lang="en-US" dirty="0"/>
              <a:t>:</a:t>
            </a:r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E2D89E5B-FBB9-F18E-06CA-C90FFFAD8EA1}"/>
              </a:ext>
            </a:extLst>
          </p:cNvPr>
          <p:cNvSpPr txBox="1">
            <a:spLocks/>
          </p:cNvSpPr>
          <p:nvPr/>
        </p:nvSpPr>
        <p:spPr>
          <a:xfrm>
            <a:off x="5292724" y="3312161"/>
            <a:ext cx="5965825" cy="2907164"/>
          </a:xfrm>
          <a:prstGeom prst="rect">
            <a:avLst/>
          </a:prstGeom>
        </p:spPr>
        <p:txBody>
          <a:bodyPr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Classes 1.0 e 2.0 não foram bem classificadas (</a:t>
            </a:r>
            <a:r>
              <a:rPr lang="pt-BR" dirty="0" err="1"/>
              <a:t>precision</a:t>
            </a:r>
            <a:r>
              <a:rPr lang="pt-BR" dirty="0"/>
              <a:t>, recall e F1-score são todos 0). Isso pode ocorrer devido à falta de representatividade no conjunto de dados.</a:t>
            </a:r>
          </a:p>
          <a:p>
            <a:r>
              <a:rPr lang="pt-BR" dirty="0"/>
              <a:t>Classe 3.0 tem precisão perfeita (1.00), mas o recall está em 0.50, indicando que apenas metade das instâncias reais foram corretamente classificadas.</a:t>
            </a:r>
          </a:p>
          <a:p>
            <a:r>
              <a:rPr lang="pt-BR" dirty="0"/>
              <a:t>Classe 4.0 apresenta um recall relativamente alto (0.80), mas a precisão é baixa (0.12), o que sugere que o modelo está classificando várias instâncias incorretamente como 4.0.</a:t>
            </a:r>
          </a:p>
        </p:txBody>
      </p:sp>
    </p:spTree>
    <p:extLst>
      <p:ext uri="{BB962C8B-B14F-4D97-AF65-F5344CB8AC3E}">
        <p14:creationId xmlns:p14="http://schemas.microsoft.com/office/powerpoint/2010/main" val="2403577982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ustom" id="{F85C13B5-8B75-4CB8-BA5E-9CAC0747196D}" vid="{617487EE-AB70-4C55-8A81-E6744CC4A2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ABF691C-888B-4061-8A6F-D5CE84A0254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9168DCE-134F-4610-A6AA-88CEBE8D71D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5EDE3176-A15D-46A3-BDDB-64A0D73632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{E92D9C88-D1AD-45FE-9510-1E44A2D4C153}tf67328976_win32</Template>
  <TotalTime>0</TotalTime>
  <Words>850</Words>
  <Application>Microsoft Office PowerPoint</Application>
  <PresentationFormat>Widescreen</PresentationFormat>
  <Paragraphs>76</Paragraphs>
  <Slides>14</Slides>
  <Notes>12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8" baseType="lpstr">
      <vt:lpstr>Arial</vt:lpstr>
      <vt:lpstr>Calibri</vt:lpstr>
      <vt:lpstr>Tenorite</vt:lpstr>
      <vt:lpstr>Custom</vt:lpstr>
      <vt:lpstr>ATIVIDADE – PROGRAMAÇÃO DE LINGUAGEM NATURAL  ALUNO: RAMON FERREIRA ALENCAR CORRÊA DEBASSOLLES</vt:lpstr>
      <vt:lpstr>AGENDA</vt:lpstr>
      <vt:lpstr>Produto Selecionado</vt:lpstr>
      <vt:lpstr>SVM + Bag of words</vt:lpstr>
      <vt:lpstr>ANÁLISE DOS RESULTADOS</vt:lpstr>
      <vt:lpstr>Análise de resultados: svm + bow</vt:lpstr>
      <vt:lpstr>SVM + Embeddings</vt:lpstr>
      <vt:lpstr>Análise de resultados</vt:lpstr>
      <vt:lpstr>Análise de resultados</vt:lpstr>
      <vt:lpstr>BERT</vt:lpstr>
      <vt:lpstr>ANÁLISE DE RESULTADOS</vt:lpstr>
      <vt:lpstr>Desempenho por Classe</vt:lpstr>
      <vt:lpstr>melhorias</vt:lpstr>
      <vt:lpstr>obrigado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Ferreira Alencar Correa Debassolles, Ramon</dc:creator>
  <cp:lastModifiedBy>Ferreira Alencar Correa Debassolles, Ramon</cp:lastModifiedBy>
  <cp:revision>2</cp:revision>
  <dcterms:created xsi:type="dcterms:W3CDTF">2025-01-22T11:21:14Z</dcterms:created>
  <dcterms:modified xsi:type="dcterms:W3CDTF">2025-01-23T15:13:39Z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