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5" r:id="rId6"/>
    <p:sldId id="264" r:id="rId7"/>
    <p:sldId id="260" r:id="rId8"/>
    <p:sldId id="263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84" y="-10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3D0FB-F90E-4A96-AF15-BCB6E44DB5B0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11618B-7033-411F-96AF-95A1B966DF7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3D0FB-F90E-4A96-AF15-BCB6E44DB5B0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618B-7033-411F-96AF-95A1B966DF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3D0FB-F90E-4A96-AF15-BCB6E44DB5B0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618B-7033-411F-96AF-95A1B966DF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F43D0FB-F90E-4A96-AF15-BCB6E44DB5B0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A11618B-7033-411F-96AF-95A1B966DF72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3D0FB-F90E-4A96-AF15-BCB6E44DB5B0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11618B-7033-411F-96AF-95A1B966DF72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F43D0FB-F90E-4A96-AF15-BCB6E44DB5B0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A11618B-7033-411F-96AF-95A1B966DF72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F43D0FB-F90E-4A96-AF15-BCB6E44DB5B0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A11618B-7033-411F-96AF-95A1B966DF72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3D0FB-F90E-4A96-AF15-BCB6E44DB5B0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11618B-7033-411F-96AF-95A1B966DF72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3D0FB-F90E-4A96-AF15-BCB6E44DB5B0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11618B-7033-411F-96AF-95A1B966DF7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F43D0FB-F90E-4A96-AF15-BCB6E44DB5B0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A11618B-7033-411F-96AF-95A1B966DF7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F43D0FB-F90E-4A96-AF15-BCB6E44DB5B0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A11618B-7033-411F-96AF-95A1B966DF72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DF43D0FB-F90E-4A96-AF15-BCB6E44DB5B0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FA11618B-7033-411F-96AF-95A1B966DF7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Ramon Ortega</a:t>
            </a:r>
          </a:p>
          <a:p>
            <a:r>
              <a:rPr lang="en-US" dirty="0" smtClean="0"/>
              <a:t>Grant Latham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Mirrored pan-tilt camera tracking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26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The whys and the wherefores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The Jungle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The justification of the means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10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Existing camera gimbal systems are large, heavy, and relatively slow.</a:t>
            </a:r>
          </a:p>
          <a:p>
            <a:endParaRPr lang="en-US" sz="2800" dirty="0"/>
          </a:p>
          <a:p>
            <a:r>
              <a:rPr lang="en-US" sz="2800" dirty="0" smtClean="0"/>
              <a:t>Rotating small mirrors is much easier than rotating the entire camera</a:t>
            </a:r>
          </a:p>
          <a:p>
            <a:endParaRPr lang="en-US" sz="2800" dirty="0"/>
          </a:p>
          <a:p>
            <a:r>
              <a:rPr lang="en-US" sz="2800" dirty="0" smtClean="0"/>
              <a:t>If the system is sufficiently small and lightweight, it can be packaged in a handheld system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27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000" u="sng" dirty="0" smtClean="0"/>
              <a:t>System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Two servo motors to rotate the mirrors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IMU to measure motion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Arduino Uno to interface IMU with servos</a:t>
            </a:r>
          </a:p>
          <a:p>
            <a:endParaRPr lang="en-US" dirty="0" smtClean="0"/>
          </a:p>
          <a:p>
            <a:r>
              <a:rPr lang="en-US" u="sng" dirty="0" smtClean="0"/>
              <a:t>Two types of operation addressed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Stationary camera, moving target</a:t>
            </a:r>
          </a:p>
          <a:p>
            <a:pPr marL="457200" lvl="1" indent="-285750"/>
            <a:r>
              <a:rPr lang="en-US" dirty="0" smtClean="0"/>
              <a:t>Characterized step response and maximum rotation 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Stationary target, moving camera</a:t>
            </a:r>
          </a:p>
          <a:p>
            <a:pPr marL="457200" lvl="1" indent="-285750"/>
            <a:r>
              <a:rPr lang="en-US" dirty="0" smtClean="0"/>
              <a:t>Full, if imperfect implementation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53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:\Mechatronics\Project\skematic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3" t="1632" r="10036" b="1017"/>
          <a:stretch/>
        </p:blipFill>
        <p:spPr bwMode="auto">
          <a:xfrm>
            <a:off x="-19050" y="-28575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2426" y="-381000"/>
            <a:ext cx="7680960" cy="1066800"/>
          </a:xfrm>
        </p:spPr>
        <p:txBody>
          <a:bodyPr/>
          <a:lstStyle/>
          <a:p>
            <a:r>
              <a:rPr lang="en-US" dirty="0" smtClean="0"/>
              <a:t>Machine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82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Commanding Servos for Image Satiation of Stationary Target</a:t>
            </a:r>
            <a:endParaRPr lang="en-US" dirty="0"/>
          </a:p>
        </p:txBody>
      </p:sp>
      <p:cxnSp>
        <p:nvCxnSpPr>
          <p:cNvPr id="91" name="Straight Arrow Connector 90"/>
          <p:cNvCxnSpPr/>
          <p:nvPr/>
        </p:nvCxnSpPr>
        <p:spPr>
          <a:xfrm flipH="1">
            <a:off x="1613470" y="3611664"/>
            <a:ext cx="600194" cy="49094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2213661" y="3611660"/>
            <a:ext cx="0" cy="2797522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 flipV="1">
            <a:off x="228600" y="2253244"/>
            <a:ext cx="1985064" cy="135842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62319" y="3266879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{ay}machine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125452" y="5825118"/>
            <a:ext cx="976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{Z}world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16108" y="2079987"/>
            <a:ext cx="98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{X}world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2213663" y="3611660"/>
            <a:ext cx="1" cy="2189367"/>
          </a:xfrm>
          <a:prstGeom prst="straightConnector1">
            <a:avLst/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828676" y="5517195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g</a:t>
            </a: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2213664" y="3611662"/>
            <a:ext cx="747376" cy="160362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1">
            <a:off x="2213664" y="2394487"/>
            <a:ext cx="2295990" cy="123278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>
            <a:off x="2039244" y="3611660"/>
            <a:ext cx="174422" cy="743548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778564" y="4448728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{ax}machine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68731" y="3859841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{</a:t>
            </a:r>
            <a:r>
              <a:rPr lang="en-US" dirty="0" err="1" smtClean="0">
                <a:solidFill>
                  <a:srgbClr val="0070C0"/>
                </a:solidFill>
              </a:rPr>
              <a:t>az</a:t>
            </a:r>
            <a:r>
              <a:rPr lang="en-US" dirty="0" smtClean="0">
                <a:solidFill>
                  <a:srgbClr val="0070C0"/>
                </a:solidFill>
              </a:rPr>
              <a:t>}machine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 flipV="1">
            <a:off x="2367689" y="5168747"/>
            <a:ext cx="547199" cy="32781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641288" y="2489591"/>
            <a:ext cx="9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{Y}world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06" name="Arc 105"/>
          <p:cNvSpPr/>
          <p:nvPr/>
        </p:nvSpPr>
        <p:spPr>
          <a:xfrm rot="16200000">
            <a:off x="1716994" y="1932080"/>
            <a:ext cx="525390" cy="642328"/>
          </a:xfrm>
          <a:prstGeom prst="arc">
            <a:avLst>
              <a:gd name="adj1" fmla="val 16200000"/>
              <a:gd name="adj2" fmla="val 341266"/>
            </a:avLst>
          </a:prstGeom>
          <a:noFill/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 flipH="1">
            <a:off x="1463418" y="1575925"/>
            <a:ext cx="637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FFC000"/>
                </a:solidFill>
              </a:rPr>
              <a:t>Θ</a:t>
            </a:r>
            <a:endParaRPr lang="en-US" b="1" dirty="0">
              <a:solidFill>
                <a:srgbClr val="FFC000"/>
              </a:solidFill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 flipH="1" flipV="1">
            <a:off x="1381238" y="2021930"/>
            <a:ext cx="951905" cy="1796461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2778564" y="5147825"/>
            <a:ext cx="147911" cy="660988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 flipV="1">
            <a:off x="2101488" y="4263456"/>
            <a:ext cx="665333" cy="1537571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2264223" y="5781935"/>
            <a:ext cx="514341" cy="26878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2219778" y="5213141"/>
            <a:ext cx="147911" cy="660988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1504524" y="3694220"/>
            <a:ext cx="147911" cy="660988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1524903" y="4321351"/>
            <a:ext cx="514341" cy="26878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 flipV="1">
            <a:off x="1504524" y="4288793"/>
            <a:ext cx="754664" cy="1577375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H="1" flipV="1">
            <a:off x="2176230" y="1575925"/>
            <a:ext cx="30828" cy="2035736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4163837" y="3574152"/>
            <a:ext cx="2486648" cy="97806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6621182" y="3559735"/>
            <a:ext cx="0" cy="2797522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H="1" flipV="1">
            <a:off x="4823642" y="2342562"/>
            <a:ext cx="1797543" cy="121717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4740515" y="3128186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{</a:t>
            </a:r>
            <a:r>
              <a:rPr lang="en-US" dirty="0" err="1" smtClean="0">
                <a:solidFill>
                  <a:srgbClr val="92D050"/>
                </a:solidFill>
              </a:rPr>
              <a:t>ry</a:t>
            </a:r>
            <a:r>
              <a:rPr lang="en-US" dirty="0" smtClean="0">
                <a:solidFill>
                  <a:srgbClr val="92D050"/>
                </a:solidFill>
              </a:rPr>
              <a:t>}machine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553831" y="5911077"/>
            <a:ext cx="976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{Z}world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4923629" y="2028062"/>
            <a:ext cx="98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{X}world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2" name="Straight Arrow Connector 151"/>
          <p:cNvCxnSpPr/>
          <p:nvPr/>
        </p:nvCxnSpPr>
        <p:spPr>
          <a:xfrm flipH="1">
            <a:off x="4740515" y="3586426"/>
            <a:ext cx="1858650" cy="2143584"/>
          </a:xfrm>
          <a:prstGeom prst="straightConnector1">
            <a:avLst/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5212599" y="452058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R</a:t>
            </a:r>
          </a:p>
        </p:txBody>
      </p:sp>
      <p:cxnSp>
        <p:nvCxnSpPr>
          <p:cNvPr id="154" name="Straight Arrow Connector 153"/>
          <p:cNvCxnSpPr/>
          <p:nvPr/>
        </p:nvCxnSpPr>
        <p:spPr>
          <a:xfrm>
            <a:off x="6621185" y="3559737"/>
            <a:ext cx="747376" cy="160362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V="1">
            <a:off x="6621185" y="2342562"/>
            <a:ext cx="2295990" cy="123278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>
            <a:off x="6446765" y="3559735"/>
            <a:ext cx="174422" cy="743548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7186085" y="439680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{</a:t>
            </a:r>
            <a:r>
              <a:rPr lang="en-US" dirty="0" err="1" smtClean="0">
                <a:solidFill>
                  <a:srgbClr val="FF0000"/>
                </a:solidFill>
              </a:rPr>
              <a:t>rx</a:t>
            </a:r>
            <a:r>
              <a:rPr lang="en-US" dirty="0" smtClean="0">
                <a:solidFill>
                  <a:srgbClr val="FF0000"/>
                </a:solidFill>
              </a:rPr>
              <a:t>}machine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 rot="18949966">
            <a:off x="5317757" y="4533860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{</a:t>
            </a:r>
            <a:r>
              <a:rPr lang="en-US" dirty="0" err="1" smtClean="0">
                <a:solidFill>
                  <a:srgbClr val="0070C0"/>
                </a:solidFill>
              </a:rPr>
              <a:t>rz</a:t>
            </a:r>
            <a:r>
              <a:rPr lang="en-US" dirty="0" smtClean="0">
                <a:solidFill>
                  <a:srgbClr val="0070C0"/>
                </a:solidFill>
              </a:rPr>
              <a:t>}machine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7495482" y="2331273"/>
            <a:ext cx="9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{Y}world</a:t>
            </a:r>
            <a:endParaRPr lang="en-US" dirty="0">
              <a:solidFill>
                <a:srgbClr val="92D050"/>
              </a:solidFill>
            </a:endParaRPr>
          </a:p>
        </p:txBody>
      </p:sp>
      <p:cxnSp>
        <p:nvCxnSpPr>
          <p:cNvPr id="160" name="Straight Connector 159"/>
          <p:cNvCxnSpPr/>
          <p:nvPr/>
        </p:nvCxnSpPr>
        <p:spPr>
          <a:xfrm flipV="1">
            <a:off x="6599166" y="2674257"/>
            <a:ext cx="769395" cy="885479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7186085" y="5095900"/>
            <a:ext cx="147911" cy="660988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H="1" flipV="1">
            <a:off x="6509009" y="4211531"/>
            <a:ext cx="665333" cy="1537571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4749687" y="5730010"/>
            <a:ext cx="2436398" cy="46676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flipV="1">
            <a:off x="4038600" y="3649764"/>
            <a:ext cx="147911" cy="660988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H="1" flipV="1">
            <a:off x="4013313" y="4290474"/>
            <a:ext cx="711087" cy="1453608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H="1" flipV="1">
            <a:off x="6583751" y="1524000"/>
            <a:ext cx="30828" cy="2035736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V="1">
            <a:off x="4749687" y="5103273"/>
            <a:ext cx="147911" cy="660988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V="1">
            <a:off x="4897598" y="5098575"/>
            <a:ext cx="2470963" cy="9546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H="1" flipV="1">
            <a:off x="4212542" y="3630601"/>
            <a:ext cx="711087" cy="1453608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V="1">
            <a:off x="4063249" y="4218715"/>
            <a:ext cx="2483130" cy="9681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V="1">
            <a:off x="4760155" y="5399706"/>
            <a:ext cx="1890330" cy="329176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V="1">
            <a:off x="6387210" y="5213871"/>
            <a:ext cx="211955" cy="88462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6387210" y="5302333"/>
            <a:ext cx="89332" cy="143121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6614579" y="3597110"/>
            <a:ext cx="6603" cy="1824433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6569237" y="5314560"/>
            <a:ext cx="60785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R </a:t>
            </a:r>
            <a:r>
              <a:rPr lang="en-US" sz="1200" b="1" dirty="0" err="1" smtClean="0">
                <a:solidFill>
                  <a:srgbClr val="FFC000"/>
                </a:solidFill>
              </a:rPr>
              <a:t>onZ</a:t>
            </a:r>
            <a:endParaRPr lang="en-US" sz="1200" b="1" dirty="0">
              <a:solidFill>
                <a:srgbClr val="FFC000"/>
              </a:solidFill>
            </a:endParaRPr>
          </a:p>
        </p:txBody>
      </p:sp>
      <p:sp>
        <p:nvSpPr>
          <p:cNvPr id="177" name="Curved Down Arrow 176"/>
          <p:cNvSpPr/>
          <p:nvPr/>
        </p:nvSpPr>
        <p:spPr>
          <a:xfrm flipH="1">
            <a:off x="6873166" y="4310752"/>
            <a:ext cx="355544" cy="304800"/>
          </a:xfrm>
          <a:prstGeom prst="curved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8" name="Curved Down Arrow 177"/>
          <p:cNvSpPr/>
          <p:nvPr/>
        </p:nvSpPr>
        <p:spPr>
          <a:xfrm flipH="1">
            <a:off x="4394143" y="3270542"/>
            <a:ext cx="355544" cy="304800"/>
          </a:xfrm>
          <a:prstGeom prst="curvedDown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9" name="Curved Down Arrow 178"/>
          <p:cNvSpPr/>
          <p:nvPr/>
        </p:nvSpPr>
        <p:spPr>
          <a:xfrm rot="5400000">
            <a:off x="6479079" y="3762217"/>
            <a:ext cx="355544" cy="304800"/>
          </a:xfrm>
          <a:prstGeom prst="curvedDownArrow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0" name="Curved Down Arrow 179"/>
          <p:cNvSpPr/>
          <p:nvPr/>
        </p:nvSpPr>
        <p:spPr>
          <a:xfrm flipH="1">
            <a:off x="5525606" y="4396803"/>
            <a:ext cx="355544" cy="304800"/>
          </a:xfrm>
          <a:prstGeom prst="curvedDownArrow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1" name="Curved Down Arrow 180"/>
          <p:cNvSpPr/>
          <p:nvPr/>
        </p:nvSpPr>
        <p:spPr>
          <a:xfrm rot="16200000">
            <a:off x="6406504" y="4791507"/>
            <a:ext cx="355544" cy="304800"/>
          </a:xfrm>
          <a:prstGeom prst="curvedDown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2359491" y="1341323"/>
            <a:ext cx="2144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Upper servo angle controlled by pitch from accelerometer</a:t>
            </a:r>
            <a:endParaRPr lang="en-US" dirty="0"/>
          </a:p>
        </p:txBody>
      </p:sp>
      <p:sp>
        <p:nvSpPr>
          <p:cNvPr id="183" name="TextBox 182"/>
          <p:cNvSpPr txBox="1"/>
          <p:nvPr/>
        </p:nvSpPr>
        <p:spPr>
          <a:xfrm>
            <a:off x="6696726" y="1424161"/>
            <a:ext cx="2144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Upper servo angle controlled by yaw from gyroscope</a:t>
            </a:r>
            <a:endParaRPr lang="en-US" dirty="0"/>
          </a:p>
        </p:txBody>
      </p:sp>
      <p:cxnSp>
        <p:nvCxnSpPr>
          <p:cNvPr id="184" name="Straight Connector 183"/>
          <p:cNvCxnSpPr/>
          <p:nvPr/>
        </p:nvCxnSpPr>
        <p:spPr>
          <a:xfrm flipH="1" flipV="1">
            <a:off x="1658525" y="3640362"/>
            <a:ext cx="665333" cy="1537571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02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2085974" cy="441960"/>
          </a:xfrm>
        </p:spPr>
        <p:txBody>
          <a:bodyPr/>
          <a:lstStyle/>
          <a:p>
            <a:r>
              <a:rPr lang="en-US" dirty="0" smtClean="0"/>
              <a:t>Step response data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981199"/>
            <a:ext cx="5486400" cy="36971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400800" y="3200400"/>
                <a:ext cx="2438400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𝐺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0.972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0.0359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3200400"/>
                <a:ext cx="2438400" cy="63478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542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 smtClean="0"/>
                  <a:t>Camera motion compensation was qualitatively successful with rotations of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  <a:ea typeface="Cambria Math"/>
                      </a:rPr>
                      <m:t>±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30°</m:t>
                    </m:r>
                  </m:oMath>
                </a14:m>
                <a:r>
                  <a:rPr lang="en-US" sz="2800" dirty="0" smtClean="0"/>
                  <a:t>. Response time was slower than desired, but this is likely due to low quality components.</a:t>
                </a:r>
                <a:endParaRPr lang="en-US" sz="28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667" t="-1161" r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40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Prestige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1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TC101790491[[fn=Mylar]]</Template>
  <TotalTime>138</TotalTime>
  <Words>211</Words>
  <Application>Microsoft Office PowerPoint</Application>
  <PresentationFormat>On-screen Show (4:3)</PresentationFormat>
  <Paragraphs>53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Mylar</vt:lpstr>
      <vt:lpstr>Mirrored pan-tilt camera tracking </vt:lpstr>
      <vt:lpstr>Agenda</vt:lpstr>
      <vt:lpstr>Motivation</vt:lpstr>
      <vt:lpstr>Methods</vt:lpstr>
      <vt:lpstr>Machine Components</vt:lpstr>
      <vt:lpstr>Commanding Servos for Image Satiation of Stationary Target</vt:lpstr>
      <vt:lpstr>Results</vt:lpstr>
      <vt:lpstr>Results</vt:lpstr>
      <vt:lpstr>The Prestige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Mirrored pan-tilt camera tracking</dc:title>
  <dc:creator>Grant Latham</dc:creator>
  <cp:lastModifiedBy>Grant Latham</cp:lastModifiedBy>
  <cp:revision>14</cp:revision>
  <dcterms:created xsi:type="dcterms:W3CDTF">2014-04-29T01:14:02Z</dcterms:created>
  <dcterms:modified xsi:type="dcterms:W3CDTF">2014-04-30T19:25:18Z</dcterms:modified>
</cp:coreProperties>
</file>