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Nunito"/>
      <p:regular r:id="rId39"/>
      <p:bold r:id="rId40"/>
      <p:italic r:id="rId41"/>
      <p:boldItalic r:id="rId42"/>
    </p:embeddedFont>
    <p:embeddedFont>
      <p:font typeface="Maven Pro"/>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61">
          <p15:clr>
            <a:srgbClr val="747775"/>
          </p15:clr>
        </p15:guide>
        <p15:guide id="2" orient="horz" pos="170">
          <p15:clr>
            <a:srgbClr val="747775"/>
          </p15:clr>
        </p15:guide>
        <p15:guide id="3" pos="170">
          <p15:clr>
            <a:srgbClr val="747775"/>
          </p15:clr>
        </p15:guide>
        <p15:guide id="4" pos="559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61" orient="horz"/>
        <p:guide pos="170" orient="horz"/>
        <p:guide pos="170"/>
        <p:guide pos="559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44" Type="http://schemas.openxmlformats.org/officeDocument/2006/relationships/font" Target="fonts/MavenPro-bold.fntdata"/><Relationship Id="rId21" Type="http://schemas.openxmlformats.org/officeDocument/2006/relationships/slide" Target="slides/slide16.xml"/><Relationship Id="rId43" Type="http://schemas.openxmlformats.org/officeDocument/2006/relationships/font" Target="fonts/MavenPro-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9b04ad138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9b04ad138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8c8b639e9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8c8b639e9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8c8b639e9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8c8b639e9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9b04ad138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9b04ad13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9b04ad138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9b04ad138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9b04ad138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9b04ad138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9b04ad138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9b04ad138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8c8b639e9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8c8b639e9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9b04ad138a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9b04ad138a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9b04ad138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9b04ad138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8c8b639e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8c8b639e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9b04ad138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9b04ad138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9b04ad138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9b04ad138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9b04ad138a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9b04ad138a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9b04ad138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9b04ad138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9b04ad138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9b04ad138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9b04ad138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9b04ad138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8c8b639e9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8c8b639e9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9b04ad138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9b04ad138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9b04ad138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9b04ad138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8c8b639e9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8c8b639e9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8c8b639e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8c8b639e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8c8b639e9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8c8b639e9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9b04ad138a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9b04ad138a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9b04ad138a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9b04ad138a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8c8b639e9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38c8b639e9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8c8b639e9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8c8b639e9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9b04ad138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9b04ad138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9b04ad138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9b04ad138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9b04ad138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9b04ad138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9b04ad138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9b04ad138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9b04ad138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9b04ad138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1" name="Shape 11"/>
        <p:cNvGrpSpPr/>
        <p:nvPr/>
      </p:nvGrpSpPr>
      <p:grpSpPr>
        <a:xfrm>
          <a:off x="0" y="0"/>
          <a:ext cx="0" cy="0"/>
          <a:chOff x="0" y="0"/>
          <a:chExt cx="0" cy="0"/>
        </a:xfrm>
      </p:grpSpPr>
      <p:grpSp>
        <p:nvGrpSpPr>
          <p:cNvPr id="12" name="Google Shape;12;p2"/>
          <p:cNvGrpSpPr/>
          <p:nvPr/>
        </p:nvGrpSpPr>
        <p:grpSpPr>
          <a:xfrm>
            <a:off x="7343003" y="3409675"/>
            <a:ext cx="1691422" cy="1732548"/>
            <a:chOff x="7343003" y="3409675"/>
            <a:chExt cx="1691422" cy="1732548"/>
          </a:xfrm>
        </p:grpSpPr>
        <p:grpSp>
          <p:nvGrpSpPr>
            <p:cNvPr id="13" name="Google Shape;13;p2"/>
            <p:cNvGrpSpPr/>
            <p:nvPr/>
          </p:nvGrpSpPr>
          <p:grpSpPr>
            <a:xfrm>
              <a:off x="7343003" y="4453711"/>
              <a:ext cx="316800" cy="688513"/>
              <a:chOff x="7343003" y="4453711"/>
              <a:chExt cx="316800" cy="688513"/>
            </a:xfrm>
          </p:grpSpPr>
          <p:sp>
            <p:nvSpPr>
              <p:cNvPr id="14" name="Google Shape;14;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7801210" y="4105700"/>
              <a:ext cx="316800" cy="1036523"/>
              <a:chOff x="7801210" y="4105700"/>
              <a:chExt cx="316800" cy="1036523"/>
            </a:xfrm>
          </p:grpSpPr>
          <p:sp>
            <p:nvSpPr>
              <p:cNvPr id="17" name="Google Shape;17;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8259418" y="3757688"/>
              <a:ext cx="316800" cy="1384535"/>
              <a:chOff x="8259418" y="3757688"/>
              <a:chExt cx="316800" cy="1384535"/>
            </a:xfrm>
          </p:grpSpPr>
          <p:sp>
            <p:nvSpPr>
              <p:cNvPr id="21" name="Google Shape;21;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8717625" y="3409675"/>
              <a:ext cx="316800" cy="1732548"/>
              <a:chOff x="8717625" y="3409675"/>
              <a:chExt cx="316800" cy="1732548"/>
            </a:xfrm>
          </p:grpSpPr>
          <p:sp>
            <p:nvSpPr>
              <p:cNvPr id="26" name="Google Shape;26;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 name="Google Shape;31;p2"/>
          <p:cNvGrpSpPr/>
          <p:nvPr/>
        </p:nvGrpSpPr>
        <p:grpSpPr>
          <a:xfrm>
            <a:off x="5043503" y="0"/>
            <a:ext cx="3814072" cy="3839102"/>
            <a:chOff x="5043503" y="0"/>
            <a:chExt cx="3814072" cy="3839102"/>
          </a:xfrm>
        </p:grpSpPr>
        <p:sp>
          <p:nvSpPr>
            <p:cNvPr id="32" name="Google Shape;32;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2"/>
            <p:cNvGrpSpPr/>
            <p:nvPr/>
          </p:nvGrpSpPr>
          <p:grpSpPr>
            <a:xfrm>
              <a:off x="7647812" y="2704283"/>
              <a:ext cx="635219" cy="635219"/>
              <a:chOff x="6725724" y="2701260"/>
              <a:chExt cx="1208101" cy="1208100"/>
            </a:xfrm>
          </p:grpSpPr>
          <p:sp>
            <p:nvSpPr>
              <p:cNvPr id="35" name="Google Shape;35;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7952720" y="179238"/>
              <a:ext cx="873165" cy="873003"/>
              <a:chOff x="7754428" y="208725"/>
              <a:chExt cx="541800" cy="541800"/>
            </a:xfrm>
          </p:grpSpPr>
          <p:sp>
            <p:nvSpPr>
              <p:cNvPr id="40" name="Google Shape;40;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9" name="Google Shape;49;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50" name="Google Shape;50;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3" name="Shape 143"/>
        <p:cNvGrpSpPr/>
        <p:nvPr/>
      </p:nvGrpSpPr>
      <p:grpSpPr>
        <a:xfrm>
          <a:off x="0" y="0"/>
          <a:ext cx="0" cy="0"/>
          <a:chOff x="0" y="0"/>
          <a:chExt cx="0" cy="0"/>
        </a:xfrm>
      </p:grpSpPr>
      <p:grpSp>
        <p:nvGrpSpPr>
          <p:cNvPr id="144" name="Google Shape;144;p11"/>
          <p:cNvGrpSpPr/>
          <p:nvPr/>
        </p:nvGrpSpPr>
        <p:grpSpPr>
          <a:xfrm>
            <a:off x="52" y="4099200"/>
            <a:ext cx="9144036" cy="1044300"/>
            <a:chOff x="52" y="4099200"/>
            <a:chExt cx="9144036" cy="1044300"/>
          </a:xfrm>
        </p:grpSpPr>
        <p:grpSp>
          <p:nvGrpSpPr>
            <p:cNvPr id="145" name="Google Shape;145;p11"/>
            <p:cNvGrpSpPr/>
            <p:nvPr/>
          </p:nvGrpSpPr>
          <p:grpSpPr>
            <a:xfrm>
              <a:off x="52" y="4309200"/>
              <a:ext cx="231622" cy="834300"/>
              <a:chOff x="2688737" y="4301380"/>
              <a:chExt cx="231900" cy="834300"/>
            </a:xfrm>
          </p:grpSpPr>
          <p:sp>
            <p:nvSpPr>
              <p:cNvPr id="146" name="Google Shape;14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11"/>
            <p:cNvGrpSpPr/>
            <p:nvPr/>
          </p:nvGrpSpPr>
          <p:grpSpPr>
            <a:xfrm>
              <a:off x="371406" y="4099200"/>
              <a:ext cx="231622" cy="1044300"/>
              <a:chOff x="2688737" y="4091380"/>
              <a:chExt cx="231900" cy="1044300"/>
            </a:xfrm>
          </p:grpSpPr>
          <p:sp>
            <p:nvSpPr>
              <p:cNvPr id="151" name="Google Shape;15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11"/>
            <p:cNvGrpSpPr/>
            <p:nvPr/>
          </p:nvGrpSpPr>
          <p:grpSpPr>
            <a:xfrm>
              <a:off x="742761" y="4309200"/>
              <a:ext cx="231622" cy="834300"/>
              <a:chOff x="2688737" y="4301380"/>
              <a:chExt cx="231900" cy="834300"/>
            </a:xfrm>
          </p:grpSpPr>
          <p:sp>
            <p:nvSpPr>
              <p:cNvPr id="157" name="Google Shape;157;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1"/>
            <p:cNvGrpSpPr/>
            <p:nvPr/>
          </p:nvGrpSpPr>
          <p:grpSpPr>
            <a:xfrm>
              <a:off x="1114115" y="4518900"/>
              <a:ext cx="231622" cy="624600"/>
              <a:chOff x="2688737" y="4511080"/>
              <a:chExt cx="231900" cy="624600"/>
            </a:xfrm>
          </p:grpSpPr>
          <p:sp>
            <p:nvSpPr>
              <p:cNvPr id="162" name="Google Shape;162;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11"/>
            <p:cNvGrpSpPr/>
            <p:nvPr/>
          </p:nvGrpSpPr>
          <p:grpSpPr>
            <a:xfrm>
              <a:off x="1856753" y="4099200"/>
              <a:ext cx="231600" cy="1044300"/>
              <a:chOff x="1856753" y="4099200"/>
              <a:chExt cx="231600" cy="1044300"/>
            </a:xfrm>
          </p:grpSpPr>
          <p:sp>
            <p:nvSpPr>
              <p:cNvPr id="166" name="Google Shape;166;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1"/>
            <p:cNvGrpSpPr/>
            <p:nvPr/>
          </p:nvGrpSpPr>
          <p:grpSpPr>
            <a:xfrm>
              <a:off x="2228107" y="4309200"/>
              <a:ext cx="231600" cy="834300"/>
              <a:chOff x="2228107" y="4309200"/>
              <a:chExt cx="231600" cy="834300"/>
            </a:xfrm>
          </p:grpSpPr>
          <p:sp>
            <p:nvSpPr>
              <p:cNvPr id="172" name="Google Shape;172;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1"/>
            <p:cNvGrpSpPr/>
            <p:nvPr/>
          </p:nvGrpSpPr>
          <p:grpSpPr>
            <a:xfrm>
              <a:off x="2599462" y="4518900"/>
              <a:ext cx="231600" cy="624600"/>
              <a:chOff x="2599462" y="4518900"/>
              <a:chExt cx="231600" cy="624600"/>
            </a:xfrm>
          </p:grpSpPr>
          <p:sp>
            <p:nvSpPr>
              <p:cNvPr id="177" name="Google Shape;177;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1"/>
            <p:cNvGrpSpPr/>
            <p:nvPr/>
          </p:nvGrpSpPr>
          <p:grpSpPr>
            <a:xfrm>
              <a:off x="3342171" y="4099200"/>
              <a:ext cx="231600" cy="1044300"/>
              <a:chOff x="3342171" y="4099200"/>
              <a:chExt cx="231600" cy="1044300"/>
            </a:xfrm>
          </p:grpSpPr>
          <p:sp>
            <p:nvSpPr>
              <p:cNvPr id="181" name="Google Shape;181;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11"/>
            <p:cNvGrpSpPr/>
            <p:nvPr/>
          </p:nvGrpSpPr>
          <p:grpSpPr>
            <a:xfrm>
              <a:off x="3713525" y="4309200"/>
              <a:ext cx="231600" cy="834300"/>
              <a:chOff x="3713525" y="4309200"/>
              <a:chExt cx="231600" cy="834300"/>
            </a:xfrm>
          </p:grpSpPr>
          <p:sp>
            <p:nvSpPr>
              <p:cNvPr id="187" name="Google Shape;187;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1485398" y="4309200"/>
              <a:ext cx="231600" cy="834300"/>
              <a:chOff x="1485398" y="4309200"/>
              <a:chExt cx="231600" cy="834300"/>
            </a:xfrm>
          </p:grpSpPr>
          <p:sp>
            <p:nvSpPr>
              <p:cNvPr id="192" name="Google Shape;192;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1"/>
            <p:cNvGrpSpPr/>
            <p:nvPr/>
          </p:nvGrpSpPr>
          <p:grpSpPr>
            <a:xfrm>
              <a:off x="4084879" y="4518900"/>
              <a:ext cx="231600" cy="624600"/>
              <a:chOff x="4084879" y="4518900"/>
              <a:chExt cx="231600" cy="624600"/>
            </a:xfrm>
          </p:grpSpPr>
          <p:sp>
            <p:nvSpPr>
              <p:cNvPr id="197" name="Google Shape;197;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1"/>
            <p:cNvGrpSpPr/>
            <p:nvPr/>
          </p:nvGrpSpPr>
          <p:grpSpPr>
            <a:xfrm>
              <a:off x="2970816" y="4309200"/>
              <a:ext cx="231600" cy="834300"/>
              <a:chOff x="2970816" y="4309200"/>
              <a:chExt cx="231600" cy="834300"/>
            </a:xfrm>
          </p:grpSpPr>
          <p:sp>
            <p:nvSpPr>
              <p:cNvPr id="201" name="Google Shape;201;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11"/>
            <p:cNvGrpSpPr/>
            <p:nvPr/>
          </p:nvGrpSpPr>
          <p:grpSpPr>
            <a:xfrm>
              <a:off x="4456234" y="4309200"/>
              <a:ext cx="231600" cy="834300"/>
              <a:chOff x="4456234" y="4309200"/>
              <a:chExt cx="231600" cy="834300"/>
            </a:xfrm>
          </p:grpSpPr>
          <p:sp>
            <p:nvSpPr>
              <p:cNvPr id="206" name="Google Shape;206;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1"/>
            <p:cNvGrpSpPr/>
            <p:nvPr/>
          </p:nvGrpSpPr>
          <p:grpSpPr>
            <a:xfrm>
              <a:off x="4827588" y="4099200"/>
              <a:ext cx="231600" cy="1044300"/>
              <a:chOff x="4827588" y="4099200"/>
              <a:chExt cx="231600" cy="1044300"/>
            </a:xfrm>
          </p:grpSpPr>
          <p:sp>
            <p:nvSpPr>
              <p:cNvPr id="211" name="Google Shape;211;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11"/>
            <p:cNvGrpSpPr/>
            <p:nvPr/>
          </p:nvGrpSpPr>
          <p:grpSpPr>
            <a:xfrm>
              <a:off x="5198943" y="4309200"/>
              <a:ext cx="231600" cy="834300"/>
              <a:chOff x="5198943" y="4309200"/>
              <a:chExt cx="231600" cy="834300"/>
            </a:xfrm>
          </p:grpSpPr>
          <p:sp>
            <p:nvSpPr>
              <p:cNvPr id="217" name="Google Shape;217;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1"/>
            <p:cNvGrpSpPr/>
            <p:nvPr/>
          </p:nvGrpSpPr>
          <p:grpSpPr>
            <a:xfrm>
              <a:off x="5570297" y="4518900"/>
              <a:ext cx="231600" cy="624600"/>
              <a:chOff x="5570297" y="4518900"/>
              <a:chExt cx="231600" cy="624600"/>
            </a:xfrm>
          </p:grpSpPr>
          <p:sp>
            <p:nvSpPr>
              <p:cNvPr id="222" name="Google Shape;222;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11"/>
            <p:cNvGrpSpPr/>
            <p:nvPr/>
          </p:nvGrpSpPr>
          <p:grpSpPr>
            <a:xfrm>
              <a:off x="5941652" y="4309200"/>
              <a:ext cx="231600" cy="834300"/>
              <a:chOff x="5941652" y="4309200"/>
              <a:chExt cx="231600" cy="834300"/>
            </a:xfrm>
          </p:grpSpPr>
          <p:sp>
            <p:nvSpPr>
              <p:cNvPr id="226" name="Google Shape;226;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11"/>
            <p:cNvGrpSpPr/>
            <p:nvPr/>
          </p:nvGrpSpPr>
          <p:grpSpPr>
            <a:xfrm>
              <a:off x="6313006" y="4099200"/>
              <a:ext cx="231600" cy="1044300"/>
              <a:chOff x="6313006" y="4099200"/>
              <a:chExt cx="231600" cy="1044300"/>
            </a:xfrm>
          </p:grpSpPr>
          <p:sp>
            <p:nvSpPr>
              <p:cNvPr id="231" name="Google Shape;231;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1"/>
            <p:cNvGrpSpPr/>
            <p:nvPr/>
          </p:nvGrpSpPr>
          <p:grpSpPr>
            <a:xfrm>
              <a:off x="6684361" y="4309200"/>
              <a:ext cx="231600" cy="834300"/>
              <a:chOff x="6684361" y="4309200"/>
              <a:chExt cx="231600" cy="834300"/>
            </a:xfrm>
          </p:grpSpPr>
          <p:sp>
            <p:nvSpPr>
              <p:cNvPr id="237" name="Google Shape;237;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1"/>
            <p:cNvGrpSpPr/>
            <p:nvPr/>
          </p:nvGrpSpPr>
          <p:grpSpPr>
            <a:xfrm>
              <a:off x="7055715" y="4518900"/>
              <a:ext cx="231600" cy="624600"/>
              <a:chOff x="7055715" y="4518900"/>
              <a:chExt cx="231600" cy="624600"/>
            </a:xfrm>
          </p:grpSpPr>
          <p:sp>
            <p:nvSpPr>
              <p:cNvPr id="242" name="Google Shape;242;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1"/>
            <p:cNvGrpSpPr/>
            <p:nvPr/>
          </p:nvGrpSpPr>
          <p:grpSpPr>
            <a:xfrm>
              <a:off x="7798424" y="4099200"/>
              <a:ext cx="231600" cy="1044300"/>
              <a:chOff x="7798424" y="4099200"/>
              <a:chExt cx="231600" cy="1044300"/>
            </a:xfrm>
          </p:grpSpPr>
          <p:sp>
            <p:nvSpPr>
              <p:cNvPr id="246" name="Google Shape;246;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1"/>
            <p:cNvGrpSpPr/>
            <p:nvPr/>
          </p:nvGrpSpPr>
          <p:grpSpPr>
            <a:xfrm>
              <a:off x="8169779" y="4309200"/>
              <a:ext cx="231600" cy="834300"/>
              <a:chOff x="8169779" y="4309200"/>
              <a:chExt cx="231600" cy="834300"/>
            </a:xfrm>
          </p:grpSpPr>
          <p:sp>
            <p:nvSpPr>
              <p:cNvPr id="252" name="Google Shape;252;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11"/>
            <p:cNvGrpSpPr/>
            <p:nvPr/>
          </p:nvGrpSpPr>
          <p:grpSpPr>
            <a:xfrm>
              <a:off x="7427070" y="4309200"/>
              <a:ext cx="231600" cy="834300"/>
              <a:chOff x="7427070" y="4309200"/>
              <a:chExt cx="231600" cy="834300"/>
            </a:xfrm>
          </p:grpSpPr>
          <p:sp>
            <p:nvSpPr>
              <p:cNvPr id="257" name="Google Shape;257;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11"/>
            <p:cNvGrpSpPr/>
            <p:nvPr/>
          </p:nvGrpSpPr>
          <p:grpSpPr>
            <a:xfrm>
              <a:off x="8541133" y="4518900"/>
              <a:ext cx="231600" cy="624600"/>
              <a:chOff x="8541133" y="4518900"/>
              <a:chExt cx="231600" cy="624600"/>
            </a:xfrm>
          </p:grpSpPr>
          <p:sp>
            <p:nvSpPr>
              <p:cNvPr id="262" name="Google Shape;262;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1"/>
            <p:cNvGrpSpPr/>
            <p:nvPr/>
          </p:nvGrpSpPr>
          <p:grpSpPr>
            <a:xfrm>
              <a:off x="8912488" y="4309200"/>
              <a:ext cx="231600" cy="834300"/>
              <a:chOff x="8912488" y="4309200"/>
              <a:chExt cx="231600" cy="834300"/>
            </a:xfrm>
          </p:grpSpPr>
          <p:sp>
            <p:nvSpPr>
              <p:cNvPr id="266" name="Google Shape;266;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0" name="Google Shape;270;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1" name="Google Shape;271;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2" name="Google Shape;272;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3" name="Shape 273"/>
        <p:cNvGrpSpPr/>
        <p:nvPr/>
      </p:nvGrpSpPr>
      <p:grpSpPr>
        <a:xfrm>
          <a:off x="0" y="0"/>
          <a:ext cx="0" cy="0"/>
          <a:chOff x="0" y="0"/>
          <a:chExt cx="0" cy="0"/>
        </a:xfrm>
      </p:grpSpPr>
      <p:sp>
        <p:nvSpPr>
          <p:cNvPr id="274" name="Google Shape;274;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1" name="Shape 51"/>
        <p:cNvGrpSpPr/>
        <p:nvPr/>
      </p:nvGrpSpPr>
      <p:grpSpPr>
        <a:xfrm>
          <a:off x="0" y="0"/>
          <a:ext cx="0" cy="0"/>
          <a:chOff x="0" y="0"/>
          <a:chExt cx="0" cy="0"/>
        </a:xfrm>
      </p:grpSpPr>
      <p:grpSp>
        <p:nvGrpSpPr>
          <p:cNvPr id="52" name="Google Shape;52;p3"/>
          <p:cNvGrpSpPr/>
          <p:nvPr/>
        </p:nvGrpSpPr>
        <p:grpSpPr>
          <a:xfrm>
            <a:off x="146769" y="3406"/>
            <a:ext cx="1233215" cy="1384535"/>
            <a:chOff x="146769" y="3406"/>
            <a:chExt cx="1233215" cy="1384535"/>
          </a:xfrm>
        </p:grpSpPr>
        <p:grpSp>
          <p:nvGrpSpPr>
            <p:cNvPr id="53" name="Google Shape;53;p3"/>
            <p:cNvGrpSpPr/>
            <p:nvPr/>
          </p:nvGrpSpPr>
          <p:grpSpPr>
            <a:xfrm>
              <a:off x="1063183" y="3406"/>
              <a:ext cx="316800" cy="688513"/>
              <a:chOff x="1063183" y="3406"/>
              <a:chExt cx="316800" cy="688513"/>
            </a:xfrm>
          </p:grpSpPr>
          <p:sp>
            <p:nvSpPr>
              <p:cNvPr id="54" name="Google Shape;54;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3"/>
            <p:cNvGrpSpPr/>
            <p:nvPr/>
          </p:nvGrpSpPr>
          <p:grpSpPr>
            <a:xfrm>
              <a:off x="604976" y="3406"/>
              <a:ext cx="316800" cy="1036524"/>
              <a:chOff x="604976" y="3406"/>
              <a:chExt cx="316800" cy="1036524"/>
            </a:xfrm>
          </p:grpSpPr>
          <p:sp>
            <p:nvSpPr>
              <p:cNvPr id="57" name="Google Shape;57;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3"/>
            <p:cNvGrpSpPr/>
            <p:nvPr/>
          </p:nvGrpSpPr>
          <p:grpSpPr>
            <a:xfrm>
              <a:off x="146769" y="3406"/>
              <a:ext cx="316800" cy="1384535"/>
              <a:chOff x="146769" y="3406"/>
              <a:chExt cx="316800" cy="1384535"/>
            </a:xfrm>
          </p:grpSpPr>
          <p:sp>
            <p:nvSpPr>
              <p:cNvPr id="61" name="Google Shape;61;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5" name="Google Shape;65;p3"/>
          <p:cNvGrpSpPr/>
          <p:nvPr/>
        </p:nvGrpSpPr>
        <p:grpSpPr>
          <a:xfrm>
            <a:off x="6775084" y="2904008"/>
            <a:ext cx="2186148" cy="2239500"/>
            <a:chOff x="6775084" y="2904008"/>
            <a:chExt cx="2186148" cy="2239500"/>
          </a:xfrm>
        </p:grpSpPr>
        <p:grpSp>
          <p:nvGrpSpPr>
            <p:cNvPr id="66" name="Google Shape;66;p3"/>
            <p:cNvGrpSpPr/>
            <p:nvPr/>
          </p:nvGrpSpPr>
          <p:grpSpPr>
            <a:xfrm>
              <a:off x="6775084" y="4253708"/>
              <a:ext cx="409500" cy="889800"/>
              <a:chOff x="6775084" y="4253708"/>
              <a:chExt cx="409500" cy="889800"/>
            </a:xfrm>
          </p:grpSpPr>
          <p:sp>
            <p:nvSpPr>
              <p:cNvPr id="67" name="Google Shape;67;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3"/>
            <p:cNvGrpSpPr/>
            <p:nvPr/>
          </p:nvGrpSpPr>
          <p:grpSpPr>
            <a:xfrm>
              <a:off x="7367299" y="3804008"/>
              <a:ext cx="409500" cy="1339500"/>
              <a:chOff x="7367299" y="3804008"/>
              <a:chExt cx="409500" cy="1339500"/>
            </a:xfrm>
          </p:grpSpPr>
          <p:sp>
            <p:nvSpPr>
              <p:cNvPr id="70" name="Google Shape;70;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3"/>
            <p:cNvGrpSpPr/>
            <p:nvPr/>
          </p:nvGrpSpPr>
          <p:grpSpPr>
            <a:xfrm>
              <a:off x="7959516" y="3354008"/>
              <a:ext cx="409500" cy="1789500"/>
              <a:chOff x="7959516" y="3354008"/>
              <a:chExt cx="409500" cy="1789500"/>
            </a:xfrm>
          </p:grpSpPr>
          <p:sp>
            <p:nvSpPr>
              <p:cNvPr id="74" name="Google Shape;74;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3"/>
            <p:cNvGrpSpPr/>
            <p:nvPr/>
          </p:nvGrpSpPr>
          <p:grpSpPr>
            <a:xfrm>
              <a:off x="8551731" y="2904008"/>
              <a:ext cx="409500" cy="2239500"/>
              <a:chOff x="8551731" y="2904008"/>
              <a:chExt cx="409500" cy="2239500"/>
            </a:xfrm>
          </p:grpSpPr>
          <p:sp>
            <p:nvSpPr>
              <p:cNvPr id="79" name="Google Shape;79;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5" name="Google Shape;85;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4"/>
          <p:cNvGrpSpPr/>
          <p:nvPr/>
        </p:nvGrpSpPr>
        <p:grpSpPr>
          <a:xfrm>
            <a:off x="625966" y="299376"/>
            <a:ext cx="999312" cy="999312"/>
            <a:chOff x="348199" y="179450"/>
            <a:chExt cx="1116300" cy="1116300"/>
          </a:xfrm>
        </p:grpSpPr>
        <p:sp>
          <p:nvSpPr>
            <p:cNvPr id="88" name="Google Shape;88;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1" name="Google Shape;91;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 name="Google Shape;92;p4"/>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lvl1pPr lvl="0">
              <a:buNone/>
              <a:defRPr b="1" sz="1000">
                <a:solidFill>
                  <a:srgbClr val="000000"/>
                </a:solidFill>
                <a:highlight>
                  <a:schemeClr val="lt1"/>
                </a:highlight>
                <a:latin typeface="Arial"/>
                <a:ea typeface="Arial"/>
                <a:cs typeface="Arial"/>
                <a:sym typeface="Arial"/>
              </a:defRPr>
            </a:lvl1pPr>
            <a:lvl2pPr lvl="1">
              <a:buNone/>
              <a:defRPr b="1" sz="1000">
                <a:solidFill>
                  <a:srgbClr val="000000"/>
                </a:solidFill>
                <a:highlight>
                  <a:schemeClr val="lt1"/>
                </a:highlight>
                <a:latin typeface="Arial"/>
                <a:ea typeface="Arial"/>
                <a:cs typeface="Arial"/>
                <a:sym typeface="Arial"/>
              </a:defRPr>
            </a:lvl2pPr>
            <a:lvl3pPr lvl="2">
              <a:buNone/>
              <a:defRPr b="1" sz="1000">
                <a:solidFill>
                  <a:srgbClr val="000000"/>
                </a:solidFill>
                <a:highlight>
                  <a:schemeClr val="lt1"/>
                </a:highlight>
                <a:latin typeface="Arial"/>
                <a:ea typeface="Arial"/>
                <a:cs typeface="Arial"/>
                <a:sym typeface="Arial"/>
              </a:defRPr>
            </a:lvl3pPr>
            <a:lvl4pPr lvl="3">
              <a:buNone/>
              <a:defRPr b="1" sz="1000">
                <a:solidFill>
                  <a:srgbClr val="000000"/>
                </a:solidFill>
                <a:highlight>
                  <a:schemeClr val="lt1"/>
                </a:highlight>
                <a:latin typeface="Arial"/>
                <a:ea typeface="Arial"/>
                <a:cs typeface="Arial"/>
                <a:sym typeface="Arial"/>
              </a:defRPr>
            </a:lvl4pPr>
            <a:lvl5pPr lvl="4">
              <a:buNone/>
              <a:defRPr b="1" sz="1000">
                <a:solidFill>
                  <a:srgbClr val="000000"/>
                </a:solidFill>
                <a:highlight>
                  <a:schemeClr val="lt1"/>
                </a:highlight>
                <a:latin typeface="Arial"/>
                <a:ea typeface="Arial"/>
                <a:cs typeface="Arial"/>
                <a:sym typeface="Arial"/>
              </a:defRPr>
            </a:lvl5pPr>
            <a:lvl6pPr lvl="5">
              <a:buNone/>
              <a:defRPr b="1" sz="1000">
                <a:solidFill>
                  <a:srgbClr val="000000"/>
                </a:solidFill>
                <a:highlight>
                  <a:schemeClr val="lt1"/>
                </a:highlight>
                <a:latin typeface="Arial"/>
                <a:ea typeface="Arial"/>
                <a:cs typeface="Arial"/>
                <a:sym typeface="Arial"/>
              </a:defRPr>
            </a:lvl6pPr>
            <a:lvl7pPr lvl="6">
              <a:buNone/>
              <a:defRPr b="1" sz="1000">
                <a:solidFill>
                  <a:srgbClr val="000000"/>
                </a:solidFill>
                <a:highlight>
                  <a:schemeClr val="lt1"/>
                </a:highlight>
                <a:latin typeface="Arial"/>
                <a:ea typeface="Arial"/>
                <a:cs typeface="Arial"/>
                <a:sym typeface="Arial"/>
              </a:defRPr>
            </a:lvl7pPr>
            <a:lvl8pPr lvl="7">
              <a:buNone/>
              <a:defRPr b="1" sz="1000">
                <a:solidFill>
                  <a:srgbClr val="000000"/>
                </a:solidFill>
                <a:highlight>
                  <a:schemeClr val="lt1"/>
                </a:highlight>
                <a:latin typeface="Arial"/>
                <a:ea typeface="Arial"/>
                <a:cs typeface="Arial"/>
                <a:sym typeface="Arial"/>
              </a:defRPr>
            </a:lvl8pPr>
            <a:lvl9pPr lvl="8">
              <a:buNone/>
              <a:defRPr b="1" sz="1000">
                <a:solidFill>
                  <a:srgbClr val="000000"/>
                </a:solidFill>
                <a:highlight>
                  <a:schemeClr val="lt1"/>
                </a:highlight>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5"/>
          <p:cNvGrpSpPr/>
          <p:nvPr/>
        </p:nvGrpSpPr>
        <p:grpSpPr>
          <a:xfrm>
            <a:off x="625966" y="299376"/>
            <a:ext cx="999312" cy="999312"/>
            <a:chOff x="348199" y="179450"/>
            <a:chExt cx="1116300" cy="1116300"/>
          </a:xfrm>
        </p:grpSpPr>
        <p:sp>
          <p:nvSpPr>
            <p:cNvPr id="95" name="Google Shape;95;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8" name="Google Shape;98;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6"/>
          <p:cNvGrpSpPr/>
          <p:nvPr/>
        </p:nvGrpSpPr>
        <p:grpSpPr>
          <a:xfrm>
            <a:off x="625966" y="299376"/>
            <a:ext cx="999312" cy="999312"/>
            <a:chOff x="348199" y="179450"/>
            <a:chExt cx="1116300" cy="1116300"/>
          </a:xfrm>
        </p:grpSpPr>
        <p:sp>
          <p:nvSpPr>
            <p:cNvPr id="103" name="Google Shape;103;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6" name="Google Shape;106;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7"/>
          <p:cNvGrpSpPr/>
          <p:nvPr/>
        </p:nvGrpSpPr>
        <p:grpSpPr>
          <a:xfrm>
            <a:off x="625966" y="299376"/>
            <a:ext cx="999312" cy="999312"/>
            <a:chOff x="348199" y="179450"/>
            <a:chExt cx="1116300" cy="1116300"/>
          </a:xfrm>
        </p:grpSpPr>
        <p:sp>
          <p:nvSpPr>
            <p:cNvPr id="109" name="Google Shape;109;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2" name="Google Shape;112;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3" name="Google Shape;113;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4" name="Shape 114"/>
        <p:cNvGrpSpPr/>
        <p:nvPr/>
      </p:nvGrpSpPr>
      <p:grpSpPr>
        <a:xfrm>
          <a:off x="0" y="0"/>
          <a:ext cx="0" cy="0"/>
          <a:chOff x="0" y="0"/>
          <a:chExt cx="0" cy="0"/>
        </a:xfrm>
      </p:grpSpPr>
      <p:grpSp>
        <p:nvGrpSpPr>
          <p:cNvPr id="115" name="Google Shape;115;p8"/>
          <p:cNvGrpSpPr/>
          <p:nvPr/>
        </p:nvGrpSpPr>
        <p:grpSpPr>
          <a:xfrm>
            <a:off x="6866714" y="1306"/>
            <a:ext cx="2267451" cy="2601690"/>
            <a:chOff x="6790514" y="1306"/>
            <a:chExt cx="2267451" cy="2601690"/>
          </a:xfrm>
        </p:grpSpPr>
        <p:grpSp>
          <p:nvGrpSpPr>
            <p:cNvPr id="116" name="Google Shape;116;p8"/>
            <p:cNvGrpSpPr/>
            <p:nvPr/>
          </p:nvGrpSpPr>
          <p:grpSpPr>
            <a:xfrm>
              <a:off x="7067465" y="1306"/>
              <a:ext cx="1990500" cy="1990200"/>
              <a:chOff x="7067465" y="1306"/>
              <a:chExt cx="1990500" cy="1990200"/>
            </a:xfrm>
          </p:grpSpPr>
          <p:sp>
            <p:nvSpPr>
              <p:cNvPr id="117" name="Google Shape;117;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8"/>
            <p:cNvGrpSpPr/>
            <p:nvPr/>
          </p:nvGrpSpPr>
          <p:grpSpPr>
            <a:xfrm>
              <a:off x="8207126" y="1807996"/>
              <a:ext cx="795000" cy="795000"/>
              <a:chOff x="8207126" y="1807996"/>
              <a:chExt cx="795000" cy="795000"/>
            </a:xfrm>
          </p:grpSpPr>
          <p:sp>
            <p:nvSpPr>
              <p:cNvPr id="121" name="Google Shape;121;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8"/>
            <p:cNvGrpSpPr/>
            <p:nvPr/>
          </p:nvGrpSpPr>
          <p:grpSpPr>
            <a:xfrm>
              <a:off x="6790514" y="118857"/>
              <a:ext cx="548700" cy="548700"/>
              <a:chOff x="6790514" y="118857"/>
              <a:chExt cx="548700" cy="548700"/>
            </a:xfrm>
          </p:grpSpPr>
          <p:sp>
            <p:nvSpPr>
              <p:cNvPr id="125" name="Google Shape;125;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8" name="Google Shape;128;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9" name="Shape 129"/>
        <p:cNvGrpSpPr/>
        <p:nvPr/>
      </p:nvGrpSpPr>
      <p:grpSpPr>
        <a:xfrm>
          <a:off x="0" y="0"/>
          <a:ext cx="0" cy="0"/>
          <a:chOff x="0" y="0"/>
          <a:chExt cx="0" cy="0"/>
        </a:xfrm>
      </p:grpSpPr>
      <p:grpSp>
        <p:nvGrpSpPr>
          <p:cNvPr id="130" name="Google Shape;130;p9"/>
          <p:cNvGrpSpPr/>
          <p:nvPr/>
        </p:nvGrpSpPr>
        <p:grpSpPr>
          <a:xfrm>
            <a:off x="625966" y="299376"/>
            <a:ext cx="999312" cy="999312"/>
            <a:chOff x="348199" y="179450"/>
            <a:chExt cx="1116300" cy="1116300"/>
          </a:xfrm>
        </p:grpSpPr>
        <p:sp>
          <p:nvSpPr>
            <p:cNvPr id="131" name="Google Shape;131;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4" name="Google Shape;134;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5" name="Google Shape;135;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 name="Google Shape;136;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 name="Shape 137"/>
        <p:cNvGrpSpPr/>
        <p:nvPr/>
      </p:nvGrpSpPr>
      <p:grpSpPr>
        <a:xfrm>
          <a:off x="0" y="0"/>
          <a:ext cx="0" cy="0"/>
          <a:chOff x="0" y="0"/>
          <a:chExt cx="0" cy="0"/>
        </a:xfrm>
      </p:grpSpPr>
      <p:grpSp>
        <p:nvGrpSpPr>
          <p:cNvPr id="138" name="Google Shape;138;p10"/>
          <p:cNvGrpSpPr/>
          <p:nvPr/>
        </p:nvGrpSpPr>
        <p:grpSpPr>
          <a:xfrm>
            <a:off x="713373" y="3847119"/>
            <a:ext cx="825392" cy="825392"/>
            <a:chOff x="348199" y="179450"/>
            <a:chExt cx="1116300" cy="1116300"/>
          </a:xfrm>
        </p:grpSpPr>
        <p:sp>
          <p:nvSpPr>
            <p:cNvPr id="139" name="Google Shape;139;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2" name="Google Shape;142;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
        <p:nvSpPr>
          <p:cNvPr id="9" name="Google Shape;9;p1"/>
          <p:cNvSpPr/>
          <p:nvPr/>
        </p:nvSpPr>
        <p:spPr>
          <a:xfrm>
            <a:off x="270000" y="4925175"/>
            <a:ext cx="8604000" cy="1056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10" name="Google Shape;10;p1"/>
          <p:cNvSpPr/>
          <p:nvPr/>
        </p:nvSpPr>
        <p:spPr>
          <a:xfrm>
            <a:off x="0" y="4925450"/>
            <a:ext cx="270000" cy="218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slide" Target="/ppt/slides/slide24.xml"/><Relationship Id="rId10" Type="http://schemas.openxmlformats.org/officeDocument/2006/relationships/slide" Target="/ppt/slides/slide17.xml"/><Relationship Id="rId13" Type="http://schemas.openxmlformats.org/officeDocument/2006/relationships/slide" Target="/ppt/slides/slide30.xml"/><Relationship Id="rId12" Type="http://schemas.openxmlformats.org/officeDocument/2006/relationships/slide" Target="/ppt/slides/slide29.xm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11.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7.xml"/><Relationship Id="rId8" Type="http://schemas.openxmlformats.org/officeDocument/2006/relationships/slide" Target="/ppt/slides/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0" Type="http://schemas.openxmlformats.org/officeDocument/2006/relationships/hyperlink" Target="https://www.radware.com/security/threat-advisories-and-attack-reports/opisrael-2025-hacktivist-coordination-intensifies-ahead-of-april-7/" TargetMode="External"/><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fortinet.com/br/resources/cyberglossary/what-is-hacking" TargetMode="External"/><Relationship Id="rId4" Type="http://schemas.openxmlformats.org/officeDocument/2006/relationships/hyperlink" Target="https://www.fortinet.com/br/resources/cyberglossary/what-is-hacking" TargetMode="External"/><Relationship Id="rId9" Type="http://schemas.openxmlformats.org/officeDocument/2006/relationships/hyperlink" Target="https://www.radware.com/security/threat-advisories-and-attack-reports/opisrael-2025-hacktivist-coordination-intensifies-ahead-of-april-7/" TargetMode="External"/><Relationship Id="rId5" Type="http://schemas.openxmlformats.org/officeDocument/2006/relationships/hyperlink" Target="https://nsfocusglobal.com/pt-br/the-hacktivist-cyber-attacks-in-the-iran-israel-conflict/" TargetMode="External"/><Relationship Id="rId6" Type="http://schemas.openxmlformats.org/officeDocument/2006/relationships/hyperlink" Target="https://nsfocusglobal.com/pt-br/the-hacktivist-cyber-attacks-in-the-iran-israel-conflict/" TargetMode="External"/><Relationship Id="rId7" Type="http://schemas.openxmlformats.org/officeDocument/2006/relationships/hyperlink" Target="https://pt.slideshare.net/slideshow/learn-ethical-hacking-vs-malicious-hacking/267450063" TargetMode="External"/><Relationship Id="rId8" Type="http://schemas.openxmlformats.org/officeDocument/2006/relationships/hyperlink" Target="https://pt.slideshare.net/slideshow/learn-ethical-hacking-vs-malicious-hacking/267450063" TargetMode="External"/></Relationships>
</file>

<file path=ppt/slides/_rels/slide32.xml.rels><?xml version="1.0" encoding="UTF-8" standalone="yes"?><Relationships xmlns="http://schemas.openxmlformats.org/package/2006/relationships"><Relationship Id="rId10" Type="http://schemas.openxmlformats.org/officeDocument/2006/relationships/hyperlink" Target="https://www.cloudflare.com/pt-br/learning/access-management/phishing-attack/" TargetMode="External"/><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atlas-digitale-gesundheitswirtschaft.de/blog/2025/02/12/recovering-from-a-cyber-incident-how-can-hospitals-react/" TargetMode="External"/><Relationship Id="rId4" Type="http://schemas.openxmlformats.org/officeDocument/2006/relationships/hyperlink" Target="https://www.atlas-digitale-gesundheitswirtschaft.de/blog/2025/02/12/recovering-from-a-cyber-incident-how-can-hospitals-react/" TargetMode="External"/><Relationship Id="rId9" Type="http://schemas.openxmlformats.org/officeDocument/2006/relationships/hyperlink" Target="https://www.cloudflare.com/pt-br/learning/access-management/phishing-attack/" TargetMode="External"/><Relationship Id="rId5" Type="http://schemas.openxmlformats.org/officeDocument/2006/relationships/hyperlink" Target="https://www.ynetnews.com/article/BkYsNqQsP" TargetMode="External"/><Relationship Id="rId6" Type="http://schemas.openxmlformats.org/officeDocument/2006/relationships/hyperlink" Target="https://www.ynetnews.com/article/BkYsNqQsP" TargetMode="External"/><Relationship Id="rId7" Type="http://schemas.openxmlformats.org/officeDocument/2006/relationships/hyperlink" Target="https://www.calcalistech.com/ctech/articles/0,7340,L-3879492,00.html" TargetMode="External"/><Relationship Id="rId8" Type="http://schemas.openxmlformats.org/officeDocument/2006/relationships/hyperlink" Target="https://www.calcalistech.com/ctech/articles/0,7340,L-3879492,00.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3"/>
          <p:cNvSpPr txBox="1"/>
          <p:nvPr>
            <p:ph type="ctrTitle"/>
          </p:nvPr>
        </p:nvSpPr>
        <p:spPr>
          <a:xfrm>
            <a:off x="1846350" y="881300"/>
            <a:ext cx="5451300" cy="23886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pt-BR">
                <a:latin typeface="Arial"/>
                <a:ea typeface="Arial"/>
                <a:cs typeface="Arial"/>
                <a:sym typeface="Arial"/>
              </a:rPr>
              <a:t>Seminário II - Segurança em Sistemas de Informação</a:t>
            </a:r>
            <a:endParaRPr>
              <a:latin typeface="Arial"/>
              <a:ea typeface="Arial"/>
              <a:cs typeface="Arial"/>
              <a:sym typeface="Arial"/>
            </a:endParaRPr>
          </a:p>
        </p:txBody>
      </p:sp>
      <p:sp>
        <p:nvSpPr>
          <p:cNvPr id="280" name="Google Shape;280;p13"/>
          <p:cNvSpPr txBox="1"/>
          <p:nvPr>
            <p:ph idx="1" type="subTitle"/>
          </p:nvPr>
        </p:nvSpPr>
        <p:spPr>
          <a:xfrm>
            <a:off x="2598000" y="3674525"/>
            <a:ext cx="3948000" cy="47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pt-BR" sz="1800">
                <a:latin typeface="Arial"/>
                <a:ea typeface="Arial"/>
                <a:cs typeface="Arial"/>
                <a:sym typeface="Arial"/>
              </a:rPr>
              <a:t>Aluno: Ramon Lopes de Queiroz</a:t>
            </a:r>
            <a:endParaRPr b="1" sz="18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6" name="Google Shape;346;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47" name="Google Shape;347;p22"/>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sz="900">
                <a:latin typeface="Nunito"/>
                <a:ea typeface="Nunito"/>
                <a:cs typeface="Nunito"/>
                <a:sym typeface="Nunito"/>
              </a:rPr>
              <a:t>‹#›</a:t>
            </a:fld>
            <a:endParaRPr sz="900">
              <a:latin typeface="Nunito"/>
              <a:ea typeface="Nunito"/>
              <a:cs typeface="Nunito"/>
              <a:sym typeface="Nunito"/>
            </a:endParaRPr>
          </a:p>
        </p:txBody>
      </p:sp>
      <p:pic>
        <p:nvPicPr>
          <p:cNvPr id="348" name="Google Shape;348;p22"/>
          <p:cNvPicPr preferRelativeResize="0"/>
          <p:nvPr/>
        </p:nvPicPr>
        <p:blipFill>
          <a:blip r:embed="rId3">
            <a:alphaModFix/>
          </a:blip>
          <a:stretch>
            <a:fillRect/>
          </a:stretch>
        </p:blipFill>
        <p:spPr>
          <a:xfrm>
            <a:off x="270000" y="461712"/>
            <a:ext cx="8604000" cy="422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23"/>
          <p:cNvPicPr preferRelativeResize="0"/>
          <p:nvPr/>
        </p:nvPicPr>
        <p:blipFill>
          <a:blip r:embed="rId3">
            <a:alphaModFix/>
          </a:blip>
          <a:stretch>
            <a:fillRect/>
          </a:stretch>
        </p:blipFill>
        <p:spPr>
          <a:xfrm>
            <a:off x="7057900" y="270000"/>
            <a:ext cx="1816100" cy="1135340"/>
          </a:xfrm>
          <a:prstGeom prst="rect">
            <a:avLst/>
          </a:prstGeom>
          <a:noFill/>
          <a:ln>
            <a:noFill/>
          </a:ln>
        </p:spPr>
      </p:pic>
      <p:sp>
        <p:nvSpPr>
          <p:cNvPr id="354" name="Google Shape;354;p23"/>
          <p:cNvSpPr txBox="1"/>
          <p:nvPr>
            <p:ph type="title"/>
          </p:nvPr>
        </p:nvSpPr>
        <p:spPr>
          <a:xfrm>
            <a:off x="270000" y="270000"/>
            <a:ext cx="8604000" cy="5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20">
                <a:latin typeface="Arial"/>
                <a:ea typeface="Arial"/>
                <a:cs typeface="Arial"/>
                <a:sym typeface="Arial"/>
              </a:rPr>
              <a:t>4.   </a:t>
            </a:r>
            <a:r>
              <a:rPr lang="pt-BR" sz="2220">
                <a:latin typeface="Arial"/>
                <a:ea typeface="Arial"/>
                <a:cs typeface="Arial"/>
                <a:sym typeface="Arial"/>
              </a:rPr>
              <a:t>Caso 1: O Ataque à Seguradora Shirbit (2020):</a:t>
            </a:r>
            <a:endParaRPr sz="2220">
              <a:latin typeface="Arial"/>
              <a:ea typeface="Arial"/>
              <a:cs typeface="Arial"/>
              <a:sym typeface="Arial"/>
            </a:endParaRPr>
          </a:p>
        </p:txBody>
      </p:sp>
      <p:sp>
        <p:nvSpPr>
          <p:cNvPr id="355" name="Google Shape;355;p23"/>
          <p:cNvSpPr txBox="1"/>
          <p:nvPr>
            <p:ph idx="1" type="body"/>
          </p:nvPr>
        </p:nvSpPr>
        <p:spPr>
          <a:xfrm>
            <a:off x="270000" y="921925"/>
            <a:ext cx="8604000" cy="3938100"/>
          </a:xfrm>
          <a:prstGeom prst="rect">
            <a:avLst/>
          </a:prstGeom>
        </p:spPr>
        <p:txBody>
          <a:bodyPr anchorCtr="0" anchor="t" bIns="91425" lIns="91425" spcFirstLastPara="1" rIns="91425" wrap="square" tIns="91425">
            <a:normAutofit/>
          </a:bodyPr>
          <a:lstStyle/>
          <a:p>
            <a:pPr indent="457200" lvl="0" marL="457200" rtl="0" algn="just">
              <a:lnSpc>
                <a:spcPct val="150000"/>
              </a:lnSpc>
              <a:spcBef>
                <a:spcPts val="1200"/>
              </a:spcBef>
              <a:spcAft>
                <a:spcPts val="0"/>
              </a:spcAft>
              <a:buClr>
                <a:schemeClr val="dk1"/>
              </a:buClr>
              <a:buSzPts val="1100"/>
              <a:buFont typeface="Arial"/>
              <a:buNone/>
            </a:pPr>
            <a:r>
              <a:rPr b="1" lang="pt-BR" sz="2200">
                <a:solidFill>
                  <a:srgbClr val="000000"/>
                </a:solidFill>
                <a:latin typeface="Arial"/>
                <a:ea typeface="Arial"/>
                <a:cs typeface="Arial"/>
                <a:sym typeface="Arial"/>
              </a:rPr>
              <a:t>4.1.   Descrição do Incidente:</a:t>
            </a:r>
            <a:endParaRPr b="1" sz="2200">
              <a:solidFill>
                <a:srgbClr val="000000"/>
              </a:solidFill>
              <a:latin typeface="Arial"/>
              <a:ea typeface="Arial"/>
              <a:cs typeface="Arial"/>
              <a:sym typeface="Arial"/>
            </a:endParaRPr>
          </a:p>
          <a:p>
            <a:pPr indent="-317500" lvl="0" marL="457200" rtl="0" algn="just">
              <a:lnSpc>
                <a:spcPct val="150000"/>
              </a:lnSpc>
              <a:spcBef>
                <a:spcPts val="1200"/>
              </a:spcBef>
              <a:spcAft>
                <a:spcPts val="0"/>
              </a:spcAft>
              <a:buClr>
                <a:srgbClr val="000000"/>
              </a:buClr>
              <a:buSzPts val="1400"/>
              <a:buChar char="●"/>
            </a:pPr>
            <a:r>
              <a:rPr b="1" lang="pt-BR" sz="1400">
                <a:solidFill>
                  <a:srgbClr val="000000"/>
                </a:solidFill>
                <a:latin typeface="Arial"/>
                <a:ea typeface="Arial"/>
                <a:cs typeface="Arial"/>
                <a:sym typeface="Arial"/>
              </a:rPr>
              <a:t>Incidente:</a:t>
            </a:r>
            <a:r>
              <a:rPr lang="pt-BR" sz="1400">
                <a:solidFill>
                  <a:srgbClr val="000000"/>
                </a:solidFill>
                <a:latin typeface="Arial"/>
                <a:ea typeface="Arial"/>
                <a:cs typeface="Arial"/>
                <a:sym typeface="Arial"/>
              </a:rPr>
              <a:t> Ataque massivo de </a:t>
            </a:r>
            <a:r>
              <a:rPr i="1" lang="pt-BR" sz="1400">
                <a:solidFill>
                  <a:srgbClr val="000000"/>
                </a:solidFill>
                <a:latin typeface="Arial"/>
                <a:ea typeface="Arial"/>
                <a:cs typeface="Arial"/>
                <a:sym typeface="Arial"/>
              </a:rPr>
              <a:t>ransomware</a:t>
            </a:r>
            <a:r>
              <a:rPr lang="pt-BR" sz="1400">
                <a:solidFill>
                  <a:srgbClr val="000000"/>
                </a:solidFill>
                <a:latin typeface="Arial"/>
                <a:ea typeface="Arial"/>
                <a:cs typeface="Arial"/>
                <a:sym typeface="Arial"/>
              </a:rPr>
              <a:t> em dezembro de 2020 à seguradora Shirbit, causado por um grupo de hackers chamados de “Black Shadow”.</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Char char="●"/>
            </a:pPr>
            <a:r>
              <a:rPr b="1" lang="pt-BR" sz="1400">
                <a:solidFill>
                  <a:srgbClr val="000000"/>
                </a:solidFill>
                <a:latin typeface="Arial"/>
                <a:ea typeface="Arial"/>
                <a:cs typeface="Arial"/>
                <a:sym typeface="Arial"/>
              </a:rPr>
              <a:t>Ação:</a:t>
            </a:r>
            <a:r>
              <a:rPr lang="pt-BR" sz="1400">
                <a:solidFill>
                  <a:srgbClr val="000000"/>
                </a:solidFill>
                <a:latin typeface="Arial"/>
                <a:ea typeface="Arial"/>
                <a:cs typeface="Arial"/>
                <a:sym typeface="Arial"/>
              </a:rPr>
              <a:t> Roubo de grande volume de dados sensíveis de clientes, como documentos de identidade, registros médicos e informações de pagamento.</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Char char="●"/>
            </a:pPr>
            <a:r>
              <a:rPr b="1" lang="pt-BR" sz="1400">
                <a:solidFill>
                  <a:srgbClr val="000000"/>
                </a:solidFill>
                <a:latin typeface="Arial"/>
                <a:ea typeface="Arial"/>
                <a:cs typeface="Arial"/>
                <a:sym typeface="Arial"/>
              </a:rPr>
              <a:t>Extorsão:</a:t>
            </a:r>
            <a:r>
              <a:rPr lang="pt-BR" sz="1400">
                <a:solidFill>
                  <a:srgbClr val="000000"/>
                </a:solidFill>
                <a:latin typeface="Arial"/>
                <a:ea typeface="Arial"/>
                <a:cs typeface="Arial"/>
                <a:sym typeface="Arial"/>
              </a:rPr>
              <a:t> O grupo exigiu um resgate de aproximadamente US$ 1 milhão em Bitcoin.</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Char char="●"/>
            </a:pPr>
            <a:r>
              <a:rPr b="1" lang="pt-BR" sz="1400">
                <a:solidFill>
                  <a:srgbClr val="000000"/>
                </a:solidFill>
                <a:latin typeface="Arial"/>
                <a:ea typeface="Arial"/>
                <a:cs typeface="Arial"/>
                <a:sym typeface="Arial"/>
              </a:rPr>
              <a:t>Desfecho:</a:t>
            </a:r>
            <a:r>
              <a:rPr lang="pt-BR" sz="1400">
                <a:solidFill>
                  <a:srgbClr val="000000"/>
                </a:solidFill>
                <a:latin typeface="Arial"/>
                <a:ea typeface="Arial"/>
                <a:cs typeface="Arial"/>
                <a:sym typeface="Arial"/>
              </a:rPr>
              <a:t> Com a recusa do pagamento, os invasores iniciaram o vazamento dos dados em lotes na internet, afetando inclusive funcionários do setor público e judiciário</a:t>
            </a:r>
            <a:r>
              <a:rPr lang="pt-BR"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56" name="Google Shape;356;p23"/>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4"/>
          <p:cNvSpPr txBox="1"/>
          <p:nvPr>
            <p:ph type="title"/>
          </p:nvPr>
        </p:nvSpPr>
        <p:spPr>
          <a:xfrm>
            <a:off x="270000" y="270000"/>
            <a:ext cx="2166600" cy="7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200">
                <a:latin typeface="Arial"/>
                <a:ea typeface="Arial"/>
                <a:cs typeface="Arial"/>
                <a:sym typeface="Arial"/>
              </a:rPr>
              <a:t>Ataque por r</a:t>
            </a:r>
            <a:r>
              <a:rPr lang="pt-BR" sz="2200">
                <a:latin typeface="Arial"/>
                <a:ea typeface="Arial"/>
                <a:cs typeface="Arial"/>
                <a:sym typeface="Arial"/>
              </a:rPr>
              <a:t>ansomware:</a:t>
            </a:r>
            <a:endParaRPr sz="2200">
              <a:latin typeface="Arial"/>
              <a:ea typeface="Arial"/>
              <a:cs typeface="Arial"/>
              <a:sym typeface="Arial"/>
            </a:endParaRPr>
          </a:p>
        </p:txBody>
      </p:sp>
      <p:sp>
        <p:nvSpPr>
          <p:cNvPr id="362" name="Google Shape;362;p24"/>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363" name="Google Shape;363;p24" title="ataque ransomware slide.png"/>
          <p:cNvPicPr preferRelativeResize="0"/>
          <p:nvPr/>
        </p:nvPicPr>
        <p:blipFill>
          <a:blip r:embed="rId3">
            <a:alphaModFix/>
          </a:blip>
          <a:stretch>
            <a:fillRect/>
          </a:stretch>
        </p:blipFill>
        <p:spPr>
          <a:xfrm>
            <a:off x="2745900" y="272775"/>
            <a:ext cx="6052376" cy="459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5"/>
          <p:cNvSpPr txBox="1"/>
          <p:nvPr>
            <p:ph type="title"/>
          </p:nvPr>
        </p:nvSpPr>
        <p:spPr>
          <a:xfrm>
            <a:off x="270000" y="270000"/>
            <a:ext cx="8604000" cy="5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20">
                <a:latin typeface="Arial"/>
                <a:ea typeface="Arial"/>
                <a:cs typeface="Arial"/>
                <a:sym typeface="Arial"/>
              </a:rPr>
              <a:t>4</a:t>
            </a:r>
            <a:r>
              <a:rPr lang="pt-BR" sz="2220">
                <a:latin typeface="Arial"/>
                <a:ea typeface="Arial"/>
                <a:cs typeface="Arial"/>
                <a:sym typeface="Arial"/>
              </a:rPr>
              <a:t>.2.   </a:t>
            </a:r>
            <a:r>
              <a:rPr lang="pt-BR" sz="2220">
                <a:latin typeface="Arial"/>
                <a:ea typeface="Arial"/>
                <a:cs typeface="Arial"/>
                <a:sym typeface="Arial"/>
              </a:rPr>
              <a:t>Prejuízos Causados:</a:t>
            </a:r>
            <a:endParaRPr sz="2220">
              <a:latin typeface="Arial"/>
              <a:ea typeface="Arial"/>
              <a:cs typeface="Arial"/>
              <a:sym typeface="Arial"/>
            </a:endParaRPr>
          </a:p>
        </p:txBody>
      </p:sp>
      <p:sp>
        <p:nvSpPr>
          <p:cNvPr id="369" name="Google Shape;369;p25"/>
          <p:cNvSpPr txBox="1"/>
          <p:nvPr>
            <p:ph idx="1" type="body"/>
          </p:nvPr>
        </p:nvSpPr>
        <p:spPr>
          <a:xfrm>
            <a:off x="270000" y="1027750"/>
            <a:ext cx="8604000" cy="3832200"/>
          </a:xfrm>
          <a:prstGeom prst="rect">
            <a:avLst/>
          </a:prstGeom>
        </p:spPr>
        <p:txBody>
          <a:bodyPr anchorCtr="0" anchor="t" bIns="91425" lIns="91425" spcFirstLastPara="1" rIns="91425" wrap="square" tIns="91425">
            <a:normAutofit/>
          </a:bodyPr>
          <a:lstStyle/>
          <a:p>
            <a:pPr indent="0" lvl="0" marL="899999" rtl="0" algn="just">
              <a:lnSpc>
                <a:spcPct val="150000"/>
              </a:lnSpc>
              <a:spcBef>
                <a:spcPts val="1200"/>
              </a:spcBef>
              <a:spcAft>
                <a:spcPts val="0"/>
              </a:spcAft>
              <a:buNone/>
            </a:pPr>
            <a:r>
              <a:rPr b="1" lang="pt-BR" sz="1400">
                <a:solidFill>
                  <a:srgbClr val="000000"/>
                </a:solidFill>
                <a:latin typeface="Arial"/>
                <a:ea typeface="Arial"/>
                <a:cs typeface="Arial"/>
                <a:sym typeface="Arial"/>
              </a:rPr>
              <a:t>Financeiros:</a:t>
            </a:r>
            <a:endParaRPr b="1" sz="1400">
              <a:solidFill>
                <a:srgbClr val="000000"/>
              </a:solidFill>
              <a:latin typeface="Arial"/>
              <a:ea typeface="Arial"/>
              <a:cs typeface="Arial"/>
              <a:sym typeface="Arial"/>
            </a:endParaRPr>
          </a:p>
          <a:p>
            <a:pPr indent="1099" lvl="1" marL="630000" rtl="0" algn="just">
              <a:lnSpc>
                <a:spcPct val="150000"/>
              </a:lnSpc>
              <a:spcBef>
                <a:spcPts val="1200"/>
              </a:spcBef>
              <a:spcAft>
                <a:spcPts val="0"/>
              </a:spcAft>
              <a:buClr>
                <a:srgbClr val="000000"/>
              </a:buClr>
              <a:buSzPts val="1400"/>
              <a:buFont typeface="Arial"/>
              <a:buChar char="○"/>
            </a:pPr>
            <a:r>
              <a:rPr lang="pt-BR" sz="1400">
                <a:solidFill>
                  <a:srgbClr val="000000"/>
                </a:solidFill>
                <a:latin typeface="Arial"/>
                <a:ea typeface="Arial"/>
                <a:cs typeface="Arial"/>
                <a:sym typeface="Arial"/>
              </a:rPr>
              <a:t>Custos elevados com investigação, remediação e fortalecimento da segurança.</a:t>
            </a:r>
            <a:endParaRPr sz="1400">
              <a:solidFill>
                <a:srgbClr val="000000"/>
              </a:solidFill>
              <a:latin typeface="Arial"/>
              <a:ea typeface="Arial"/>
              <a:cs typeface="Arial"/>
              <a:sym typeface="Arial"/>
            </a:endParaRPr>
          </a:p>
          <a:p>
            <a:pPr indent="1099" lvl="1" marL="630000"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Perda de clientes e receita.</a:t>
            </a:r>
            <a:endParaRPr sz="1400">
              <a:solidFill>
                <a:srgbClr val="000000"/>
              </a:solidFill>
              <a:latin typeface="Arial"/>
              <a:ea typeface="Arial"/>
              <a:cs typeface="Arial"/>
              <a:sym typeface="Arial"/>
            </a:endParaRPr>
          </a:p>
          <a:p>
            <a:pPr indent="1099" lvl="1" marL="630000"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Custos indiretos superaram o valor do resgate solicitado.</a:t>
            </a:r>
            <a:endParaRPr sz="1400">
              <a:solidFill>
                <a:srgbClr val="000000"/>
              </a:solidFill>
              <a:latin typeface="Arial"/>
              <a:ea typeface="Arial"/>
              <a:cs typeface="Arial"/>
              <a:sym typeface="Arial"/>
            </a:endParaRPr>
          </a:p>
          <a:p>
            <a:pPr indent="899999" lvl="0" marL="0" rtl="0" algn="just">
              <a:lnSpc>
                <a:spcPct val="150000"/>
              </a:lnSpc>
              <a:spcBef>
                <a:spcPts val="1200"/>
              </a:spcBef>
              <a:spcAft>
                <a:spcPts val="0"/>
              </a:spcAft>
              <a:buNone/>
            </a:pPr>
            <a:r>
              <a:rPr b="1" lang="pt-BR" sz="1400">
                <a:solidFill>
                  <a:srgbClr val="000000"/>
                </a:solidFill>
                <a:latin typeface="Arial"/>
                <a:ea typeface="Arial"/>
                <a:cs typeface="Arial"/>
                <a:sym typeface="Arial"/>
              </a:rPr>
              <a:t>Sociais:</a:t>
            </a:r>
            <a:endParaRPr b="1" sz="1400">
              <a:solidFill>
                <a:srgbClr val="000000"/>
              </a:solidFill>
              <a:latin typeface="Arial"/>
              <a:ea typeface="Arial"/>
              <a:cs typeface="Arial"/>
              <a:sym typeface="Arial"/>
            </a:endParaRPr>
          </a:p>
          <a:p>
            <a:pPr indent="-317500" lvl="1" marL="914400" rtl="0" algn="just">
              <a:lnSpc>
                <a:spcPct val="150000"/>
              </a:lnSpc>
              <a:spcBef>
                <a:spcPts val="1200"/>
              </a:spcBef>
              <a:spcAft>
                <a:spcPts val="0"/>
              </a:spcAft>
              <a:buClr>
                <a:srgbClr val="000000"/>
              </a:buClr>
              <a:buSzPts val="1400"/>
              <a:buFont typeface="Arial"/>
              <a:buChar char="○"/>
            </a:pPr>
            <a:r>
              <a:rPr lang="pt-BR" sz="1400">
                <a:solidFill>
                  <a:srgbClr val="000000"/>
                </a:solidFill>
                <a:latin typeface="Arial"/>
                <a:ea typeface="Arial"/>
                <a:cs typeface="Arial"/>
                <a:sym typeface="Arial"/>
              </a:rPr>
              <a:t>Geração de uma crise de confiança na segurança de infraestruturas críticas nacionais.</a:t>
            </a:r>
            <a:endParaRPr sz="1400">
              <a:solidFill>
                <a:srgbClr val="000000"/>
              </a:solidFill>
              <a:latin typeface="Arial"/>
              <a:ea typeface="Arial"/>
              <a:cs typeface="Arial"/>
              <a:sym typeface="Arial"/>
            </a:endParaRPr>
          </a:p>
          <a:p>
            <a:pPr indent="-317500" lvl="1" marL="914400"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Dano à imagem da empresa por falha na proteção de dados críticos.</a:t>
            </a:r>
            <a:endParaRPr sz="1400">
              <a:solidFill>
                <a:srgbClr val="000000"/>
              </a:solidFill>
              <a:latin typeface="Arial"/>
              <a:ea typeface="Arial"/>
              <a:cs typeface="Arial"/>
              <a:sym typeface="Arial"/>
            </a:endParaRPr>
          </a:p>
        </p:txBody>
      </p:sp>
      <p:sp>
        <p:nvSpPr>
          <p:cNvPr id="370" name="Google Shape;370;p25"/>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6"/>
          <p:cNvSpPr txBox="1"/>
          <p:nvPr>
            <p:ph type="title"/>
          </p:nvPr>
        </p:nvSpPr>
        <p:spPr>
          <a:xfrm>
            <a:off x="270000" y="270000"/>
            <a:ext cx="8604000" cy="54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20">
                <a:latin typeface="Arial"/>
                <a:ea typeface="Arial"/>
                <a:cs typeface="Arial"/>
                <a:sym typeface="Arial"/>
              </a:rPr>
              <a:t>4</a:t>
            </a:r>
            <a:r>
              <a:rPr lang="pt-BR" sz="2220">
                <a:latin typeface="Arial"/>
                <a:ea typeface="Arial"/>
                <a:cs typeface="Arial"/>
                <a:sym typeface="Arial"/>
              </a:rPr>
              <a:t>.3.   </a:t>
            </a:r>
            <a:r>
              <a:rPr lang="pt-BR" sz="2220">
                <a:latin typeface="Arial"/>
                <a:ea typeface="Arial"/>
                <a:cs typeface="Arial"/>
                <a:sym typeface="Arial"/>
              </a:rPr>
              <a:t>Consequências:</a:t>
            </a:r>
            <a:endParaRPr sz="2220">
              <a:latin typeface="Arial"/>
              <a:ea typeface="Arial"/>
              <a:cs typeface="Arial"/>
              <a:sym typeface="Arial"/>
            </a:endParaRPr>
          </a:p>
        </p:txBody>
      </p:sp>
      <p:sp>
        <p:nvSpPr>
          <p:cNvPr id="376" name="Google Shape;376;p26"/>
          <p:cNvSpPr txBox="1"/>
          <p:nvPr>
            <p:ph idx="1" type="body"/>
          </p:nvPr>
        </p:nvSpPr>
        <p:spPr>
          <a:xfrm>
            <a:off x="270000" y="1027750"/>
            <a:ext cx="8604000" cy="3832200"/>
          </a:xfrm>
          <a:prstGeom prst="rect">
            <a:avLst/>
          </a:prstGeom>
        </p:spPr>
        <p:txBody>
          <a:bodyPr anchorCtr="0" anchor="t" bIns="91425" lIns="91425" spcFirstLastPara="1" rIns="91425" wrap="square" tIns="91425">
            <a:normAutofit/>
          </a:bodyPr>
          <a:lstStyle/>
          <a:p>
            <a:pPr indent="0" lvl="0" marL="899999" rtl="0" algn="just">
              <a:lnSpc>
                <a:spcPct val="150000"/>
              </a:lnSpc>
              <a:spcBef>
                <a:spcPts val="1200"/>
              </a:spcBef>
              <a:spcAft>
                <a:spcPts val="0"/>
              </a:spcAft>
              <a:buNone/>
            </a:pPr>
            <a:r>
              <a:rPr b="1" lang="pt-BR" sz="1400">
                <a:solidFill>
                  <a:srgbClr val="000000"/>
                </a:solidFill>
                <a:latin typeface="Arial"/>
                <a:ea typeface="Arial"/>
                <a:cs typeface="Arial"/>
                <a:sym typeface="Arial"/>
              </a:rPr>
              <a:t>Para as Vítimas:</a:t>
            </a:r>
            <a:endParaRPr b="1" sz="1400">
              <a:solidFill>
                <a:srgbClr val="000000"/>
              </a:solidFill>
              <a:latin typeface="Arial"/>
              <a:ea typeface="Arial"/>
              <a:cs typeface="Arial"/>
              <a:sym typeface="Arial"/>
            </a:endParaRPr>
          </a:p>
          <a:p>
            <a:pPr indent="-317500" lvl="1" marL="914400" rtl="0" algn="just">
              <a:lnSpc>
                <a:spcPct val="150000"/>
              </a:lnSpc>
              <a:spcBef>
                <a:spcPts val="1200"/>
              </a:spcBef>
              <a:spcAft>
                <a:spcPts val="0"/>
              </a:spcAft>
              <a:buClr>
                <a:srgbClr val="000000"/>
              </a:buClr>
              <a:buSzPts val="1400"/>
              <a:buFont typeface="Arial"/>
              <a:buChar char="○"/>
            </a:pPr>
            <a:r>
              <a:rPr lang="pt-BR" sz="1400">
                <a:solidFill>
                  <a:srgbClr val="000000"/>
                </a:solidFill>
                <a:latin typeface="Arial"/>
                <a:ea typeface="Arial"/>
                <a:cs typeface="Arial"/>
                <a:sym typeface="Arial"/>
              </a:rPr>
              <a:t>Exposição a fraudes, roubo de identidade e chantagem.</a:t>
            </a:r>
            <a:endParaRPr sz="1400">
              <a:solidFill>
                <a:srgbClr val="000000"/>
              </a:solidFill>
              <a:latin typeface="Arial"/>
              <a:ea typeface="Arial"/>
              <a:cs typeface="Arial"/>
              <a:sym typeface="Arial"/>
            </a:endParaRPr>
          </a:p>
          <a:p>
            <a:pPr indent="-317500" lvl="1" marL="914400"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Constrangimento pela divulgação de informações privadas.</a:t>
            </a:r>
            <a:endParaRPr sz="1400">
              <a:solidFill>
                <a:srgbClr val="000000"/>
              </a:solidFill>
              <a:latin typeface="Arial"/>
              <a:ea typeface="Arial"/>
              <a:cs typeface="Arial"/>
              <a:sym typeface="Arial"/>
            </a:endParaRPr>
          </a:p>
          <a:p>
            <a:pPr indent="0" lvl="0" marL="899999" rtl="0" algn="just">
              <a:lnSpc>
                <a:spcPct val="150000"/>
              </a:lnSpc>
              <a:spcBef>
                <a:spcPts val="1200"/>
              </a:spcBef>
              <a:spcAft>
                <a:spcPts val="0"/>
              </a:spcAft>
              <a:buNone/>
            </a:pPr>
            <a:r>
              <a:rPr b="1" lang="pt-BR" sz="1400">
                <a:solidFill>
                  <a:srgbClr val="000000"/>
                </a:solidFill>
                <a:latin typeface="Arial"/>
                <a:ea typeface="Arial"/>
                <a:cs typeface="Arial"/>
                <a:sym typeface="Arial"/>
              </a:rPr>
              <a:t>Para a Organização:</a:t>
            </a:r>
            <a:endParaRPr b="1" sz="1400">
              <a:solidFill>
                <a:srgbClr val="000000"/>
              </a:solidFill>
              <a:latin typeface="Arial"/>
              <a:ea typeface="Arial"/>
              <a:cs typeface="Arial"/>
              <a:sym typeface="Arial"/>
            </a:endParaRPr>
          </a:p>
          <a:p>
            <a:pPr indent="-317500" lvl="1" marL="914400" rtl="0" algn="just">
              <a:lnSpc>
                <a:spcPct val="150000"/>
              </a:lnSpc>
              <a:spcBef>
                <a:spcPts val="1200"/>
              </a:spcBef>
              <a:spcAft>
                <a:spcPts val="0"/>
              </a:spcAft>
              <a:buClr>
                <a:srgbClr val="000000"/>
              </a:buClr>
              <a:buSzPts val="1400"/>
              <a:buFont typeface="Arial"/>
              <a:buChar char="○"/>
            </a:pPr>
            <a:r>
              <a:rPr lang="pt-BR" sz="1400">
                <a:solidFill>
                  <a:srgbClr val="000000"/>
                </a:solidFill>
                <a:latin typeface="Arial"/>
                <a:ea typeface="Arial"/>
                <a:cs typeface="Arial"/>
                <a:sym typeface="Arial"/>
              </a:rPr>
              <a:t>Investigação rigorosa por órgãos reguladores.</a:t>
            </a:r>
            <a:endParaRPr sz="1400">
              <a:solidFill>
                <a:srgbClr val="000000"/>
              </a:solidFill>
              <a:latin typeface="Arial"/>
              <a:ea typeface="Arial"/>
              <a:cs typeface="Arial"/>
              <a:sym typeface="Arial"/>
            </a:endParaRPr>
          </a:p>
          <a:p>
            <a:pPr indent="-317500" lvl="1" marL="914400"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Responsabilização por negligência, resultando em sanções e risco de ações judiciais coletivas.</a:t>
            </a:r>
            <a:endParaRPr sz="1400">
              <a:solidFill>
                <a:srgbClr val="000000"/>
              </a:solidFill>
              <a:latin typeface="Arial"/>
              <a:ea typeface="Arial"/>
              <a:cs typeface="Arial"/>
              <a:sym typeface="Arial"/>
            </a:endParaRPr>
          </a:p>
          <a:p>
            <a:pPr indent="-317500" lvl="1" marL="914400"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Reputação foi manchada tanto para os clientes quanto para o governo;</a:t>
            </a:r>
            <a:endParaRPr sz="1400">
              <a:solidFill>
                <a:srgbClr val="000000"/>
              </a:solidFill>
              <a:latin typeface="Arial"/>
              <a:ea typeface="Arial"/>
              <a:cs typeface="Arial"/>
              <a:sym typeface="Arial"/>
            </a:endParaRPr>
          </a:p>
        </p:txBody>
      </p:sp>
      <p:sp>
        <p:nvSpPr>
          <p:cNvPr id="377" name="Google Shape;377;p26"/>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7"/>
          <p:cNvSpPr txBox="1"/>
          <p:nvPr>
            <p:ph type="title"/>
          </p:nvPr>
        </p:nvSpPr>
        <p:spPr>
          <a:xfrm>
            <a:off x="270000" y="270000"/>
            <a:ext cx="8604000" cy="52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20">
                <a:latin typeface="Arial"/>
                <a:ea typeface="Arial"/>
                <a:cs typeface="Arial"/>
                <a:sym typeface="Arial"/>
              </a:rPr>
              <a:t>4.4.   Falhas de Segurança Existentes:</a:t>
            </a:r>
            <a:endParaRPr sz="2220">
              <a:latin typeface="Arial"/>
              <a:ea typeface="Arial"/>
              <a:cs typeface="Arial"/>
              <a:sym typeface="Arial"/>
            </a:endParaRPr>
          </a:p>
        </p:txBody>
      </p:sp>
      <p:sp>
        <p:nvSpPr>
          <p:cNvPr id="383" name="Google Shape;383;p27"/>
          <p:cNvSpPr txBox="1"/>
          <p:nvPr>
            <p:ph idx="1" type="body"/>
          </p:nvPr>
        </p:nvSpPr>
        <p:spPr>
          <a:xfrm>
            <a:off x="270000" y="1027750"/>
            <a:ext cx="8604000" cy="3831900"/>
          </a:xfrm>
          <a:prstGeom prst="rect">
            <a:avLst/>
          </a:prstGeom>
        </p:spPr>
        <p:txBody>
          <a:bodyPr anchorCtr="0" anchor="t" bIns="91425" lIns="91425" spcFirstLastPara="1" rIns="91425" wrap="square" tIns="91425">
            <a:normAutofit/>
          </a:bodyPr>
          <a:lstStyle/>
          <a:p>
            <a:pPr indent="0" lvl="0" marL="899999" rtl="0" algn="just">
              <a:lnSpc>
                <a:spcPct val="150000"/>
              </a:lnSpc>
              <a:spcBef>
                <a:spcPts val="1200"/>
              </a:spcBef>
              <a:spcAft>
                <a:spcPts val="0"/>
              </a:spcAft>
              <a:buClr>
                <a:schemeClr val="dk1"/>
              </a:buClr>
              <a:buSzPts val="1100"/>
              <a:buFont typeface="Arial"/>
              <a:buNone/>
            </a:pPr>
            <a:r>
              <a:rPr lang="pt-BR" sz="1400">
                <a:solidFill>
                  <a:srgbClr val="000000"/>
                </a:solidFill>
                <a:latin typeface="Arial"/>
                <a:ea typeface="Arial"/>
                <a:cs typeface="Arial"/>
                <a:sym typeface="Arial"/>
              </a:rPr>
              <a:t>A investigação revelou a ausência de controles de segurança básicos:</a:t>
            </a:r>
            <a:endParaRPr sz="1400">
              <a:solidFill>
                <a:srgbClr val="000000"/>
              </a:solidFill>
              <a:latin typeface="Arial"/>
              <a:ea typeface="Arial"/>
              <a:cs typeface="Arial"/>
              <a:sym typeface="Arial"/>
            </a:endParaRPr>
          </a:p>
          <a:p>
            <a:pPr indent="-317499" lvl="0" marL="899999" rtl="0" algn="just">
              <a:lnSpc>
                <a:spcPct val="150000"/>
              </a:lnSpc>
              <a:spcBef>
                <a:spcPts val="1200"/>
              </a:spcBef>
              <a:spcAft>
                <a:spcPts val="0"/>
              </a:spcAft>
              <a:buClr>
                <a:srgbClr val="000000"/>
              </a:buClr>
              <a:buSzPts val="1400"/>
              <a:buFont typeface="Arial"/>
              <a:buChar char="●"/>
            </a:pPr>
            <a:r>
              <a:rPr lang="pt-BR" sz="1400">
                <a:solidFill>
                  <a:srgbClr val="000000"/>
                </a:solidFill>
                <a:latin typeface="Arial"/>
                <a:ea typeface="Arial"/>
                <a:cs typeface="Arial"/>
                <a:sym typeface="Arial"/>
              </a:rPr>
              <a:t>Inexistência de um Diretor de Segurança da Informação (CISO) em tempo integral.</a:t>
            </a:r>
            <a:endParaRPr sz="1400">
              <a:solidFill>
                <a:srgbClr val="000000"/>
              </a:solidFill>
              <a:latin typeface="Arial"/>
              <a:ea typeface="Arial"/>
              <a:cs typeface="Arial"/>
              <a:sym typeface="Arial"/>
            </a:endParaRPr>
          </a:p>
          <a:p>
            <a:pPr indent="-317499" lvl="0" marL="899999"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Utilização de senhas fracas em sistemas críticos.</a:t>
            </a:r>
            <a:endParaRPr sz="1400">
              <a:solidFill>
                <a:srgbClr val="000000"/>
              </a:solidFill>
              <a:latin typeface="Arial"/>
              <a:ea typeface="Arial"/>
              <a:cs typeface="Arial"/>
              <a:sym typeface="Arial"/>
            </a:endParaRPr>
          </a:p>
          <a:p>
            <a:pPr indent="-317499" lvl="0" marL="899999"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Não implementação de autenticação de dois fatores (2FA).</a:t>
            </a:r>
            <a:endParaRPr b="1" sz="1400">
              <a:solidFill>
                <a:srgbClr val="000000"/>
              </a:solidFill>
              <a:latin typeface="Arial"/>
              <a:ea typeface="Arial"/>
              <a:cs typeface="Arial"/>
              <a:sym typeface="Arial"/>
            </a:endParaRPr>
          </a:p>
          <a:p>
            <a:pPr indent="-317499" lvl="0" marL="899999"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Falta de segmentação de rede, o que facilitou o movimento lateral dos invasores após o acesso inicial.</a:t>
            </a:r>
            <a:endParaRPr>
              <a:solidFill>
                <a:srgbClr val="000000"/>
              </a:solidFill>
              <a:latin typeface="Arial"/>
              <a:ea typeface="Arial"/>
              <a:cs typeface="Arial"/>
              <a:sym typeface="Arial"/>
            </a:endParaRPr>
          </a:p>
        </p:txBody>
      </p:sp>
      <p:sp>
        <p:nvSpPr>
          <p:cNvPr id="384" name="Google Shape;384;p27"/>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8"/>
          <p:cNvSpPr txBox="1"/>
          <p:nvPr>
            <p:ph idx="1" type="body"/>
          </p:nvPr>
        </p:nvSpPr>
        <p:spPr>
          <a:xfrm>
            <a:off x="270000" y="1027750"/>
            <a:ext cx="8604000" cy="3832200"/>
          </a:xfrm>
          <a:prstGeom prst="rect">
            <a:avLst/>
          </a:prstGeom>
        </p:spPr>
        <p:txBody>
          <a:bodyPr anchorCtr="0" anchor="t" bIns="91425" lIns="91425" spcFirstLastPara="1" rIns="91425" wrap="square" tIns="91425">
            <a:normAutofit/>
          </a:bodyPr>
          <a:lstStyle/>
          <a:p>
            <a:pPr indent="0" lvl="0" marL="457200" rtl="0" algn="just">
              <a:lnSpc>
                <a:spcPct val="150000"/>
              </a:lnSpc>
              <a:spcBef>
                <a:spcPts val="1200"/>
              </a:spcBef>
              <a:spcAft>
                <a:spcPts val="0"/>
              </a:spcAft>
              <a:buNone/>
            </a:pPr>
            <a:r>
              <a:t/>
            </a:r>
            <a:endParaRPr sz="1400">
              <a:solidFill>
                <a:srgbClr val="000000"/>
              </a:solidFill>
              <a:latin typeface="Arial"/>
              <a:ea typeface="Arial"/>
              <a:cs typeface="Arial"/>
              <a:sym typeface="Arial"/>
            </a:endParaRPr>
          </a:p>
          <a:p>
            <a:pPr indent="-317499" lvl="0" marL="899999" rtl="0" algn="just">
              <a:lnSpc>
                <a:spcPct val="150000"/>
              </a:lnSpc>
              <a:spcBef>
                <a:spcPts val="1200"/>
              </a:spcBef>
              <a:spcAft>
                <a:spcPts val="0"/>
              </a:spcAft>
              <a:buClr>
                <a:srgbClr val="000000"/>
              </a:buClr>
              <a:buSzPts val="1400"/>
              <a:buFont typeface="Arial"/>
              <a:buChar char="●"/>
            </a:pPr>
            <a:r>
              <a:rPr lang="pt-BR" sz="1400">
                <a:solidFill>
                  <a:srgbClr val="000000"/>
                </a:solidFill>
                <a:latin typeface="Arial"/>
                <a:ea typeface="Arial"/>
                <a:cs typeface="Arial"/>
                <a:sym typeface="Arial"/>
              </a:rPr>
              <a:t>Implementação de um plano de recuperação.</a:t>
            </a:r>
            <a:endParaRPr sz="1400">
              <a:solidFill>
                <a:srgbClr val="000000"/>
              </a:solidFill>
              <a:latin typeface="Arial"/>
              <a:ea typeface="Arial"/>
              <a:cs typeface="Arial"/>
              <a:sym typeface="Arial"/>
            </a:endParaRPr>
          </a:p>
          <a:p>
            <a:pPr indent="-317499" lvl="0" marL="899999"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Contratação de especialistas em cibersegurança para investigação.</a:t>
            </a:r>
            <a:endParaRPr sz="1400">
              <a:solidFill>
                <a:srgbClr val="000000"/>
              </a:solidFill>
              <a:latin typeface="Arial"/>
              <a:ea typeface="Arial"/>
              <a:cs typeface="Arial"/>
              <a:sym typeface="Arial"/>
            </a:endParaRPr>
          </a:p>
          <a:p>
            <a:pPr indent="-317499" lvl="0" marL="899999"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Reconstrução da infraestrutura de TI com protocolos de segurança mais rígidos.</a:t>
            </a:r>
            <a:endParaRPr sz="1400">
              <a:solidFill>
                <a:srgbClr val="000000"/>
              </a:solidFill>
              <a:latin typeface="Arial"/>
              <a:ea typeface="Arial"/>
              <a:cs typeface="Arial"/>
              <a:sym typeface="Arial"/>
            </a:endParaRPr>
          </a:p>
          <a:p>
            <a:pPr indent="-317499" lvl="0" marL="899999"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Melhoria dos sistemas de monitoramento e resposta a incidentes.</a:t>
            </a:r>
            <a:endParaRPr>
              <a:solidFill>
                <a:srgbClr val="000000"/>
              </a:solidFill>
              <a:latin typeface="Arial"/>
              <a:ea typeface="Arial"/>
              <a:cs typeface="Arial"/>
              <a:sym typeface="Arial"/>
            </a:endParaRPr>
          </a:p>
        </p:txBody>
      </p:sp>
      <p:sp>
        <p:nvSpPr>
          <p:cNvPr id="390" name="Google Shape;390;p28"/>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391" name="Google Shape;391;p28"/>
          <p:cNvSpPr txBox="1"/>
          <p:nvPr>
            <p:ph type="title"/>
          </p:nvPr>
        </p:nvSpPr>
        <p:spPr>
          <a:xfrm>
            <a:off x="270000" y="270000"/>
            <a:ext cx="8604000" cy="5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20"/>
              <a:t>4</a:t>
            </a:r>
            <a:r>
              <a:rPr b="1" lang="pt-BR" sz="2220"/>
              <a:t>.5.   Ações Corretivas:</a:t>
            </a:r>
            <a:endParaRPr b="1" sz="222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29"/>
          <p:cNvPicPr preferRelativeResize="0"/>
          <p:nvPr/>
        </p:nvPicPr>
        <p:blipFill>
          <a:blip r:embed="rId3">
            <a:alphaModFix/>
          </a:blip>
          <a:stretch>
            <a:fillRect/>
          </a:stretch>
        </p:blipFill>
        <p:spPr>
          <a:xfrm>
            <a:off x="7887050" y="270000"/>
            <a:ext cx="986950" cy="1181100"/>
          </a:xfrm>
          <a:prstGeom prst="rect">
            <a:avLst/>
          </a:prstGeom>
          <a:noFill/>
          <a:ln>
            <a:noFill/>
          </a:ln>
        </p:spPr>
      </p:pic>
      <p:sp>
        <p:nvSpPr>
          <p:cNvPr id="397" name="Google Shape;397;p29"/>
          <p:cNvSpPr txBox="1"/>
          <p:nvPr>
            <p:ph type="title"/>
          </p:nvPr>
        </p:nvSpPr>
        <p:spPr>
          <a:xfrm>
            <a:off x="270000" y="270000"/>
            <a:ext cx="7728600" cy="7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220">
                <a:solidFill>
                  <a:srgbClr val="000000"/>
                </a:solidFill>
                <a:latin typeface="Arial"/>
                <a:ea typeface="Arial"/>
                <a:cs typeface="Arial"/>
                <a:sym typeface="Arial"/>
              </a:rPr>
              <a:t>5.   </a:t>
            </a:r>
            <a:r>
              <a:rPr lang="pt-BR" sz="2220">
                <a:solidFill>
                  <a:srgbClr val="000000"/>
                </a:solidFill>
                <a:latin typeface="Arial"/>
                <a:ea typeface="Arial"/>
                <a:cs typeface="Arial"/>
                <a:sym typeface="Arial"/>
              </a:rPr>
              <a:t>Caso 2: Ataque ao Hillel Yaffe Medical Center (2021):</a:t>
            </a:r>
            <a:endParaRPr sz="2220">
              <a:solidFill>
                <a:srgbClr val="000000"/>
              </a:solidFill>
              <a:latin typeface="Arial"/>
              <a:ea typeface="Arial"/>
              <a:cs typeface="Arial"/>
              <a:sym typeface="Arial"/>
            </a:endParaRPr>
          </a:p>
        </p:txBody>
      </p:sp>
      <p:sp>
        <p:nvSpPr>
          <p:cNvPr id="398" name="Google Shape;398;p29"/>
          <p:cNvSpPr txBox="1"/>
          <p:nvPr>
            <p:ph idx="1" type="body"/>
          </p:nvPr>
        </p:nvSpPr>
        <p:spPr>
          <a:xfrm>
            <a:off x="270000" y="933675"/>
            <a:ext cx="8604000" cy="3926100"/>
          </a:xfrm>
          <a:prstGeom prst="rect">
            <a:avLst/>
          </a:prstGeom>
        </p:spPr>
        <p:txBody>
          <a:bodyPr anchorCtr="0" anchor="t" bIns="91425" lIns="91425" spcFirstLastPara="1" rIns="91425" wrap="square" tIns="91425">
            <a:normAutofit/>
          </a:bodyPr>
          <a:lstStyle/>
          <a:p>
            <a:pPr indent="0" lvl="0" marL="899999" rtl="0" algn="just">
              <a:lnSpc>
                <a:spcPct val="150000"/>
              </a:lnSpc>
              <a:spcBef>
                <a:spcPts val="1200"/>
              </a:spcBef>
              <a:spcAft>
                <a:spcPts val="0"/>
              </a:spcAft>
              <a:buClr>
                <a:schemeClr val="dk1"/>
              </a:buClr>
              <a:buSzPts val="1100"/>
              <a:buFont typeface="Arial"/>
              <a:buNone/>
            </a:pPr>
            <a:r>
              <a:rPr b="1" lang="pt-BR" sz="2200">
                <a:solidFill>
                  <a:srgbClr val="000000"/>
                </a:solidFill>
                <a:latin typeface="Arial"/>
                <a:ea typeface="Arial"/>
                <a:cs typeface="Arial"/>
                <a:sym typeface="Arial"/>
              </a:rPr>
              <a:t>5</a:t>
            </a:r>
            <a:r>
              <a:rPr b="1" lang="pt-BR" sz="2200">
                <a:solidFill>
                  <a:srgbClr val="000000"/>
                </a:solidFill>
                <a:latin typeface="Arial"/>
                <a:ea typeface="Arial"/>
                <a:cs typeface="Arial"/>
                <a:sym typeface="Arial"/>
              </a:rPr>
              <a:t>.1.   Descrição do Incidente:</a:t>
            </a:r>
            <a:r>
              <a:rPr lang="pt-BR" sz="2200">
                <a:solidFill>
                  <a:srgbClr val="000000"/>
                </a:solidFill>
                <a:latin typeface="Arial"/>
                <a:ea typeface="Arial"/>
                <a:cs typeface="Arial"/>
                <a:sym typeface="Arial"/>
              </a:rPr>
              <a:t> </a:t>
            </a:r>
            <a:endParaRPr sz="2200">
              <a:solidFill>
                <a:srgbClr val="000000"/>
              </a:solidFill>
              <a:latin typeface="Arial"/>
              <a:ea typeface="Arial"/>
              <a:cs typeface="Arial"/>
              <a:sym typeface="Arial"/>
            </a:endParaRPr>
          </a:p>
          <a:p>
            <a:pPr indent="-317500" lvl="0" marL="457200" rtl="0" algn="just">
              <a:lnSpc>
                <a:spcPct val="150000"/>
              </a:lnSpc>
              <a:spcBef>
                <a:spcPts val="1200"/>
              </a:spcBef>
              <a:spcAft>
                <a:spcPts val="0"/>
              </a:spcAft>
              <a:buClr>
                <a:srgbClr val="000000"/>
              </a:buClr>
              <a:buSzPts val="1400"/>
              <a:buChar char="●"/>
            </a:pPr>
            <a:r>
              <a:rPr b="1" lang="pt-BR" sz="1400">
                <a:solidFill>
                  <a:srgbClr val="000000"/>
                </a:solidFill>
                <a:latin typeface="Arial"/>
                <a:ea typeface="Arial"/>
                <a:cs typeface="Arial"/>
                <a:sym typeface="Arial"/>
              </a:rPr>
              <a:t>Incidente: </a:t>
            </a:r>
            <a:r>
              <a:rPr lang="pt-BR" sz="1400">
                <a:solidFill>
                  <a:srgbClr val="000000"/>
                </a:solidFill>
                <a:latin typeface="Arial"/>
                <a:ea typeface="Arial"/>
                <a:cs typeface="Arial"/>
                <a:sym typeface="Arial"/>
              </a:rPr>
              <a:t>Ataque de </a:t>
            </a:r>
            <a:r>
              <a:rPr i="1" lang="pt-BR" sz="1400">
                <a:solidFill>
                  <a:srgbClr val="000000"/>
                </a:solidFill>
                <a:latin typeface="Arial"/>
                <a:ea typeface="Arial"/>
                <a:cs typeface="Arial"/>
                <a:sym typeface="Arial"/>
              </a:rPr>
              <a:t>ransomware</a:t>
            </a:r>
            <a:r>
              <a:rPr lang="pt-BR" sz="1400">
                <a:solidFill>
                  <a:srgbClr val="000000"/>
                </a:solidFill>
                <a:latin typeface="Arial"/>
                <a:ea typeface="Arial"/>
                <a:cs typeface="Arial"/>
                <a:sym typeface="Arial"/>
              </a:rPr>
              <a:t> em outubro de 2021.</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Char char="●"/>
            </a:pPr>
            <a:r>
              <a:rPr b="1" lang="pt-BR" sz="1400">
                <a:solidFill>
                  <a:srgbClr val="000000"/>
                </a:solidFill>
                <a:latin typeface="Arial"/>
                <a:ea typeface="Arial"/>
                <a:cs typeface="Arial"/>
                <a:sym typeface="Arial"/>
              </a:rPr>
              <a:t>Impacto:</a:t>
            </a:r>
            <a:r>
              <a:rPr lang="pt-BR" sz="1400">
                <a:solidFill>
                  <a:srgbClr val="000000"/>
                </a:solidFill>
                <a:latin typeface="Arial"/>
                <a:ea typeface="Arial"/>
                <a:cs typeface="Arial"/>
                <a:sym typeface="Arial"/>
              </a:rPr>
              <a:t> Paralisação completa dos sistemas de TI do hospital (cirurgias inclusive).</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Char char="●"/>
            </a:pPr>
            <a:r>
              <a:rPr b="1" lang="pt-BR" sz="1400">
                <a:solidFill>
                  <a:srgbClr val="000000"/>
                </a:solidFill>
                <a:latin typeface="Arial"/>
                <a:ea typeface="Arial"/>
                <a:cs typeface="Arial"/>
                <a:sym typeface="Arial"/>
              </a:rPr>
              <a:t>Ação:</a:t>
            </a:r>
            <a:r>
              <a:rPr lang="pt-BR" sz="1400">
                <a:solidFill>
                  <a:srgbClr val="000000"/>
                </a:solidFill>
                <a:latin typeface="Arial"/>
                <a:ea typeface="Arial"/>
                <a:cs typeface="Arial"/>
                <a:sym typeface="Arial"/>
              </a:rPr>
              <a:t> Servidores e estações de trabalho foram criptografados.</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Font typeface="Arial"/>
              <a:buChar char="●"/>
            </a:pPr>
            <a:r>
              <a:rPr b="1" lang="pt-BR" sz="1400">
                <a:solidFill>
                  <a:srgbClr val="000000"/>
                </a:solidFill>
                <a:latin typeface="Arial"/>
                <a:ea typeface="Arial"/>
                <a:cs typeface="Arial"/>
                <a:sym typeface="Arial"/>
              </a:rPr>
              <a:t>Extorsão:</a:t>
            </a:r>
            <a:r>
              <a:rPr lang="pt-BR" sz="1400">
                <a:solidFill>
                  <a:srgbClr val="000000"/>
                </a:solidFill>
                <a:latin typeface="Arial"/>
                <a:ea typeface="Arial"/>
                <a:cs typeface="Arial"/>
                <a:sym typeface="Arial"/>
              </a:rPr>
              <a:t> O grupo exigiu um resgate multimilionário.</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Char char="●"/>
            </a:pPr>
            <a:r>
              <a:rPr b="1" lang="pt-BR" sz="1400">
                <a:solidFill>
                  <a:srgbClr val="000000"/>
                </a:solidFill>
                <a:latin typeface="Arial"/>
                <a:ea typeface="Arial"/>
                <a:cs typeface="Arial"/>
                <a:sym typeface="Arial"/>
              </a:rPr>
              <a:t>Desfecho:</a:t>
            </a:r>
            <a:r>
              <a:rPr lang="pt-BR" sz="1400">
                <a:solidFill>
                  <a:srgbClr val="000000"/>
                </a:solidFill>
                <a:latin typeface="Arial"/>
                <a:ea typeface="Arial"/>
                <a:cs typeface="Arial"/>
                <a:sym typeface="Arial"/>
              </a:rPr>
              <a:t> Com a ajuda do governo, o hospital conseguiu se recuperar e atualizar sua segurança. No entanto, levou um mês para recuperar os dados, nenhuma informação foi vazada, e nenhum equipamento médico vital foi afetado.</a:t>
            </a:r>
            <a:endParaRPr sz="1400">
              <a:solidFill>
                <a:srgbClr val="000000"/>
              </a:solidFill>
              <a:latin typeface="Arial"/>
              <a:ea typeface="Arial"/>
              <a:cs typeface="Arial"/>
              <a:sym typeface="Arial"/>
            </a:endParaRPr>
          </a:p>
          <a:p>
            <a:pPr indent="0" lvl="0" marL="0" rtl="0" algn="l">
              <a:spcBef>
                <a:spcPts val="1200"/>
              </a:spcBef>
              <a:spcAft>
                <a:spcPts val="1200"/>
              </a:spcAft>
              <a:buClr>
                <a:schemeClr val="dk1"/>
              </a:buClr>
              <a:buSzPts val="1100"/>
              <a:buFont typeface="Arial"/>
              <a:buNone/>
            </a:pPr>
            <a:r>
              <a:t/>
            </a:r>
            <a:endParaRPr/>
          </a:p>
        </p:txBody>
      </p:sp>
      <p:sp>
        <p:nvSpPr>
          <p:cNvPr id="399" name="Google Shape;399;p29"/>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0"/>
          <p:cNvSpPr txBox="1"/>
          <p:nvPr>
            <p:ph type="title"/>
          </p:nvPr>
        </p:nvSpPr>
        <p:spPr>
          <a:xfrm>
            <a:off x="270000" y="270000"/>
            <a:ext cx="4730100" cy="7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20">
                <a:solidFill>
                  <a:srgbClr val="000000"/>
                </a:solidFill>
                <a:latin typeface="Arial"/>
                <a:ea typeface="Arial"/>
                <a:cs typeface="Arial"/>
                <a:sym typeface="Arial"/>
              </a:rPr>
              <a:t>Como Hospitais devem agir:</a:t>
            </a:r>
            <a:endParaRPr sz="2220">
              <a:solidFill>
                <a:srgbClr val="000000"/>
              </a:solidFill>
              <a:latin typeface="Arial"/>
              <a:ea typeface="Arial"/>
              <a:cs typeface="Arial"/>
              <a:sym typeface="Arial"/>
            </a:endParaRPr>
          </a:p>
        </p:txBody>
      </p:sp>
      <p:sp>
        <p:nvSpPr>
          <p:cNvPr id="405" name="Google Shape;405;p30"/>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406" name="Google Shape;406;p30"/>
          <p:cNvPicPr preferRelativeResize="0"/>
          <p:nvPr/>
        </p:nvPicPr>
        <p:blipFill>
          <a:blip r:embed="rId3">
            <a:alphaModFix/>
          </a:blip>
          <a:stretch>
            <a:fillRect/>
          </a:stretch>
        </p:blipFill>
        <p:spPr>
          <a:xfrm>
            <a:off x="4318000" y="270000"/>
            <a:ext cx="4556000" cy="45686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1"/>
          <p:cNvSpPr txBox="1"/>
          <p:nvPr>
            <p:ph type="title"/>
          </p:nvPr>
        </p:nvSpPr>
        <p:spPr>
          <a:xfrm>
            <a:off x="270000" y="270000"/>
            <a:ext cx="8604000" cy="7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200">
                <a:solidFill>
                  <a:srgbClr val="000000"/>
                </a:solidFill>
                <a:latin typeface="Arial"/>
                <a:ea typeface="Arial"/>
                <a:cs typeface="Arial"/>
                <a:sym typeface="Arial"/>
              </a:rPr>
              <a:t>5</a:t>
            </a:r>
            <a:r>
              <a:rPr lang="pt-BR" sz="2200">
                <a:solidFill>
                  <a:srgbClr val="000000"/>
                </a:solidFill>
                <a:latin typeface="Arial"/>
                <a:ea typeface="Arial"/>
                <a:cs typeface="Arial"/>
                <a:sym typeface="Arial"/>
              </a:rPr>
              <a:t>.2.   </a:t>
            </a:r>
            <a:r>
              <a:rPr lang="pt-BR" sz="2200">
                <a:solidFill>
                  <a:srgbClr val="000000"/>
                </a:solidFill>
                <a:latin typeface="Arial"/>
                <a:ea typeface="Arial"/>
                <a:cs typeface="Arial"/>
                <a:sym typeface="Arial"/>
              </a:rPr>
              <a:t>Prejuízos:</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412" name="Google Shape;412;p31"/>
          <p:cNvSpPr txBox="1"/>
          <p:nvPr>
            <p:ph idx="1" type="body"/>
          </p:nvPr>
        </p:nvSpPr>
        <p:spPr>
          <a:xfrm>
            <a:off x="270000" y="1027800"/>
            <a:ext cx="8604000" cy="3832200"/>
          </a:xfrm>
          <a:prstGeom prst="rect">
            <a:avLst/>
          </a:prstGeom>
        </p:spPr>
        <p:txBody>
          <a:bodyPr anchorCtr="0" anchor="t" bIns="91425" lIns="91425" spcFirstLastPara="1" rIns="91425" wrap="square" tIns="91425">
            <a:normAutofit/>
          </a:bodyPr>
          <a:lstStyle/>
          <a:p>
            <a:pPr indent="0" lvl="0" marL="899999" rtl="0" algn="just">
              <a:lnSpc>
                <a:spcPct val="150000"/>
              </a:lnSpc>
              <a:spcBef>
                <a:spcPts val="1200"/>
              </a:spcBef>
              <a:spcAft>
                <a:spcPts val="0"/>
              </a:spcAft>
              <a:buNone/>
            </a:pPr>
            <a:r>
              <a:rPr b="1" lang="pt-BR" sz="1400">
                <a:solidFill>
                  <a:srgbClr val="000000"/>
                </a:solidFill>
                <a:latin typeface="Arial"/>
                <a:ea typeface="Arial"/>
                <a:cs typeface="Arial"/>
                <a:sym typeface="Arial"/>
              </a:rPr>
              <a:t>Prejuízos Operacionais:</a:t>
            </a:r>
            <a:endParaRPr b="1" sz="1400">
              <a:solidFill>
                <a:srgbClr val="000000"/>
              </a:solidFill>
              <a:latin typeface="Arial"/>
              <a:ea typeface="Arial"/>
              <a:cs typeface="Arial"/>
              <a:sym typeface="Arial"/>
            </a:endParaRPr>
          </a:p>
          <a:p>
            <a:pPr indent="-317500" lvl="1" marL="914400" rtl="0" algn="just">
              <a:lnSpc>
                <a:spcPct val="150000"/>
              </a:lnSpc>
              <a:spcBef>
                <a:spcPts val="1200"/>
              </a:spcBef>
              <a:spcAft>
                <a:spcPts val="0"/>
              </a:spcAft>
              <a:buClr>
                <a:srgbClr val="000000"/>
              </a:buClr>
              <a:buSzPts val="1400"/>
              <a:buFont typeface="Arial"/>
              <a:buChar char="○"/>
            </a:pPr>
            <a:r>
              <a:rPr lang="pt-BR" sz="1400">
                <a:solidFill>
                  <a:srgbClr val="000000"/>
                </a:solidFill>
                <a:latin typeface="Arial"/>
                <a:ea typeface="Arial"/>
                <a:cs typeface="Arial"/>
                <a:sym typeface="Arial"/>
              </a:rPr>
              <a:t>Interrupção crítica de serviços de saúde.</a:t>
            </a:r>
            <a:endParaRPr sz="1400">
              <a:solidFill>
                <a:srgbClr val="000000"/>
              </a:solidFill>
              <a:latin typeface="Arial"/>
              <a:ea typeface="Arial"/>
              <a:cs typeface="Arial"/>
              <a:sym typeface="Arial"/>
            </a:endParaRPr>
          </a:p>
          <a:p>
            <a:pPr indent="-317500" lvl="1" marL="914400"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Cancelamento de cirurgias, transferência de pacientes e retorno a registros manuais em papel.</a:t>
            </a:r>
            <a:endParaRPr sz="1400">
              <a:solidFill>
                <a:srgbClr val="000000"/>
              </a:solidFill>
              <a:latin typeface="Arial"/>
              <a:ea typeface="Arial"/>
              <a:cs typeface="Arial"/>
              <a:sym typeface="Arial"/>
            </a:endParaRPr>
          </a:p>
          <a:p>
            <a:pPr indent="0" lvl="0" marL="899999" rtl="0" algn="just">
              <a:lnSpc>
                <a:spcPct val="150000"/>
              </a:lnSpc>
              <a:spcBef>
                <a:spcPts val="1200"/>
              </a:spcBef>
              <a:spcAft>
                <a:spcPts val="0"/>
              </a:spcAft>
              <a:buNone/>
            </a:pPr>
            <a:r>
              <a:rPr b="1" lang="pt-BR" sz="1400">
                <a:solidFill>
                  <a:srgbClr val="000000"/>
                </a:solidFill>
                <a:latin typeface="Arial"/>
                <a:ea typeface="Arial"/>
                <a:cs typeface="Arial"/>
                <a:sym typeface="Arial"/>
              </a:rPr>
              <a:t>Prejuízos Financeiros e Sociais:</a:t>
            </a:r>
            <a:endParaRPr b="1" sz="1400">
              <a:solidFill>
                <a:srgbClr val="000000"/>
              </a:solidFill>
              <a:latin typeface="Arial"/>
              <a:ea typeface="Arial"/>
              <a:cs typeface="Arial"/>
              <a:sym typeface="Arial"/>
            </a:endParaRPr>
          </a:p>
          <a:p>
            <a:pPr indent="-317500" lvl="1" marL="914400" rtl="0" algn="just">
              <a:lnSpc>
                <a:spcPct val="150000"/>
              </a:lnSpc>
              <a:spcBef>
                <a:spcPts val="1200"/>
              </a:spcBef>
              <a:spcAft>
                <a:spcPts val="0"/>
              </a:spcAft>
              <a:buClr>
                <a:srgbClr val="000000"/>
              </a:buClr>
              <a:buSzPts val="1400"/>
              <a:buFont typeface="Arial"/>
              <a:buChar char="○"/>
            </a:pPr>
            <a:r>
              <a:rPr lang="pt-BR" sz="1400">
                <a:solidFill>
                  <a:srgbClr val="000000"/>
                </a:solidFill>
                <a:latin typeface="Arial"/>
                <a:ea typeface="Arial"/>
                <a:cs typeface="Arial"/>
                <a:sym typeface="Arial"/>
              </a:rPr>
              <a:t>Custos elevados com recuperação e perda de receita.</a:t>
            </a:r>
            <a:endParaRPr sz="1400">
              <a:solidFill>
                <a:srgbClr val="000000"/>
              </a:solidFill>
              <a:latin typeface="Arial"/>
              <a:ea typeface="Arial"/>
              <a:cs typeface="Arial"/>
              <a:sym typeface="Arial"/>
            </a:endParaRPr>
          </a:p>
          <a:p>
            <a:pPr indent="-317500" lvl="1" marL="914400"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Pânico social e debate nacional sobre a vulnerabilidade do setor de saúde.</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413" name="Google Shape;413;p31"/>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056750" y="270000"/>
            <a:ext cx="7030500" cy="5451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SzPts val="990"/>
              <a:buNone/>
            </a:pPr>
            <a:r>
              <a:rPr lang="pt-BR" sz="2220">
                <a:latin typeface="Arial"/>
                <a:ea typeface="Arial"/>
                <a:cs typeface="Arial"/>
                <a:sym typeface="Arial"/>
              </a:rPr>
              <a:t>Sumário:</a:t>
            </a:r>
            <a:endParaRPr sz="2220">
              <a:latin typeface="Arial"/>
              <a:ea typeface="Arial"/>
              <a:cs typeface="Arial"/>
              <a:sym typeface="Arial"/>
            </a:endParaRPr>
          </a:p>
        </p:txBody>
      </p:sp>
      <p:sp>
        <p:nvSpPr>
          <p:cNvPr id="286" name="Google Shape;286;p14"/>
          <p:cNvSpPr txBox="1"/>
          <p:nvPr>
            <p:ph idx="1" type="body"/>
          </p:nvPr>
        </p:nvSpPr>
        <p:spPr>
          <a:xfrm>
            <a:off x="1115650" y="815100"/>
            <a:ext cx="7153500" cy="4058400"/>
          </a:xfrm>
          <a:prstGeom prst="rect">
            <a:avLst/>
          </a:prstGeom>
        </p:spPr>
        <p:txBody>
          <a:bodyPr anchorCtr="0" anchor="t" bIns="91425" lIns="91425" spcFirstLastPara="1" rIns="91425" wrap="square" tIns="91425">
            <a:noAutofit/>
          </a:bodyPr>
          <a:lstStyle/>
          <a:p>
            <a:pPr indent="-317500" lvl="0" marL="457200" rtl="0" algn="just">
              <a:lnSpc>
                <a:spcPct val="140000"/>
              </a:lnSpc>
              <a:spcBef>
                <a:spcPts val="0"/>
              </a:spcBef>
              <a:spcAft>
                <a:spcPts val="0"/>
              </a:spcAft>
              <a:buClr>
                <a:srgbClr val="000000"/>
              </a:buClr>
              <a:buSzPts val="1400"/>
              <a:buChar char="●"/>
            </a:pPr>
            <a:r>
              <a:rPr b="1" lang="pt-BR" sz="1400">
                <a:solidFill>
                  <a:srgbClr val="000000"/>
                </a:solidFill>
                <a:latin typeface="Arial"/>
                <a:ea typeface="Arial"/>
                <a:cs typeface="Arial"/>
                <a:sym typeface="Arial"/>
              </a:rPr>
              <a:t>1. </a:t>
            </a:r>
            <a:r>
              <a:rPr b="1" lang="pt-BR" sz="1400">
                <a:solidFill>
                  <a:srgbClr val="000000"/>
                </a:solidFill>
                <a:latin typeface="Arial"/>
                <a:ea typeface="Arial"/>
                <a:cs typeface="Arial"/>
                <a:sym typeface="Arial"/>
              </a:rPr>
              <a:t>Introdução: </a:t>
            </a:r>
            <a:r>
              <a:rPr lang="pt-BR" sz="1400">
                <a:solidFill>
                  <a:srgbClr val="000000"/>
                </a:solidFill>
                <a:latin typeface="Arial"/>
                <a:ea typeface="Arial"/>
                <a:cs typeface="Arial"/>
                <a:sym typeface="Arial"/>
              </a:rPr>
              <a:t>……………………………………………………………………..…. </a:t>
            </a:r>
            <a:r>
              <a:rPr lang="pt-BR" sz="1400" u="sng">
                <a:solidFill>
                  <a:srgbClr val="000000"/>
                </a:solidFill>
                <a:latin typeface="Arial"/>
                <a:ea typeface="Arial"/>
                <a:cs typeface="Arial"/>
                <a:sym typeface="Arial"/>
                <a:hlinkClick action="ppaction://hlinksldjump" r:id="rId3">
                  <a:extLst>
                    <a:ext uri="{A12FA001-AC4F-418D-AE19-62706E023703}">
                      <ahyp:hlinkClr val="tx"/>
                    </a:ext>
                  </a:extLst>
                </a:hlinkClick>
              </a:rPr>
              <a:t>3</a:t>
            </a:r>
            <a:endParaRPr sz="1400">
              <a:solidFill>
                <a:srgbClr val="000000"/>
              </a:solidFill>
              <a:latin typeface="Arial"/>
              <a:ea typeface="Arial"/>
              <a:cs typeface="Arial"/>
              <a:sym typeface="Arial"/>
            </a:endParaRPr>
          </a:p>
          <a:p>
            <a:pPr indent="-317500" lvl="0" marL="457200" rtl="0" algn="just">
              <a:lnSpc>
                <a:spcPct val="140000"/>
              </a:lnSpc>
              <a:spcBef>
                <a:spcPts val="0"/>
              </a:spcBef>
              <a:spcAft>
                <a:spcPts val="0"/>
              </a:spcAft>
              <a:buClr>
                <a:srgbClr val="000000"/>
              </a:buClr>
              <a:buSzPts val="1400"/>
              <a:buChar char="●"/>
            </a:pPr>
            <a:r>
              <a:rPr b="1" lang="pt-BR" sz="1400">
                <a:solidFill>
                  <a:srgbClr val="000000"/>
                </a:solidFill>
                <a:latin typeface="Arial"/>
                <a:ea typeface="Arial"/>
                <a:cs typeface="Arial"/>
                <a:sym typeface="Arial"/>
              </a:rPr>
              <a:t>2.1 </a:t>
            </a:r>
            <a:r>
              <a:rPr b="1" lang="pt-BR" sz="1400">
                <a:solidFill>
                  <a:srgbClr val="000000"/>
                </a:solidFill>
                <a:latin typeface="Arial"/>
                <a:ea typeface="Arial"/>
                <a:cs typeface="Arial"/>
                <a:sym typeface="Arial"/>
              </a:rPr>
              <a:t>Objetivo Geral: </a:t>
            </a:r>
            <a:r>
              <a:rPr lang="pt-BR" sz="1400">
                <a:solidFill>
                  <a:srgbClr val="000000"/>
                </a:solidFill>
                <a:latin typeface="Arial"/>
                <a:ea typeface="Arial"/>
                <a:cs typeface="Arial"/>
                <a:sym typeface="Arial"/>
              </a:rPr>
              <a:t>……………………………………………………………</a:t>
            </a:r>
            <a:r>
              <a:rPr lang="pt-BR" sz="1400">
                <a:solidFill>
                  <a:srgbClr val="000000"/>
                </a:solidFill>
                <a:latin typeface="Arial"/>
                <a:ea typeface="Arial"/>
                <a:cs typeface="Arial"/>
                <a:sym typeface="Arial"/>
              </a:rPr>
              <a:t>....</a:t>
            </a:r>
            <a:r>
              <a:rPr lang="pt-BR" sz="1400">
                <a:solidFill>
                  <a:srgbClr val="000000"/>
                </a:solidFill>
                <a:latin typeface="Arial"/>
                <a:ea typeface="Arial"/>
                <a:cs typeface="Arial"/>
                <a:sym typeface="Arial"/>
              </a:rPr>
              <a:t>….. </a:t>
            </a:r>
            <a:r>
              <a:rPr lang="pt-BR" sz="1400" u="sng">
                <a:solidFill>
                  <a:srgbClr val="000000"/>
                </a:solidFill>
                <a:latin typeface="Arial"/>
                <a:ea typeface="Arial"/>
                <a:cs typeface="Arial"/>
                <a:sym typeface="Arial"/>
                <a:hlinkClick action="ppaction://hlinksldjump" r:id="rId4">
                  <a:extLst>
                    <a:ext uri="{A12FA001-AC4F-418D-AE19-62706E023703}">
                      <ahyp:hlinkClr val="tx"/>
                    </a:ext>
                  </a:extLst>
                </a:hlinkClick>
              </a:rPr>
              <a:t>4</a:t>
            </a:r>
            <a:endParaRPr sz="1400">
              <a:solidFill>
                <a:srgbClr val="000000"/>
              </a:solidFill>
              <a:latin typeface="Arial"/>
              <a:ea typeface="Arial"/>
              <a:cs typeface="Arial"/>
              <a:sym typeface="Arial"/>
            </a:endParaRPr>
          </a:p>
          <a:p>
            <a:pPr indent="-317500" lvl="0" marL="457200" rtl="0" algn="just">
              <a:lnSpc>
                <a:spcPct val="140000"/>
              </a:lnSpc>
              <a:spcBef>
                <a:spcPts val="0"/>
              </a:spcBef>
              <a:spcAft>
                <a:spcPts val="0"/>
              </a:spcAft>
              <a:buClr>
                <a:srgbClr val="000000"/>
              </a:buClr>
              <a:buSzPts val="1400"/>
              <a:buChar char="●"/>
            </a:pPr>
            <a:r>
              <a:rPr b="1" lang="pt-BR" sz="1400">
                <a:solidFill>
                  <a:srgbClr val="000000"/>
                </a:solidFill>
                <a:latin typeface="Arial"/>
                <a:ea typeface="Arial"/>
                <a:cs typeface="Arial"/>
                <a:sym typeface="Arial"/>
              </a:rPr>
              <a:t>2.2 </a:t>
            </a:r>
            <a:r>
              <a:rPr b="1" lang="pt-BR" sz="1400">
                <a:solidFill>
                  <a:srgbClr val="000000"/>
                </a:solidFill>
                <a:latin typeface="Arial"/>
                <a:ea typeface="Arial"/>
                <a:cs typeface="Arial"/>
                <a:sym typeface="Arial"/>
              </a:rPr>
              <a:t>Objetivo Específico: </a:t>
            </a:r>
            <a:r>
              <a:rPr lang="pt-BR" sz="1400">
                <a:solidFill>
                  <a:srgbClr val="000000"/>
                </a:solidFill>
                <a:latin typeface="Arial"/>
                <a:ea typeface="Arial"/>
                <a:cs typeface="Arial"/>
                <a:sym typeface="Arial"/>
              </a:rPr>
              <a:t>……………………………………………………………. </a:t>
            </a:r>
            <a:r>
              <a:rPr lang="pt-BR" sz="1400" u="sng">
                <a:solidFill>
                  <a:srgbClr val="000000"/>
                </a:solidFill>
                <a:latin typeface="Arial"/>
                <a:ea typeface="Arial"/>
                <a:cs typeface="Arial"/>
                <a:sym typeface="Arial"/>
                <a:hlinkClick action="ppaction://hlinksldjump" r:id="rId5">
                  <a:extLst>
                    <a:ext uri="{A12FA001-AC4F-418D-AE19-62706E023703}">
                      <ahyp:hlinkClr val="tx"/>
                    </a:ext>
                  </a:extLst>
                </a:hlinkClick>
              </a:rPr>
              <a:t>5</a:t>
            </a:r>
            <a:endParaRPr sz="1400">
              <a:solidFill>
                <a:srgbClr val="000000"/>
              </a:solidFill>
              <a:latin typeface="Arial"/>
              <a:ea typeface="Arial"/>
              <a:cs typeface="Arial"/>
              <a:sym typeface="Arial"/>
            </a:endParaRPr>
          </a:p>
          <a:p>
            <a:pPr indent="-317500" lvl="0" marL="457200" rtl="0" algn="just">
              <a:lnSpc>
                <a:spcPct val="140000"/>
              </a:lnSpc>
              <a:spcBef>
                <a:spcPts val="0"/>
              </a:spcBef>
              <a:spcAft>
                <a:spcPts val="0"/>
              </a:spcAft>
              <a:buClr>
                <a:srgbClr val="000000"/>
              </a:buClr>
              <a:buSzPts val="1400"/>
              <a:buFont typeface="Arial"/>
              <a:buChar char="●"/>
            </a:pPr>
            <a:r>
              <a:rPr b="1" lang="pt-BR" sz="1400">
                <a:solidFill>
                  <a:srgbClr val="000000"/>
                </a:solidFill>
                <a:latin typeface="Arial"/>
                <a:ea typeface="Arial"/>
                <a:cs typeface="Arial"/>
                <a:sym typeface="Arial"/>
              </a:rPr>
              <a:t>3.1 Hacking: </a:t>
            </a:r>
            <a:r>
              <a:rPr lang="pt-BR" sz="1400">
                <a:solidFill>
                  <a:srgbClr val="000000"/>
                </a:solidFill>
                <a:latin typeface="Arial"/>
                <a:ea typeface="Arial"/>
                <a:cs typeface="Arial"/>
                <a:sym typeface="Arial"/>
              </a:rPr>
              <a:t>………………………………………………………………</a:t>
            </a:r>
            <a:r>
              <a:rPr lang="pt-BR" sz="1400">
                <a:solidFill>
                  <a:srgbClr val="000000"/>
                </a:solidFill>
                <a:latin typeface="Arial"/>
                <a:ea typeface="Arial"/>
                <a:cs typeface="Arial"/>
                <a:sym typeface="Arial"/>
              </a:rPr>
              <a:t>....</a:t>
            </a:r>
            <a:r>
              <a:rPr lang="pt-BR" sz="1400">
                <a:solidFill>
                  <a:srgbClr val="000000"/>
                </a:solidFill>
                <a:latin typeface="Arial"/>
                <a:ea typeface="Arial"/>
                <a:cs typeface="Arial"/>
                <a:sym typeface="Arial"/>
              </a:rPr>
              <a:t>……….. </a:t>
            </a:r>
            <a:r>
              <a:rPr lang="pt-BR" sz="1400" u="sng">
                <a:solidFill>
                  <a:srgbClr val="000000"/>
                </a:solidFill>
                <a:latin typeface="Arial"/>
                <a:ea typeface="Arial"/>
                <a:cs typeface="Arial"/>
                <a:sym typeface="Arial"/>
                <a:hlinkClick action="ppaction://hlinksldjump" r:id="rId6">
                  <a:extLst>
                    <a:ext uri="{A12FA001-AC4F-418D-AE19-62706E023703}">
                      <ahyp:hlinkClr val="tx"/>
                    </a:ext>
                  </a:extLst>
                </a:hlinkClick>
              </a:rPr>
              <a:t>6</a:t>
            </a:r>
            <a:endParaRPr sz="1400">
              <a:solidFill>
                <a:srgbClr val="000000"/>
              </a:solidFill>
              <a:latin typeface="Arial"/>
              <a:ea typeface="Arial"/>
              <a:cs typeface="Arial"/>
              <a:sym typeface="Arial"/>
            </a:endParaRPr>
          </a:p>
          <a:p>
            <a:pPr indent="-317500" lvl="0" marL="457200" rtl="0" algn="just">
              <a:lnSpc>
                <a:spcPct val="140000"/>
              </a:lnSpc>
              <a:spcBef>
                <a:spcPts val="0"/>
              </a:spcBef>
              <a:spcAft>
                <a:spcPts val="0"/>
              </a:spcAft>
              <a:buClr>
                <a:srgbClr val="000000"/>
              </a:buClr>
              <a:buSzPts val="1400"/>
              <a:buFont typeface="Arial"/>
              <a:buChar char="●"/>
            </a:pPr>
            <a:r>
              <a:rPr b="1" lang="pt-BR" sz="1400">
                <a:solidFill>
                  <a:srgbClr val="000000"/>
                </a:solidFill>
                <a:latin typeface="Arial"/>
                <a:ea typeface="Arial"/>
                <a:cs typeface="Arial"/>
                <a:sym typeface="Arial"/>
              </a:rPr>
              <a:t>3.2 Diferença de Ethical Hacker (Hacker) e Hacker (Cracker): </a:t>
            </a:r>
            <a:r>
              <a:rPr lang="pt-BR" sz="1400">
                <a:solidFill>
                  <a:srgbClr val="000000"/>
                </a:solidFill>
                <a:latin typeface="Arial"/>
                <a:ea typeface="Arial"/>
                <a:cs typeface="Arial"/>
                <a:sym typeface="Arial"/>
              </a:rPr>
              <a:t>……………… </a:t>
            </a:r>
            <a:r>
              <a:rPr lang="pt-BR" sz="1400" u="sng">
                <a:solidFill>
                  <a:srgbClr val="000000"/>
                </a:solidFill>
                <a:latin typeface="Arial"/>
                <a:ea typeface="Arial"/>
                <a:cs typeface="Arial"/>
                <a:sym typeface="Arial"/>
                <a:hlinkClick action="ppaction://hlinksldjump" r:id="rId7">
                  <a:extLst>
                    <a:ext uri="{A12FA001-AC4F-418D-AE19-62706E023703}">
                      <ahyp:hlinkClr val="tx"/>
                    </a:ext>
                  </a:extLst>
                </a:hlinkClick>
              </a:rPr>
              <a:t>7</a:t>
            </a:r>
            <a:endParaRPr sz="1400">
              <a:solidFill>
                <a:srgbClr val="000000"/>
              </a:solidFill>
              <a:latin typeface="Arial"/>
              <a:ea typeface="Arial"/>
              <a:cs typeface="Arial"/>
              <a:sym typeface="Arial"/>
            </a:endParaRPr>
          </a:p>
          <a:p>
            <a:pPr indent="-317500" lvl="0" marL="457200" rtl="0" algn="just">
              <a:lnSpc>
                <a:spcPct val="140000"/>
              </a:lnSpc>
              <a:spcBef>
                <a:spcPts val="0"/>
              </a:spcBef>
              <a:spcAft>
                <a:spcPts val="0"/>
              </a:spcAft>
              <a:buClr>
                <a:srgbClr val="000000"/>
              </a:buClr>
              <a:buSzPts val="1400"/>
              <a:buFont typeface="Arial"/>
              <a:buChar char="●"/>
            </a:pPr>
            <a:r>
              <a:rPr b="1" lang="pt-BR" sz="1400">
                <a:solidFill>
                  <a:srgbClr val="000000"/>
                </a:solidFill>
                <a:latin typeface="Arial"/>
                <a:ea typeface="Arial"/>
                <a:cs typeface="Arial"/>
                <a:sym typeface="Arial"/>
              </a:rPr>
              <a:t>3.3 Hacktivismo Contra Israel: </a:t>
            </a:r>
            <a:r>
              <a:rPr lang="pt-BR" sz="1400">
                <a:solidFill>
                  <a:srgbClr val="000000"/>
                </a:solidFill>
                <a:latin typeface="Arial"/>
                <a:ea typeface="Arial"/>
                <a:cs typeface="Arial"/>
                <a:sym typeface="Arial"/>
              </a:rPr>
              <a:t>……………………………………………………. </a:t>
            </a:r>
            <a:r>
              <a:rPr lang="pt-BR" sz="1400" u="sng">
                <a:solidFill>
                  <a:srgbClr val="000000"/>
                </a:solidFill>
                <a:latin typeface="Arial"/>
                <a:ea typeface="Arial"/>
                <a:cs typeface="Arial"/>
                <a:sym typeface="Arial"/>
                <a:hlinkClick action="ppaction://hlinksldjump" r:id="rId8">
                  <a:extLst>
                    <a:ext uri="{A12FA001-AC4F-418D-AE19-62706E023703}">
                      <ahyp:hlinkClr val="tx"/>
                    </a:ext>
                  </a:extLst>
                </a:hlinkClick>
              </a:rPr>
              <a:t>8</a:t>
            </a:r>
            <a:endParaRPr sz="1400">
              <a:solidFill>
                <a:srgbClr val="000000"/>
              </a:solidFill>
              <a:latin typeface="Arial"/>
              <a:ea typeface="Arial"/>
              <a:cs typeface="Arial"/>
              <a:sym typeface="Arial"/>
            </a:endParaRPr>
          </a:p>
          <a:p>
            <a:pPr indent="-317500" lvl="0" marL="457200" rtl="0" algn="just">
              <a:lnSpc>
                <a:spcPct val="140000"/>
              </a:lnSpc>
              <a:spcBef>
                <a:spcPts val="0"/>
              </a:spcBef>
              <a:spcAft>
                <a:spcPts val="0"/>
              </a:spcAft>
              <a:buClr>
                <a:srgbClr val="000000"/>
              </a:buClr>
              <a:buSzPts val="1400"/>
              <a:buChar char="●"/>
            </a:pPr>
            <a:r>
              <a:rPr b="1" lang="pt-BR" sz="1400">
                <a:solidFill>
                  <a:srgbClr val="000000"/>
                </a:solidFill>
                <a:latin typeface="Arial"/>
                <a:ea typeface="Arial"/>
                <a:cs typeface="Arial"/>
                <a:sym typeface="Arial"/>
              </a:rPr>
              <a:t>4. </a:t>
            </a:r>
            <a:r>
              <a:rPr b="1" lang="pt-BR" sz="1400">
                <a:solidFill>
                  <a:srgbClr val="000000"/>
                </a:solidFill>
                <a:latin typeface="Arial"/>
                <a:ea typeface="Arial"/>
                <a:cs typeface="Arial"/>
                <a:sym typeface="Arial"/>
              </a:rPr>
              <a:t>Caso 1: </a:t>
            </a:r>
            <a:r>
              <a:rPr lang="pt-BR" sz="1400">
                <a:solidFill>
                  <a:srgbClr val="000000"/>
                </a:solidFill>
                <a:latin typeface="Arial"/>
                <a:ea typeface="Arial"/>
                <a:cs typeface="Arial"/>
                <a:sym typeface="Arial"/>
              </a:rPr>
              <a:t>…………………………………………………………………………….. </a:t>
            </a:r>
            <a:r>
              <a:rPr lang="pt-BR" sz="1400" u="sng">
                <a:solidFill>
                  <a:srgbClr val="000000"/>
                </a:solidFill>
                <a:latin typeface="Arial"/>
                <a:ea typeface="Arial"/>
                <a:cs typeface="Arial"/>
                <a:sym typeface="Arial"/>
                <a:hlinkClick action="ppaction://hlinksldjump" r:id="rId9">
                  <a:extLst>
                    <a:ext uri="{A12FA001-AC4F-418D-AE19-62706E023703}">
                      <ahyp:hlinkClr val="tx"/>
                    </a:ext>
                  </a:extLst>
                </a:hlinkClick>
              </a:rPr>
              <a:t>11</a:t>
            </a:r>
            <a:endParaRPr sz="1400">
              <a:solidFill>
                <a:srgbClr val="000000"/>
              </a:solidFill>
              <a:latin typeface="Arial"/>
              <a:ea typeface="Arial"/>
              <a:cs typeface="Arial"/>
              <a:sym typeface="Arial"/>
            </a:endParaRPr>
          </a:p>
          <a:p>
            <a:pPr indent="-317500" lvl="0" marL="457200" rtl="0" algn="just">
              <a:lnSpc>
                <a:spcPct val="140000"/>
              </a:lnSpc>
              <a:spcBef>
                <a:spcPts val="0"/>
              </a:spcBef>
              <a:spcAft>
                <a:spcPts val="0"/>
              </a:spcAft>
              <a:buClr>
                <a:srgbClr val="000000"/>
              </a:buClr>
              <a:buSzPts val="1400"/>
              <a:buChar char="●"/>
            </a:pPr>
            <a:r>
              <a:rPr b="1" lang="pt-BR" sz="1400">
                <a:solidFill>
                  <a:srgbClr val="000000"/>
                </a:solidFill>
                <a:latin typeface="Arial"/>
                <a:ea typeface="Arial"/>
                <a:cs typeface="Arial"/>
                <a:sym typeface="Arial"/>
              </a:rPr>
              <a:t>5. </a:t>
            </a:r>
            <a:r>
              <a:rPr b="1" lang="pt-BR" sz="1400">
                <a:solidFill>
                  <a:srgbClr val="000000"/>
                </a:solidFill>
                <a:latin typeface="Arial"/>
                <a:ea typeface="Arial"/>
                <a:cs typeface="Arial"/>
                <a:sym typeface="Arial"/>
              </a:rPr>
              <a:t>Caso 2: </a:t>
            </a:r>
            <a:r>
              <a:rPr lang="pt-BR" sz="1400">
                <a:solidFill>
                  <a:srgbClr val="000000"/>
                </a:solidFill>
                <a:latin typeface="Arial"/>
                <a:ea typeface="Arial"/>
                <a:cs typeface="Arial"/>
                <a:sym typeface="Arial"/>
              </a:rPr>
              <a:t>…………………………………………………….………………………. </a:t>
            </a:r>
            <a:r>
              <a:rPr lang="pt-BR" sz="1400" u="sng">
                <a:solidFill>
                  <a:srgbClr val="000000"/>
                </a:solidFill>
                <a:latin typeface="Arial"/>
                <a:ea typeface="Arial"/>
                <a:cs typeface="Arial"/>
                <a:sym typeface="Arial"/>
                <a:hlinkClick action="ppaction://hlinksldjump" r:id="rId10">
                  <a:extLst>
                    <a:ext uri="{A12FA001-AC4F-418D-AE19-62706E023703}">
                      <ahyp:hlinkClr val="tx"/>
                    </a:ext>
                  </a:extLst>
                </a:hlinkClick>
              </a:rPr>
              <a:t>17</a:t>
            </a:r>
            <a:endParaRPr sz="1400">
              <a:solidFill>
                <a:srgbClr val="000000"/>
              </a:solidFill>
              <a:latin typeface="Arial"/>
              <a:ea typeface="Arial"/>
              <a:cs typeface="Arial"/>
              <a:sym typeface="Arial"/>
            </a:endParaRPr>
          </a:p>
          <a:p>
            <a:pPr indent="-317500" lvl="0" marL="457200" rtl="0" algn="just">
              <a:lnSpc>
                <a:spcPct val="140000"/>
              </a:lnSpc>
              <a:spcBef>
                <a:spcPts val="0"/>
              </a:spcBef>
              <a:spcAft>
                <a:spcPts val="0"/>
              </a:spcAft>
              <a:buClr>
                <a:srgbClr val="000000"/>
              </a:buClr>
              <a:buSzPts val="1400"/>
              <a:buChar char="●"/>
            </a:pPr>
            <a:r>
              <a:rPr b="1" lang="pt-BR" sz="1400">
                <a:solidFill>
                  <a:srgbClr val="000000"/>
                </a:solidFill>
                <a:latin typeface="Arial"/>
                <a:ea typeface="Arial"/>
                <a:cs typeface="Arial"/>
                <a:sym typeface="Arial"/>
              </a:rPr>
              <a:t>6. Caso 3: </a:t>
            </a:r>
            <a:r>
              <a:rPr lang="pt-BR" sz="1400">
                <a:solidFill>
                  <a:srgbClr val="000000"/>
                </a:solidFill>
                <a:latin typeface="Arial"/>
                <a:ea typeface="Arial"/>
                <a:cs typeface="Arial"/>
                <a:sym typeface="Arial"/>
              </a:rPr>
              <a:t>…………………………………………………………………….………. </a:t>
            </a:r>
            <a:r>
              <a:rPr lang="pt-BR" sz="1400" u="sng">
                <a:solidFill>
                  <a:srgbClr val="000000"/>
                </a:solidFill>
                <a:latin typeface="Arial"/>
                <a:ea typeface="Arial"/>
                <a:cs typeface="Arial"/>
                <a:sym typeface="Arial"/>
                <a:hlinkClick action="ppaction://hlinksldjump" r:id="rId11">
                  <a:extLst>
                    <a:ext uri="{A12FA001-AC4F-418D-AE19-62706E023703}">
                      <ahyp:hlinkClr val="tx"/>
                    </a:ext>
                  </a:extLst>
                </a:hlinkClick>
              </a:rPr>
              <a:t>24</a:t>
            </a:r>
            <a:endParaRPr sz="1400">
              <a:solidFill>
                <a:srgbClr val="000000"/>
              </a:solidFill>
              <a:latin typeface="Arial"/>
              <a:ea typeface="Arial"/>
              <a:cs typeface="Arial"/>
              <a:sym typeface="Arial"/>
            </a:endParaRPr>
          </a:p>
          <a:p>
            <a:pPr indent="-317500" lvl="0" marL="457200" rtl="0" algn="just">
              <a:lnSpc>
                <a:spcPct val="140000"/>
              </a:lnSpc>
              <a:spcBef>
                <a:spcPts val="0"/>
              </a:spcBef>
              <a:spcAft>
                <a:spcPts val="0"/>
              </a:spcAft>
              <a:buClr>
                <a:srgbClr val="000000"/>
              </a:buClr>
              <a:buSzPts val="1400"/>
              <a:buChar char="●"/>
            </a:pPr>
            <a:r>
              <a:rPr b="1" lang="pt-BR" sz="1400">
                <a:solidFill>
                  <a:srgbClr val="000000"/>
                </a:solidFill>
                <a:latin typeface="Arial"/>
                <a:ea typeface="Arial"/>
                <a:cs typeface="Arial"/>
                <a:sym typeface="Arial"/>
              </a:rPr>
              <a:t>7. Conclusão: </a:t>
            </a:r>
            <a:r>
              <a:rPr lang="pt-BR" sz="1400">
                <a:solidFill>
                  <a:srgbClr val="000000"/>
                </a:solidFill>
                <a:latin typeface="Arial"/>
                <a:ea typeface="Arial"/>
                <a:cs typeface="Arial"/>
                <a:sym typeface="Arial"/>
              </a:rPr>
              <a:t>……………………………………………………………………….. </a:t>
            </a:r>
            <a:r>
              <a:rPr lang="pt-BR" sz="1400" u="sng">
                <a:solidFill>
                  <a:srgbClr val="000000"/>
                </a:solidFill>
                <a:latin typeface="Arial"/>
                <a:ea typeface="Arial"/>
                <a:cs typeface="Arial"/>
                <a:sym typeface="Arial"/>
                <a:hlinkClick action="ppaction://hlinksldjump" r:id="rId12">
                  <a:extLst>
                    <a:ext uri="{A12FA001-AC4F-418D-AE19-62706E023703}">
                      <ahyp:hlinkClr val="tx"/>
                    </a:ext>
                  </a:extLst>
                </a:hlinkClick>
              </a:rPr>
              <a:t>29</a:t>
            </a:r>
            <a:endParaRPr sz="1400">
              <a:solidFill>
                <a:srgbClr val="000000"/>
              </a:solidFill>
              <a:latin typeface="Arial"/>
              <a:ea typeface="Arial"/>
              <a:cs typeface="Arial"/>
              <a:sym typeface="Arial"/>
            </a:endParaRPr>
          </a:p>
          <a:p>
            <a:pPr indent="-317500" lvl="0" marL="457200" rtl="0" algn="just">
              <a:lnSpc>
                <a:spcPct val="140000"/>
              </a:lnSpc>
              <a:spcBef>
                <a:spcPts val="0"/>
              </a:spcBef>
              <a:spcAft>
                <a:spcPts val="0"/>
              </a:spcAft>
              <a:buClr>
                <a:srgbClr val="000000"/>
              </a:buClr>
              <a:buSzPts val="1400"/>
              <a:buChar char="●"/>
            </a:pPr>
            <a:r>
              <a:rPr b="1" lang="pt-BR" sz="1400">
                <a:solidFill>
                  <a:srgbClr val="000000"/>
                </a:solidFill>
                <a:latin typeface="Arial"/>
                <a:ea typeface="Arial"/>
                <a:cs typeface="Arial"/>
                <a:sym typeface="Arial"/>
              </a:rPr>
              <a:t>8. Referências Bibliográficas: </a:t>
            </a:r>
            <a:r>
              <a:rPr lang="pt-BR" sz="1400">
                <a:solidFill>
                  <a:srgbClr val="000000"/>
                </a:solidFill>
                <a:latin typeface="Arial"/>
                <a:ea typeface="Arial"/>
                <a:cs typeface="Arial"/>
                <a:sym typeface="Arial"/>
              </a:rPr>
              <a:t>……………………………………………………. </a:t>
            </a:r>
            <a:r>
              <a:rPr lang="pt-BR" sz="1400" u="sng">
                <a:solidFill>
                  <a:srgbClr val="000000"/>
                </a:solidFill>
                <a:latin typeface="Arial"/>
                <a:ea typeface="Arial"/>
                <a:cs typeface="Arial"/>
                <a:sym typeface="Arial"/>
                <a:hlinkClick action="ppaction://hlinksldjump" r:id="rId13">
                  <a:extLst>
                    <a:ext uri="{A12FA001-AC4F-418D-AE19-62706E023703}">
                      <ahyp:hlinkClr val="tx"/>
                    </a:ext>
                  </a:extLst>
                </a:hlinkClick>
              </a:rPr>
              <a:t>30</a:t>
            </a:r>
            <a:endParaRPr sz="1400">
              <a:solidFill>
                <a:srgbClr val="000000"/>
              </a:solidFill>
              <a:latin typeface="Arial"/>
              <a:ea typeface="Arial"/>
              <a:cs typeface="Arial"/>
              <a:sym typeface="Arial"/>
            </a:endParaRPr>
          </a:p>
        </p:txBody>
      </p:sp>
      <p:sp>
        <p:nvSpPr>
          <p:cNvPr id="287" name="Google Shape;287;p14"/>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2"/>
          <p:cNvSpPr txBox="1"/>
          <p:nvPr>
            <p:ph type="title"/>
          </p:nvPr>
        </p:nvSpPr>
        <p:spPr>
          <a:xfrm>
            <a:off x="270000" y="270000"/>
            <a:ext cx="8604000" cy="7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20">
                <a:solidFill>
                  <a:srgbClr val="000000"/>
                </a:solidFill>
                <a:latin typeface="Arial"/>
                <a:ea typeface="Arial"/>
                <a:cs typeface="Arial"/>
                <a:sym typeface="Arial"/>
              </a:rPr>
              <a:t>5.</a:t>
            </a:r>
            <a:r>
              <a:rPr lang="pt-BR" sz="2220">
                <a:solidFill>
                  <a:srgbClr val="000000"/>
                </a:solidFill>
                <a:latin typeface="Arial"/>
                <a:ea typeface="Arial"/>
                <a:cs typeface="Arial"/>
                <a:sym typeface="Arial"/>
              </a:rPr>
              <a:t>3.  </a:t>
            </a:r>
            <a:r>
              <a:rPr lang="pt-BR" sz="2220">
                <a:solidFill>
                  <a:srgbClr val="000000"/>
                </a:solidFill>
                <a:latin typeface="Arial"/>
                <a:ea typeface="Arial"/>
                <a:cs typeface="Arial"/>
                <a:sym typeface="Arial"/>
              </a:rPr>
              <a:t> Consequências: </a:t>
            </a:r>
            <a:endParaRPr sz="2220">
              <a:solidFill>
                <a:srgbClr val="000000"/>
              </a:solidFill>
              <a:latin typeface="Arial"/>
              <a:ea typeface="Arial"/>
              <a:cs typeface="Arial"/>
              <a:sym typeface="Arial"/>
            </a:endParaRPr>
          </a:p>
        </p:txBody>
      </p:sp>
      <p:sp>
        <p:nvSpPr>
          <p:cNvPr id="419" name="Google Shape;419;p32"/>
          <p:cNvSpPr txBox="1"/>
          <p:nvPr>
            <p:ph idx="1" type="body"/>
          </p:nvPr>
        </p:nvSpPr>
        <p:spPr>
          <a:xfrm>
            <a:off x="270000" y="1027800"/>
            <a:ext cx="8604000" cy="3832200"/>
          </a:xfrm>
          <a:prstGeom prst="rect">
            <a:avLst/>
          </a:prstGeom>
        </p:spPr>
        <p:txBody>
          <a:bodyPr anchorCtr="0" anchor="t" bIns="91425" lIns="91425" spcFirstLastPara="1" rIns="91425" wrap="square" tIns="91425">
            <a:normAutofit/>
          </a:bodyPr>
          <a:lstStyle/>
          <a:p>
            <a:pPr indent="0" lvl="0" marL="899999" rtl="0" algn="just">
              <a:lnSpc>
                <a:spcPct val="150000"/>
              </a:lnSpc>
              <a:spcBef>
                <a:spcPts val="1200"/>
              </a:spcBef>
              <a:spcAft>
                <a:spcPts val="0"/>
              </a:spcAft>
              <a:buNone/>
            </a:pPr>
            <a:r>
              <a:rPr b="1" lang="pt-BR" sz="1400">
                <a:solidFill>
                  <a:srgbClr val="000000"/>
                </a:solidFill>
                <a:latin typeface="Arial"/>
                <a:ea typeface="Arial"/>
                <a:cs typeface="Arial"/>
                <a:sym typeface="Arial"/>
              </a:rPr>
              <a:t>Para os Pacientes:</a:t>
            </a:r>
            <a:endParaRPr b="1" sz="1400">
              <a:solidFill>
                <a:srgbClr val="000000"/>
              </a:solidFill>
              <a:latin typeface="Arial"/>
              <a:ea typeface="Arial"/>
              <a:cs typeface="Arial"/>
              <a:sym typeface="Arial"/>
            </a:endParaRPr>
          </a:p>
          <a:p>
            <a:pPr indent="-317500" lvl="1" marL="914400" rtl="0" algn="just">
              <a:lnSpc>
                <a:spcPct val="150000"/>
              </a:lnSpc>
              <a:spcBef>
                <a:spcPts val="1200"/>
              </a:spcBef>
              <a:spcAft>
                <a:spcPts val="0"/>
              </a:spcAft>
              <a:buClr>
                <a:srgbClr val="000000"/>
              </a:buClr>
              <a:buSzPts val="1400"/>
              <a:buFont typeface="Arial"/>
              <a:buChar char="○"/>
            </a:pPr>
            <a:r>
              <a:rPr lang="pt-BR" sz="1400">
                <a:solidFill>
                  <a:srgbClr val="000000"/>
                </a:solidFill>
                <a:latin typeface="Arial"/>
                <a:ea typeface="Arial"/>
                <a:cs typeface="Arial"/>
                <a:sym typeface="Arial"/>
              </a:rPr>
              <a:t>Tratamentos adiados e risco de agravamento de condições de saúde.</a:t>
            </a:r>
            <a:endParaRPr sz="1400">
              <a:solidFill>
                <a:srgbClr val="000000"/>
              </a:solidFill>
              <a:latin typeface="Arial"/>
              <a:ea typeface="Arial"/>
              <a:cs typeface="Arial"/>
              <a:sym typeface="Arial"/>
            </a:endParaRPr>
          </a:p>
          <a:p>
            <a:pPr indent="-317500" lvl="1" marL="914400"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Aumento do risco de erros médicos pela falta de acesso a prontuários.</a:t>
            </a:r>
            <a:endParaRPr sz="1400">
              <a:solidFill>
                <a:srgbClr val="000000"/>
              </a:solidFill>
              <a:latin typeface="Arial"/>
              <a:ea typeface="Arial"/>
              <a:cs typeface="Arial"/>
              <a:sym typeface="Arial"/>
            </a:endParaRPr>
          </a:p>
          <a:p>
            <a:pPr indent="0" lvl="0" marL="899999" rtl="0" algn="just">
              <a:lnSpc>
                <a:spcPct val="150000"/>
              </a:lnSpc>
              <a:spcBef>
                <a:spcPts val="1200"/>
              </a:spcBef>
              <a:spcAft>
                <a:spcPts val="0"/>
              </a:spcAft>
              <a:buNone/>
            </a:pPr>
            <a:r>
              <a:rPr b="1" lang="pt-BR" sz="1400">
                <a:solidFill>
                  <a:srgbClr val="000000"/>
                </a:solidFill>
                <a:latin typeface="Arial"/>
                <a:ea typeface="Arial"/>
                <a:cs typeface="Arial"/>
                <a:sym typeface="Arial"/>
              </a:rPr>
              <a:t>Para a Organização:</a:t>
            </a:r>
            <a:endParaRPr b="1" sz="1400">
              <a:solidFill>
                <a:srgbClr val="000000"/>
              </a:solidFill>
              <a:latin typeface="Arial"/>
              <a:ea typeface="Arial"/>
              <a:cs typeface="Arial"/>
              <a:sym typeface="Arial"/>
            </a:endParaRPr>
          </a:p>
          <a:p>
            <a:pPr indent="-317500" lvl="1" marL="914400" rtl="0" algn="just">
              <a:lnSpc>
                <a:spcPct val="150000"/>
              </a:lnSpc>
              <a:spcBef>
                <a:spcPts val="1200"/>
              </a:spcBef>
              <a:spcAft>
                <a:spcPts val="0"/>
              </a:spcAft>
              <a:buClr>
                <a:srgbClr val="000000"/>
              </a:buClr>
              <a:buSzPts val="1400"/>
              <a:buFont typeface="Arial"/>
              <a:buChar char="○"/>
            </a:pPr>
            <a:r>
              <a:rPr lang="pt-BR" sz="1400">
                <a:solidFill>
                  <a:srgbClr val="000000"/>
                </a:solidFill>
                <a:latin typeface="Arial"/>
                <a:ea typeface="Arial"/>
                <a:cs typeface="Arial"/>
                <a:sym typeface="Arial"/>
              </a:rPr>
              <a:t>O processo de recuperação levou semanas.</a:t>
            </a:r>
            <a:endParaRPr sz="1400">
              <a:solidFill>
                <a:srgbClr val="000000"/>
              </a:solidFill>
              <a:latin typeface="Arial"/>
              <a:ea typeface="Arial"/>
              <a:cs typeface="Arial"/>
              <a:sym typeface="Arial"/>
            </a:endParaRPr>
          </a:p>
          <a:p>
            <a:pPr indent="-317500" lvl="1" marL="914400"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O incidente motivou a exigência de padrões de segurança mais elevados para todo o setor de saúde em Israel.</a:t>
            </a:r>
            <a:endParaRPr sz="14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
        <p:nvSpPr>
          <p:cNvPr id="420" name="Google Shape;420;p32"/>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3"/>
          <p:cNvSpPr txBox="1"/>
          <p:nvPr>
            <p:ph type="title"/>
          </p:nvPr>
        </p:nvSpPr>
        <p:spPr>
          <a:xfrm>
            <a:off x="270000" y="270000"/>
            <a:ext cx="8604000" cy="7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20">
                <a:latin typeface="Arial"/>
                <a:ea typeface="Arial"/>
                <a:cs typeface="Arial"/>
                <a:sym typeface="Arial"/>
              </a:rPr>
              <a:t>5.4.   Falhas de Segurança:</a:t>
            </a:r>
            <a:endParaRPr sz="2220">
              <a:latin typeface="Arial"/>
              <a:ea typeface="Arial"/>
              <a:cs typeface="Arial"/>
              <a:sym typeface="Arial"/>
            </a:endParaRPr>
          </a:p>
        </p:txBody>
      </p:sp>
      <p:sp>
        <p:nvSpPr>
          <p:cNvPr id="426" name="Google Shape;426;p33"/>
          <p:cNvSpPr txBox="1"/>
          <p:nvPr>
            <p:ph idx="1" type="body"/>
          </p:nvPr>
        </p:nvSpPr>
        <p:spPr>
          <a:xfrm>
            <a:off x="270000" y="1027750"/>
            <a:ext cx="8604000" cy="3832200"/>
          </a:xfrm>
          <a:prstGeom prst="rect">
            <a:avLst/>
          </a:prstGeom>
        </p:spPr>
        <p:txBody>
          <a:bodyPr anchorCtr="0" anchor="t" bIns="91425" lIns="91425" spcFirstLastPara="1" rIns="91425" wrap="square" tIns="91425">
            <a:normAutofit/>
          </a:bodyPr>
          <a:lstStyle/>
          <a:p>
            <a:pPr indent="0" lvl="0" marL="899999" rtl="0" algn="just">
              <a:lnSpc>
                <a:spcPct val="150000"/>
              </a:lnSpc>
              <a:spcBef>
                <a:spcPts val="1200"/>
              </a:spcBef>
              <a:spcAft>
                <a:spcPts val="0"/>
              </a:spcAft>
              <a:buClr>
                <a:schemeClr val="dk1"/>
              </a:buClr>
              <a:buSzPts val="1100"/>
              <a:buFont typeface="Arial"/>
              <a:buNone/>
            </a:pPr>
            <a:r>
              <a:rPr lang="pt-BR" sz="1400">
                <a:solidFill>
                  <a:srgbClr val="000000"/>
                </a:solidFill>
                <a:latin typeface="Arial"/>
                <a:ea typeface="Arial"/>
                <a:cs typeface="Arial"/>
                <a:sym typeface="Arial"/>
              </a:rPr>
              <a:t>As investigações apontaram possíveis vetores de entrada que poderiam ter sido mitigados:</a:t>
            </a:r>
            <a:endParaRPr sz="1400">
              <a:solidFill>
                <a:srgbClr val="000000"/>
              </a:solidFill>
              <a:latin typeface="Arial"/>
              <a:ea typeface="Arial"/>
              <a:cs typeface="Arial"/>
              <a:sym typeface="Arial"/>
            </a:endParaRPr>
          </a:p>
          <a:p>
            <a:pPr indent="0" lvl="0" marL="899999" rtl="0" algn="just">
              <a:lnSpc>
                <a:spcPct val="150000"/>
              </a:lnSpc>
              <a:spcBef>
                <a:spcPts val="1200"/>
              </a:spcBef>
              <a:spcAft>
                <a:spcPts val="0"/>
              </a:spcAft>
              <a:buNone/>
            </a:pPr>
            <a:r>
              <a:rPr lang="pt-BR" sz="1400">
                <a:solidFill>
                  <a:srgbClr val="000000"/>
                </a:solidFill>
                <a:latin typeface="Arial"/>
                <a:ea typeface="Arial"/>
                <a:cs typeface="Arial"/>
                <a:sym typeface="Arial"/>
              </a:rPr>
              <a:t>Vulnerabilidade em sistema legado ou ataque de </a:t>
            </a:r>
            <a:r>
              <a:rPr i="1" lang="pt-BR" sz="1400">
                <a:solidFill>
                  <a:srgbClr val="000000"/>
                </a:solidFill>
                <a:latin typeface="Arial"/>
                <a:ea typeface="Arial"/>
                <a:cs typeface="Arial"/>
                <a:sym typeface="Arial"/>
              </a:rPr>
              <a:t>phishing</a:t>
            </a:r>
            <a:r>
              <a:rPr lang="pt-BR"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899999" rtl="0" algn="just">
              <a:lnSpc>
                <a:spcPct val="150000"/>
              </a:lnSpc>
              <a:spcBef>
                <a:spcPts val="1200"/>
              </a:spcBef>
              <a:spcAft>
                <a:spcPts val="0"/>
              </a:spcAft>
              <a:buNone/>
            </a:pPr>
            <a:r>
              <a:rPr b="1" lang="pt-BR" sz="1400">
                <a:solidFill>
                  <a:srgbClr val="000000"/>
                </a:solidFill>
                <a:latin typeface="Arial"/>
                <a:ea typeface="Arial"/>
                <a:cs typeface="Arial"/>
                <a:sym typeface="Arial"/>
              </a:rPr>
              <a:t>Medidas Preventivas que Deveriam Existir:</a:t>
            </a:r>
            <a:endParaRPr b="1" sz="1400">
              <a:solidFill>
                <a:srgbClr val="000000"/>
              </a:solidFill>
              <a:latin typeface="Arial"/>
              <a:ea typeface="Arial"/>
              <a:cs typeface="Arial"/>
              <a:sym typeface="Arial"/>
            </a:endParaRPr>
          </a:p>
          <a:p>
            <a:pPr indent="-358899" lvl="1" marL="1260000" rtl="0" algn="just">
              <a:lnSpc>
                <a:spcPct val="150000"/>
              </a:lnSpc>
              <a:spcBef>
                <a:spcPts val="1200"/>
              </a:spcBef>
              <a:spcAft>
                <a:spcPts val="0"/>
              </a:spcAft>
              <a:buClr>
                <a:srgbClr val="000000"/>
              </a:buClr>
              <a:buSzPts val="1400"/>
              <a:buFont typeface="Arial"/>
              <a:buChar char="○"/>
            </a:pPr>
            <a:r>
              <a:rPr lang="pt-BR" sz="1400">
                <a:solidFill>
                  <a:srgbClr val="000000"/>
                </a:solidFill>
                <a:latin typeface="Arial"/>
                <a:ea typeface="Arial"/>
                <a:cs typeface="Arial"/>
                <a:sym typeface="Arial"/>
              </a:rPr>
              <a:t>Programa contínuo de conscientização e treinamento contra </a:t>
            </a:r>
            <a:r>
              <a:rPr i="1" lang="pt-BR" sz="1400">
                <a:solidFill>
                  <a:srgbClr val="000000"/>
                </a:solidFill>
                <a:latin typeface="Arial"/>
                <a:ea typeface="Arial"/>
                <a:cs typeface="Arial"/>
                <a:sym typeface="Arial"/>
              </a:rPr>
              <a:t>phishing</a:t>
            </a:r>
            <a:r>
              <a:rPr lang="pt-BR"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58899" lvl="1" marL="1260000"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Gerenciamento rigoroso de atualizações (</a:t>
            </a:r>
            <a:r>
              <a:rPr i="1" lang="pt-BR" sz="1400">
                <a:solidFill>
                  <a:srgbClr val="000000"/>
                </a:solidFill>
                <a:latin typeface="Arial"/>
                <a:ea typeface="Arial"/>
                <a:cs typeface="Arial"/>
                <a:sym typeface="Arial"/>
              </a:rPr>
              <a:t>patches</a:t>
            </a:r>
            <a:r>
              <a:rPr lang="pt-BR" sz="1400">
                <a:solidFill>
                  <a:srgbClr val="000000"/>
                </a:solidFill>
                <a:latin typeface="Arial"/>
                <a:ea typeface="Arial"/>
                <a:cs typeface="Arial"/>
                <a:sym typeface="Arial"/>
              </a:rPr>
              <a:t>) de segurança.</a:t>
            </a:r>
            <a:endParaRPr sz="1400">
              <a:solidFill>
                <a:srgbClr val="000000"/>
              </a:solidFill>
              <a:latin typeface="Arial"/>
              <a:ea typeface="Arial"/>
              <a:cs typeface="Arial"/>
              <a:sym typeface="Arial"/>
            </a:endParaRPr>
          </a:p>
          <a:p>
            <a:pPr indent="-358899" lvl="1" marL="1260000"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Implementação de uma arquitetura de "confiança zero" (</a:t>
            </a:r>
            <a:r>
              <a:rPr i="1" lang="pt-BR" sz="1400">
                <a:solidFill>
                  <a:srgbClr val="000000"/>
                </a:solidFill>
                <a:latin typeface="Arial"/>
                <a:ea typeface="Arial"/>
                <a:cs typeface="Arial"/>
                <a:sym typeface="Arial"/>
              </a:rPr>
              <a:t>Zero Trust</a:t>
            </a:r>
            <a:r>
              <a:rPr lang="pt-BR" sz="1400">
                <a:solidFill>
                  <a:srgbClr val="000000"/>
                </a:solidFill>
                <a:latin typeface="Arial"/>
                <a:ea typeface="Arial"/>
                <a:cs typeface="Arial"/>
                <a:sym typeface="Arial"/>
              </a:rPr>
              <a:t>) para limitar a propagação de um ataque.</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427" name="Google Shape;427;p33"/>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4"/>
          <p:cNvSpPr txBox="1"/>
          <p:nvPr>
            <p:ph type="title"/>
          </p:nvPr>
        </p:nvSpPr>
        <p:spPr>
          <a:xfrm>
            <a:off x="270000" y="270000"/>
            <a:ext cx="7030500" cy="7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2200">
                <a:solidFill>
                  <a:srgbClr val="000000"/>
                </a:solidFill>
                <a:latin typeface="Arial"/>
                <a:ea typeface="Arial"/>
                <a:cs typeface="Arial"/>
                <a:sym typeface="Arial"/>
              </a:rPr>
              <a:t>Phishing:</a:t>
            </a:r>
            <a:endParaRPr sz="2200">
              <a:solidFill>
                <a:srgbClr val="000000"/>
              </a:solidFill>
              <a:latin typeface="Arial"/>
              <a:ea typeface="Arial"/>
              <a:cs typeface="Arial"/>
              <a:sym typeface="Arial"/>
            </a:endParaRPr>
          </a:p>
        </p:txBody>
      </p:sp>
      <p:sp>
        <p:nvSpPr>
          <p:cNvPr id="433" name="Google Shape;433;p34"/>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434" name="Google Shape;434;p34"/>
          <p:cNvPicPr preferRelativeResize="0"/>
          <p:nvPr/>
        </p:nvPicPr>
        <p:blipFill>
          <a:blip r:embed="rId3">
            <a:alphaModFix/>
          </a:blip>
          <a:stretch>
            <a:fillRect/>
          </a:stretch>
        </p:blipFill>
        <p:spPr>
          <a:xfrm>
            <a:off x="1784700" y="276750"/>
            <a:ext cx="7030502" cy="4590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5"/>
          <p:cNvSpPr txBox="1"/>
          <p:nvPr>
            <p:ph type="title"/>
          </p:nvPr>
        </p:nvSpPr>
        <p:spPr>
          <a:xfrm>
            <a:off x="270000" y="270000"/>
            <a:ext cx="8604000" cy="7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220">
                <a:solidFill>
                  <a:srgbClr val="000000"/>
                </a:solidFill>
                <a:latin typeface="Arial"/>
                <a:ea typeface="Arial"/>
                <a:cs typeface="Arial"/>
                <a:sym typeface="Arial"/>
              </a:rPr>
              <a:t>5</a:t>
            </a:r>
            <a:r>
              <a:rPr lang="pt-BR" sz="2220">
                <a:solidFill>
                  <a:srgbClr val="000000"/>
                </a:solidFill>
                <a:latin typeface="Arial"/>
                <a:ea typeface="Arial"/>
                <a:cs typeface="Arial"/>
                <a:sym typeface="Arial"/>
              </a:rPr>
              <a:t>.5.   </a:t>
            </a:r>
            <a:r>
              <a:rPr lang="pt-BR" sz="2220">
                <a:solidFill>
                  <a:srgbClr val="000000"/>
                </a:solidFill>
                <a:latin typeface="Arial"/>
                <a:ea typeface="Arial"/>
                <a:cs typeface="Arial"/>
                <a:sym typeface="Arial"/>
              </a:rPr>
              <a:t>Ações Corretivas:</a:t>
            </a:r>
            <a:endParaRPr sz="2220">
              <a:solidFill>
                <a:srgbClr val="000000"/>
              </a:solidFill>
              <a:latin typeface="Arial"/>
              <a:ea typeface="Arial"/>
              <a:cs typeface="Arial"/>
              <a:sym typeface="Arial"/>
            </a:endParaRPr>
          </a:p>
          <a:p>
            <a:pPr indent="0" lvl="0" marL="0" rtl="0" algn="l">
              <a:spcBef>
                <a:spcPts val="0"/>
              </a:spcBef>
              <a:spcAft>
                <a:spcPts val="0"/>
              </a:spcAft>
              <a:buSzPts val="990"/>
              <a:buNone/>
            </a:pPr>
            <a:r>
              <a:t/>
            </a:r>
            <a:endParaRPr sz="2520"/>
          </a:p>
        </p:txBody>
      </p:sp>
      <p:sp>
        <p:nvSpPr>
          <p:cNvPr id="440" name="Google Shape;440;p35"/>
          <p:cNvSpPr txBox="1"/>
          <p:nvPr>
            <p:ph idx="1" type="body"/>
          </p:nvPr>
        </p:nvSpPr>
        <p:spPr>
          <a:xfrm>
            <a:off x="270000" y="957200"/>
            <a:ext cx="8604000" cy="3902700"/>
          </a:xfrm>
          <a:prstGeom prst="rect">
            <a:avLst/>
          </a:prstGeom>
        </p:spPr>
        <p:txBody>
          <a:bodyPr anchorCtr="0" anchor="t" bIns="91425" lIns="91425" spcFirstLastPara="1" rIns="91425" wrap="square" tIns="91425">
            <a:normAutofit/>
          </a:bodyPr>
          <a:lstStyle/>
          <a:p>
            <a:pPr indent="0" lvl="0" marL="914400" rtl="0" algn="just">
              <a:lnSpc>
                <a:spcPct val="150000"/>
              </a:lnSpc>
              <a:spcBef>
                <a:spcPts val="1200"/>
              </a:spcBef>
              <a:spcAft>
                <a:spcPts val="0"/>
              </a:spcAft>
              <a:buNone/>
            </a:pPr>
            <a:r>
              <a:t/>
            </a:r>
            <a:endParaRPr sz="1400">
              <a:solidFill>
                <a:srgbClr val="000000"/>
              </a:solidFill>
              <a:latin typeface="Arial"/>
              <a:ea typeface="Arial"/>
              <a:cs typeface="Arial"/>
              <a:sym typeface="Arial"/>
            </a:endParaRPr>
          </a:p>
          <a:p>
            <a:pPr indent="-317499" lvl="1" marL="899999" rtl="0" algn="just">
              <a:lnSpc>
                <a:spcPct val="150000"/>
              </a:lnSpc>
              <a:spcBef>
                <a:spcPts val="1200"/>
              </a:spcBef>
              <a:spcAft>
                <a:spcPts val="0"/>
              </a:spcAft>
              <a:buClr>
                <a:srgbClr val="000000"/>
              </a:buClr>
              <a:buSzPts val="1400"/>
              <a:buFont typeface="Arial"/>
              <a:buChar char="○"/>
            </a:pPr>
            <a:r>
              <a:rPr lang="pt-BR" sz="1400">
                <a:solidFill>
                  <a:srgbClr val="000000"/>
                </a:solidFill>
                <a:latin typeface="Arial"/>
                <a:ea typeface="Arial"/>
                <a:cs typeface="Arial"/>
                <a:sym typeface="Arial"/>
              </a:rPr>
              <a:t>Restauração gradual dos sistemas a partir de </a:t>
            </a:r>
            <a:r>
              <a:rPr i="1" lang="pt-BR" sz="1400">
                <a:solidFill>
                  <a:srgbClr val="000000"/>
                </a:solidFill>
                <a:latin typeface="Arial"/>
                <a:ea typeface="Arial"/>
                <a:cs typeface="Arial"/>
                <a:sym typeface="Arial"/>
              </a:rPr>
              <a:t>backups</a:t>
            </a:r>
            <a:r>
              <a:rPr lang="pt-BR"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499" lvl="1" marL="899999"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Reconstrução da infraestrutura de rede.</a:t>
            </a:r>
            <a:endParaRPr sz="1400">
              <a:solidFill>
                <a:srgbClr val="000000"/>
              </a:solidFill>
              <a:latin typeface="Arial"/>
              <a:ea typeface="Arial"/>
              <a:cs typeface="Arial"/>
              <a:sym typeface="Arial"/>
            </a:endParaRPr>
          </a:p>
          <a:p>
            <a:pPr indent="-317499" lvl="1" marL="899999"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Anúncio de um plano de investimento governamental para a cibersegurança em hospitais.</a:t>
            </a:r>
            <a:endParaRPr sz="1400">
              <a:solidFill>
                <a:srgbClr val="000000"/>
              </a:solidFill>
              <a:latin typeface="Arial"/>
              <a:ea typeface="Arial"/>
              <a:cs typeface="Arial"/>
              <a:sym typeface="Arial"/>
            </a:endParaRPr>
          </a:p>
        </p:txBody>
      </p:sp>
      <p:sp>
        <p:nvSpPr>
          <p:cNvPr id="441" name="Google Shape;441;p35"/>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6"/>
          <p:cNvSpPr txBox="1"/>
          <p:nvPr>
            <p:ph type="title"/>
          </p:nvPr>
        </p:nvSpPr>
        <p:spPr>
          <a:xfrm>
            <a:off x="270000" y="270000"/>
            <a:ext cx="8604000" cy="7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20">
                <a:solidFill>
                  <a:srgbClr val="000000"/>
                </a:solidFill>
                <a:latin typeface="Arial"/>
                <a:ea typeface="Arial"/>
                <a:cs typeface="Arial"/>
                <a:sym typeface="Arial"/>
              </a:rPr>
              <a:t>6.   Caso 3 - Vazamento De Dados Do Site ATRAF (2021):</a:t>
            </a:r>
            <a:endParaRPr sz="2220">
              <a:solidFill>
                <a:srgbClr val="000000"/>
              </a:solidFill>
              <a:latin typeface="Arial"/>
              <a:ea typeface="Arial"/>
              <a:cs typeface="Arial"/>
              <a:sym typeface="Arial"/>
            </a:endParaRPr>
          </a:p>
        </p:txBody>
      </p:sp>
      <p:sp>
        <p:nvSpPr>
          <p:cNvPr id="447" name="Google Shape;447;p36"/>
          <p:cNvSpPr txBox="1"/>
          <p:nvPr>
            <p:ph idx="1" type="body"/>
          </p:nvPr>
        </p:nvSpPr>
        <p:spPr>
          <a:xfrm>
            <a:off x="270000" y="921925"/>
            <a:ext cx="8604000" cy="3938100"/>
          </a:xfrm>
          <a:prstGeom prst="rect">
            <a:avLst/>
          </a:prstGeom>
        </p:spPr>
        <p:txBody>
          <a:bodyPr anchorCtr="0" anchor="t" bIns="91425" lIns="91425" spcFirstLastPara="1" rIns="91425" wrap="square" tIns="91425">
            <a:normAutofit/>
          </a:bodyPr>
          <a:lstStyle/>
          <a:p>
            <a:pPr indent="0" lvl="0" marL="899999" rtl="0" algn="just">
              <a:lnSpc>
                <a:spcPct val="150000"/>
              </a:lnSpc>
              <a:spcBef>
                <a:spcPts val="1200"/>
              </a:spcBef>
              <a:spcAft>
                <a:spcPts val="0"/>
              </a:spcAft>
              <a:buClr>
                <a:schemeClr val="dk1"/>
              </a:buClr>
              <a:buSzPts val="1100"/>
              <a:buFont typeface="Arial"/>
              <a:buNone/>
            </a:pPr>
            <a:r>
              <a:rPr b="1" lang="pt-BR" sz="2200">
                <a:solidFill>
                  <a:srgbClr val="000000"/>
                </a:solidFill>
                <a:latin typeface="Arial"/>
                <a:ea typeface="Arial"/>
                <a:cs typeface="Arial"/>
                <a:sym typeface="Arial"/>
              </a:rPr>
              <a:t>6.1.   Descrição do Incidente:</a:t>
            </a:r>
            <a:endParaRPr b="1" sz="2200">
              <a:solidFill>
                <a:srgbClr val="000000"/>
              </a:solidFill>
              <a:latin typeface="Arial"/>
              <a:ea typeface="Arial"/>
              <a:cs typeface="Arial"/>
              <a:sym typeface="Arial"/>
            </a:endParaRPr>
          </a:p>
          <a:p>
            <a:pPr indent="-317500" lvl="0" marL="457200" rtl="0" algn="just">
              <a:lnSpc>
                <a:spcPct val="150000"/>
              </a:lnSpc>
              <a:spcBef>
                <a:spcPts val="1200"/>
              </a:spcBef>
              <a:spcAft>
                <a:spcPts val="0"/>
              </a:spcAft>
              <a:buClr>
                <a:srgbClr val="000000"/>
              </a:buClr>
              <a:buSzPts val="1400"/>
              <a:buChar char="●"/>
            </a:pPr>
            <a:r>
              <a:rPr b="1" lang="pt-BR" sz="1400">
                <a:solidFill>
                  <a:srgbClr val="000000"/>
                </a:solidFill>
                <a:latin typeface="Arial"/>
                <a:ea typeface="Arial"/>
                <a:cs typeface="Arial"/>
                <a:sym typeface="Arial"/>
              </a:rPr>
              <a:t>Incidente:</a:t>
            </a:r>
            <a:r>
              <a:rPr lang="pt-BR" sz="1400">
                <a:solidFill>
                  <a:srgbClr val="000000"/>
                </a:solidFill>
                <a:latin typeface="Arial"/>
                <a:ea typeface="Arial"/>
                <a:cs typeface="Arial"/>
                <a:sym typeface="Arial"/>
              </a:rPr>
              <a:t> Ataque à empresa de hospedagem Cyberserve em outubro de 2021, pelo grupo "Black Shadow".</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Char char="●"/>
            </a:pPr>
            <a:r>
              <a:rPr b="1" lang="pt-BR" sz="1400">
                <a:solidFill>
                  <a:srgbClr val="000000"/>
                </a:solidFill>
                <a:latin typeface="Arial"/>
                <a:ea typeface="Arial"/>
                <a:cs typeface="Arial"/>
                <a:sym typeface="Arial"/>
              </a:rPr>
              <a:t>Alvo:</a:t>
            </a:r>
            <a:r>
              <a:rPr lang="pt-BR" sz="1400">
                <a:solidFill>
                  <a:srgbClr val="000000"/>
                </a:solidFill>
                <a:latin typeface="Arial"/>
                <a:ea typeface="Arial"/>
                <a:cs typeface="Arial"/>
                <a:sym typeface="Arial"/>
              </a:rPr>
              <a:t> O site de relacionamentos LGBTQ+ Atraf.</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Char char="●"/>
            </a:pPr>
            <a:r>
              <a:rPr b="1" lang="pt-BR" sz="1400">
                <a:solidFill>
                  <a:srgbClr val="000000"/>
                </a:solidFill>
                <a:latin typeface="Arial"/>
                <a:ea typeface="Arial"/>
                <a:cs typeface="Arial"/>
                <a:sym typeface="Arial"/>
              </a:rPr>
              <a:t>Ação:</a:t>
            </a:r>
            <a:r>
              <a:rPr lang="pt-BR" sz="1400">
                <a:solidFill>
                  <a:srgbClr val="000000"/>
                </a:solidFill>
                <a:latin typeface="Arial"/>
                <a:ea typeface="Arial"/>
                <a:cs typeface="Arial"/>
                <a:sym typeface="Arial"/>
              </a:rPr>
              <a:t> Vazamento de dados altamente pessoais de cerca de 1.000 usuários, incluindo nomes, localizações e status de HIV.</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Font typeface="Arial"/>
              <a:buChar char="●"/>
            </a:pPr>
            <a:r>
              <a:rPr b="1" lang="pt-BR" sz="1400">
                <a:solidFill>
                  <a:srgbClr val="000000"/>
                </a:solidFill>
                <a:latin typeface="Arial"/>
                <a:ea typeface="Arial"/>
                <a:cs typeface="Arial"/>
                <a:sym typeface="Arial"/>
              </a:rPr>
              <a:t>Extorsão:</a:t>
            </a:r>
            <a:r>
              <a:rPr lang="pt-BR" sz="1400">
                <a:solidFill>
                  <a:srgbClr val="000000"/>
                </a:solidFill>
                <a:latin typeface="Arial"/>
                <a:ea typeface="Arial"/>
                <a:cs typeface="Arial"/>
                <a:sym typeface="Arial"/>
              </a:rPr>
              <a:t> A ação foi realizada como uma maneira de extorsão digital contra a Cyberserve.</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Char char="●"/>
            </a:pPr>
            <a:r>
              <a:rPr b="1" lang="pt-BR" sz="1400">
                <a:solidFill>
                  <a:srgbClr val="000000"/>
                </a:solidFill>
                <a:latin typeface="Arial"/>
                <a:ea typeface="Arial"/>
                <a:cs typeface="Arial"/>
                <a:sym typeface="Arial"/>
              </a:rPr>
              <a:t>Desfecho:</a:t>
            </a:r>
            <a:r>
              <a:rPr lang="pt-BR" sz="1400">
                <a:solidFill>
                  <a:srgbClr val="000000"/>
                </a:solidFill>
                <a:latin typeface="Arial"/>
                <a:ea typeface="Arial"/>
                <a:cs typeface="Arial"/>
                <a:sym typeface="Arial"/>
              </a:rPr>
              <a:t> A reputação do ATRAF e do Cyberserve foi destruída, e o site do ATRAF foi fechado.</a:t>
            </a:r>
            <a:endParaRPr sz="1400">
              <a:solidFill>
                <a:srgbClr val="000000"/>
              </a:solidFill>
              <a:latin typeface="Arial"/>
              <a:ea typeface="Arial"/>
              <a:cs typeface="Arial"/>
              <a:sym typeface="Arial"/>
            </a:endParaRPr>
          </a:p>
        </p:txBody>
      </p:sp>
      <p:sp>
        <p:nvSpPr>
          <p:cNvPr id="448" name="Google Shape;448;p36"/>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449" name="Google Shape;449;p36"/>
          <p:cNvPicPr preferRelativeResize="0"/>
          <p:nvPr/>
        </p:nvPicPr>
        <p:blipFill>
          <a:blip r:embed="rId3">
            <a:alphaModFix/>
          </a:blip>
          <a:stretch>
            <a:fillRect/>
          </a:stretch>
        </p:blipFill>
        <p:spPr>
          <a:xfrm>
            <a:off x="8057450" y="270000"/>
            <a:ext cx="816550" cy="569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7"/>
          <p:cNvSpPr txBox="1"/>
          <p:nvPr>
            <p:ph type="title"/>
          </p:nvPr>
        </p:nvSpPr>
        <p:spPr>
          <a:xfrm>
            <a:off x="270000" y="270000"/>
            <a:ext cx="8604000" cy="7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20">
                <a:solidFill>
                  <a:srgbClr val="000000"/>
                </a:solidFill>
                <a:latin typeface="Arial"/>
                <a:ea typeface="Arial"/>
                <a:cs typeface="Arial"/>
                <a:sym typeface="Arial"/>
              </a:rPr>
              <a:t>6</a:t>
            </a:r>
            <a:r>
              <a:rPr lang="pt-BR" sz="2220">
                <a:solidFill>
                  <a:srgbClr val="000000"/>
                </a:solidFill>
                <a:latin typeface="Arial"/>
                <a:ea typeface="Arial"/>
                <a:cs typeface="Arial"/>
                <a:sym typeface="Arial"/>
              </a:rPr>
              <a:t>.2.   Prejuízos:</a:t>
            </a:r>
            <a:endParaRPr sz="2220">
              <a:solidFill>
                <a:srgbClr val="000000"/>
              </a:solidFill>
              <a:latin typeface="Arial"/>
              <a:ea typeface="Arial"/>
              <a:cs typeface="Arial"/>
              <a:sym typeface="Arial"/>
            </a:endParaRPr>
          </a:p>
        </p:txBody>
      </p:sp>
      <p:sp>
        <p:nvSpPr>
          <p:cNvPr id="455" name="Google Shape;455;p37"/>
          <p:cNvSpPr txBox="1"/>
          <p:nvPr>
            <p:ph idx="1" type="body"/>
          </p:nvPr>
        </p:nvSpPr>
        <p:spPr>
          <a:xfrm>
            <a:off x="270000" y="1027750"/>
            <a:ext cx="8604000" cy="3832200"/>
          </a:xfrm>
          <a:prstGeom prst="rect">
            <a:avLst/>
          </a:prstGeom>
        </p:spPr>
        <p:txBody>
          <a:bodyPr anchorCtr="0" anchor="t" bIns="91425" lIns="91425" spcFirstLastPara="1" rIns="91425" wrap="square" tIns="91425">
            <a:normAutofit/>
          </a:bodyPr>
          <a:lstStyle/>
          <a:p>
            <a:pPr indent="0" lvl="0" marL="899999" rtl="0" algn="just">
              <a:lnSpc>
                <a:spcPct val="150000"/>
              </a:lnSpc>
              <a:spcBef>
                <a:spcPts val="1200"/>
              </a:spcBef>
              <a:spcAft>
                <a:spcPts val="0"/>
              </a:spcAft>
              <a:buNone/>
            </a:pPr>
            <a:r>
              <a:rPr b="1" lang="pt-BR" sz="1400">
                <a:solidFill>
                  <a:srgbClr val="000000"/>
                </a:solidFill>
                <a:highlight>
                  <a:schemeClr val="lt1"/>
                </a:highlight>
                <a:latin typeface="Arial"/>
                <a:ea typeface="Arial"/>
                <a:cs typeface="Arial"/>
                <a:sym typeface="Arial"/>
              </a:rPr>
              <a:t>Prejuízos Sociais e Pessoais (os mais graves):</a:t>
            </a:r>
            <a:endParaRPr b="1" sz="1400">
              <a:solidFill>
                <a:srgbClr val="000000"/>
              </a:solidFill>
              <a:highlight>
                <a:schemeClr val="lt1"/>
              </a:highlight>
              <a:latin typeface="Arial"/>
              <a:ea typeface="Arial"/>
              <a:cs typeface="Arial"/>
              <a:sym typeface="Arial"/>
            </a:endParaRPr>
          </a:p>
          <a:p>
            <a:pPr indent="-317499" lvl="0" marL="899999" rtl="0" algn="just">
              <a:lnSpc>
                <a:spcPct val="150000"/>
              </a:lnSpc>
              <a:spcBef>
                <a:spcPts val="1200"/>
              </a:spcBef>
              <a:spcAft>
                <a:spcPts val="0"/>
              </a:spcAft>
              <a:buClr>
                <a:srgbClr val="000000"/>
              </a:buClr>
              <a:buSzPts val="1400"/>
              <a:buFont typeface="Arial"/>
              <a:buChar char="●"/>
            </a:pPr>
            <a:r>
              <a:rPr lang="pt-BR" sz="1400">
                <a:solidFill>
                  <a:srgbClr val="000000"/>
                </a:solidFill>
                <a:highlight>
                  <a:schemeClr val="lt1"/>
                </a:highlight>
                <a:latin typeface="Arial"/>
                <a:ea typeface="Arial"/>
                <a:cs typeface="Arial"/>
                <a:sym typeface="Arial"/>
              </a:rPr>
              <a:t>Dano psicológico e social imensurável às vítimas.</a:t>
            </a:r>
            <a:endParaRPr sz="1400">
              <a:solidFill>
                <a:srgbClr val="000000"/>
              </a:solidFill>
              <a:highlight>
                <a:schemeClr val="lt1"/>
              </a:highlight>
              <a:latin typeface="Arial"/>
              <a:ea typeface="Arial"/>
              <a:cs typeface="Arial"/>
              <a:sym typeface="Arial"/>
            </a:endParaRPr>
          </a:p>
          <a:p>
            <a:pPr indent="-317499" lvl="0" marL="899999" rtl="0" algn="just">
              <a:lnSpc>
                <a:spcPct val="150000"/>
              </a:lnSpc>
              <a:spcBef>
                <a:spcPts val="0"/>
              </a:spcBef>
              <a:spcAft>
                <a:spcPts val="0"/>
              </a:spcAft>
              <a:buClr>
                <a:srgbClr val="000000"/>
              </a:buClr>
              <a:buSzPts val="1400"/>
              <a:buFont typeface="Arial"/>
              <a:buChar char="●"/>
            </a:pPr>
            <a:r>
              <a:rPr lang="pt-BR" sz="1400">
                <a:solidFill>
                  <a:srgbClr val="000000"/>
                </a:solidFill>
                <a:highlight>
                  <a:schemeClr val="lt1"/>
                </a:highlight>
                <a:latin typeface="Arial"/>
                <a:ea typeface="Arial"/>
                <a:cs typeface="Arial"/>
                <a:sym typeface="Arial"/>
              </a:rPr>
              <a:t>Grave violação de privacidade e exposição a estigmas.</a:t>
            </a:r>
            <a:endParaRPr sz="1400">
              <a:solidFill>
                <a:srgbClr val="000000"/>
              </a:solidFill>
              <a:highlight>
                <a:schemeClr val="lt1"/>
              </a:highlight>
              <a:latin typeface="Arial"/>
              <a:ea typeface="Arial"/>
              <a:cs typeface="Arial"/>
              <a:sym typeface="Arial"/>
            </a:endParaRPr>
          </a:p>
          <a:p>
            <a:pPr indent="0" lvl="0" marL="899999" rtl="0" algn="just">
              <a:lnSpc>
                <a:spcPct val="150000"/>
              </a:lnSpc>
              <a:spcBef>
                <a:spcPts val="1200"/>
              </a:spcBef>
              <a:spcAft>
                <a:spcPts val="0"/>
              </a:spcAft>
              <a:buNone/>
            </a:pPr>
            <a:r>
              <a:rPr b="1" lang="pt-BR" sz="1400">
                <a:solidFill>
                  <a:srgbClr val="000000"/>
                </a:solidFill>
                <a:highlight>
                  <a:schemeClr val="lt1"/>
                </a:highlight>
                <a:latin typeface="Arial"/>
                <a:ea typeface="Arial"/>
                <a:cs typeface="Arial"/>
                <a:sym typeface="Arial"/>
              </a:rPr>
              <a:t>Prejuízos Reputacionais e Financeiros:</a:t>
            </a:r>
            <a:endParaRPr b="1" sz="1400">
              <a:solidFill>
                <a:srgbClr val="000000"/>
              </a:solidFill>
              <a:highlight>
                <a:schemeClr val="lt1"/>
              </a:highlight>
              <a:latin typeface="Arial"/>
              <a:ea typeface="Arial"/>
              <a:cs typeface="Arial"/>
              <a:sym typeface="Arial"/>
            </a:endParaRPr>
          </a:p>
          <a:p>
            <a:pPr indent="-317499" lvl="0" marL="899999" rtl="0" algn="just">
              <a:lnSpc>
                <a:spcPct val="150000"/>
              </a:lnSpc>
              <a:spcBef>
                <a:spcPts val="1200"/>
              </a:spcBef>
              <a:spcAft>
                <a:spcPts val="0"/>
              </a:spcAft>
              <a:buClr>
                <a:srgbClr val="000000"/>
              </a:buClr>
              <a:buSzPts val="1400"/>
              <a:buFont typeface="Arial"/>
              <a:buChar char="●"/>
            </a:pPr>
            <a:r>
              <a:rPr lang="pt-BR" sz="1400">
                <a:solidFill>
                  <a:srgbClr val="000000"/>
                </a:solidFill>
                <a:highlight>
                  <a:schemeClr val="lt1"/>
                </a:highlight>
                <a:latin typeface="Arial"/>
                <a:ea typeface="Arial"/>
                <a:cs typeface="Arial"/>
                <a:sym typeface="Arial"/>
              </a:rPr>
              <a:t>Destruição da reputação da Cyberserve e do Atraf, inviabilizando suas operações.</a:t>
            </a:r>
            <a:endParaRPr sz="1400">
              <a:solidFill>
                <a:srgbClr val="000000"/>
              </a:solidFill>
              <a:highlight>
                <a:schemeClr val="lt1"/>
              </a:highlight>
              <a:latin typeface="Arial"/>
              <a:ea typeface="Arial"/>
              <a:cs typeface="Arial"/>
              <a:sym typeface="Arial"/>
            </a:endParaRPr>
          </a:p>
        </p:txBody>
      </p:sp>
      <p:sp>
        <p:nvSpPr>
          <p:cNvPr id="456" name="Google Shape;456;p37"/>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8"/>
          <p:cNvSpPr txBox="1"/>
          <p:nvPr>
            <p:ph type="title"/>
          </p:nvPr>
        </p:nvSpPr>
        <p:spPr>
          <a:xfrm>
            <a:off x="270000" y="270000"/>
            <a:ext cx="8604000" cy="7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20">
                <a:solidFill>
                  <a:srgbClr val="000000"/>
                </a:solidFill>
                <a:latin typeface="Arial"/>
                <a:ea typeface="Arial"/>
                <a:cs typeface="Arial"/>
                <a:sym typeface="Arial"/>
              </a:rPr>
              <a:t>6</a:t>
            </a:r>
            <a:r>
              <a:rPr lang="pt-BR" sz="2220">
                <a:solidFill>
                  <a:srgbClr val="000000"/>
                </a:solidFill>
                <a:latin typeface="Arial"/>
                <a:ea typeface="Arial"/>
                <a:cs typeface="Arial"/>
                <a:sym typeface="Arial"/>
              </a:rPr>
              <a:t>.3.  </a:t>
            </a:r>
            <a:r>
              <a:rPr lang="pt-BR" sz="2220">
                <a:solidFill>
                  <a:srgbClr val="000000"/>
                </a:solidFill>
                <a:latin typeface="Arial"/>
                <a:ea typeface="Arial"/>
                <a:cs typeface="Arial"/>
                <a:sym typeface="Arial"/>
              </a:rPr>
              <a:t> Consequências:</a:t>
            </a:r>
            <a:endParaRPr sz="2220">
              <a:solidFill>
                <a:srgbClr val="000000"/>
              </a:solidFill>
              <a:latin typeface="Arial"/>
              <a:ea typeface="Arial"/>
              <a:cs typeface="Arial"/>
              <a:sym typeface="Arial"/>
            </a:endParaRPr>
          </a:p>
        </p:txBody>
      </p:sp>
      <p:sp>
        <p:nvSpPr>
          <p:cNvPr id="462" name="Google Shape;462;p38"/>
          <p:cNvSpPr txBox="1"/>
          <p:nvPr>
            <p:ph idx="1" type="body"/>
          </p:nvPr>
        </p:nvSpPr>
        <p:spPr>
          <a:xfrm>
            <a:off x="270000" y="1027750"/>
            <a:ext cx="8604000" cy="3832200"/>
          </a:xfrm>
          <a:prstGeom prst="rect">
            <a:avLst/>
          </a:prstGeom>
        </p:spPr>
        <p:txBody>
          <a:bodyPr anchorCtr="0" anchor="t" bIns="91425" lIns="91425" spcFirstLastPara="1" rIns="91425" wrap="square" tIns="91425">
            <a:normAutofit/>
          </a:bodyPr>
          <a:lstStyle/>
          <a:p>
            <a:pPr indent="0" lvl="0" marL="899999" rtl="0" algn="just">
              <a:lnSpc>
                <a:spcPct val="150000"/>
              </a:lnSpc>
              <a:spcBef>
                <a:spcPts val="1200"/>
              </a:spcBef>
              <a:spcAft>
                <a:spcPts val="0"/>
              </a:spcAft>
              <a:buNone/>
            </a:pPr>
            <a:r>
              <a:rPr b="1" lang="pt-BR" sz="1400">
                <a:solidFill>
                  <a:srgbClr val="000000"/>
                </a:solidFill>
                <a:latin typeface="Arial"/>
                <a:ea typeface="Arial"/>
                <a:cs typeface="Arial"/>
                <a:sym typeface="Arial"/>
              </a:rPr>
              <a:t>Para as Vítimas:</a:t>
            </a:r>
            <a:endParaRPr b="1" sz="1400">
              <a:solidFill>
                <a:srgbClr val="000000"/>
              </a:solidFill>
              <a:latin typeface="Arial"/>
              <a:ea typeface="Arial"/>
              <a:cs typeface="Arial"/>
              <a:sym typeface="Arial"/>
            </a:endParaRPr>
          </a:p>
          <a:p>
            <a:pPr indent="-317500" lvl="1" marL="914400" rtl="0" algn="just">
              <a:lnSpc>
                <a:spcPct val="150000"/>
              </a:lnSpc>
              <a:spcBef>
                <a:spcPts val="1200"/>
              </a:spcBef>
              <a:spcAft>
                <a:spcPts val="0"/>
              </a:spcAft>
              <a:buClr>
                <a:srgbClr val="000000"/>
              </a:buClr>
              <a:buSzPts val="1400"/>
              <a:buFont typeface="Arial"/>
              <a:buChar char="○"/>
            </a:pPr>
            <a:r>
              <a:rPr lang="pt-BR" sz="1400">
                <a:solidFill>
                  <a:srgbClr val="000000"/>
                </a:solidFill>
                <a:latin typeface="Arial"/>
                <a:ea typeface="Arial"/>
                <a:cs typeface="Arial"/>
                <a:sym typeface="Arial"/>
              </a:rPr>
              <a:t>Risco de chantagem, discriminação e </a:t>
            </a:r>
            <a:r>
              <a:rPr i="1" lang="pt-BR" sz="1400">
                <a:solidFill>
                  <a:srgbClr val="000000"/>
                </a:solidFill>
                <a:latin typeface="Arial"/>
                <a:ea typeface="Arial"/>
                <a:cs typeface="Arial"/>
                <a:sym typeface="Arial"/>
              </a:rPr>
              <a:t>outing</a:t>
            </a:r>
            <a:r>
              <a:rPr lang="pt-BR" sz="1400">
                <a:solidFill>
                  <a:srgbClr val="000000"/>
                </a:solidFill>
                <a:latin typeface="Arial"/>
                <a:ea typeface="Arial"/>
                <a:cs typeface="Arial"/>
                <a:sym typeface="Arial"/>
              </a:rPr>
              <a:t> (exposição da orientação sexual sem consentimento).</a:t>
            </a:r>
            <a:endParaRPr sz="1400">
              <a:solidFill>
                <a:srgbClr val="000000"/>
              </a:solidFill>
              <a:latin typeface="Arial"/>
              <a:ea typeface="Arial"/>
              <a:cs typeface="Arial"/>
              <a:sym typeface="Arial"/>
            </a:endParaRPr>
          </a:p>
          <a:p>
            <a:pPr indent="-317500" lvl="1" marL="914400"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Aumento da procura por suporte psicológico em linhas de emergência.</a:t>
            </a:r>
            <a:endParaRPr sz="1400">
              <a:solidFill>
                <a:srgbClr val="000000"/>
              </a:solidFill>
              <a:latin typeface="Arial"/>
              <a:ea typeface="Arial"/>
              <a:cs typeface="Arial"/>
              <a:sym typeface="Arial"/>
            </a:endParaRPr>
          </a:p>
          <a:p>
            <a:pPr indent="0" lvl="0" marL="899999" rtl="0" algn="just">
              <a:lnSpc>
                <a:spcPct val="150000"/>
              </a:lnSpc>
              <a:spcBef>
                <a:spcPts val="1200"/>
              </a:spcBef>
              <a:spcAft>
                <a:spcPts val="0"/>
              </a:spcAft>
              <a:buNone/>
            </a:pPr>
            <a:r>
              <a:rPr b="1" lang="pt-BR" sz="1400">
                <a:solidFill>
                  <a:srgbClr val="000000"/>
                </a:solidFill>
                <a:latin typeface="Arial"/>
                <a:ea typeface="Arial"/>
                <a:cs typeface="Arial"/>
                <a:sym typeface="Arial"/>
              </a:rPr>
              <a:t>Para as Organizações:</a:t>
            </a:r>
            <a:endParaRPr b="1" sz="1400">
              <a:solidFill>
                <a:srgbClr val="000000"/>
              </a:solidFill>
              <a:latin typeface="Arial"/>
              <a:ea typeface="Arial"/>
              <a:cs typeface="Arial"/>
              <a:sym typeface="Arial"/>
            </a:endParaRPr>
          </a:p>
          <a:p>
            <a:pPr indent="-317500" lvl="1" marL="914400" rtl="0" algn="just">
              <a:lnSpc>
                <a:spcPct val="150000"/>
              </a:lnSpc>
              <a:spcBef>
                <a:spcPts val="1200"/>
              </a:spcBef>
              <a:spcAft>
                <a:spcPts val="0"/>
              </a:spcAft>
              <a:buClr>
                <a:srgbClr val="000000"/>
              </a:buClr>
              <a:buSzPts val="1400"/>
              <a:buFont typeface="Arial"/>
              <a:buChar char="○"/>
            </a:pPr>
            <a:r>
              <a:rPr lang="pt-BR" sz="1400">
                <a:solidFill>
                  <a:srgbClr val="000000"/>
                </a:solidFill>
                <a:latin typeface="Arial"/>
                <a:ea typeface="Arial"/>
                <a:cs typeface="Arial"/>
                <a:sym typeface="Arial"/>
              </a:rPr>
              <a:t>A Cyberserve e o Atraf tiveram suas operações inviabilizadas pela perda de confiança.</a:t>
            </a:r>
            <a:endParaRPr sz="14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1200"/>
              </a:spcAft>
              <a:buClr>
                <a:schemeClr val="dk1"/>
              </a:buClr>
              <a:buSzPts val="1100"/>
              <a:buFont typeface="Arial"/>
              <a:buNone/>
            </a:pPr>
            <a:r>
              <a:t/>
            </a:r>
            <a:endParaRPr/>
          </a:p>
        </p:txBody>
      </p:sp>
      <p:sp>
        <p:nvSpPr>
          <p:cNvPr id="463" name="Google Shape;463;p38"/>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9"/>
          <p:cNvSpPr txBox="1"/>
          <p:nvPr>
            <p:ph type="title"/>
          </p:nvPr>
        </p:nvSpPr>
        <p:spPr>
          <a:xfrm>
            <a:off x="270000" y="270000"/>
            <a:ext cx="8604000" cy="7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20">
                <a:solidFill>
                  <a:srgbClr val="000000"/>
                </a:solidFill>
                <a:latin typeface="Arial"/>
                <a:ea typeface="Arial"/>
                <a:cs typeface="Arial"/>
                <a:sym typeface="Arial"/>
              </a:rPr>
              <a:t>6</a:t>
            </a:r>
            <a:r>
              <a:rPr lang="pt-BR" sz="2220">
                <a:solidFill>
                  <a:srgbClr val="000000"/>
                </a:solidFill>
                <a:latin typeface="Arial"/>
                <a:ea typeface="Arial"/>
                <a:cs typeface="Arial"/>
                <a:sym typeface="Arial"/>
              </a:rPr>
              <a:t>.4.</a:t>
            </a:r>
            <a:r>
              <a:rPr lang="pt-BR" sz="2220">
                <a:solidFill>
                  <a:srgbClr val="000000"/>
                </a:solidFill>
                <a:latin typeface="Arial"/>
                <a:ea typeface="Arial"/>
                <a:cs typeface="Arial"/>
                <a:sym typeface="Arial"/>
              </a:rPr>
              <a:t>   Falhas de Segurança:</a:t>
            </a:r>
            <a:endParaRPr sz="2220">
              <a:solidFill>
                <a:srgbClr val="000000"/>
              </a:solidFill>
              <a:latin typeface="Arial"/>
              <a:ea typeface="Arial"/>
              <a:cs typeface="Arial"/>
              <a:sym typeface="Arial"/>
            </a:endParaRPr>
          </a:p>
        </p:txBody>
      </p:sp>
      <p:sp>
        <p:nvSpPr>
          <p:cNvPr id="469" name="Google Shape;469;p39"/>
          <p:cNvSpPr txBox="1"/>
          <p:nvPr>
            <p:ph idx="1" type="body"/>
          </p:nvPr>
        </p:nvSpPr>
        <p:spPr>
          <a:xfrm>
            <a:off x="270000" y="1027800"/>
            <a:ext cx="8604000" cy="3832200"/>
          </a:xfrm>
          <a:prstGeom prst="rect">
            <a:avLst/>
          </a:prstGeom>
        </p:spPr>
        <p:txBody>
          <a:bodyPr anchorCtr="0" anchor="t" bIns="91425" lIns="91425" spcFirstLastPara="1" rIns="91425" wrap="square" tIns="91425">
            <a:normAutofit/>
          </a:bodyPr>
          <a:lstStyle/>
          <a:p>
            <a:pPr indent="0" lvl="0" marL="899999" rtl="0" algn="just">
              <a:lnSpc>
                <a:spcPct val="150000"/>
              </a:lnSpc>
              <a:spcBef>
                <a:spcPts val="1200"/>
              </a:spcBef>
              <a:spcAft>
                <a:spcPts val="0"/>
              </a:spcAft>
              <a:buClr>
                <a:schemeClr val="dk1"/>
              </a:buClr>
              <a:buSzPts val="1100"/>
              <a:buFont typeface="Arial"/>
              <a:buNone/>
            </a:pPr>
            <a:r>
              <a:rPr lang="pt-BR" sz="1400">
                <a:solidFill>
                  <a:srgbClr val="000000"/>
                </a:solidFill>
                <a:latin typeface="Arial"/>
                <a:ea typeface="Arial"/>
                <a:cs typeface="Arial"/>
                <a:sym typeface="Arial"/>
              </a:rPr>
              <a:t>O incidente expôs falhas críticas na proteção de dados sensíveis:</a:t>
            </a:r>
            <a:endParaRPr sz="1400">
              <a:solidFill>
                <a:srgbClr val="000000"/>
              </a:solidFill>
              <a:latin typeface="Arial"/>
              <a:ea typeface="Arial"/>
              <a:cs typeface="Arial"/>
              <a:sym typeface="Arial"/>
            </a:endParaRPr>
          </a:p>
          <a:p>
            <a:pPr indent="0" lvl="0" marL="899999" rtl="0" algn="just">
              <a:lnSpc>
                <a:spcPct val="150000"/>
              </a:lnSpc>
              <a:spcBef>
                <a:spcPts val="1200"/>
              </a:spcBef>
              <a:spcAft>
                <a:spcPts val="0"/>
              </a:spcAft>
              <a:buNone/>
            </a:pPr>
            <a:r>
              <a:rPr b="1" lang="pt-BR" sz="1400">
                <a:solidFill>
                  <a:srgbClr val="000000"/>
                </a:solidFill>
                <a:latin typeface="Arial"/>
                <a:ea typeface="Arial"/>
                <a:cs typeface="Arial"/>
                <a:sym typeface="Arial"/>
              </a:rPr>
              <a:t>Na Empresa de Hospedagem (Cyberserve):</a:t>
            </a:r>
            <a:endParaRPr b="1" sz="1400">
              <a:solidFill>
                <a:srgbClr val="000000"/>
              </a:solidFill>
              <a:latin typeface="Arial"/>
              <a:ea typeface="Arial"/>
              <a:cs typeface="Arial"/>
              <a:sym typeface="Arial"/>
            </a:endParaRPr>
          </a:p>
          <a:p>
            <a:pPr indent="-317500" lvl="1" marL="914400" rtl="0" algn="just">
              <a:lnSpc>
                <a:spcPct val="150000"/>
              </a:lnSpc>
              <a:spcBef>
                <a:spcPts val="1200"/>
              </a:spcBef>
              <a:spcAft>
                <a:spcPts val="0"/>
              </a:spcAft>
              <a:buClr>
                <a:srgbClr val="000000"/>
              </a:buClr>
              <a:buSzPts val="1400"/>
              <a:buFont typeface="Arial"/>
              <a:buChar char="○"/>
            </a:pPr>
            <a:r>
              <a:rPr lang="pt-BR" sz="1400">
                <a:solidFill>
                  <a:srgbClr val="000000"/>
                </a:solidFill>
                <a:latin typeface="Arial"/>
                <a:ea typeface="Arial"/>
                <a:cs typeface="Arial"/>
                <a:sym typeface="Arial"/>
              </a:rPr>
              <a:t>Ausência de criptografia robusta para dados em repouso.</a:t>
            </a:r>
            <a:endParaRPr sz="1400">
              <a:solidFill>
                <a:srgbClr val="000000"/>
              </a:solidFill>
              <a:latin typeface="Arial"/>
              <a:ea typeface="Arial"/>
              <a:cs typeface="Arial"/>
              <a:sym typeface="Arial"/>
            </a:endParaRPr>
          </a:p>
          <a:p>
            <a:pPr indent="-317500" lvl="1" marL="914400"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Falha no monitoramento contínuo de atividades suspeitas na rede.</a:t>
            </a:r>
            <a:endParaRPr sz="1400">
              <a:solidFill>
                <a:srgbClr val="000000"/>
              </a:solidFill>
              <a:latin typeface="Arial"/>
              <a:ea typeface="Arial"/>
              <a:cs typeface="Arial"/>
              <a:sym typeface="Arial"/>
            </a:endParaRPr>
          </a:p>
          <a:p>
            <a:pPr indent="0" lvl="0" marL="899999" rtl="0" algn="just">
              <a:lnSpc>
                <a:spcPct val="150000"/>
              </a:lnSpc>
              <a:spcBef>
                <a:spcPts val="1200"/>
              </a:spcBef>
              <a:spcAft>
                <a:spcPts val="0"/>
              </a:spcAft>
              <a:buNone/>
            </a:pPr>
            <a:r>
              <a:rPr b="1" lang="pt-BR" sz="1400">
                <a:solidFill>
                  <a:srgbClr val="000000"/>
                </a:solidFill>
                <a:latin typeface="Arial"/>
                <a:ea typeface="Arial"/>
                <a:cs typeface="Arial"/>
                <a:sym typeface="Arial"/>
              </a:rPr>
              <a:t>No Site (Atraf):</a:t>
            </a:r>
            <a:endParaRPr b="1" sz="1400">
              <a:solidFill>
                <a:srgbClr val="000000"/>
              </a:solidFill>
              <a:latin typeface="Arial"/>
              <a:ea typeface="Arial"/>
              <a:cs typeface="Arial"/>
              <a:sym typeface="Arial"/>
            </a:endParaRPr>
          </a:p>
          <a:p>
            <a:pPr indent="-317500" lvl="1" marL="914400" rtl="0" algn="just">
              <a:lnSpc>
                <a:spcPct val="150000"/>
              </a:lnSpc>
              <a:spcBef>
                <a:spcPts val="1200"/>
              </a:spcBef>
              <a:spcAft>
                <a:spcPts val="0"/>
              </a:spcAft>
              <a:buClr>
                <a:srgbClr val="000000"/>
              </a:buClr>
              <a:buSzPts val="1400"/>
              <a:buFont typeface="Arial"/>
              <a:buChar char="○"/>
            </a:pPr>
            <a:r>
              <a:rPr lang="pt-BR" sz="1400">
                <a:solidFill>
                  <a:srgbClr val="000000"/>
                </a:solidFill>
                <a:latin typeface="Arial"/>
                <a:ea typeface="Arial"/>
                <a:cs typeface="Arial"/>
                <a:sym typeface="Arial"/>
              </a:rPr>
              <a:t>Não utilização de técnicas de anonimização ou pseudo-anonimização de dados para desassociar identidades reais de informações sensíveis, o que poderia ter limitado o dano.</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470" name="Google Shape;470;p39"/>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0"/>
          <p:cNvSpPr txBox="1"/>
          <p:nvPr>
            <p:ph type="title"/>
          </p:nvPr>
        </p:nvSpPr>
        <p:spPr>
          <a:xfrm>
            <a:off x="270000" y="270000"/>
            <a:ext cx="8604000" cy="7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lang="pt-BR" sz="2220">
                <a:solidFill>
                  <a:srgbClr val="000000"/>
                </a:solidFill>
                <a:latin typeface="Arial"/>
                <a:ea typeface="Arial"/>
                <a:cs typeface="Arial"/>
                <a:sym typeface="Arial"/>
              </a:rPr>
              <a:t>6</a:t>
            </a:r>
            <a:r>
              <a:rPr lang="pt-BR" sz="2220">
                <a:solidFill>
                  <a:srgbClr val="000000"/>
                </a:solidFill>
                <a:latin typeface="Arial"/>
                <a:ea typeface="Arial"/>
                <a:cs typeface="Arial"/>
                <a:sym typeface="Arial"/>
              </a:rPr>
              <a:t>.5.   </a:t>
            </a:r>
            <a:r>
              <a:rPr lang="pt-BR" sz="2220">
                <a:solidFill>
                  <a:srgbClr val="000000"/>
                </a:solidFill>
                <a:latin typeface="Arial"/>
                <a:ea typeface="Arial"/>
                <a:cs typeface="Arial"/>
                <a:sym typeface="Arial"/>
              </a:rPr>
              <a:t>Ações Corretivas:</a:t>
            </a:r>
            <a:endParaRPr sz="2220">
              <a:solidFill>
                <a:srgbClr val="000000"/>
              </a:solidFill>
              <a:latin typeface="Arial"/>
              <a:ea typeface="Arial"/>
              <a:cs typeface="Arial"/>
              <a:sym typeface="Arial"/>
            </a:endParaRPr>
          </a:p>
        </p:txBody>
      </p:sp>
      <p:sp>
        <p:nvSpPr>
          <p:cNvPr id="476" name="Google Shape;476;p40"/>
          <p:cNvSpPr txBox="1"/>
          <p:nvPr>
            <p:ph idx="1" type="body"/>
          </p:nvPr>
        </p:nvSpPr>
        <p:spPr>
          <a:xfrm>
            <a:off x="270000" y="945450"/>
            <a:ext cx="8604000" cy="3914400"/>
          </a:xfrm>
          <a:prstGeom prst="rect">
            <a:avLst/>
          </a:prstGeom>
        </p:spPr>
        <p:txBody>
          <a:bodyPr anchorCtr="0" anchor="t" bIns="91425" lIns="91425" spcFirstLastPara="1" rIns="91425" wrap="square" tIns="91425">
            <a:normAutofit/>
          </a:bodyPr>
          <a:lstStyle/>
          <a:p>
            <a:pPr indent="-171450" lvl="0" marL="360000" rtl="0" algn="just">
              <a:lnSpc>
                <a:spcPct val="150000"/>
              </a:lnSpc>
              <a:spcBef>
                <a:spcPts val="1200"/>
              </a:spcBef>
              <a:spcAft>
                <a:spcPts val="0"/>
              </a:spcAft>
              <a:buNone/>
            </a:pPr>
            <a:r>
              <a:t/>
            </a:r>
            <a:endParaRPr b="1" sz="1400">
              <a:solidFill>
                <a:srgbClr val="000000"/>
              </a:solidFill>
              <a:latin typeface="Arial"/>
              <a:ea typeface="Arial"/>
              <a:cs typeface="Arial"/>
              <a:sym typeface="Arial"/>
            </a:endParaRPr>
          </a:p>
          <a:p>
            <a:pPr indent="-358899" lvl="1" marL="899999" rtl="0" algn="just">
              <a:lnSpc>
                <a:spcPct val="150000"/>
              </a:lnSpc>
              <a:spcBef>
                <a:spcPts val="1200"/>
              </a:spcBef>
              <a:spcAft>
                <a:spcPts val="0"/>
              </a:spcAft>
              <a:buClr>
                <a:srgbClr val="000000"/>
              </a:buClr>
              <a:buSzPts val="1400"/>
              <a:buFont typeface="Arial"/>
              <a:buChar char="○"/>
            </a:pPr>
            <a:r>
              <a:rPr lang="pt-BR" sz="1400">
                <a:solidFill>
                  <a:srgbClr val="000000"/>
                </a:solidFill>
                <a:latin typeface="Arial"/>
                <a:ea typeface="Arial"/>
                <a:cs typeface="Arial"/>
                <a:sym typeface="Arial"/>
              </a:rPr>
              <a:t>Mobilização de ONGs para oferecer suporte legal e psicológico às vítimas.</a:t>
            </a:r>
            <a:endParaRPr sz="1400">
              <a:solidFill>
                <a:srgbClr val="000000"/>
              </a:solidFill>
              <a:latin typeface="Arial"/>
              <a:ea typeface="Arial"/>
              <a:cs typeface="Arial"/>
              <a:sym typeface="Arial"/>
            </a:endParaRPr>
          </a:p>
          <a:p>
            <a:pPr indent="-358899" lvl="1" marL="899999" rtl="0" algn="just">
              <a:lnSpc>
                <a:spcPct val="15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Início de investigação pela Autoridade de Proteção de Privacidade sobre a responsabilidade da empresa de hospedagem.</a:t>
            </a:r>
            <a:endParaRPr sz="1400">
              <a:solidFill>
                <a:srgbClr val="000000"/>
              </a:solidFill>
              <a:latin typeface="Arial"/>
              <a:ea typeface="Arial"/>
              <a:cs typeface="Arial"/>
              <a:sym typeface="Arial"/>
            </a:endParaRPr>
          </a:p>
        </p:txBody>
      </p:sp>
      <p:sp>
        <p:nvSpPr>
          <p:cNvPr id="477" name="Google Shape;477;p40"/>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1"/>
          <p:cNvSpPr txBox="1"/>
          <p:nvPr>
            <p:ph type="title"/>
          </p:nvPr>
        </p:nvSpPr>
        <p:spPr>
          <a:xfrm>
            <a:off x="270000" y="2700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20"/>
              <a:t>7</a:t>
            </a:r>
            <a:r>
              <a:rPr b="1" lang="pt-BR" sz="2220"/>
              <a:t>.   </a:t>
            </a:r>
            <a:r>
              <a:rPr lang="pt-BR" sz="2220">
                <a:solidFill>
                  <a:srgbClr val="000000"/>
                </a:solidFill>
                <a:latin typeface="Arial"/>
                <a:ea typeface="Arial"/>
                <a:cs typeface="Arial"/>
                <a:sym typeface="Arial"/>
              </a:rPr>
              <a:t>Conclusão</a:t>
            </a:r>
            <a:r>
              <a:rPr b="1" lang="pt-BR" sz="2220"/>
              <a:t>:</a:t>
            </a:r>
            <a:endParaRPr b="1" sz="2220"/>
          </a:p>
        </p:txBody>
      </p:sp>
      <p:sp>
        <p:nvSpPr>
          <p:cNvPr id="483" name="Google Shape;483;p41"/>
          <p:cNvSpPr txBox="1"/>
          <p:nvPr>
            <p:ph idx="1" type="body"/>
          </p:nvPr>
        </p:nvSpPr>
        <p:spPr>
          <a:xfrm>
            <a:off x="270000" y="1345250"/>
            <a:ext cx="8604000" cy="35148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0"/>
              </a:spcAft>
              <a:buNone/>
            </a:pPr>
            <a:r>
              <a:rPr lang="pt-BR" sz="1400">
                <a:solidFill>
                  <a:srgbClr val="000000"/>
                </a:solidFill>
                <a:latin typeface="Arial"/>
                <a:ea typeface="Arial"/>
                <a:cs typeface="Arial"/>
                <a:sym typeface="Arial"/>
              </a:rPr>
              <a:t>Através da análise individual dos casos estudados, foi possível concluir que, uma que vez que os sistemas tem se tornado cada vez mais digitais, e, visto que ataques hackers, vazamento de dados e interrupções de serviços (que tem se tornado cada vez mais frequentes) podem causar</a:t>
            </a:r>
            <a:r>
              <a:rPr lang="pt-BR" sz="1400">
                <a:solidFill>
                  <a:srgbClr val="000000"/>
                </a:solidFill>
                <a:latin typeface="Arial"/>
                <a:ea typeface="Arial"/>
                <a:cs typeface="Arial"/>
                <a:sym typeface="Arial"/>
              </a:rPr>
              <a:t> danos irreparáveis tanto financeiramente quanto socialmente aos mesmos</a:t>
            </a:r>
            <a:r>
              <a:rPr lang="pt-BR" sz="1400">
                <a:solidFill>
                  <a:srgbClr val="000000"/>
                </a:solidFill>
                <a:latin typeface="Arial"/>
                <a:ea typeface="Arial"/>
                <a:cs typeface="Arial"/>
                <a:sym typeface="Arial"/>
              </a:rPr>
              <a:t>, tem que tornado cada vez mais necessário o investimento em  proteção e </a:t>
            </a:r>
            <a:r>
              <a:rPr lang="pt-BR" sz="1400">
                <a:solidFill>
                  <a:srgbClr val="000000"/>
                </a:solidFill>
                <a:latin typeface="Arial"/>
                <a:ea typeface="Arial"/>
                <a:cs typeface="Arial"/>
                <a:sym typeface="Arial"/>
              </a:rPr>
              <a:t>cibersegurança</a:t>
            </a:r>
            <a:r>
              <a:rPr lang="pt-BR" sz="14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484" name="Google Shape;484;p41"/>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270000" y="270000"/>
            <a:ext cx="8604000" cy="534300"/>
          </a:xfrm>
          <a:prstGeom prst="rect">
            <a:avLst/>
          </a:prstGeom>
        </p:spPr>
        <p:txBody>
          <a:bodyPr anchorCtr="0" anchor="t" bIns="91425" lIns="91425" spcFirstLastPara="1" rIns="91425" wrap="square" tIns="91425">
            <a:normAutofit/>
          </a:bodyPr>
          <a:lstStyle/>
          <a:p>
            <a:pPr indent="-369570" lvl="0" marL="457200" rtl="0" algn="l">
              <a:spcBef>
                <a:spcPts val="0"/>
              </a:spcBef>
              <a:spcAft>
                <a:spcPts val="0"/>
              </a:spcAft>
              <a:buSzPts val="2220"/>
              <a:buFont typeface="Arial"/>
              <a:buAutoNum type="arabicPeriod"/>
            </a:pPr>
            <a:r>
              <a:rPr lang="pt-BR" sz="2220">
                <a:latin typeface="Arial"/>
                <a:ea typeface="Arial"/>
                <a:cs typeface="Arial"/>
                <a:sym typeface="Arial"/>
              </a:rPr>
              <a:t>Introdução:</a:t>
            </a:r>
            <a:endParaRPr sz="2220">
              <a:latin typeface="Arial"/>
              <a:ea typeface="Arial"/>
              <a:cs typeface="Arial"/>
              <a:sym typeface="Arial"/>
            </a:endParaRPr>
          </a:p>
        </p:txBody>
      </p:sp>
      <p:sp>
        <p:nvSpPr>
          <p:cNvPr id="293" name="Google Shape;293;p15"/>
          <p:cNvSpPr txBox="1"/>
          <p:nvPr>
            <p:ph idx="1" type="body"/>
          </p:nvPr>
        </p:nvSpPr>
        <p:spPr>
          <a:xfrm>
            <a:off x="270000" y="1027750"/>
            <a:ext cx="8604000" cy="3832200"/>
          </a:xfrm>
          <a:prstGeom prst="rect">
            <a:avLst/>
          </a:prstGeom>
        </p:spPr>
        <p:txBody>
          <a:bodyPr anchorCtr="0" anchor="t" bIns="91425" lIns="91425" spcFirstLastPara="1" rIns="91425" wrap="square" tIns="91425">
            <a:normAutofit/>
          </a:bodyPr>
          <a:lstStyle/>
          <a:p>
            <a:pPr indent="899999" lvl="0" marL="0" rtl="0" algn="just">
              <a:lnSpc>
                <a:spcPct val="150000"/>
              </a:lnSpc>
              <a:spcBef>
                <a:spcPts val="0"/>
              </a:spcBef>
              <a:spcAft>
                <a:spcPts val="1200"/>
              </a:spcAft>
              <a:buNone/>
            </a:pPr>
            <a:r>
              <a:rPr lang="pt-BR" sz="1400">
                <a:solidFill>
                  <a:srgbClr val="000000"/>
                </a:solidFill>
                <a:latin typeface="Arial"/>
                <a:ea typeface="Arial"/>
                <a:cs typeface="Arial"/>
                <a:sym typeface="Arial"/>
              </a:rPr>
              <a:t>A</a:t>
            </a:r>
            <a:r>
              <a:rPr lang="pt-BR" sz="1400">
                <a:solidFill>
                  <a:srgbClr val="000000"/>
                </a:solidFill>
                <a:latin typeface="Arial"/>
                <a:ea typeface="Arial"/>
                <a:cs typeface="Arial"/>
                <a:sym typeface="Arial"/>
              </a:rPr>
              <a:t> informação é um dos ativos mais valiosos para indivíduos e organizações. Desde dados pessoais e financeiros até segredos comerciais e estratégias de negócio, tudo circula e é armazenado em sistemas de informação. A segurança da informação deixou de ser um mero detalhe técnico para se tornar um pilar dos negócios, a proteção da privacidade e a manutenção da confiança de clientes e parceiros. Neste contexto, a análise de incidentes reais torna-se uma ferramenta indispensável para a compreensão das vulnerabilidades e para o desenvolvimento de estratégias de defesa mais eficazes.</a:t>
            </a:r>
            <a:endParaRPr sz="1400">
              <a:solidFill>
                <a:srgbClr val="000000"/>
              </a:solidFill>
              <a:latin typeface="Arial"/>
              <a:ea typeface="Arial"/>
              <a:cs typeface="Arial"/>
              <a:sym typeface="Arial"/>
            </a:endParaRPr>
          </a:p>
        </p:txBody>
      </p:sp>
      <p:sp>
        <p:nvSpPr>
          <p:cNvPr id="294" name="Google Shape;294;p15"/>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2"/>
          <p:cNvSpPr txBox="1"/>
          <p:nvPr>
            <p:ph type="title"/>
          </p:nvPr>
        </p:nvSpPr>
        <p:spPr>
          <a:xfrm>
            <a:off x="270000" y="270000"/>
            <a:ext cx="8604000" cy="7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20">
                <a:solidFill>
                  <a:srgbClr val="000000"/>
                </a:solidFill>
                <a:latin typeface="Arial"/>
                <a:ea typeface="Arial"/>
                <a:cs typeface="Arial"/>
                <a:sym typeface="Arial"/>
              </a:rPr>
              <a:t>8.   </a:t>
            </a:r>
            <a:r>
              <a:rPr lang="pt-BR" sz="2220">
                <a:solidFill>
                  <a:srgbClr val="000000"/>
                </a:solidFill>
                <a:latin typeface="Arial"/>
                <a:ea typeface="Arial"/>
                <a:cs typeface="Arial"/>
                <a:sym typeface="Arial"/>
              </a:rPr>
              <a:t>Referências Bibliográficas:</a:t>
            </a:r>
            <a:endParaRPr sz="2220">
              <a:solidFill>
                <a:srgbClr val="000000"/>
              </a:solidFill>
              <a:latin typeface="Arial"/>
              <a:ea typeface="Arial"/>
              <a:cs typeface="Arial"/>
              <a:sym typeface="Arial"/>
            </a:endParaRPr>
          </a:p>
        </p:txBody>
      </p:sp>
      <p:sp>
        <p:nvSpPr>
          <p:cNvPr id="490" name="Google Shape;490;p42"/>
          <p:cNvSpPr txBox="1"/>
          <p:nvPr>
            <p:ph idx="1" type="body"/>
          </p:nvPr>
        </p:nvSpPr>
        <p:spPr>
          <a:xfrm>
            <a:off x="270000" y="1309975"/>
            <a:ext cx="8604000" cy="3549900"/>
          </a:xfrm>
          <a:prstGeom prst="rect">
            <a:avLst/>
          </a:prstGeom>
        </p:spPr>
        <p:txBody>
          <a:bodyPr anchorCtr="0" anchor="t" bIns="91425" lIns="91425" spcFirstLastPara="1" rIns="91425" wrap="square" tIns="91425">
            <a:normAutofit/>
          </a:bodyPr>
          <a:lstStyle/>
          <a:p>
            <a:pPr indent="0" lvl="0" marL="0" rtl="0" algn="just">
              <a:lnSpc>
                <a:spcPct val="150000"/>
              </a:lnSpc>
              <a:spcBef>
                <a:spcPts val="1200"/>
              </a:spcBef>
              <a:spcAft>
                <a:spcPts val="0"/>
              </a:spcAft>
              <a:buClr>
                <a:schemeClr val="dk1"/>
              </a:buClr>
              <a:buSzPts val="1100"/>
              <a:buFont typeface="Arial"/>
              <a:buNone/>
            </a:pPr>
            <a:r>
              <a:rPr lang="pt-BR" sz="1400">
                <a:solidFill>
                  <a:srgbClr val="000000"/>
                </a:solidFill>
                <a:latin typeface="Arial"/>
                <a:ea typeface="Arial"/>
                <a:cs typeface="Arial"/>
                <a:sym typeface="Arial"/>
              </a:rPr>
              <a:t>BLACK Shadow hackers leak data of Israeli LGBTQ dating site users. </a:t>
            </a:r>
            <a:r>
              <a:rPr b="1" lang="pt-BR" sz="1400">
                <a:solidFill>
                  <a:srgbClr val="000000"/>
                </a:solidFill>
                <a:latin typeface="Arial"/>
                <a:ea typeface="Arial"/>
                <a:cs typeface="Arial"/>
                <a:sym typeface="Arial"/>
              </a:rPr>
              <a:t>BBC News</a:t>
            </a:r>
            <a:r>
              <a:rPr lang="pt-BR" sz="1400">
                <a:solidFill>
                  <a:srgbClr val="000000"/>
                </a:solidFill>
                <a:latin typeface="Arial"/>
                <a:ea typeface="Arial"/>
                <a:cs typeface="Arial"/>
                <a:sym typeface="Arial"/>
              </a:rPr>
              <a:t>, 30 out. 2021.</a:t>
            </a:r>
            <a:endParaRPr sz="1400">
              <a:solidFill>
                <a:srgbClr val="000000"/>
              </a:solidFill>
              <a:latin typeface="Arial"/>
              <a:ea typeface="Arial"/>
              <a:cs typeface="Arial"/>
              <a:sym typeface="Arial"/>
            </a:endParaRPr>
          </a:p>
          <a:p>
            <a:pPr indent="0" lvl="0" marL="0" rtl="0" algn="just">
              <a:lnSpc>
                <a:spcPct val="150000"/>
              </a:lnSpc>
              <a:spcBef>
                <a:spcPts val="1200"/>
              </a:spcBef>
              <a:spcAft>
                <a:spcPts val="0"/>
              </a:spcAft>
              <a:buClr>
                <a:schemeClr val="dk1"/>
              </a:buClr>
              <a:buSzPts val="1100"/>
              <a:buFont typeface="Arial"/>
              <a:buNone/>
            </a:pPr>
            <a:r>
              <a:rPr lang="pt-BR" sz="1400">
                <a:solidFill>
                  <a:srgbClr val="000000"/>
                </a:solidFill>
                <a:latin typeface="Arial"/>
                <a:ea typeface="Arial"/>
                <a:cs typeface="Arial"/>
                <a:sym typeface="Arial"/>
              </a:rPr>
              <a:t>HACKERS publish sensitive info of users on Israeli LGBTQ dating app. </a:t>
            </a:r>
            <a:r>
              <a:rPr b="1" lang="pt-BR" sz="1400">
                <a:solidFill>
                  <a:srgbClr val="000000"/>
                </a:solidFill>
                <a:latin typeface="Arial"/>
                <a:ea typeface="Arial"/>
                <a:cs typeface="Arial"/>
                <a:sym typeface="Arial"/>
              </a:rPr>
              <a:t>The Jerusalem Post</a:t>
            </a:r>
            <a:r>
              <a:rPr lang="pt-BR" sz="1400">
                <a:solidFill>
                  <a:srgbClr val="000000"/>
                </a:solidFill>
                <a:latin typeface="Arial"/>
                <a:ea typeface="Arial"/>
                <a:cs typeface="Arial"/>
                <a:sym typeface="Arial"/>
              </a:rPr>
              <a:t>, 30 out. 2021.</a:t>
            </a:r>
            <a:endParaRPr sz="1400">
              <a:solidFill>
                <a:srgbClr val="000000"/>
              </a:solidFill>
              <a:latin typeface="Arial"/>
              <a:ea typeface="Arial"/>
              <a:cs typeface="Arial"/>
              <a:sym typeface="Arial"/>
            </a:endParaRPr>
          </a:p>
          <a:p>
            <a:pPr indent="0" lvl="0" marL="0" rtl="0" algn="just">
              <a:lnSpc>
                <a:spcPct val="150000"/>
              </a:lnSpc>
              <a:spcBef>
                <a:spcPts val="1200"/>
              </a:spcBef>
              <a:spcAft>
                <a:spcPts val="0"/>
              </a:spcAft>
              <a:buClr>
                <a:schemeClr val="dk1"/>
              </a:buClr>
              <a:buSzPts val="1100"/>
              <a:buFont typeface="Arial"/>
              <a:buNone/>
            </a:pPr>
            <a:r>
              <a:rPr lang="pt-BR" sz="1400">
                <a:solidFill>
                  <a:srgbClr val="000000"/>
                </a:solidFill>
                <a:latin typeface="Arial"/>
                <a:ea typeface="Arial"/>
                <a:cs typeface="Arial"/>
                <a:sym typeface="Arial"/>
              </a:rPr>
              <a:t>INSURANCE firm Shirbit hit by major hack, client info posted online. </a:t>
            </a:r>
            <a:r>
              <a:rPr b="1" lang="pt-BR" sz="1400">
                <a:solidFill>
                  <a:srgbClr val="000000"/>
                </a:solidFill>
                <a:latin typeface="Arial"/>
                <a:ea typeface="Arial"/>
                <a:cs typeface="Arial"/>
                <a:sym typeface="Arial"/>
              </a:rPr>
              <a:t>The Times of Israel</a:t>
            </a:r>
            <a:r>
              <a:rPr lang="pt-BR" sz="1400">
                <a:solidFill>
                  <a:srgbClr val="000000"/>
                </a:solidFill>
                <a:latin typeface="Arial"/>
                <a:ea typeface="Arial"/>
                <a:cs typeface="Arial"/>
                <a:sym typeface="Arial"/>
              </a:rPr>
              <a:t>, 1 dez. 2020.</a:t>
            </a:r>
            <a:endParaRPr sz="1400">
              <a:solidFill>
                <a:srgbClr val="000000"/>
              </a:solidFill>
              <a:latin typeface="Arial"/>
              <a:ea typeface="Arial"/>
              <a:cs typeface="Arial"/>
              <a:sym typeface="Arial"/>
            </a:endParaRPr>
          </a:p>
          <a:p>
            <a:pPr indent="0" lvl="0" marL="0" rtl="0" algn="just">
              <a:lnSpc>
                <a:spcPct val="150000"/>
              </a:lnSpc>
              <a:spcBef>
                <a:spcPts val="1200"/>
              </a:spcBef>
              <a:spcAft>
                <a:spcPts val="0"/>
              </a:spcAft>
              <a:buClr>
                <a:schemeClr val="dk1"/>
              </a:buClr>
              <a:buSzPts val="1100"/>
              <a:buFont typeface="Arial"/>
              <a:buNone/>
            </a:pPr>
            <a:r>
              <a:rPr lang="pt-BR" sz="1400">
                <a:solidFill>
                  <a:srgbClr val="000000"/>
                </a:solidFill>
                <a:latin typeface="Arial"/>
                <a:ea typeface="Arial"/>
                <a:cs typeface="Arial"/>
                <a:sym typeface="Arial"/>
              </a:rPr>
              <a:t>ISRAELI hospital under cyber attack, patient data may be compromised. </a:t>
            </a:r>
            <a:r>
              <a:rPr b="1" lang="pt-BR" sz="1400">
                <a:solidFill>
                  <a:srgbClr val="000000"/>
                </a:solidFill>
                <a:latin typeface="Arial"/>
                <a:ea typeface="Arial"/>
                <a:cs typeface="Arial"/>
                <a:sym typeface="Arial"/>
              </a:rPr>
              <a:t>Reuters</a:t>
            </a:r>
            <a:r>
              <a:rPr lang="pt-BR" sz="1400">
                <a:solidFill>
                  <a:srgbClr val="000000"/>
                </a:solidFill>
                <a:latin typeface="Arial"/>
                <a:ea typeface="Arial"/>
                <a:cs typeface="Arial"/>
                <a:sym typeface="Arial"/>
              </a:rPr>
              <a:t>, 13 out. 2021.</a:t>
            </a:r>
            <a:endParaRPr sz="1400">
              <a:solidFill>
                <a:srgbClr val="000000"/>
              </a:solidFill>
              <a:latin typeface="Arial"/>
              <a:ea typeface="Arial"/>
              <a:cs typeface="Arial"/>
              <a:sym typeface="Arial"/>
            </a:endParaRPr>
          </a:p>
          <a:p>
            <a:pPr indent="0" lvl="0" marL="0" rtl="0" algn="just">
              <a:lnSpc>
                <a:spcPct val="150000"/>
              </a:lnSpc>
              <a:spcBef>
                <a:spcPts val="1200"/>
              </a:spcBef>
              <a:spcAft>
                <a:spcPts val="0"/>
              </a:spcAft>
              <a:buClr>
                <a:schemeClr val="dk1"/>
              </a:buClr>
              <a:buSzPts val="1100"/>
              <a:buFont typeface="Arial"/>
              <a:buNone/>
            </a:pPr>
            <a:r>
              <a:rPr lang="pt-BR" sz="1400">
                <a:solidFill>
                  <a:srgbClr val="000000"/>
                </a:solidFill>
                <a:latin typeface="Arial"/>
                <a:ea typeface="Arial"/>
                <a:cs typeface="Arial"/>
                <a:sym typeface="Arial"/>
              </a:rPr>
              <a:t>RANSOMWARE Attack on Israeli Hospital Grinds Treatment to a Halt. </a:t>
            </a:r>
            <a:r>
              <a:rPr b="1" lang="pt-BR" sz="1400">
                <a:solidFill>
                  <a:srgbClr val="000000"/>
                </a:solidFill>
                <a:latin typeface="Arial"/>
                <a:ea typeface="Arial"/>
                <a:cs typeface="Arial"/>
                <a:sym typeface="Arial"/>
              </a:rPr>
              <a:t>Haaretz</a:t>
            </a:r>
            <a:r>
              <a:rPr lang="pt-BR" sz="1400">
                <a:solidFill>
                  <a:srgbClr val="000000"/>
                </a:solidFill>
                <a:latin typeface="Arial"/>
                <a:ea typeface="Arial"/>
                <a:cs typeface="Arial"/>
                <a:sym typeface="Arial"/>
              </a:rPr>
              <a:t>, 14 out. 2021.</a:t>
            </a:r>
            <a:endParaRPr sz="1400">
              <a:solidFill>
                <a:srgbClr val="000000"/>
              </a:solidFill>
              <a:latin typeface="Arial"/>
              <a:ea typeface="Arial"/>
              <a:cs typeface="Arial"/>
              <a:sym typeface="Arial"/>
            </a:endParaRPr>
          </a:p>
          <a:p>
            <a:pPr indent="0" lvl="0" marL="0" rtl="0" algn="just">
              <a:lnSpc>
                <a:spcPct val="150000"/>
              </a:lnSpc>
              <a:spcBef>
                <a:spcPts val="1200"/>
              </a:spcBef>
              <a:spcAft>
                <a:spcPts val="0"/>
              </a:spcAft>
              <a:buClr>
                <a:schemeClr val="dk1"/>
              </a:buClr>
              <a:buSzPts val="1100"/>
              <a:buFont typeface="Arial"/>
              <a:buNone/>
            </a:pPr>
            <a:r>
              <a:rPr lang="pt-BR" sz="1400">
                <a:solidFill>
                  <a:srgbClr val="000000"/>
                </a:solidFill>
                <a:latin typeface="Arial"/>
                <a:ea typeface="Arial"/>
                <a:cs typeface="Arial"/>
                <a:sym typeface="Arial"/>
              </a:rPr>
              <a:t>REGULATOR finds severe deficiencies in Shirbit's information security. </a:t>
            </a:r>
            <a:r>
              <a:rPr b="1" lang="pt-BR" sz="1400">
                <a:solidFill>
                  <a:srgbClr val="000000"/>
                </a:solidFill>
                <a:latin typeface="Arial"/>
                <a:ea typeface="Arial"/>
                <a:cs typeface="Arial"/>
                <a:sym typeface="Arial"/>
              </a:rPr>
              <a:t>Calcalistech</a:t>
            </a:r>
            <a:r>
              <a:rPr lang="pt-BR" sz="1400">
                <a:solidFill>
                  <a:srgbClr val="000000"/>
                </a:solidFill>
                <a:latin typeface="Arial"/>
                <a:ea typeface="Arial"/>
                <a:cs typeface="Arial"/>
                <a:sym typeface="Arial"/>
              </a:rPr>
              <a:t>, 21 jun. 2021.</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491" name="Google Shape;491;p42"/>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3"/>
          <p:cNvSpPr txBox="1"/>
          <p:nvPr>
            <p:ph idx="1" type="body"/>
          </p:nvPr>
        </p:nvSpPr>
        <p:spPr>
          <a:xfrm>
            <a:off x="270000" y="270000"/>
            <a:ext cx="8604000" cy="4589700"/>
          </a:xfrm>
          <a:prstGeom prst="rect">
            <a:avLst/>
          </a:prstGeom>
        </p:spPr>
        <p:txBody>
          <a:bodyPr anchorCtr="0" anchor="t" bIns="91425" lIns="91425" spcFirstLastPara="1" rIns="91425" wrap="square" tIns="91425">
            <a:normAutofit lnSpcReduction="20000"/>
          </a:bodyPr>
          <a:lstStyle/>
          <a:p>
            <a:pPr indent="0" lvl="0" marL="899999" rtl="0" algn="l">
              <a:spcBef>
                <a:spcPts val="1200"/>
              </a:spcBef>
              <a:spcAft>
                <a:spcPts val="0"/>
              </a:spcAft>
              <a:buNone/>
            </a:pPr>
            <a:r>
              <a:rPr lang="pt-BR" sz="1500">
                <a:solidFill>
                  <a:srgbClr val="000000"/>
                </a:solidFill>
                <a:latin typeface="Arial"/>
                <a:ea typeface="Arial"/>
                <a:cs typeface="Arial"/>
                <a:sym typeface="Arial"/>
              </a:rPr>
              <a:t>FORTINET. Hacking: definição, tipos, segurança e muito mais. </a:t>
            </a:r>
            <a:r>
              <a:rPr b="1" lang="pt-BR" sz="1500">
                <a:solidFill>
                  <a:srgbClr val="000000"/>
                </a:solidFill>
                <a:latin typeface="Arial"/>
                <a:ea typeface="Arial"/>
                <a:cs typeface="Arial"/>
                <a:sym typeface="Arial"/>
              </a:rPr>
              <a:t>Fortinet</a:t>
            </a:r>
            <a:r>
              <a:rPr lang="pt-BR" sz="1500">
                <a:solidFill>
                  <a:srgbClr val="000000"/>
                </a:solidFill>
                <a:latin typeface="Arial"/>
                <a:ea typeface="Arial"/>
                <a:cs typeface="Arial"/>
                <a:sym typeface="Arial"/>
              </a:rPr>
              <a:t>, [2025?]. Disponível em:</a:t>
            </a:r>
            <a:r>
              <a:rPr lang="pt-BR" sz="15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pt-BR" sz="1500" u="sng">
                <a:solidFill>
                  <a:schemeClr val="hlink"/>
                </a:solidFill>
                <a:latin typeface="Arial"/>
                <a:ea typeface="Arial"/>
                <a:cs typeface="Arial"/>
                <a:sym typeface="Arial"/>
                <a:hlinkClick r:id="rId4"/>
              </a:rPr>
              <a:t>https://www.fortinet.com/br/resources/cyberglossary/what-is-hacking</a:t>
            </a:r>
            <a:r>
              <a:rPr lang="pt-BR" sz="1500">
                <a:solidFill>
                  <a:srgbClr val="000000"/>
                </a:solidFill>
                <a:latin typeface="Arial"/>
                <a:ea typeface="Arial"/>
                <a:cs typeface="Arial"/>
                <a:sym typeface="Arial"/>
              </a:rPr>
              <a:t>. Acesso em: 20 out. 2025.</a:t>
            </a:r>
            <a:endParaRPr sz="1500">
              <a:solidFill>
                <a:srgbClr val="000000"/>
              </a:solidFill>
              <a:latin typeface="Arial"/>
              <a:ea typeface="Arial"/>
              <a:cs typeface="Arial"/>
              <a:sym typeface="Arial"/>
            </a:endParaRPr>
          </a:p>
          <a:p>
            <a:pPr indent="0" lvl="0" marL="899999" rtl="0" algn="l">
              <a:spcBef>
                <a:spcPts val="1200"/>
              </a:spcBef>
              <a:spcAft>
                <a:spcPts val="0"/>
              </a:spcAft>
              <a:buNone/>
            </a:pPr>
            <a:r>
              <a:rPr lang="pt-BR" sz="1500">
                <a:solidFill>
                  <a:srgbClr val="000000"/>
                </a:solidFill>
                <a:latin typeface="Arial"/>
                <a:ea typeface="Arial"/>
                <a:cs typeface="Arial"/>
                <a:sym typeface="Arial"/>
              </a:rPr>
              <a:t>HACKTIVIST Cyber Attacks in the Iran-Israel Conflict. </a:t>
            </a:r>
            <a:r>
              <a:rPr b="1" lang="pt-BR" sz="1500">
                <a:solidFill>
                  <a:srgbClr val="000000"/>
                </a:solidFill>
                <a:latin typeface="Arial"/>
                <a:ea typeface="Arial"/>
                <a:cs typeface="Arial"/>
                <a:sym typeface="Arial"/>
              </a:rPr>
              <a:t>NSFOCUS Global</a:t>
            </a:r>
            <a:r>
              <a:rPr lang="pt-BR" sz="1500">
                <a:solidFill>
                  <a:srgbClr val="000000"/>
                </a:solidFill>
                <a:latin typeface="Arial"/>
                <a:ea typeface="Arial"/>
                <a:cs typeface="Arial"/>
                <a:sym typeface="Arial"/>
              </a:rPr>
              <a:t>, 19 abr. 2024. Disponível em:</a:t>
            </a:r>
            <a:r>
              <a:rPr lang="pt-BR" sz="1500">
                <a:solidFill>
                  <a:srgbClr val="000000"/>
                </a:solidFill>
                <a:uFill>
                  <a:noFill/>
                </a:uFill>
                <a:latin typeface="Arial"/>
                <a:ea typeface="Arial"/>
                <a:cs typeface="Arial"/>
                <a:sym typeface="Arial"/>
                <a:hlinkClick r:id="rId5">
                  <a:extLst>
                    <a:ext uri="{A12FA001-AC4F-418D-AE19-62706E023703}">
                      <ahyp:hlinkClr val="tx"/>
                    </a:ext>
                  </a:extLst>
                </a:hlinkClick>
              </a:rPr>
              <a:t> </a:t>
            </a:r>
            <a:r>
              <a:rPr lang="pt-BR" sz="1500" u="sng">
                <a:solidFill>
                  <a:schemeClr val="hlink"/>
                </a:solidFill>
                <a:latin typeface="Arial"/>
                <a:ea typeface="Arial"/>
                <a:cs typeface="Arial"/>
                <a:sym typeface="Arial"/>
                <a:hlinkClick r:id="rId6"/>
              </a:rPr>
              <a:t>https://nsfocusglobal.com/pt-br/the-hacktivist-cyber-attacks-in-the-iran-israel-conflict/</a:t>
            </a:r>
            <a:r>
              <a:rPr lang="pt-BR" sz="1500">
                <a:solidFill>
                  <a:srgbClr val="000000"/>
                </a:solidFill>
                <a:latin typeface="Arial"/>
                <a:ea typeface="Arial"/>
                <a:cs typeface="Arial"/>
                <a:sym typeface="Arial"/>
              </a:rPr>
              <a:t>. Acesso em: 20 out. 2025.</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pt-BR" sz="1500">
                <a:solidFill>
                  <a:srgbClr val="000000"/>
                </a:solidFill>
                <a:latin typeface="Arial"/>
                <a:ea typeface="Arial"/>
                <a:cs typeface="Arial"/>
                <a:sym typeface="Arial"/>
              </a:rPr>
              <a:t>LEARN Ethical Hacking Vs Malicious Hacking. </a:t>
            </a:r>
            <a:r>
              <a:rPr b="1" lang="pt-BR" sz="1500">
                <a:solidFill>
                  <a:srgbClr val="000000"/>
                </a:solidFill>
                <a:latin typeface="Arial"/>
                <a:ea typeface="Arial"/>
                <a:cs typeface="Arial"/>
                <a:sym typeface="Arial"/>
              </a:rPr>
              <a:t>SlideShare</a:t>
            </a:r>
            <a:r>
              <a:rPr lang="pt-BR" sz="1500">
                <a:solidFill>
                  <a:srgbClr val="000000"/>
                </a:solidFill>
                <a:latin typeface="Arial"/>
                <a:ea typeface="Arial"/>
                <a:cs typeface="Arial"/>
                <a:sym typeface="Arial"/>
              </a:rPr>
              <a:t>, 2 abr. 2024. Disponível em:</a:t>
            </a:r>
            <a:r>
              <a:rPr lang="pt-BR" sz="1500">
                <a:solidFill>
                  <a:srgbClr val="000000"/>
                </a:solidFill>
                <a:uFill>
                  <a:noFill/>
                </a:uFill>
                <a:latin typeface="Arial"/>
                <a:ea typeface="Arial"/>
                <a:cs typeface="Arial"/>
                <a:sym typeface="Arial"/>
                <a:hlinkClick r:id="rId7">
                  <a:extLst>
                    <a:ext uri="{A12FA001-AC4F-418D-AE19-62706E023703}">
                      <ahyp:hlinkClr val="tx"/>
                    </a:ext>
                  </a:extLst>
                </a:hlinkClick>
              </a:rPr>
              <a:t> </a:t>
            </a:r>
            <a:r>
              <a:rPr lang="pt-BR" sz="1500" u="sng">
                <a:solidFill>
                  <a:schemeClr val="hlink"/>
                </a:solidFill>
                <a:latin typeface="Arial"/>
                <a:ea typeface="Arial"/>
                <a:cs typeface="Arial"/>
                <a:sym typeface="Arial"/>
                <a:hlinkClick r:id="rId8"/>
              </a:rPr>
              <a:t>https://pt.slideshare.net/slideshow/learn-ethical-hacking-vs-malicious-hacking/267450063</a:t>
            </a:r>
            <a:r>
              <a:rPr lang="pt-BR" sz="1500">
                <a:solidFill>
                  <a:srgbClr val="000000"/>
                </a:solidFill>
                <a:latin typeface="Arial"/>
                <a:ea typeface="Arial"/>
                <a:cs typeface="Arial"/>
                <a:sym typeface="Arial"/>
              </a:rPr>
              <a:t>. Acesso em: 20 out. 2025.</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pt-BR" sz="1500">
                <a:solidFill>
                  <a:srgbClr val="000000"/>
                </a:solidFill>
                <a:latin typeface="Arial"/>
                <a:ea typeface="Arial"/>
                <a:cs typeface="Arial"/>
                <a:sym typeface="Arial"/>
              </a:rPr>
              <a:t>OPISRAEL 2025: hacktivist coordination intensifies ahead of April 7. </a:t>
            </a:r>
            <a:r>
              <a:rPr b="1" lang="pt-BR" sz="1500">
                <a:solidFill>
                  <a:srgbClr val="000000"/>
                </a:solidFill>
                <a:latin typeface="Arial"/>
                <a:ea typeface="Arial"/>
                <a:cs typeface="Arial"/>
                <a:sym typeface="Arial"/>
              </a:rPr>
              <a:t>Radware</a:t>
            </a:r>
            <a:r>
              <a:rPr lang="pt-BR" sz="1500">
                <a:solidFill>
                  <a:srgbClr val="000000"/>
                </a:solidFill>
                <a:latin typeface="Arial"/>
                <a:ea typeface="Arial"/>
                <a:cs typeface="Arial"/>
                <a:sym typeface="Arial"/>
              </a:rPr>
              <a:t>, 28 mar. 2025. Disponível em:</a:t>
            </a:r>
            <a:r>
              <a:rPr lang="pt-BR" sz="1500">
                <a:solidFill>
                  <a:srgbClr val="000000"/>
                </a:solidFill>
                <a:uFill>
                  <a:noFill/>
                </a:uFill>
                <a:latin typeface="Arial"/>
                <a:ea typeface="Arial"/>
                <a:cs typeface="Arial"/>
                <a:sym typeface="Arial"/>
                <a:hlinkClick r:id="rId9">
                  <a:extLst>
                    <a:ext uri="{A12FA001-AC4F-418D-AE19-62706E023703}">
                      <ahyp:hlinkClr val="tx"/>
                    </a:ext>
                  </a:extLst>
                </a:hlinkClick>
              </a:rPr>
              <a:t> </a:t>
            </a:r>
            <a:r>
              <a:rPr lang="pt-BR" sz="1500" u="sng">
                <a:solidFill>
                  <a:schemeClr val="hlink"/>
                </a:solidFill>
                <a:latin typeface="Arial"/>
                <a:ea typeface="Arial"/>
                <a:cs typeface="Arial"/>
                <a:sym typeface="Arial"/>
                <a:hlinkClick r:id="rId10"/>
              </a:rPr>
              <a:t>https://www.radware.com/security/threat-advisories-and-attack-reports/opisrael-2025-hacktivist-coordination-intensifies-ahead-of-april-7/</a:t>
            </a:r>
            <a:r>
              <a:rPr lang="pt-BR" sz="1500">
                <a:solidFill>
                  <a:srgbClr val="000000"/>
                </a:solidFill>
                <a:latin typeface="Arial"/>
                <a:ea typeface="Arial"/>
                <a:cs typeface="Arial"/>
                <a:sym typeface="Arial"/>
              </a:rPr>
              <a:t>. Acesso em: 20 out. 2025.</a:t>
            </a:r>
            <a:endParaRPr sz="1500">
              <a:solidFill>
                <a:srgbClr val="000000"/>
              </a:solidFill>
              <a:latin typeface="Arial"/>
              <a:ea typeface="Arial"/>
              <a:cs typeface="Arial"/>
              <a:sym typeface="Arial"/>
            </a:endParaRPr>
          </a:p>
          <a:p>
            <a:pPr indent="0" lvl="0" marL="0" rtl="0" algn="l">
              <a:spcBef>
                <a:spcPts val="1200"/>
              </a:spcBef>
              <a:spcAft>
                <a:spcPts val="0"/>
              </a:spcAft>
              <a:buNone/>
            </a:pPr>
            <a:r>
              <a:t/>
            </a:r>
            <a:endParaRPr sz="1654">
              <a:solidFill>
                <a:srgbClr val="000000"/>
              </a:solidFill>
              <a:latin typeface="Arial"/>
              <a:ea typeface="Arial"/>
              <a:cs typeface="Arial"/>
              <a:sym typeface="Arial"/>
            </a:endParaRPr>
          </a:p>
          <a:p>
            <a:pPr indent="0" lvl="0" marL="0" rtl="0" algn="l">
              <a:spcBef>
                <a:spcPts val="1200"/>
              </a:spcBef>
              <a:spcAft>
                <a:spcPts val="1200"/>
              </a:spcAft>
              <a:buNone/>
            </a:pPr>
            <a:r>
              <a:t/>
            </a:r>
            <a:endParaRPr sz="1400">
              <a:solidFill>
                <a:schemeClr val="dk1"/>
              </a:solidFill>
            </a:endParaRPr>
          </a:p>
        </p:txBody>
      </p:sp>
      <p:sp>
        <p:nvSpPr>
          <p:cNvPr id="497" name="Google Shape;497;p43"/>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4"/>
          <p:cNvSpPr txBox="1"/>
          <p:nvPr>
            <p:ph idx="1" type="body"/>
          </p:nvPr>
        </p:nvSpPr>
        <p:spPr>
          <a:xfrm>
            <a:off x="270000" y="270000"/>
            <a:ext cx="8604000" cy="4590000"/>
          </a:xfrm>
          <a:prstGeom prst="rect">
            <a:avLst/>
          </a:prstGeom>
        </p:spPr>
        <p:txBody>
          <a:bodyPr anchorCtr="0" anchor="t" bIns="91425" lIns="91425" spcFirstLastPara="1" rIns="91425" wrap="square" tIns="91425">
            <a:normAutofit/>
          </a:bodyPr>
          <a:lstStyle/>
          <a:p>
            <a:pPr indent="0" lvl="0" marL="899999" rtl="0" algn="l">
              <a:spcBef>
                <a:spcPts val="1200"/>
              </a:spcBef>
              <a:spcAft>
                <a:spcPts val="0"/>
              </a:spcAft>
              <a:buNone/>
            </a:pPr>
            <a:r>
              <a:rPr lang="pt-BR" sz="1400">
                <a:solidFill>
                  <a:srgbClr val="000000"/>
                </a:solidFill>
                <a:latin typeface="Arial"/>
                <a:ea typeface="Arial"/>
                <a:cs typeface="Arial"/>
                <a:sym typeface="Arial"/>
              </a:rPr>
              <a:t>RECOVERING from a cyber incident: how can hospitals react? </a:t>
            </a:r>
            <a:r>
              <a:rPr b="1" lang="pt-BR" sz="1400">
                <a:solidFill>
                  <a:srgbClr val="000000"/>
                </a:solidFill>
                <a:latin typeface="Arial"/>
                <a:ea typeface="Arial"/>
                <a:cs typeface="Arial"/>
                <a:sym typeface="Arial"/>
              </a:rPr>
              <a:t>Atlas Digitale Gesundheitswirtschaft</a:t>
            </a:r>
            <a:r>
              <a:rPr lang="pt-BR" sz="1400">
                <a:solidFill>
                  <a:srgbClr val="000000"/>
                </a:solidFill>
                <a:latin typeface="Arial"/>
                <a:ea typeface="Arial"/>
                <a:cs typeface="Arial"/>
                <a:sym typeface="Arial"/>
              </a:rPr>
              <a:t>, 12 fev. 2025. Disponível em:</a:t>
            </a:r>
            <a:r>
              <a:rPr lang="pt-BR" sz="14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pt-BR" sz="1400" u="sng">
                <a:solidFill>
                  <a:schemeClr val="accent5"/>
                </a:solidFill>
                <a:latin typeface="Arial"/>
                <a:ea typeface="Arial"/>
                <a:cs typeface="Arial"/>
                <a:sym typeface="Arial"/>
                <a:hlinkClick r:id="rId4">
                  <a:extLst>
                    <a:ext uri="{A12FA001-AC4F-418D-AE19-62706E023703}">
                      <ahyp:hlinkClr val="tx"/>
                    </a:ext>
                  </a:extLst>
                </a:hlinkClick>
              </a:rPr>
              <a:t>https://www.atlas-digitale-gesundheitswirtschaft.de/blog/2025/02/12/recovering-from-a-cyber-incident-how-can-hospitals-react/</a:t>
            </a:r>
            <a:r>
              <a:rPr lang="pt-BR" sz="1400">
                <a:solidFill>
                  <a:srgbClr val="000000"/>
                </a:solidFill>
                <a:latin typeface="Arial"/>
                <a:ea typeface="Arial"/>
                <a:cs typeface="Arial"/>
                <a:sym typeface="Arial"/>
              </a:rPr>
              <a:t>. Acesso em: 20 out. 2025.</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pt-BR" sz="1400">
                <a:solidFill>
                  <a:srgbClr val="000000"/>
                </a:solidFill>
                <a:latin typeface="Arial"/>
                <a:ea typeface="Arial"/>
                <a:cs typeface="Arial"/>
                <a:sym typeface="Arial"/>
              </a:rPr>
              <a:t>SOLOMON, Shoshanna. Insurance firm Shirbit hit by major hack, client info posted online. </a:t>
            </a:r>
            <a:r>
              <a:rPr b="1" lang="pt-BR" sz="1400">
                <a:solidFill>
                  <a:srgbClr val="000000"/>
                </a:solidFill>
                <a:latin typeface="Arial"/>
                <a:ea typeface="Arial"/>
                <a:cs typeface="Arial"/>
                <a:sym typeface="Arial"/>
              </a:rPr>
              <a:t>The Times of Israel</a:t>
            </a:r>
            <a:r>
              <a:rPr lang="pt-BR" sz="1400">
                <a:solidFill>
                  <a:srgbClr val="000000"/>
                </a:solidFill>
                <a:latin typeface="Arial"/>
                <a:ea typeface="Arial"/>
                <a:cs typeface="Arial"/>
                <a:sym typeface="Arial"/>
              </a:rPr>
              <a:t>, 1 dez. 2020. Disponível em:</a:t>
            </a:r>
            <a:r>
              <a:rPr lang="pt-BR" sz="1400">
                <a:solidFill>
                  <a:srgbClr val="000000"/>
                </a:solidFill>
                <a:uFill>
                  <a:noFill/>
                </a:uFill>
                <a:latin typeface="Arial"/>
                <a:ea typeface="Arial"/>
                <a:cs typeface="Arial"/>
                <a:sym typeface="Arial"/>
                <a:hlinkClick r:id="rId5">
                  <a:extLst>
                    <a:ext uri="{A12FA001-AC4F-418D-AE19-62706E023703}">
                      <ahyp:hlinkClr val="tx"/>
                    </a:ext>
                  </a:extLst>
                </a:hlinkClick>
              </a:rPr>
              <a:t> </a:t>
            </a:r>
            <a:r>
              <a:rPr lang="pt-BR" sz="1400" u="sng">
                <a:solidFill>
                  <a:schemeClr val="accent5"/>
                </a:solidFill>
                <a:latin typeface="Arial"/>
                <a:ea typeface="Arial"/>
                <a:cs typeface="Arial"/>
                <a:sym typeface="Arial"/>
                <a:hlinkClick r:id="rId6">
                  <a:extLst>
                    <a:ext uri="{A12FA001-AC4F-418D-AE19-62706E023703}">
                      <ahyp:hlinkClr val="tx"/>
                    </a:ext>
                  </a:extLst>
                </a:hlinkClick>
              </a:rPr>
              <a:t>https://www.ynetnews.com/article/BkYsNqQsP</a:t>
            </a:r>
            <a:r>
              <a:rPr lang="pt-BR" sz="1400">
                <a:solidFill>
                  <a:srgbClr val="000000"/>
                </a:solidFill>
                <a:latin typeface="Arial"/>
                <a:ea typeface="Arial"/>
                <a:cs typeface="Arial"/>
                <a:sym typeface="Arial"/>
              </a:rPr>
              <a:t>. Acesso em: 20 out. 2025.</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pt-BR" sz="1400">
                <a:solidFill>
                  <a:srgbClr val="000000"/>
                </a:solidFill>
                <a:latin typeface="Arial"/>
                <a:ea typeface="Arial"/>
                <a:cs typeface="Arial"/>
                <a:sym typeface="Arial"/>
              </a:rPr>
              <a:t>ZIV, Amitai. Regulator finds severe deficiencies in Shirbit's information security. </a:t>
            </a:r>
            <a:r>
              <a:rPr b="1" lang="pt-BR" sz="1400">
                <a:solidFill>
                  <a:srgbClr val="000000"/>
                </a:solidFill>
                <a:latin typeface="Arial"/>
                <a:ea typeface="Arial"/>
                <a:cs typeface="Arial"/>
                <a:sym typeface="Arial"/>
              </a:rPr>
              <a:t>Calcalistech</a:t>
            </a:r>
            <a:r>
              <a:rPr lang="pt-BR" sz="1400">
                <a:solidFill>
                  <a:srgbClr val="000000"/>
                </a:solidFill>
                <a:latin typeface="Arial"/>
                <a:ea typeface="Arial"/>
                <a:cs typeface="Arial"/>
                <a:sym typeface="Arial"/>
              </a:rPr>
              <a:t>, 21 jun. 2021. Disponível em:</a:t>
            </a:r>
            <a:r>
              <a:rPr lang="pt-BR" sz="1400">
                <a:solidFill>
                  <a:srgbClr val="000000"/>
                </a:solidFill>
                <a:uFill>
                  <a:noFill/>
                </a:uFill>
                <a:latin typeface="Arial"/>
                <a:ea typeface="Arial"/>
                <a:cs typeface="Arial"/>
                <a:sym typeface="Arial"/>
                <a:hlinkClick r:id="rId7">
                  <a:extLst>
                    <a:ext uri="{A12FA001-AC4F-418D-AE19-62706E023703}">
                      <ahyp:hlinkClr val="tx"/>
                    </a:ext>
                  </a:extLst>
                </a:hlinkClick>
              </a:rPr>
              <a:t> </a:t>
            </a:r>
            <a:r>
              <a:rPr lang="pt-BR" sz="1400" u="sng">
                <a:solidFill>
                  <a:schemeClr val="accent5"/>
                </a:solidFill>
                <a:latin typeface="Arial"/>
                <a:ea typeface="Arial"/>
                <a:cs typeface="Arial"/>
                <a:sym typeface="Arial"/>
                <a:hlinkClick r:id="rId8">
                  <a:extLst>
                    <a:ext uri="{A12FA001-AC4F-418D-AE19-62706E023703}">
                      <ahyp:hlinkClr val="tx"/>
                    </a:ext>
                  </a:extLst>
                </a:hlinkClick>
              </a:rPr>
              <a:t>https://www.calcalistech.com/ctech/articles/0,7340,L-3879492,00.html</a:t>
            </a:r>
            <a:r>
              <a:rPr lang="pt-BR" sz="1400">
                <a:solidFill>
                  <a:srgbClr val="000000"/>
                </a:solidFill>
                <a:latin typeface="Arial"/>
                <a:ea typeface="Arial"/>
                <a:cs typeface="Arial"/>
                <a:sym typeface="Arial"/>
              </a:rPr>
              <a:t>. Acesso em: 20 out. 2025.</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pt-BR" sz="1400">
                <a:solidFill>
                  <a:srgbClr val="000000"/>
                </a:solidFill>
                <a:latin typeface="Arial"/>
                <a:ea typeface="Arial"/>
                <a:cs typeface="Arial"/>
                <a:sym typeface="Arial"/>
              </a:rPr>
              <a:t>O QUE é um ataque de phishing? </a:t>
            </a:r>
            <a:r>
              <a:rPr b="1" lang="pt-BR" sz="1400">
                <a:solidFill>
                  <a:srgbClr val="000000"/>
                </a:solidFill>
                <a:latin typeface="Arial"/>
                <a:ea typeface="Arial"/>
                <a:cs typeface="Arial"/>
                <a:sym typeface="Arial"/>
              </a:rPr>
              <a:t>Cloudflare</a:t>
            </a:r>
            <a:r>
              <a:rPr lang="pt-BR" sz="1400">
                <a:solidFill>
                  <a:srgbClr val="000000"/>
                </a:solidFill>
                <a:latin typeface="Arial"/>
                <a:ea typeface="Arial"/>
                <a:cs typeface="Arial"/>
                <a:sym typeface="Arial"/>
              </a:rPr>
              <a:t>. Disponível em:</a:t>
            </a:r>
            <a:r>
              <a:rPr lang="pt-BR" sz="1400">
                <a:solidFill>
                  <a:srgbClr val="000000"/>
                </a:solidFill>
                <a:uFill>
                  <a:noFill/>
                </a:uFill>
                <a:latin typeface="Arial"/>
                <a:ea typeface="Arial"/>
                <a:cs typeface="Arial"/>
                <a:sym typeface="Arial"/>
                <a:hlinkClick r:id="rId9">
                  <a:extLst>
                    <a:ext uri="{A12FA001-AC4F-418D-AE19-62706E023703}">
                      <ahyp:hlinkClr val="tx"/>
                    </a:ext>
                  </a:extLst>
                </a:hlinkClick>
              </a:rPr>
              <a:t> </a:t>
            </a:r>
            <a:r>
              <a:rPr lang="pt-BR" sz="1400" u="sng">
                <a:solidFill>
                  <a:schemeClr val="hlink"/>
                </a:solidFill>
                <a:latin typeface="Arial"/>
                <a:ea typeface="Arial"/>
                <a:cs typeface="Arial"/>
                <a:sym typeface="Arial"/>
                <a:hlinkClick r:id="rId10"/>
              </a:rPr>
              <a:t>https://www.cloudflare.com/pt-br/learning/access-management/phishing-attack/</a:t>
            </a:r>
            <a:r>
              <a:rPr lang="pt-BR" sz="1400">
                <a:solidFill>
                  <a:srgbClr val="000000"/>
                </a:solidFill>
                <a:latin typeface="Arial"/>
                <a:ea typeface="Arial"/>
                <a:cs typeface="Arial"/>
                <a:sym typeface="Arial"/>
              </a:rPr>
              <a:t>. Acesso em: 19 out. 2025.</a:t>
            </a:r>
            <a:endParaRPr sz="1400">
              <a:solidFill>
                <a:srgbClr val="000000"/>
              </a:solidFill>
              <a:latin typeface="Arial"/>
              <a:ea typeface="Arial"/>
              <a:cs typeface="Arial"/>
              <a:sym typeface="Arial"/>
            </a:endParaRPr>
          </a:p>
        </p:txBody>
      </p:sp>
      <p:sp>
        <p:nvSpPr>
          <p:cNvPr id="503" name="Google Shape;503;p44"/>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5"/>
          <p:cNvSpPr txBox="1"/>
          <p:nvPr>
            <p:ph type="title"/>
          </p:nvPr>
        </p:nvSpPr>
        <p:spPr>
          <a:xfrm>
            <a:off x="647400" y="1635300"/>
            <a:ext cx="7857000" cy="18729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pt-BR">
                <a:latin typeface="Arial"/>
                <a:ea typeface="Arial"/>
                <a:cs typeface="Arial"/>
                <a:sym typeface="Arial"/>
              </a:rPr>
              <a:t>Obrigado Pela Atenção!</a:t>
            </a:r>
            <a:endParaRPr>
              <a:latin typeface="Arial"/>
              <a:ea typeface="Arial"/>
              <a:cs typeface="Arial"/>
              <a:sym typeface="Arial"/>
            </a:endParaRPr>
          </a:p>
        </p:txBody>
      </p:sp>
      <p:sp>
        <p:nvSpPr>
          <p:cNvPr id="509" name="Google Shape;509;p4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sz="900">
                <a:latin typeface="Nunito"/>
                <a:ea typeface="Nunito"/>
                <a:cs typeface="Nunito"/>
                <a:sym typeface="Nunito"/>
              </a:rPr>
              <a:t>‹#›</a:t>
            </a:fld>
            <a:endParaRPr sz="9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270000" y="270000"/>
            <a:ext cx="8604000" cy="7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2220">
                <a:latin typeface="Arial"/>
                <a:ea typeface="Arial"/>
                <a:cs typeface="Arial"/>
                <a:sym typeface="Arial"/>
              </a:rPr>
              <a:t>2.1.   </a:t>
            </a:r>
            <a:r>
              <a:rPr lang="pt-BR" sz="2220">
                <a:latin typeface="Arial"/>
                <a:ea typeface="Arial"/>
                <a:cs typeface="Arial"/>
                <a:sym typeface="Arial"/>
              </a:rPr>
              <a:t>Objetivo Geral:</a:t>
            </a:r>
            <a:endParaRPr sz="2220">
              <a:latin typeface="Arial"/>
              <a:ea typeface="Arial"/>
              <a:cs typeface="Arial"/>
              <a:sym typeface="Arial"/>
            </a:endParaRPr>
          </a:p>
        </p:txBody>
      </p:sp>
      <p:sp>
        <p:nvSpPr>
          <p:cNvPr id="300" name="Google Shape;300;p16"/>
          <p:cNvSpPr txBox="1"/>
          <p:nvPr>
            <p:ph idx="1" type="body"/>
          </p:nvPr>
        </p:nvSpPr>
        <p:spPr>
          <a:xfrm>
            <a:off x="270000" y="1027750"/>
            <a:ext cx="8604000" cy="3832200"/>
          </a:xfrm>
          <a:prstGeom prst="rect">
            <a:avLst/>
          </a:prstGeom>
        </p:spPr>
        <p:txBody>
          <a:bodyPr anchorCtr="0" anchor="t" bIns="91425" lIns="91425" spcFirstLastPara="1" rIns="91425" wrap="square" tIns="91425">
            <a:normAutofit/>
          </a:bodyPr>
          <a:lstStyle/>
          <a:p>
            <a:pPr indent="899999" lvl="0" marL="0" rtl="0" algn="just">
              <a:lnSpc>
                <a:spcPct val="150000"/>
              </a:lnSpc>
              <a:spcBef>
                <a:spcPts val="0"/>
              </a:spcBef>
              <a:spcAft>
                <a:spcPts val="0"/>
              </a:spcAft>
              <a:buNone/>
            </a:pPr>
            <a:r>
              <a:rPr lang="pt-BR" sz="1400">
                <a:solidFill>
                  <a:srgbClr val="000000"/>
                </a:solidFill>
                <a:latin typeface="Arial"/>
                <a:ea typeface="Arial"/>
                <a:cs typeface="Arial"/>
                <a:sym typeface="Arial"/>
              </a:rPr>
              <a:t>Analisar três estudos de caso de cibersegurança de alto impacto ocorridos em Israel, com o propósito de identificar as falhas de segurança, avaliar os impactos gerados e verificar o que poderia ser feito para a prevenção e qual foi a resposta a incidentes.</a:t>
            </a:r>
            <a:endParaRPr sz="1400">
              <a:solidFill>
                <a:srgbClr val="000000"/>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sp>
        <p:nvSpPr>
          <p:cNvPr id="301" name="Google Shape;301;p16"/>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270000" y="270000"/>
            <a:ext cx="8604000" cy="7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20">
                <a:latin typeface="Arial"/>
                <a:ea typeface="Arial"/>
                <a:cs typeface="Arial"/>
                <a:sym typeface="Arial"/>
              </a:rPr>
              <a:t>2.2.   </a:t>
            </a:r>
            <a:r>
              <a:rPr lang="pt-BR" sz="2220">
                <a:latin typeface="Arial"/>
                <a:ea typeface="Arial"/>
                <a:cs typeface="Arial"/>
                <a:sym typeface="Arial"/>
              </a:rPr>
              <a:t>Objetivo </a:t>
            </a:r>
            <a:r>
              <a:rPr lang="pt-BR" sz="2220">
                <a:latin typeface="Arial"/>
                <a:ea typeface="Arial"/>
                <a:cs typeface="Arial"/>
                <a:sym typeface="Arial"/>
              </a:rPr>
              <a:t>Específico:</a:t>
            </a:r>
            <a:endParaRPr sz="2220">
              <a:latin typeface="Arial"/>
              <a:ea typeface="Arial"/>
              <a:cs typeface="Arial"/>
              <a:sym typeface="Arial"/>
            </a:endParaRPr>
          </a:p>
        </p:txBody>
      </p:sp>
      <p:sp>
        <p:nvSpPr>
          <p:cNvPr id="307" name="Google Shape;307;p17"/>
          <p:cNvSpPr txBox="1"/>
          <p:nvPr>
            <p:ph idx="1" type="body"/>
          </p:nvPr>
        </p:nvSpPr>
        <p:spPr>
          <a:xfrm>
            <a:off x="270000" y="1027750"/>
            <a:ext cx="8604000" cy="3832200"/>
          </a:xfrm>
          <a:prstGeom prst="rect">
            <a:avLst/>
          </a:prstGeom>
        </p:spPr>
        <p:txBody>
          <a:bodyPr anchorCtr="0" anchor="t" bIns="91425" lIns="91425" spcFirstLastPara="1" rIns="91425" wrap="square" tIns="91425">
            <a:normAutofit/>
          </a:bodyPr>
          <a:lstStyle/>
          <a:p>
            <a:pPr indent="899999" lvl="0" marL="0" rtl="0" algn="just">
              <a:lnSpc>
                <a:spcPct val="150000"/>
              </a:lnSpc>
              <a:spcBef>
                <a:spcPts val="0"/>
              </a:spcBef>
              <a:spcAft>
                <a:spcPts val="1200"/>
              </a:spcAft>
              <a:buClr>
                <a:schemeClr val="dk1"/>
              </a:buClr>
              <a:buSzPts val="1100"/>
              <a:buFont typeface="Arial"/>
              <a:buNone/>
            </a:pPr>
            <a:r>
              <a:rPr lang="pt-BR" sz="1400">
                <a:solidFill>
                  <a:srgbClr val="000000"/>
                </a:solidFill>
                <a:latin typeface="Arial"/>
                <a:ea typeface="Arial"/>
                <a:cs typeface="Arial"/>
                <a:sym typeface="Arial"/>
              </a:rPr>
              <a:t>Descrever </a:t>
            </a:r>
            <a:r>
              <a:rPr lang="pt-BR" sz="1400">
                <a:solidFill>
                  <a:srgbClr val="000000"/>
                </a:solidFill>
                <a:latin typeface="Arial"/>
                <a:ea typeface="Arial"/>
                <a:cs typeface="Arial"/>
                <a:sym typeface="Arial"/>
              </a:rPr>
              <a:t>o ataque à seguradora Chirbit, a paralisação do Hillel Yaffe Medical Center e o vazamento de dados do site Atraf, verificando como foram operados, identificar os prejuízos causados pelos incidentes, tanto socialmente quanto economicamente, examinar as consequências sofridas pelas vítimas e organizações, apontar as vulnerabilidades do sistema e a ausência de medidas preventivas, e a partir disso, tirar lições de cibersegurança, proteção de dados e segurança de infraestruturas.</a:t>
            </a:r>
            <a:endParaRPr sz="1400">
              <a:solidFill>
                <a:srgbClr val="000000"/>
              </a:solidFill>
              <a:latin typeface="Arial"/>
              <a:ea typeface="Arial"/>
              <a:cs typeface="Arial"/>
              <a:sym typeface="Arial"/>
            </a:endParaRPr>
          </a:p>
        </p:txBody>
      </p:sp>
      <p:sp>
        <p:nvSpPr>
          <p:cNvPr id="308" name="Google Shape;308;p17"/>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270000" y="270000"/>
            <a:ext cx="8604000" cy="6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20">
                <a:latin typeface="Arial"/>
                <a:ea typeface="Arial"/>
                <a:cs typeface="Arial"/>
                <a:sym typeface="Arial"/>
              </a:rPr>
              <a:t>3.1.   Hacking:</a:t>
            </a:r>
            <a:endParaRPr sz="2220">
              <a:latin typeface="Arial"/>
              <a:ea typeface="Arial"/>
              <a:cs typeface="Arial"/>
              <a:sym typeface="Arial"/>
            </a:endParaRPr>
          </a:p>
        </p:txBody>
      </p:sp>
      <p:sp>
        <p:nvSpPr>
          <p:cNvPr id="314" name="Google Shape;314;p18"/>
          <p:cNvSpPr txBox="1"/>
          <p:nvPr>
            <p:ph idx="1" type="body"/>
          </p:nvPr>
        </p:nvSpPr>
        <p:spPr>
          <a:xfrm>
            <a:off x="270000" y="1027750"/>
            <a:ext cx="8604000" cy="3832200"/>
          </a:xfrm>
          <a:prstGeom prst="rect">
            <a:avLst/>
          </a:prstGeom>
        </p:spPr>
        <p:txBody>
          <a:bodyPr anchorCtr="0" anchor="t" bIns="91425" lIns="91425" spcFirstLastPara="1" rIns="91425" wrap="square" tIns="91425">
            <a:noAutofit/>
          </a:bodyPr>
          <a:lstStyle/>
          <a:p>
            <a:pPr indent="0" lvl="0" marL="899999" rtl="0" algn="just">
              <a:lnSpc>
                <a:spcPct val="130000"/>
              </a:lnSpc>
              <a:spcBef>
                <a:spcPts val="0"/>
              </a:spcBef>
              <a:spcAft>
                <a:spcPts val="0"/>
              </a:spcAft>
              <a:buNone/>
            </a:pPr>
            <a:r>
              <a:rPr lang="pt-BR" sz="1400">
                <a:solidFill>
                  <a:srgbClr val="000000"/>
                </a:solidFill>
                <a:latin typeface="Arial"/>
                <a:ea typeface="Arial"/>
                <a:cs typeface="Arial"/>
                <a:sym typeface="Arial"/>
              </a:rPr>
              <a:t>Uso indevido de dispositivos como computadores, smartphones, tablets e redes para causar danos ou corromper sistemas, coletar informações, roubar dados e documentos ou interromper atividades relacionadas a dados.</a:t>
            </a:r>
            <a:endParaRPr sz="1400">
              <a:solidFill>
                <a:srgbClr val="000000"/>
              </a:solidFill>
              <a:latin typeface="Arial"/>
              <a:ea typeface="Arial"/>
              <a:cs typeface="Arial"/>
              <a:sym typeface="Arial"/>
            </a:endParaRPr>
          </a:p>
          <a:p>
            <a:pPr indent="-317500" lvl="0" marL="457200" rtl="0" algn="just">
              <a:lnSpc>
                <a:spcPct val="130000"/>
              </a:lnSpc>
              <a:spcBef>
                <a:spcPts val="1200"/>
              </a:spcBef>
              <a:spcAft>
                <a:spcPts val="0"/>
              </a:spcAft>
              <a:buClr>
                <a:srgbClr val="000000"/>
              </a:buClr>
              <a:buSzPts val="1400"/>
              <a:buFont typeface="Arial"/>
              <a:buChar char="●"/>
            </a:pPr>
            <a:r>
              <a:rPr b="1" lang="pt-BR" sz="1400">
                <a:solidFill>
                  <a:srgbClr val="000000"/>
                </a:solidFill>
                <a:latin typeface="Arial"/>
                <a:ea typeface="Arial"/>
                <a:cs typeface="Arial"/>
                <a:sym typeface="Arial"/>
              </a:rPr>
              <a:t>Tipos de hackers:</a:t>
            </a:r>
            <a:endParaRPr b="1" sz="1400">
              <a:solidFill>
                <a:srgbClr val="000000"/>
              </a:solidFill>
              <a:latin typeface="Arial"/>
              <a:ea typeface="Arial"/>
              <a:cs typeface="Arial"/>
              <a:sym typeface="Arial"/>
            </a:endParaRPr>
          </a:p>
          <a:p>
            <a:pPr indent="-317500" lvl="1" marL="914400" rtl="0" algn="just">
              <a:lnSpc>
                <a:spcPct val="13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White Hats</a:t>
            </a:r>
            <a:endParaRPr sz="1400">
              <a:solidFill>
                <a:srgbClr val="000000"/>
              </a:solidFill>
              <a:latin typeface="Arial"/>
              <a:ea typeface="Arial"/>
              <a:cs typeface="Arial"/>
              <a:sym typeface="Arial"/>
            </a:endParaRPr>
          </a:p>
          <a:p>
            <a:pPr indent="-317500" lvl="1" marL="914400" rtl="0" algn="just">
              <a:lnSpc>
                <a:spcPct val="13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Black Hats</a:t>
            </a:r>
            <a:endParaRPr sz="1400">
              <a:solidFill>
                <a:srgbClr val="000000"/>
              </a:solidFill>
              <a:latin typeface="Arial"/>
              <a:ea typeface="Arial"/>
              <a:cs typeface="Arial"/>
              <a:sym typeface="Arial"/>
            </a:endParaRPr>
          </a:p>
          <a:p>
            <a:pPr indent="-317500" lvl="1" marL="914400" rtl="0" algn="just">
              <a:lnSpc>
                <a:spcPct val="13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Grey Hats</a:t>
            </a:r>
            <a:endParaRPr sz="1400">
              <a:solidFill>
                <a:srgbClr val="000000"/>
              </a:solidFill>
              <a:latin typeface="Arial"/>
              <a:ea typeface="Arial"/>
              <a:cs typeface="Arial"/>
              <a:sym typeface="Arial"/>
            </a:endParaRPr>
          </a:p>
          <a:p>
            <a:pPr indent="-317500" lvl="0" marL="457200" rtl="0" algn="just">
              <a:lnSpc>
                <a:spcPct val="130000"/>
              </a:lnSpc>
              <a:spcBef>
                <a:spcPts val="0"/>
              </a:spcBef>
              <a:spcAft>
                <a:spcPts val="0"/>
              </a:spcAft>
              <a:buClr>
                <a:srgbClr val="000000"/>
              </a:buClr>
              <a:buSzPts val="1400"/>
              <a:buFont typeface="Arial"/>
              <a:buChar char="●"/>
            </a:pPr>
            <a:r>
              <a:rPr b="1" lang="pt-BR" sz="1400">
                <a:solidFill>
                  <a:srgbClr val="000000"/>
                </a:solidFill>
                <a:latin typeface="Arial"/>
                <a:ea typeface="Arial"/>
                <a:cs typeface="Arial"/>
                <a:sym typeface="Arial"/>
              </a:rPr>
              <a:t>Dispositivos mais vulneráveis:</a:t>
            </a:r>
            <a:endParaRPr b="1" sz="1400">
              <a:solidFill>
                <a:srgbClr val="000000"/>
              </a:solidFill>
              <a:latin typeface="Arial"/>
              <a:ea typeface="Arial"/>
              <a:cs typeface="Arial"/>
              <a:sym typeface="Arial"/>
            </a:endParaRPr>
          </a:p>
          <a:p>
            <a:pPr indent="-317500" lvl="1" marL="914400" rtl="0" algn="just">
              <a:lnSpc>
                <a:spcPct val="13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Webcams</a:t>
            </a:r>
            <a:endParaRPr sz="1400">
              <a:solidFill>
                <a:srgbClr val="000000"/>
              </a:solidFill>
              <a:latin typeface="Arial"/>
              <a:ea typeface="Arial"/>
              <a:cs typeface="Arial"/>
              <a:sym typeface="Arial"/>
            </a:endParaRPr>
          </a:p>
          <a:p>
            <a:pPr indent="-317500" lvl="1" marL="914400" rtl="0" algn="just">
              <a:lnSpc>
                <a:spcPct val="13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Roteadores</a:t>
            </a:r>
            <a:endParaRPr sz="1400">
              <a:solidFill>
                <a:srgbClr val="000000"/>
              </a:solidFill>
              <a:latin typeface="Arial"/>
              <a:ea typeface="Arial"/>
              <a:cs typeface="Arial"/>
              <a:sym typeface="Arial"/>
            </a:endParaRPr>
          </a:p>
          <a:p>
            <a:pPr indent="-317500" lvl="1" marL="914400" rtl="0" algn="just">
              <a:lnSpc>
                <a:spcPct val="13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Email</a:t>
            </a:r>
            <a:endParaRPr sz="1400">
              <a:solidFill>
                <a:srgbClr val="000000"/>
              </a:solidFill>
              <a:latin typeface="Arial"/>
              <a:ea typeface="Arial"/>
              <a:cs typeface="Arial"/>
              <a:sym typeface="Arial"/>
            </a:endParaRPr>
          </a:p>
          <a:p>
            <a:pPr indent="-317500" lvl="1" marL="914400" rtl="0" algn="just">
              <a:lnSpc>
                <a:spcPct val="130000"/>
              </a:lnSpc>
              <a:spcBef>
                <a:spcPts val="0"/>
              </a:spcBef>
              <a:spcAft>
                <a:spcPts val="0"/>
              </a:spcAft>
              <a:buClr>
                <a:srgbClr val="000000"/>
              </a:buClr>
              <a:buSzPts val="1400"/>
              <a:buFont typeface="Arial"/>
              <a:buChar char="○"/>
            </a:pPr>
            <a:r>
              <a:rPr lang="pt-BR" sz="1400">
                <a:solidFill>
                  <a:srgbClr val="000000"/>
                </a:solidFill>
                <a:latin typeface="Arial"/>
                <a:ea typeface="Arial"/>
                <a:cs typeface="Arial"/>
                <a:sym typeface="Arial"/>
              </a:rPr>
              <a:t>Telefones desbloqueados</a:t>
            </a:r>
            <a:endParaRPr sz="1400">
              <a:solidFill>
                <a:srgbClr val="000000"/>
              </a:solidFill>
              <a:latin typeface="Arial"/>
              <a:ea typeface="Arial"/>
              <a:cs typeface="Arial"/>
              <a:sym typeface="Arial"/>
            </a:endParaRPr>
          </a:p>
        </p:txBody>
      </p:sp>
      <p:sp>
        <p:nvSpPr>
          <p:cNvPr id="315" name="Google Shape;315;p18"/>
          <p:cNvSpPr txBox="1"/>
          <p:nvPr>
            <p:ph idx="12" type="sldNum"/>
          </p:nvPr>
        </p:nvSpPr>
        <p:spPr>
          <a:xfrm>
            <a:off x="8595300" y="4803075"/>
            <a:ext cx="548700" cy="3405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316" name="Google Shape;316;p18"/>
          <p:cNvPicPr preferRelativeResize="0"/>
          <p:nvPr/>
        </p:nvPicPr>
        <p:blipFill>
          <a:blip r:embed="rId3">
            <a:alphaModFix/>
          </a:blip>
          <a:stretch>
            <a:fillRect/>
          </a:stretch>
        </p:blipFill>
        <p:spPr>
          <a:xfrm>
            <a:off x="6144176" y="2024350"/>
            <a:ext cx="2729825" cy="272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ph type="title"/>
          </p:nvPr>
        </p:nvSpPr>
        <p:spPr>
          <a:xfrm>
            <a:off x="270000" y="270000"/>
            <a:ext cx="4635900" cy="1157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pt-BR" sz="2200">
                <a:latin typeface="Arial"/>
                <a:ea typeface="Arial"/>
                <a:cs typeface="Arial"/>
                <a:sym typeface="Arial"/>
              </a:rPr>
              <a:t>3.2.   </a:t>
            </a:r>
            <a:r>
              <a:rPr lang="pt-BR" sz="2200">
                <a:latin typeface="Arial"/>
                <a:ea typeface="Arial"/>
                <a:cs typeface="Arial"/>
                <a:sym typeface="Arial"/>
              </a:rPr>
              <a:t>Diferença de Ethical Hacker (Hacker) e Hacker (Cracker):</a:t>
            </a:r>
            <a:endParaRPr sz="2200">
              <a:latin typeface="Arial"/>
              <a:ea typeface="Arial"/>
              <a:cs typeface="Arial"/>
              <a:sym typeface="Arial"/>
            </a:endParaRPr>
          </a:p>
        </p:txBody>
      </p:sp>
      <p:sp>
        <p:nvSpPr>
          <p:cNvPr id="322" name="Google Shape;322;p19"/>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323" name="Google Shape;323;p19"/>
          <p:cNvPicPr preferRelativeResize="0"/>
          <p:nvPr/>
        </p:nvPicPr>
        <p:blipFill>
          <a:blip r:embed="rId3">
            <a:alphaModFix/>
          </a:blip>
          <a:stretch>
            <a:fillRect/>
          </a:stretch>
        </p:blipFill>
        <p:spPr>
          <a:xfrm>
            <a:off x="270000" y="1476100"/>
            <a:ext cx="4139101" cy="2191275"/>
          </a:xfrm>
          <a:prstGeom prst="rect">
            <a:avLst/>
          </a:prstGeom>
          <a:noFill/>
          <a:ln>
            <a:noFill/>
          </a:ln>
        </p:spPr>
      </p:pic>
      <p:pic>
        <p:nvPicPr>
          <p:cNvPr id="324" name="Google Shape;324;p19"/>
          <p:cNvPicPr preferRelativeResize="0"/>
          <p:nvPr/>
        </p:nvPicPr>
        <p:blipFill>
          <a:blip r:embed="rId4">
            <a:alphaModFix/>
          </a:blip>
          <a:stretch>
            <a:fillRect/>
          </a:stretch>
        </p:blipFill>
        <p:spPr>
          <a:xfrm>
            <a:off x="5124146" y="79475"/>
            <a:ext cx="3471166" cy="4780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270000" y="270000"/>
            <a:ext cx="7030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pt-BR" sz="2220"/>
              <a:t>3.3.   </a:t>
            </a:r>
            <a:r>
              <a:rPr b="1" lang="pt-BR" sz="2220"/>
              <a:t>Hacktivismo contra Israel:</a:t>
            </a:r>
            <a:endParaRPr b="1" sz="2220"/>
          </a:p>
        </p:txBody>
      </p:sp>
      <p:sp>
        <p:nvSpPr>
          <p:cNvPr id="330" name="Google Shape;33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31" name="Google Shape;331;p20"/>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332" name="Google Shape;332;p20"/>
          <p:cNvPicPr preferRelativeResize="0"/>
          <p:nvPr/>
        </p:nvPicPr>
        <p:blipFill>
          <a:blip r:embed="rId3">
            <a:alphaModFix/>
          </a:blip>
          <a:stretch>
            <a:fillRect/>
          </a:stretch>
        </p:blipFill>
        <p:spPr>
          <a:xfrm>
            <a:off x="270000" y="842700"/>
            <a:ext cx="8604001" cy="401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8" name="Google Shape;338;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39" name="Google Shape;339;p21"/>
          <p:cNvSpPr txBox="1"/>
          <p:nvPr>
            <p:ph idx="12" type="sldNum"/>
          </p:nvPr>
        </p:nvSpPr>
        <p:spPr>
          <a:xfrm>
            <a:off x="8595300" y="4803075"/>
            <a:ext cx="548700" cy="3405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sz="900">
                <a:latin typeface="Nunito"/>
                <a:ea typeface="Nunito"/>
                <a:cs typeface="Nunito"/>
                <a:sym typeface="Nunito"/>
              </a:rPr>
              <a:t>‹#›</a:t>
            </a:fld>
            <a:endParaRPr sz="900">
              <a:latin typeface="Nunito"/>
              <a:ea typeface="Nunito"/>
              <a:cs typeface="Nunito"/>
              <a:sym typeface="Nunito"/>
            </a:endParaRPr>
          </a:p>
        </p:txBody>
      </p:sp>
      <p:pic>
        <p:nvPicPr>
          <p:cNvPr id="340" name="Google Shape;340;p21"/>
          <p:cNvPicPr preferRelativeResize="0"/>
          <p:nvPr/>
        </p:nvPicPr>
        <p:blipFill>
          <a:blip r:embed="rId3">
            <a:alphaModFix/>
          </a:blip>
          <a:stretch>
            <a:fillRect/>
          </a:stretch>
        </p:blipFill>
        <p:spPr>
          <a:xfrm>
            <a:off x="270000" y="580313"/>
            <a:ext cx="8604001" cy="3982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