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747775"/>
          </p15:clr>
        </p15:guide>
        <p15:guide id="2" orient="horz" pos="3066">
          <p15:clr>
            <a:srgbClr val="747775"/>
          </p15:clr>
        </p15:guide>
        <p15:guide id="3" pos="5556">
          <p15:clr>
            <a:srgbClr val="747775"/>
          </p15:clr>
        </p15:guide>
        <p15:guide id="4" pos="2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  <p:guide pos="3066" orient="horz"/>
        <p:guide pos="5556"/>
        <p:guide pos="2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62250d6c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662250d6c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662250d6c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662250d6c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62250d6c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62250d6c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443ffe7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443ffe7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443ffe7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443ffe7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443ffe7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443ffe7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443ffe7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443ffe7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443ffe7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443ffe7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443ffe7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443ffe7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443ffe7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443ffe7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925dc450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925dc450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443ffe7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443ffe7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472a5255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472a525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472a525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8472a525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443ffe7a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443ffe7a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472a525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8472a525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443ffe7a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443ffe7a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8925dc45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8925dc45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925dc45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925dc45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443ffe7a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8443ffe7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443ffe7a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443ffe7a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472a5255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472a5255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925dc45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925dc45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8443ffe7a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8443ffe7a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443ffe7a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443ffe7a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443ffe7a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443ffe7a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443ffe7a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443ffe7a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453dc53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453dc53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45519a22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45519a22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45519a22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45519a22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845519a22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845519a22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45519a22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845519a22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62250d6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62250d6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845519a221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845519a221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8443ffe7a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8443ffe7a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8443ffe7a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8443ffe7a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8443ffe7a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8443ffe7a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443ffe7a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443ffe7a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8947688d39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8947688d39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662250d6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6662250d6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472a5255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472a5255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472a5255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472a5255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8472a525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8472a525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662250d6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662250d6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8472a5255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8472a5255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662250d6c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662250d6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62250d6c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62250d6c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62250d6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62250d6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62250d6c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62250d6c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5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uemath.com/numbers/integers/" TargetMode="External"/><Relationship Id="rId4" Type="http://schemas.openxmlformats.org/officeDocument/2006/relationships/image" Target="../media/image42.png"/><Relationship Id="rId5" Type="http://schemas.openxmlformats.org/officeDocument/2006/relationships/image" Target="../media/image36.png"/><Relationship Id="rId6" Type="http://schemas.openxmlformats.org/officeDocument/2006/relationships/hyperlink" Target="https://www.cuemath.com/algebra/constants/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58.png"/><Relationship Id="rId8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5.xml"/><Relationship Id="rId10" Type="http://schemas.openxmlformats.org/officeDocument/2006/relationships/slide" Target="/ppt/slides/slide31.xml"/><Relationship Id="rId13" Type="http://schemas.openxmlformats.org/officeDocument/2006/relationships/slide" Target="/ppt/slides/slide41.xml"/><Relationship Id="rId12" Type="http://schemas.openxmlformats.org/officeDocument/2006/relationships/slide" Target="/ppt/slides/slide3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24.xml"/><Relationship Id="rId14" Type="http://schemas.openxmlformats.org/officeDocument/2006/relationships/slide" Target="/ppt/slides/slide46.xml"/><Relationship Id="rId5" Type="http://schemas.openxmlformats.org/officeDocument/2006/relationships/slide" Target="/ppt/slides/slide9.xml"/><Relationship Id="rId6" Type="http://schemas.openxmlformats.org/officeDocument/2006/relationships/slide" Target="/ppt/slides/slide12.xml"/><Relationship Id="rId7" Type="http://schemas.openxmlformats.org/officeDocument/2006/relationships/slide" Target="/ppt/slides/slide15.xml"/><Relationship Id="rId8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62.png"/><Relationship Id="rId8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9" Type="http://schemas.openxmlformats.org/officeDocument/2006/relationships/image" Target="../media/image67.png"/><Relationship Id="rId5" Type="http://schemas.openxmlformats.org/officeDocument/2006/relationships/image" Target="../media/image50.png"/><Relationship Id="rId6" Type="http://schemas.openxmlformats.org/officeDocument/2006/relationships/image" Target="../media/image65.png"/><Relationship Id="rId7" Type="http://schemas.openxmlformats.org/officeDocument/2006/relationships/image" Target="../media/image60.png"/><Relationship Id="rId8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63.png"/><Relationship Id="rId5" Type="http://schemas.openxmlformats.org/officeDocument/2006/relationships/image" Target="../media/image68.png"/><Relationship Id="rId6" Type="http://schemas.openxmlformats.org/officeDocument/2006/relationships/image" Target="../media/image61.png"/><Relationship Id="rId7" Type="http://schemas.openxmlformats.org/officeDocument/2006/relationships/image" Target="../media/image74.png"/><Relationship Id="rId8" Type="http://schemas.openxmlformats.org/officeDocument/2006/relationships/image" Target="../media/image7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7.png"/><Relationship Id="rId4" Type="http://schemas.openxmlformats.org/officeDocument/2006/relationships/image" Target="../media/image79.png"/></Relationships>
</file>

<file path=ppt/slides/_rels/slide2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9.png"/><Relationship Id="rId4" Type="http://schemas.openxmlformats.org/officeDocument/2006/relationships/image" Target="../media/image84.png"/><Relationship Id="rId9" Type="http://schemas.openxmlformats.org/officeDocument/2006/relationships/image" Target="../media/image45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Relationship Id="rId7" Type="http://schemas.openxmlformats.org/officeDocument/2006/relationships/image" Target="../media/image47.png"/><Relationship Id="rId8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62.png"/><Relationship Id="rId8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9" Type="http://schemas.openxmlformats.org/officeDocument/2006/relationships/image" Target="../media/image67.png"/><Relationship Id="rId5" Type="http://schemas.openxmlformats.org/officeDocument/2006/relationships/image" Target="../media/image50.png"/><Relationship Id="rId6" Type="http://schemas.openxmlformats.org/officeDocument/2006/relationships/image" Target="../media/image65.png"/><Relationship Id="rId7" Type="http://schemas.openxmlformats.org/officeDocument/2006/relationships/image" Target="../media/image60.png"/><Relationship Id="rId8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6.png"/><Relationship Id="rId4" Type="http://schemas.openxmlformats.org/officeDocument/2006/relationships/image" Target="../media/image81.png"/><Relationship Id="rId5" Type="http://schemas.openxmlformats.org/officeDocument/2006/relationships/image" Target="../media/image85.png"/><Relationship Id="rId6" Type="http://schemas.openxmlformats.org/officeDocument/2006/relationships/image" Target="../media/image77.png"/><Relationship Id="rId7" Type="http://schemas.openxmlformats.org/officeDocument/2006/relationships/image" Target="../media/image114.png"/><Relationship Id="rId8" Type="http://schemas.openxmlformats.org/officeDocument/2006/relationships/image" Target="../media/image7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1.png"/><Relationship Id="rId4" Type="http://schemas.openxmlformats.org/officeDocument/2006/relationships/image" Target="../media/image89.png"/><Relationship Id="rId5" Type="http://schemas.openxmlformats.org/officeDocument/2006/relationships/image" Target="../media/image9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6.png"/><Relationship Id="rId4" Type="http://schemas.openxmlformats.org/officeDocument/2006/relationships/image" Target="../media/image8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8.png"/><Relationship Id="rId4" Type="http://schemas.openxmlformats.org/officeDocument/2006/relationships/image" Target="../media/image82.png"/><Relationship Id="rId5" Type="http://schemas.openxmlformats.org/officeDocument/2006/relationships/image" Target="../media/image93.png"/><Relationship Id="rId6" Type="http://schemas.openxmlformats.org/officeDocument/2006/relationships/image" Target="../media/image91.png"/><Relationship Id="rId7" Type="http://schemas.openxmlformats.org/officeDocument/2006/relationships/image" Target="../media/image8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6.png"/><Relationship Id="rId4" Type="http://schemas.openxmlformats.org/officeDocument/2006/relationships/image" Target="../media/image83.png"/><Relationship Id="rId5" Type="http://schemas.openxmlformats.org/officeDocument/2006/relationships/image" Target="../media/image10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2.png"/><Relationship Id="rId4" Type="http://schemas.openxmlformats.org/officeDocument/2006/relationships/image" Target="../media/image1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0.png"/><Relationship Id="rId4" Type="http://schemas.openxmlformats.org/officeDocument/2006/relationships/image" Target="../media/image107.png"/><Relationship Id="rId5" Type="http://schemas.openxmlformats.org/officeDocument/2006/relationships/image" Target="../media/image1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3.png"/><Relationship Id="rId4" Type="http://schemas.openxmlformats.org/officeDocument/2006/relationships/image" Target="../media/image9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4.png"/><Relationship Id="rId4" Type="http://schemas.openxmlformats.org/officeDocument/2006/relationships/image" Target="../media/image108.png"/><Relationship Id="rId5" Type="http://schemas.openxmlformats.org/officeDocument/2006/relationships/image" Target="../media/image98.png"/><Relationship Id="rId6" Type="http://schemas.openxmlformats.org/officeDocument/2006/relationships/image" Target="../media/image9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9.png"/><Relationship Id="rId4" Type="http://schemas.openxmlformats.org/officeDocument/2006/relationships/image" Target="../media/image105.png"/><Relationship Id="rId5" Type="http://schemas.openxmlformats.org/officeDocument/2006/relationships/image" Target="../media/image10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1.png"/><Relationship Id="rId4" Type="http://schemas.openxmlformats.org/officeDocument/2006/relationships/image" Target="../media/image10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9.png"/><Relationship Id="rId4" Type="http://schemas.openxmlformats.org/officeDocument/2006/relationships/hyperlink" Target="https://www.bing.com/ck/a?!&amp;&amp;p=d4cc182292d665ab35f4b45176b1313d9da7d7478f38b04f2c9ffc525bd40700JmltdHM9MTc1ODU4NTYwMA&amp;ptn=3&amp;ver=2&amp;hsh=4&amp;fclid=125e6119-7ab8-67c8-2f0c-77507b096624&amp;u=a1aHR0cHM6Ly93d3cudG9kYW1hdGVyaWEuY29tLmJyL2Z1bmNhby1sb2dhcml0bWljYS8&amp;ntb=1" TargetMode="External"/><Relationship Id="rId5" Type="http://schemas.openxmlformats.org/officeDocument/2006/relationships/image" Target="../media/image1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4.png"/><Relationship Id="rId4" Type="http://schemas.openxmlformats.org/officeDocument/2006/relationships/image" Target="../media/image1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2.png"/><Relationship Id="rId4" Type="http://schemas.openxmlformats.org/officeDocument/2006/relationships/image" Target="../media/image1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0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1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hyperlink" Target="https://matematicahoje.blog/funcao-potencia/" TargetMode="External"/><Relationship Id="rId10" Type="http://schemas.openxmlformats.org/officeDocument/2006/relationships/hyperlink" Target="https://br.neurochispas.com/algebra/funcao-piso-e-funcao-teto/" TargetMode="External"/><Relationship Id="rId13" Type="http://schemas.openxmlformats.org/officeDocument/2006/relationships/hyperlink" Target="https://pt.scribd.com/embeds/342092555/content" TargetMode="External"/><Relationship Id="rId12" Type="http://schemas.openxmlformats.org/officeDocument/2006/relationships/hyperlink" Target="https://matematicahoje.blog/funcao-potencia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brasilescola.uol.com.br/matematica/funcao-raiz.htm" TargetMode="External"/><Relationship Id="rId4" Type="http://schemas.openxmlformats.org/officeDocument/2006/relationships/hyperlink" Target="https://brasilescola.uol.com.br/matematica/funcao-raiz.htm" TargetMode="External"/><Relationship Id="rId9" Type="http://schemas.openxmlformats.org/officeDocument/2006/relationships/hyperlink" Target="https://br.neurochispas.com/algebra/funcao-piso-e-funcao-teto/" TargetMode="External"/><Relationship Id="rId15" Type="http://schemas.openxmlformats.org/officeDocument/2006/relationships/hyperlink" Target="https://www.geogebra.org/calculator" TargetMode="External"/><Relationship Id="rId14" Type="http://schemas.openxmlformats.org/officeDocument/2006/relationships/hyperlink" Target="https://pt.scribd.com/embeds/342092555/content" TargetMode="External"/><Relationship Id="rId17" Type="http://schemas.openxmlformats.org/officeDocument/2006/relationships/hyperlink" Target="https://www.cuemath.com/algebra/greatest-integer-function/" TargetMode="External"/><Relationship Id="rId16" Type="http://schemas.openxmlformats.org/officeDocument/2006/relationships/hyperlink" Target="https://www.geogebra.org/calculator" TargetMode="External"/><Relationship Id="rId5" Type="http://schemas.openxmlformats.org/officeDocument/2006/relationships/hyperlink" Target="https://chapecali.com.br/glossario/o-que-e-funcao-de-heaviside/" TargetMode="External"/><Relationship Id="rId6" Type="http://schemas.openxmlformats.org/officeDocument/2006/relationships/hyperlink" Target="https://chapecali.com.br/glossario/o-que-e-funcao-de-heaviside/" TargetMode="External"/><Relationship Id="rId18" Type="http://schemas.openxmlformats.org/officeDocument/2006/relationships/hyperlink" Target="https://www.cuemath.com/algebra/greatest-integer-function/" TargetMode="External"/><Relationship Id="rId7" Type="http://schemas.openxmlformats.org/officeDocument/2006/relationships/hyperlink" Target="http://mat.ufrgs.br/~vclotilde/disciplinas/html/reais_relativos-web/reais_relativos_texto_logaritmos.htm" TargetMode="External"/><Relationship Id="rId8" Type="http://schemas.openxmlformats.org/officeDocument/2006/relationships/hyperlink" Target="http://mat.ufrgs.br/~vclotilde/disciplinas/html/reais_relativos-web/reais_relativos_texto_logaritmos.htm" TargetMode="Externa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mat.ufmg.br/pet/wp-content/uploads/2020/09/Funcao-LogaritmicaTexto-de-Apoio.pdf" TargetMode="External"/><Relationship Id="rId10" Type="http://schemas.openxmlformats.org/officeDocument/2006/relationships/hyperlink" Target="https://www.intmath.com/laplace-transformation/1a-unit-step-functions-definition.php" TargetMode="External"/><Relationship Id="rId13" Type="http://schemas.openxmlformats.org/officeDocument/2006/relationships/hyperlink" Target="https://www.ufrgs.br/reamat/TransformadasIntegrais/livro-tl/apdtedtd-a_funx00e7x00e3o_de_heaviside.html" TargetMode="External"/><Relationship Id="rId12" Type="http://schemas.openxmlformats.org/officeDocument/2006/relationships/hyperlink" Target="https://www.mat.ufmg.br/pet/wp-content/uploads/2020/09/Funcao-LogaritmicaTexto-de-Apoio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cuemath.com/calculus/rational-function/" TargetMode="External"/><Relationship Id="rId4" Type="http://schemas.openxmlformats.org/officeDocument/2006/relationships/hyperlink" Target="https://www.cuemath.com/calculus/rational-function/" TargetMode="External"/><Relationship Id="rId9" Type="http://schemas.openxmlformats.org/officeDocument/2006/relationships/hyperlink" Target="https://www.intmath.com/laplace-transformation/1a-unit-step-functions-definition.php" TargetMode="External"/><Relationship Id="rId15" Type="http://schemas.openxmlformats.org/officeDocument/2006/relationships/hyperlink" Target="https://www.professores.uff.br/marinas/wp-content/uploads/sites/51/2017/08/4.3_funcao_potencia.pdf" TargetMode="External"/><Relationship Id="rId14" Type="http://schemas.openxmlformats.org/officeDocument/2006/relationships/hyperlink" Target="https://www.ufrgs.br/reamat/TransformadasIntegrais/livro-tl/apdtedtd-a_funx00e7x00e3o_de_heaviside.html" TargetMode="External"/><Relationship Id="rId17" Type="http://schemas.openxmlformats.org/officeDocument/2006/relationships/hyperlink" Target="https://pessoal.ect.ufrn.br/~elton.carvalho/public/Livros/Stewart_1_ptbr.pdf?utm_source=chatgpt.com" TargetMode="External"/><Relationship Id="rId16" Type="http://schemas.openxmlformats.org/officeDocument/2006/relationships/hyperlink" Target="https://www.professores.uff.br/marinas/wp-content/uploads/sites/51/2017/08/4.3_funcao_potencia.pdf" TargetMode="External"/><Relationship Id="rId5" Type="http://schemas.openxmlformats.org/officeDocument/2006/relationships/hyperlink" Target="https://www.cuemath.com/calculus/reciprocal-function/" TargetMode="External"/><Relationship Id="rId6" Type="http://schemas.openxmlformats.org/officeDocument/2006/relationships/hyperlink" Target="https://www.cuemath.com/calculus/reciprocal-function/" TargetMode="External"/><Relationship Id="rId18" Type="http://schemas.openxmlformats.org/officeDocument/2006/relationships/hyperlink" Target="https://pessoal.ect.ufrn.br/~elton.carvalho/public/Livros/Stewart_1_ptbr.pdf?utm_source=chatgpt.com" TargetMode="External"/><Relationship Id="rId7" Type="http://schemas.openxmlformats.org/officeDocument/2006/relationships/hyperlink" Target="https://brasilescola.uol.com.br/matematica/grafico-funcao-logaritmica.htm" TargetMode="External"/><Relationship Id="rId8" Type="http://schemas.openxmlformats.org/officeDocument/2006/relationships/hyperlink" Target="https://brasilescola.uol.com.br/matematica/grafico-funcao-logaritmica.ht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cuemath.com/algebra/floor-and-ceiling-function/" TargetMode="External"/><Relationship Id="rId4" Type="http://schemas.openxmlformats.org/officeDocument/2006/relationships/hyperlink" Target="https://www.cuemath.com/algebra/floor-and-ceiling-function/" TargetMode="External"/><Relationship Id="rId5" Type="http://schemas.openxmlformats.org/officeDocument/2006/relationships/hyperlink" Target="https://www.cuemath.com/algebra/floor-and-ceiling-func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29900" y="988288"/>
            <a:ext cx="63141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/>
              <a:t>GRUPO 4 - OUTRAS FUNÇÕES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0000" y="2208175"/>
            <a:ext cx="84600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50">
                <a:solidFill>
                  <a:schemeClr val="dk1"/>
                </a:solidFill>
                <a:highlight>
                  <a:schemeClr val="lt1"/>
                </a:highlight>
              </a:rPr>
              <a:t>ERIC SILVA GUSMÃO</a:t>
            </a:r>
            <a:endParaRPr b="1" sz="3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50">
                <a:solidFill>
                  <a:schemeClr val="dk1"/>
                </a:solidFill>
                <a:highlight>
                  <a:schemeClr val="lt1"/>
                </a:highlight>
              </a:rPr>
              <a:t>JOÃO PEDRO ARANTES MONTEIRO</a:t>
            </a:r>
            <a:endParaRPr b="1" sz="3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50">
                <a:solidFill>
                  <a:schemeClr val="dk1"/>
                </a:solidFill>
                <a:highlight>
                  <a:schemeClr val="lt1"/>
                </a:highlight>
              </a:rPr>
              <a:t>LINCON AQUINO SOARES</a:t>
            </a:r>
            <a:endParaRPr b="1" sz="3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50">
                <a:solidFill>
                  <a:schemeClr val="dk1"/>
                </a:solidFill>
                <a:highlight>
                  <a:schemeClr val="lt1"/>
                </a:highlight>
              </a:rPr>
              <a:t>RAMON LOPES DE QUEIROZ</a:t>
            </a:r>
            <a:endParaRPr b="1" sz="3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50">
                <a:solidFill>
                  <a:schemeClr val="dk1"/>
                </a:solidFill>
                <a:highlight>
                  <a:schemeClr val="lt1"/>
                </a:highlight>
              </a:rPr>
              <a:t>YURI MARQUES DE AGUIAR</a:t>
            </a:r>
            <a:endParaRPr b="1" sz="36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30">
                <a:solidFill>
                  <a:schemeClr val="dk1"/>
                </a:solidFill>
                <a:highlight>
                  <a:schemeClr val="lt1"/>
                </a:highlight>
              </a:rPr>
              <a:t>PROFESSOR: DR. REGINALDO MORAIS DE MACEDO</a:t>
            </a:r>
            <a:endParaRPr b="1" sz="373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730">
                <a:solidFill>
                  <a:schemeClr val="dk1"/>
                </a:solidFill>
                <a:highlight>
                  <a:schemeClr val="lt1"/>
                </a:highlight>
              </a:rPr>
              <a:t>OUTUBRO / 2025</a:t>
            </a:r>
            <a:endParaRPr b="1" sz="373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270000"/>
            <a:ext cx="3322575" cy="19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60000" y="270000"/>
            <a:ext cx="8460000" cy="4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chemeClr val="dk1"/>
                </a:solidFill>
              </a:rPr>
              <a:t>Comportamento: </a:t>
            </a:r>
            <a:r>
              <a:rPr lang="pt-BR" sz="4800">
                <a:solidFill>
                  <a:schemeClr val="dk1"/>
                </a:solidFill>
              </a:rPr>
              <a:t>https://www.geogebra.org/calculator/pmt44ktw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800">
                <a:solidFill>
                  <a:schemeClr val="dk1"/>
                </a:solidFill>
              </a:rPr>
              <a:t>Deslocamento vertical e horizontal: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se temos: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−h → desloca gráfico </a:t>
            </a:r>
            <a:r>
              <a:rPr b="1" lang="pt-BR" sz="4800">
                <a:solidFill>
                  <a:schemeClr val="dk1"/>
                </a:solidFill>
              </a:rPr>
              <a:t>horizontalmente</a:t>
            </a:r>
            <a:r>
              <a:rPr lang="pt-BR" sz="4800">
                <a:solidFill>
                  <a:schemeClr val="dk1"/>
                </a:solidFill>
              </a:rPr>
              <a:t> (h&gt;0 direita, h&lt;0 esquerda)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+k → desloca gráfico </a:t>
            </a:r>
            <a:r>
              <a:rPr b="1" lang="pt-BR" sz="4800">
                <a:solidFill>
                  <a:schemeClr val="dk1"/>
                </a:solidFill>
              </a:rPr>
              <a:t>verticalmente</a:t>
            </a:r>
            <a:r>
              <a:rPr lang="pt-BR" sz="4800">
                <a:solidFill>
                  <a:schemeClr val="dk1"/>
                </a:solidFill>
              </a:rPr>
              <a:t> (k&gt;0 para cima, k&lt;0 para baixo)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O ponto inicial ou origem (caso raiz quadrada )muda para (h,k).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800">
                <a:solidFill>
                  <a:schemeClr val="dk1"/>
                </a:solidFill>
              </a:rPr>
              <a:t>Alongamento e compressão vertical e horizontal: 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se temos: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∣a∣ &gt; 1 → </a:t>
            </a:r>
            <a:r>
              <a:rPr b="1" lang="pt-BR" sz="4800">
                <a:solidFill>
                  <a:schemeClr val="dk1"/>
                </a:solidFill>
              </a:rPr>
              <a:t>alongamento vertical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0 &lt; ∣a∣ &lt; 1  → </a:t>
            </a:r>
            <a:r>
              <a:rPr b="1" lang="pt-BR" sz="4800">
                <a:solidFill>
                  <a:schemeClr val="dk1"/>
                </a:solidFill>
              </a:rPr>
              <a:t>compressão vertical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∣b∣ &gt; 1 → </a:t>
            </a:r>
            <a:r>
              <a:rPr b="1" lang="pt-BR" sz="4800">
                <a:solidFill>
                  <a:schemeClr val="dk1"/>
                </a:solidFill>
              </a:rPr>
              <a:t>alongamento horizontal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0 &lt; ∣b∣ &lt; 1  → </a:t>
            </a:r>
            <a:r>
              <a:rPr b="1" lang="pt-BR" sz="4800">
                <a:solidFill>
                  <a:schemeClr val="dk1"/>
                </a:solidFill>
              </a:rPr>
              <a:t>compressão horizontal</a:t>
            </a:r>
            <a:endParaRPr b="1" sz="48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800">
                <a:solidFill>
                  <a:schemeClr val="dk1"/>
                </a:solidFill>
              </a:rPr>
              <a:t>Reflexão ao eixo das ordenadas: 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</a:rPr>
              <a:t>Substituir x por −x (ou (h−x)) → inverte o gráfico horizontalmente em relação ao eixo y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800">
                <a:solidFill>
                  <a:schemeClr val="dk1"/>
                </a:solidFill>
              </a:rPr>
              <a:t>Rebatimento Horizontal e Vertical: 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Vertical:</a:t>
            </a:r>
            <a:r>
              <a:rPr lang="pt-BR" sz="4800">
                <a:solidFill>
                  <a:schemeClr val="dk1"/>
                </a:solidFill>
              </a:rPr>
              <a:t> multiplicar a função por -1 → inverte em relação ao eixo x.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Horizontal:</a:t>
            </a:r>
            <a:r>
              <a:rPr lang="pt-BR" sz="4800">
                <a:solidFill>
                  <a:schemeClr val="dk1"/>
                </a:solidFill>
              </a:rPr>
              <a:t> substituir x por −x → inverte em relação ao eixo y.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875" y="270000"/>
            <a:ext cx="3506125" cy="2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00" y="1985775"/>
            <a:ext cx="11334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">
            <a:off x="1139900" y="869901"/>
            <a:ext cx="1355375" cy="21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60000" y="292800"/>
            <a:ext cx="8424000" cy="4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Resolução: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Uma rampa de skate segue a equação:  y = √x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Se a rampa for </a:t>
            </a:r>
            <a:r>
              <a:rPr b="1" lang="pt-BR" sz="1200">
                <a:solidFill>
                  <a:schemeClr val="dk1"/>
                </a:solidFill>
              </a:rPr>
              <a:t>esticada verticalmente</a:t>
            </a:r>
            <a:r>
              <a:rPr lang="pt-BR" sz="1200">
                <a:solidFill>
                  <a:schemeClr val="dk1"/>
                </a:solidFill>
              </a:rPr>
              <a:t> por fator 2 e </a:t>
            </a:r>
            <a:r>
              <a:rPr b="1" lang="pt-BR" sz="1200">
                <a:solidFill>
                  <a:schemeClr val="dk1"/>
                </a:solidFill>
              </a:rPr>
              <a:t>deslocada 3 unidades para a direita</a:t>
            </a:r>
            <a:r>
              <a:rPr lang="pt-BR" sz="1200">
                <a:solidFill>
                  <a:schemeClr val="dk1"/>
                </a:solidFill>
              </a:rPr>
              <a:t> e 1 para cima, determine a nova equação da função.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Resolução: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Alongamento vertical por 2 ⇒ multiplicar por 2.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Deslocamento 3 unidades para a direita ⇒ substituir x por x − 3.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Deslocamento 1 para cima ⇒ somar +1.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Equação resultante:      y(x) = 2 * √(x - 3) +1</a:t>
            </a:r>
            <a:endParaRPr sz="12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25" y="1730600"/>
            <a:ext cx="3484875" cy="31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125" y="1730588"/>
            <a:ext cx="22479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2558350"/>
            <a:ext cx="2590225" cy="2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360000" y="270000"/>
            <a:ext cx="84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Recíproca:</a:t>
            </a:r>
            <a:endParaRPr b="1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60000" y="842700"/>
            <a:ext cx="84453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Definição: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Uma função recíproca é obtida encontrando-se a inversa de uma função dada. Para uma função f(x) = x, a função recíproca é f(x) = 1/x. Ela também é a inversa multiplicativa da função dada. A função recíproca pode ser encontrada em funções trigonométricas, funções logarítmicas e funções polinomiais.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Estrutura: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rgbClr val="001D35"/>
                </a:solidFill>
                <a:highlight>
                  <a:srgbClr val="FFFFFF"/>
                </a:highlight>
              </a:rPr>
              <a:t>f(x) = a / (x - h) + k, onde "a" é uma constante, "x" é a variável, e "h" e "k" representam o deslocamento horizontal e vertical da função, respetivamente.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8">
                <a:solidFill>
                  <a:schemeClr val="dk1"/>
                </a:solidFill>
              </a:rPr>
              <a:t>Gráfico</a:t>
            </a:r>
            <a:r>
              <a:rPr b="1" lang="pt-BR" sz="1408">
                <a:solidFill>
                  <a:schemeClr val="dk1"/>
                </a:solidFill>
              </a:rPr>
              <a:t>:</a:t>
            </a:r>
            <a:r>
              <a:rPr b="1" lang="pt-BR" sz="1208">
                <a:solidFill>
                  <a:schemeClr val="dk1"/>
                </a:solidFill>
              </a:rPr>
              <a:t> </a:t>
            </a:r>
            <a:r>
              <a:rPr b="1" lang="pt-BR" sz="1208">
                <a:solidFill>
                  <a:schemeClr val="dk1"/>
                </a:solidFill>
              </a:rPr>
              <a:t>Assíntotas</a:t>
            </a:r>
            <a:endParaRPr b="1" sz="1208">
              <a:solidFill>
                <a:schemeClr val="dk1"/>
              </a:solidFill>
            </a:endParaRPr>
          </a:p>
          <a:p>
            <a:pPr indent="-30531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8"/>
              <a:buChar char="●"/>
            </a:pPr>
            <a:r>
              <a:rPr b="1" lang="pt-BR" sz="1208">
                <a:solidFill>
                  <a:schemeClr val="dk1"/>
                </a:solidFill>
              </a:rPr>
              <a:t>Assíntota vertical</a:t>
            </a:r>
            <a:r>
              <a:rPr lang="pt-BR" sz="1208">
                <a:solidFill>
                  <a:schemeClr val="dk1"/>
                </a:solidFill>
              </a:rPr>
              <a:t>: x = 0. A função se aproxima de ±∞ à medida que x se aproxima de zero.</a:t>
            </a:r>
            <a:endParaRPr sz="1208">
              <a:solidFill>
                <a:schemeClr val="dk1"/>
              </a:solidFill>
            </a:endParaRPr>
          </a:p>
          <a:p>
            <a:pPr indent="-30531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8"/>
              <a:buChar char="●"/>
            </a:pPr>
            <a:r>
              <a:rPr b="1" lang="pt-BR" sz="1208">
                <a:solidFill>
                  <a:schemeClr val="dk1"/>
                </a:solidFill>
              </a:rPr>
              <a:t>Assíntota horizontal</a:t>
            </a:r>
            <a:r>
              <a:rPr lang="pt-BR" sz="1208">
                <a:solidFill>
                  <a:schemeClr val="dk1"/>
                </a:solidFill>
              </a:rPr>
              <a:t>: y = 0. À medida que ∣x∣ cresce, f(x) se aproxima de zero.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8">
                <a:solidFill>
                  <a:schemeClr val="dk1"/>
                </a:solidFill>
              </a:rPr>
              <a:t>Comportamento em Quadrantes</a:t>
            </a:r>
            <a:endParaRPr b="1" sz="1208">
              <a:solidFill>
                <a:schemeClr val="dk1"/>
              </a:solidFill>
            </a:endParaRPr>
          </a:p>
          <a:p>
            <a:pPr indent="-30531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8"/>
              <a:buChar char="●"/>
            </a:pPr>
            <a:r>
              <a:rPr lang="pt-BR" sz="1208">
                <a:solidFill>
                  <a:schemeClr val="dk1"/>
                </a:solidFill>
              </a:rPr>
              <a:t>Para x &gt; 0, f(x) &gt; 0, situando-se no primeiro quadrante.</a:t>
            </a:r>
            <a:endParaRPr sz="1208">
              <a:solidFill>
                <a:schemeClr val="dk1"/>
              </a:solidFill>
            </a:endParaRPr>
          </a:p>
          <a:p>
            <a:pPr indent="-30531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8"/>
              <a:buChar char="●"/>
            </a:pPr>
            <a:r>
              <a:rPr lang="pt-BR" sz="1208">
                <a:solidFill>
                  <a:schemeClr val="dk1"/>
                </a:solidFill>
              </a:rPr>
              <a:t>Para x &lt; 0, f(x) &lt; 0, situando-se no terceiro quadrante.</a:t>
            </a:r>
            <a:endParaRPr b="1" sz="1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323" y="341977"/>
            <a:ext cx="1408675" cy="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60000" y="270000"/>
            <a:ext cx="8370000" cy="4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Comportamento: </a:t>
            </a:r>
            <a:r>
              <a:rPr lang="pt-BR" sz="1200">
                <a:solidFill>
                  <a:schemeClr val="dk1"/>
                </a:solidFill>
              </a:rPr>
              <a:t>https://www.geogebra.org/calculator/rsss2p7n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Deslocamentos Verticais e Horizontais</a:t>
            </a:r>
            <a:r>
              <a:rPr lang="pt-BR" sz="1200">
                <a:solidFill>
                  <a:schemeClr val="dk1"/>
                </a:solidFill>
              </a:rPr>
              <a:t>: A equação f(x) = (1 / (x − h)) + k desloca o gráfico h unidades horizontalmente e k unidades verticalmente.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Alongamentos e Compressões</a:t>
            </a:r>
            <a:r>
              <a:rPr lang="pt-BR" sz="1200">
                <a:solidFill>
                  <a:schemeClr val="dk1"/>
                </a:solidFill>
              </a:rPr>
              <a:t>: A equação f(x) = a / x alonga o gráfico se ∣a∣ &gt; 1 e comprime se ∣a∣ &lt; 1.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Reflexões</a:t>
            </a:r>
            <a:r>
              <a:rPr lang="pt-BR" sz="1200">
                <a:solidFill>
                  <a:schemeClr val="dk1"/>
                </a:solidFill>
              </a:rPr>
              <a:t>: A equação f(x) = (−1) / x​ reflete o gráfico em relação ao eixo x.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Rebatimentos</a:t>
            </a:r>
            <a:r>
              <a:rPr lang="pt-BR" sz="1200">
                <a:solidFill>
                  <a:schemeClr val="dk1"/>
                </a:solidFill>
              </a:rPr>
              <a:t>: A equação f(x) = 1 / (−x)​ reflete o gráfico em relação ao eixo y.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Valores Máximos e Mínimos: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 função recíproca não possui máximos ou mínimos absolutos ou relativos, pois: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Máximos e Mínimos Locais</a:t>
            </a:r>
            <a:r>
              <a:rPr lang="pt-BR" sz="1200">
                <a:solidFill>
                  <a:schemeClr val="dk1"/>
                </a:solidFill>
              </a:rPr>
              <a:t>: Não existem, pois a função é sempre crescente para x &gt; 0 é sempre decrescente para x &lt; 0.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Máximos e Mínimos Globais</a:t>
            </a:r>
            <a:r>
              <a:rPr lang="pt-BR" sz="1200">
                <a:solidFill>
                  <a:schemeClr val="dk1"/>
                </a:solidFill>
              </a:rPr>
              <a:t>: Não existem, pois f(x) se aproxima de zero, mas nunca o atinge, e cresce infinitamente à medida que x se aproxima de zero.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125" y="3296375"/>
            <a:ext cx="2305875" cy="15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800" y="4286264"/>
            <a:ext cx="411325" cy="59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60000" y="270000"/>
            <a:ext cx="8370000" cy="4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Resolução: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Considere a função recíproca: f(x) = 10 / (x + 3)     x ≠ −3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Determine f</a:t>
            </a:r>
            <a:r>
              <a:rPr baseline="30000" lang="pt-BR" sz="1200">
                <a:solidFill>
                  <a:srgbClr val="21242C"/>
                </a:solidFill>
                <a:highlight>
                  <a:schemeClr val="lt1"/>
                </a:highlight>
              </a:rPr>
              <a:t>−1</a:t>
            </a: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(x)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1242C"/>
                </a:solidFill>
                <a:highlight>
                  <a:schemeClr val="lt1"/>
                </a:highlight>
              </a:rPr>
              <a:t>Solução:</a:t>
            </a: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 y = 10 / (x + 3)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y(x + 3) = 10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x + 3 = 10 / y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x = (10 / y) - 3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f</a:t>
            </a:r>
            <a:r>
              <a:rPr baseline="30000" lang="pt-BR" sz="1200">
                <a:solidFill>
                  <a:srgbClr val="21242C"/>
                </a:solidFill>
                <a:highlight>
                  <a:schemeClr val="lt1"/>
                </a:highlight>
              </a:rPr>
              <a:t>−1</a:t>
            </a:r>
            <a:r>
              <a:rPr lang="pt-BR" sz="1200">
                <a:solidFill>
                  <a:srgbClr val="21242C"/>
                </a:solidFill>
                <a:highlight>
                  <a:schemeClr val="lt1"/>
                </a:highlight>
              </a:rPr>
              <a:t>(x) = (10 / y) - 3</a:t>
            </a:r>
            <a:endParaRPr sz="1200">
              <a:solidFill>
                <a:srgbClr val="21242C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175" y="495075"/>
            <a:ext cx="3779825" cy="437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362" y="1986322"/>
            <a:ext cx="2051813" cy="28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60000" y="270000"/>
            <a:ext cx="8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Racional:</a:t>
            </a:r>
            <a:endParaRPr b="1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550" y="2250275"/>
            <a:ext cx="2804750" cy="2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60000" y="842700"/>
            <a:ext cx="84240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Definição: 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Uma função racional é uma razão de polinômios em que o polinômio 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do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 denominador não deve ser igual a zero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Estrutura: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b="1" lang="pt-BR" sz="1200">
                <a:solidFill>
                  <a:srgbClr val="333333"/>
                </a:solidFill>
                <a:highlight>
                  <a:srgbClr val="FFFFFF"/>
                </a:highlight>
              </a:rPr>
              <a:t>f(x) = p(x)/q(x),</a:t>
            </a: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 onde p(x) e q(x) são polinômios tais que q(x) ≠ 0.</a:t>
            </a:r>
            <a:endParaRPr sz="120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8">
                <a:solidFill>
                  <a:schemeClr val="dk1"/>
                </a:solidFill>
              </a:rPr>
              <a:t>Gráfico:</a:t>
            </a:r>
            <a:r>
              <a:rPr b="1" lang="pt-BR" sz="1208">
                <a:solidFill>
                  <a:schemeClr val="dk1"/>
                </a:solidFill>
              </a:rPr>
              <a:t> </a:t>
            </a:r>
            <a:endParaRPr b="1"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8">
                <a:solidFill>
                  <a:schemeClr val="dk1"/>
                </a:solidFill>
              </a:rPr>
              <a:t>Identifica-se a </a:t>
            </a:r>
            <a:r>
              <a:rPr lang="pt-BR" sz="1208">
                <a:solidFill>
                  <a:schemeClr val="dk1"/>
                </a:solidFill>
              </a:rPr>
              <a:t>assíntota</a:t>
            </a:r>
            <a:r>
              <a:rPr lang="pt-BR" sz="1208">
                <a:solidFill>
                  <a:schemeClr val="dk1"/>
                </a:solidFill>
              </a:rPr>
              <a:t> Vertical e Horizontal usando uma linha pontilhada.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8">
                <a:solidFill>
                  <a:schemeClr val="dk1"/>
                </a:solidFill>
              </a:rPr>
              <a:t>Encontra-se a interceptação em x (y=0) e y (x=0) e plote-as.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8">
                <a:solidFill>
                  <a:schemeClr val="dk1"/>
                </a:solidFill>
              </a:rPr>
              <a:t>Desenha-se uma tabela com duas colunas X e Y e coloque os interceptos X e a </a:t>
            </a:r>
            <a:r>
              <a:rPr lang="pt-BR" sz="1208">
                <a:solidFill>
                  <a:schemeClr val="dk1"/>
                </a:solidFill>
              </a:rPr>
              <a:t>assíntotas</a:t>
            </a:r>
            <a:r>
              <a:rPr lang="pt-BR" sz="1208">
                <a:solidFill>
                  <a:schemeClr val="dk1"/>
                </a:solidFill>
              </a:rPr>
              <a:t> verticais.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8">
                <a:solidFill>
                  <a:schemeClr val="dk1"/>
                </a:solidFill>
              </a:rPr>
              <a:t>Pega os valores aleatórios de x e </a:t>
            </a:r>
            <a:r>
              <a:rPr lang="pt-BR" sz="1208">
                <a:solidFill>
                  <a:schemeClr val="dk1"/>
                </a:solidFill>
              </a:rPr>
              <a:t>calcular</a:t>
            </a:r>
            <a:r>
              <a:rPr lang="pt-BR" sz="1208">
                <a:solidFill>
                  <a:schemeClr val="dk1"/>
                </a:solidFill>
              </a:rPr>
              <a:t> os seus respectivos valores de y na função.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8">
                <a:solidFill>
                  <a:schemeClr val="dk1"/>
                </a:solidFill>
              </a:rPr>
              <a:t>Trace todos os pontos da tabela e una-os em curvas sem tocar nas assíntotas.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60000" y="270000"/>
            <a:ext cx="8424000" cy="4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Comportamento: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/>
              <a:t>https://www.geogebra.org/calculator/wduakxby</a:t>
            </a:r>
            <a:endParaRPr sz="12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189750"/>
            <a:ext cx="4113775" cy="31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25" y="1189750"/>
            <a:ext cx="4113775" cy="31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60000" y="270000"/>
            <a:ext cx="8424000" cy="4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Valores Min e Max: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Na maioria dos casos de funções racionais típicas (como 1 / x, P(x) / Q(x)), </a:t>
            </a:r>
            <a:r>
              <a:rPr b="1" lang="pt-BR" sz="1200">
                <a:solidFill>
                  <a:schemeClr val="dk1"/>
                </a:solidFill>
              </a:rPr>
              <a:t>não há valor mínimo ou máximo global</a:t>
            </a:r>
            <a:r>
              <a:rPr lang="pt-BR" sz="1200">
                <a:solidFill>
                  <a:schemeClr val="dk1"/>
                </a:solidFill>
              </a:rPr>
              <a:t>, porque os ramos tendem a ± ∞ próximos às assíntotas e podem se aproximar de assíntotas horizontais sem tocar.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O gráfico </a:t>
            </a:r>
            <a:r>
              <a:rPr b="1" lang="pt-BR" sz="1200">
                <a:solidFill>
                  <a:schemeClr val="dk1"/>
                </a:solidFill>
              </a:rPr>
              <a:t>acena</a:t>
            </a:r>
            <a:r>
              <a:rPr lang="pt-BR" sz="1200">
                <a:solidFill>
                  <a:schemeClr val="dk1"/>
                </a:solidFill>
              </a:rPr>
              <a:t> para a assíntota horizontal, mas não chega a ela — isso implica que não há ponto de máximo ou mínimo que “alcance” essa assíntota como valor real da função.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Resolução: https://www.geogebra.org/calculator/fpqdgsxm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Represente graficamente a função racional: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f(x) = (x </a:t>
            </a:r>
            <a:r>
              <a:rPr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+ 5x + 6) / (x </a:t>
            </a:r>
            <a:r>
              <a:rPr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+ x - 2).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90909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50" y="2116325"/>
            <a:ext cx="3056850" cy="274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600" y="2910745"/>
            <a:ext cx="2488574" cy="1962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51450" y="842700"/>
            <a:ext cx="84240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Definição: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É uma função que fornece o maior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inteiro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menor ou igual a um número dado. O maior inteiro menor ou igual a um número x é representado por ⌊x⌋. Arredondarmos o número dado para o inteiro mais próximo que seja menor ou igual ao próprio número.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Estrutura: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⌊x⌋ = n, onde x é qualquer número real, n ≤ x &lt; n + 1 e 'n' é um inteiro 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875" y="340800"/>
            <a:ext cx="130677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0575" y="1931825"/>
            <a:ext cx="1863425" cy="29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type="title"/>
          </p:nvPr>
        </p:nvSpPr>
        <p:spPr>
          <a:xfrm>
            <a:off x="351450" y="270000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Maior Inteiro (Piso):</a:t>
            </a:r>
            <a:endParaRPr b="1"/>
          </a:p>
        </p:txBody>
      </p:sp>
      <p:sp>
        <p:nvSpPr>
          <p:cNvPr id="209" name="Google Shape;209;p30"/>
          <p:cNvSpPr txBox="1"/>
          <p:nvPr/>
        </p:nvSpPr>
        <p:spPr>
          <a:xfrm>
            <a:off x="351450" y="2185725"/>
            <a:ext cx="65694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Gráfico: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Primeiro, considere f(x) = ⌊x⌋; se x for um inteiro, então o valor de f será o próprio x. Se x for um não inteiro, então o valor de x será o inteiro imediatamente anterior a x (no lado esquerdo de x).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Portanto, para um inteiro n, todos os números que estão no intervalo [n, n+1) terão o valor da função do maior inteiro como n. A função tem um valor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constante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entre quaisquer dois inteiros. Assim que o próximo inteiro chega, o valor da função salta uma unidade. portanto, haverá um </a:t>
            </a:r>
            <a:r>
              <a:rPr b="1" lang="pt-BR" sz="1200">
                <a:solidFill>
                  <a:schemeClr val="dk1"/>
                </a:solidFill>
                <a:highlight>
                  <a:schemeClr val="lt1"/>
                </a:highlight>
              </a:rPr>
              <a:t>ponto vazado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em (1, 0) e um </a:t>
            </a:r>
            <a:r>
              <a:rPr b="1" lang="pt-BR" sz="1200">
                <a:solidFill>
                  <a:schemeClr val="dk1"/>
                </a:solidFill>
                <a:highlight>
                  <a:schemeClr val="lt1"/>
                </a:highlight>
              </a:rPr>
              <a:t>ponto sólido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em (1, 1), onde um ponto vazado significa não incluir o ponto e um ponto sólido representa incluir o ponto.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360000" y="704400"/>
            <a:ext cx="3481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Deslocamentos verticais: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988400" y="704400"/>
            <a:ext cx="3795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Deslocamentos horizontais: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850" y="1163875"/>
            <a:ext cx="3282699" cy="281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75" y="1197288"/>
            <a:ext cx="2908450" cy="25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66625" y="270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Comportamento: f(x)=⌊x⌋.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75" y="1197300"/>
            <a:ext cx="932849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4850" y="1197153"/>
            <a:ext cx="932850" cy="59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4850" y="4218400"/>
            <a:ext cx="3539150" cy="6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625" y="4218392"/>
            <a:ext cx="3481200" cy="64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625" y="3875488"/>
            <a:ext cx="17907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44850" y="3980400"/>
            <a:ext cx="170497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60000" y="270000"/>
            <a:ext cx="8472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Sumário: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870975" y="1062600"/>
            <a:ext cx="58398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Introdução</a:t>
            </a:r>
            <a:r>
              <a:rPr lang="pt-BR" sz="1200"/>
              <a:t> ……………………………….………………………………….…..….….....</a:t>
            </a:r>
            <a:r>
              <a:rPr lang="pt-BR" sz="1200" u="sng">
                <a:solidFill>
                  <a:schemeClr val="hlink"/>
                </a:solidFill>
                <a:hlinkClick action="ppaction://hlinksldjump" r:id="rId3"/>
              </a:rPr>
              <a:t>3</a:t>
            </a:r>
            <a:r>
              <a:rPr lang="pt-BR" sz="1200"/>
              <a:t> 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</a:t>
            </a:r>
            <a:r>
              <a:rPr b="1" lang="pt-BR" sz="1200"/>
              <a:t>Potência</a:t>
            </a:r>
            <a:r>
              <a:rPr lang="pt-BR" sz="1200"/>
              <a:t> ...</a:t>
            </a:r>
            <a:r>
              <a:rPr lang="pt-BR" sz="1200"/>
              <a:t>………………….………………………….……………</a:t>
            </a:r>
            <a:r>
              <a:rPr lang="pt-BR" sz="1200"/>
              <a:t>...</a:t>
            </a:r>
            <a:r>
              <a:rPr lang="pt-BR" sz="1200"/>
              <a:t>…….…..</a:t>
            </a:r>
            <a:r>
              <a:rPr lang="pt-BR" sz="1200" u="sng">
                <a:solidFill>
                  <a:schemeClr val="hlink"/>
                </a:solidFill>
                <a:hlinkClick action="ppaction://hlinksldjump" r:id="rId4"/>
              </a:rPr>
              <a:t>4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Raiz</a:t>
            </a:r>
            <a:r>
              <a:rPr lang="pt-BR" sz="1200"/>
              <a:t> ………………………..…..………………………………………..…..…</a:t>
            </a:r>
            <a:r>
              <a:rPr lang="pt-BR" sz="1200"/>
              <a:t>...</a:t>
            </a:r>
            <a:r>
              <a:rPr lang="pt-BR" sz="1200" u="sng">
                <a:solidFill>
                  <a:schemeClr val="hlink"/>
                </a:solidFill>
                <a:hlinkClick action="ppaction://hlinksldjump" r:id="rId5"/>
              </a:rPr>
              <a:t>9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Recíproca</a:t>
            </a:r>
            <a:r>
              <a:rPr lang="pt-BR" sz="1200"/>
              <a:t> ………………………………………….…………….</a:t>
            </a:r>
            <a:r>
              <a:rPr lang="pt-BR" sz="1200"/>
              <a:t>..</a:t>
            </a:r>
            <a:r>
              <a:rPr lang="pt-BR" sz="1200"/>
              <a:t>……….….</a:t>
            </a:r>
            <a:r>
              <a:rPr lang="pt-BR" sz="1200" u="sng">
                <a:solidFill>
                  <a:schemeClr val="hlink"/>
                </a:solidFill>
                <a:hlinkClick action="ppaction://hlinksldjump" r:id="rId6"/>
              </a:rPr>
              <a:t>12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Racional</a:t>
            </a:r>
            <a:r>
              <a:rPr lang="pt-BR" sz="1200"/>
              <a:t> ………………………...…………..……………….….………….….</a:t>
            </a:r>
            <a:r>
              <a:rPr lang="pt-BR" sz="1200" u="sng">
                <a:solidFill>
                  <a:schemeClr val="hlink"/>
                </a:solidFill>
                <a:hlinkClick action="ppaction://hlinksldjump" r:id="rId7"/>
              </a:rPr>
              <a:t>15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Maior Inteiro (Piso)</a:t>
            </a:r>
            <a:r>
              <a:rPr lang="pt-BR" sz="1200"/>
              <a:t> …………………………………………….………..…...</a:t>
            </a:r>
            <a:r>
              <a:rPr lang="pt-BR" sz="1200" u="sng">
                <a:solidFill>
                  <a:schemeClr val="hlink"/>
                </a:solidFill>
                <a:hlinkClick action="ppaction://hlinksldjump" r:id="rId8"/>
              </a:rPr>
              <a:t>18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Menor Inteiro (Teto) </a:t>
            </a:r>
            <a:r>
              <a:rPr lang="pt-BR" sz="1200"/>
              <a:t>……………………………………………...…………..</a:t>
            </a:r>
            <a:r>
              <a:rPr lang="pt-BR" sz="1200" u="sng">
                <a:solidFill>
                  <a:schemeClr val="hlink"/>
                </a:solidFill>
                <a:hlinkClick action="ppaction://hlinksldjump" r:id="rId9"/>
              </a:rPr>
              <a:t>24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Heaviside</a:t>
            </a:r>
            <a:r>
              <a:rPr lang="pt-BR" sz="1200"/>
              <a:t> ………………………..……………………………………..……...</a:t>
            </a:r>
            <a:r>
              <a:rPr lang="pt-BR" sz="1200" u="sng">
                <a:solidFill>
                  <a:schemeClr val="hlink"/>
                </a:solidFill>
                <a:hlinkClick action="ppaction://hlinksldjump" r:id="rId10"/>
              </a:rPr>
              <a:t>31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Modular</a:t>
            </a:r>
            <a:r>
              <a:rPr lang="pt-BR" sz="1200"/>
              <a:t> ……………………………………..…………………………..……..</a:t>
            </a:r>
            <a:r>
              <a:rPr lang="pt-BR" sz="1200" u="sng">
                <a:solidFill>
                  <a:schemeClr val="hlink"/>
                </a:solidFill>
                <a:hlinkClick action="ppaction://hlinksldjump" r:id="rId11"/>
              </a:rPr>
              <a:t>35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Exponencial </a:t>
            </a:r>
            <a:r>
              <a:rPr lang="pt-BR" sz="1200"/>
              <a:t>……………………………….…………………..……………...</a:t>
            </a:r>
            <a:r>
              <a:rPr lang="pt-BR" sz="1200" u="sng">
                <a:solidFill>
                  <a:schemeClr val="hlink"/>
                </a:solidFill>
                <a:hlinkClick action="ppaction://hlinksldjump" r:id="rId12"/>
              </a:rPr>
              <a:t>38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Função Logarítmica</a:t>
            </a:r>
            <a:r>
              <a:rPr lang="pt-BR" sz="1200"/>
              <a:t> ………………………….………………………..………………</a:t>
            </a:r>
            <a:r>
              <a:rPr lang="pt-BR" sz="1200" u="sng">
                <a:solidFill>
                  <a:schemeClr val="hlink"/>
                </a:solidFill>
                <a:hlinkClick action="ppaction://hlinksldjump" r:id="rId13"/>
              </a:rPr>
              <a:t>41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Referências Bibliográficas</a:t>
            </a:r>
            <a:r>
              <a:rPr lang="pt-BR" sz="1200"/>
              <a:t> …………………………………………..……………….</a:t>
            </a:r>
            <a:r>
              <a:rPr lang="pt-BR" sz="1200" u="sng">
                <a:solidFill>
                  <a:schemeClr val="hlink"/>
                </a:solidFill>
                <a:hlinkClick action="ppaction://hlinksldjump" r:id="rId14"/>
              </a:rPr>
              <a:t>46</a:t>
            </a:r>
            <a:endParaRPr sz="12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8" y="754500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850" y="754502"/>
            <a:ext cx="3011775" cy="27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36000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Alongamento vertical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5400675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Compressão vertical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850" y="754503"/>
            <a:ext cx="1239271" cy="63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50" y="754500"/>
            <a:ext cx="1239275" cy="6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900" y="3888450"/>
            <a:ext cx="61722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3325" y="3564590"/>
            <a:ext cx="16573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36000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Alongamento Horizontal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38745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Compressão Horizontal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50" y="754503"/>
            <a:ext cx="1239271" cy="63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25" y="754500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775" y="754500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563" y="3585025"/>
            <a:ext cx="1630875" cy="3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8775" y="3888444"/>
            <a:ext cx="5426464" cy="95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25" y="754498"/>
            <a:ext cx="1322525" cy="6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5775" y="754500"/>
            <a:ext cx="1322525" cy="6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/>
        </p:nvSpPr>
        <p:spPr>
          <a:xfrm>
            <a:off x="36000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Rebatimento Vertical (Reflexão em X)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38745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Rebatimento Horizontal (Reflexão em Y)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88" y="941612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450" y="924450"/>
            <a:ext cx="1239275" cy="55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325" y="946387"/>
            <a:ext cx="3011776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3575" y="955325"/>
            <a:ext cx="1239275" cy="5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200" y="3878925"/>
            <a:ext cx="16192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7325" y="3888462"/>
            <a:ext cx="16573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000" y="4281250"/>
            <a:ext cx="3946375" cy="5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5500" y="4252675"/>
            <a:ext cx="3838500" cy="5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50" y="348788"/>
            <a:ext cx="6587500" cy="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119" y="942776"/>
            <a:ext cx="6541756" cy="38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456125" y="348800"/>
            <a:ext cx="30186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Resolução: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351450" y="842700"/>
            <a:ext cx="84240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Definição: </a:t>
            </a:r>
            <a:r>
              <a:rPr lang="pt-BR" sz="1350">
                <a:solidFill>
                  <a:srgbClr val="2C2F3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Uma função teto é uma função na qual o menor inteiro sucessivo é retornado. Em outras palavras, a função teto de um número real </a:t>
            </a:r>
            <a:r>
              <a:rPr i="1" lang="pt-BR" sz="1350">
                <a:solidFill>
                  <a:srgbClr val="2C2F3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pt-BR" sz="1350">
                <a:solidFill>
                  <a:srgbClr val="2C2F3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é o menor inteiro maior ou igual ao número </a:t>
            </a:r>
            <a:r>
              <a:rPr i="1" lang="pt-BR" sz="1350">
                <a:solidFill>
                  <a:srgbClr val="2C2F3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pt-BR" sz="1350">
                <a:solidFill>
                  <a:srgbClr val="2C2F3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Estrutura: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⌈</a:t>
            </a:r>
            <a:r>
              <a:rPr i="1" lang="pt-BR" sz="12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⌉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= n, onde n é o menor inteiro maior ou igual a x ( x ≤ n &lt; x + 1).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351450" y="270013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Menor Inteiro (Teto):</a:t>
            </a:r>
            <a:endParaRPr b="1"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325" y="2255625"/>
            <a:ext cx="2089675" cy="22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675" y="320620"/>
            <a:ext cx="1788804" cy="47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351450" y="1905000"/>
            <a:ext cx="62670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highlight>
                  <a:schemeClr val="lt1"/>
                </a:highlight>
              </a:rPr>
              <a:t>Gráfico: </a:t>
            </a:r>
            <a:r>
              <a:rPr lang="pt-BR" sz="1200">
                <a:solidFill>
                  <a:schemeClr val="dk1"/>
                </a:solidFill>
              </a:rPr>
              <a:t>Primeiro, considere f(x)=⌈x⌉. Se x for um inteiro, então o valor de f será o próprio x. Se x for um não inteiro, então o valor de f será o inteiro imediatamente </a:t>
            </a:r>
            <a:r>
              <a:rPr b="1" lang="pt-BR" sz="1200">
                <a:solidFill>
                  <a:schemeClr val="dk1"/>
                </a:solidFill>
              </a:rPr>
              <a:t>posterior</a:t>
            </a:r>
            <a:r>
              <a:rPr lang="pt-BR" sz="1200">
                <a:solidFill>
                  <a:schemeClr val="dk1"/>
                </a:solidFill>
              </a:rPr>
              <a:t> a x (no lado </a:t>
            </a:r>
            <a:r>
              <a:rPr b="1" lang="pt-BR" sz="1200">
                <a:solidFill>
                  <a:schemeClr val="dk1"/>
                </a:solidFill>
              </a:rPr>
              <a:t>direito</a:t>
            </a:r>
            <a:r>
              <a:rPr lang="pt-BR" sz="1200">
                <a:solidFill>
                  <a:schemeClr val="dk1"/>
                </a:solidFill>
              </a:rPr>
              <a:t> de x na reta numérica).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Portanto, para um inteiro n, todos os números x que estão no intervalo </a:t>
            </a:r>
            <a:r>
              <a:rPr b="1" lang="pt-BR" sz="1200">
                <a:solidFill>
                  <a:schemeClr val="dk1"/>
                </a:solidFill>
              </a:rPr>
              <a:t>(n-1, n]</a:t>
            </a:r>
            <a:r>
              <a:rPr lang="pt-BR" sz="1200">
                <a:solidFill>
                  <a:schemeClr val="dk1"/>
                </a:solidFill>
              </a:rPr>
              <a:t> terão o valor da função menor inteiro como </a:t>
            </a:r>
            <a:r>
              <a:rPr b="1" lang="pt-BR" sz="1200">
                <a:solidFill>
                  <a:schemeClr val="dk1"/>
                </a:solidFill>
              </a:rPr>
              <a:t>n</a:t>
            </a:r>
            <a:r>
              <a:rPr lang="pt-BR" sz="1200">
                <a:solidFill>
                  <a:schemeClr val="dk1"/>
                </a:solidFill>
              </a:rPr>
              <a:t>. A função tem um valor constante entre quaisquer dois inteiros. Assim que o valor de x ultrapassa um inteiro, o valor da função salta para o próximo inteiro.Dessa forma, para o intervalo (0, 1], o valor da função é sempre 1. Isso significa que haverá um ponto </a:t>
            </a:r>
            <a:r>
              <a:rPr b="1" lang="pt-BR" sz="1200">
                <a:solidFill>
                  <a:schemeClr val="dk1"/>
                </a:solidFill>
              </a:rPr>
              <a:t>vazado</a:t>
            </a:r>
            <a:r>
              <a:rPr lang="pt-BR" sz="1200">
                <a:solidFill>
                  <a:schemeClr val="dk1"/>
                </a:solidFill>
              </a:rPr>
              <a:t> em </a:t>
            </a:r>
            <a:r>
              <a:rPr b="1" lang="pt-BR" sz="1200">
                <a:solidFill>
                  <a:schemeClr val="dk1"/>
                </a:solidFill>
              </a:rPr>
              <a:t>(0, 1)</a:t>
            </a:r>
            <a:r>
              <a:rPr lang="pt-BR" sz="1200">
                <a:solidFill>
                  <a:schemeClr val="dk1"/>
                </a:solidFill>
              </a:rPr>
              <a:t> e um ponto </a:t>
            </a:r>
            <a:r>
              <a:rPr b="1" lang="pt-BR" sz="1200">
                <a:solidFill>
                  <a:schemeClr val="dk1"/>
                </a:solidFill>
              </a:rPr>
              <a:t>sólido</a:t>
            </a:r>
            <a:r>
              <a:rPr lang="pt-BR" sz="1200">
                <a:solidFill>
                  <a:schemeClr val="dk1"/>
                </a:solidFill>
              </a:rPr>
              <a:t> em </a:t>
            </a:r>
            <a:r>
              <a:rPr b="1" lang="pt-BR" sz="1200">
                <a:solidFill>
                  <a:schemeClr val="dk1"/>
                </a:solidFill>
              </a:rPr>
              <a:t>(1, 1)</a:t>
            </a:r>
            <a:r>
              <a:rPr lang="pt-BR" sz="1200">
                <a:solidFill>
                  <a:schemeClr val="dk1"/>
                </a:solidFill>
              </a:rPr>
              <a:t>, onde um ponto vazado significa não incluir o ponto e um ponto sólido representa incluir o ponto.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1154400"/>
            <a:ext cx="2908451" cy="2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4350" y="3365850"/>
            <a:ext cx="1184700" cy="7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/>
        </p:nvSpPr>
        <p:spPr>
          <a:xfrm>
            <a:off x="360000" y="663200"/>
            <a:ext cx="3604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Deslocamento vertical: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200" y="1154388"/>
            <a:ext cx="2908450" cy="2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3950" y="3365850"/>
            <a:ext cx="1184700" cy="7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5212313" y="663200"/>
            <a:ext cx="36042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Deslocamento horizontal: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000" y="3798338"/>
            <a:ext cx="17907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500" y="4211892"/>
            <a:ext cx="3481200" cy="64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1300" y="3822150"/>
            <a:ext cx="17907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31300" y="4211900"/>
            <a:ext cx="3481200" cy="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360000" y="270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Comportamento: f(x)=</a:t>
            </a:r>
            <a:r>
              <a:rPr b="1" lang="pt-BR" sz="1600">
                <a:solidFill>
                  <a:schemeClr val="dk1"/>
                </a:solidFill>
                <a:highlight>
                  <a:schemeClr val="lt1"/>
                </a:highlight>
              </a:rPr>
              <a:t>⌈x⌉</a:t>
            </a:r>
            <a:r>
              <a:rPr b="1" lang="pt-BR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8" y="754500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850" y="754502"/>
            <a:ext cx="3011775" cy="27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36000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Alongamento vertical: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5400675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Compressão vertical: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850" y="754503"/>
            <a:ext cx="1239271" cy="63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50" y="754500"/>
            <a:ext cx="1239275" cy="6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900" y="3888450"/>
            <a:ext cx="61722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43325" y="3564590"/>
            <a:ext cx="16573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/>
        </p:nvSpPr>
        <p:spPr>
          <a:xfrm>
            <a:off x="36000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Alongamento Horizontal: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5387450" y="270000"/>
            <a:ext cx="3838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Compressão Horizontal: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850" y="754503"/>
            <a:ext cx="1239271" cy="63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25" y="754500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775" y="754500"/>
            <a:ext cx="3011775" cy="27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563" y="3585025"/>
            <a:ext cx="1630875" cy="3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8775" y="3888444"/>
            <a:ext cx="5426464" cy="950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25" y="754498"/>
            <a:ext cx="1322525" cy="6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5775" y="754500"/>
            <a:ext cx="1322525" cy="6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88" y="1196637"/>
            <a:ext cx="3011775" cy="27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/>
        </p:nvSpPr>
        <p:spPr>
          <a:xfrm>
            <a:off x="360000" y="301025"/>
            <a:ext cx="3499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Rebatimento vertical (Reflexão em X):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600" y="1196625"/>
            <a:ext cx="3011775" cy="27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/>
          <p:nvPr/>
        </p:nvSpPr>
        <p:spPr>
          <a:xfrm>
            <a:off x="5348738" y="301025"/>
            <a:ext cx="3499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Rebatimento horizontal (Reflexão em Y):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38" name="Google Shape;33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463" y="3303375"/>
            <a:ext cx="1170625" cy="6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000" y="4165697"/>
            <a:ext cx="3914125" cy="70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4126" y="4165700"/>
            <a:ext cx="3914124" cy="7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3200" y="3303375"/>
            <a:ext cx="1170625" cy="6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/>
        </p:nvSpPr>
        <p:spPr>
          <a:xfrm>
            <a:off x="360000" y="270000"/>
            <a:ext cx="1350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Resolução</a:t>
            </a:r>
            <a:r>
              <a:rPr b="1" lang="pt-BR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709800"/>
            <a:ext cx="4552215" cy="33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222" y="575975"/>
            <a:ext cx="3891225" cy="33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013" y="3922125"/>
            <a:ext cx="1785648" cy="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60000" y="270000"/>
            <a:ext cx="84240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00"/>
              <a:t>Introdução</a:t>
            </a:r>
            <a:r>
              <a:rPr lang="pt-BR" sz="2500"/>
              <a:t>:</a:t>
            </a:r>
            <a:endParaRPr sz="25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60000" y="840150"/>
            <a:ext cx="83340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Termos Importantes:</a:t>
            </a:r>
            <a:endParaRPr b="1" sz="1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314750"/>
            <a:ext cx="3752125" cy="190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125" y="964400"/>
            <a:ext cx="4707876" cy="3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/>
          <p:nvPr/>
        </p:nvSpPr>
        <p:spPr>
          <a:xfrm>
            <a:off x="360000" y="2841775"/>
            <a:ext cx="37065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Diferenças gráfica entre função piso e teto: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60000" y="270000"/>
            <a:ext cx="5302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Valores mí</a:t>
            </a:r>
            <a:r>
              <a:rPr b="1" lang="pt-BR" sz="1600">
                <a:solidFill>
                  <a:schemeClr val="dk1"/>
                </a:solidFill>
              </a:rPr>
              <a:t>nimos</a:t>
            </a:r>
            <a:r>
              <a:rPr b="1" lang="pt-BR" sz="1600">
                <a:solidFill>
                  <a:schemeClr val="dk1"/>
                </a:solidFill>
              </a:rPr>
              <a:t> e máximos das funções piso e teto: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360000" y="750000"/>
            <a:ext cx="8460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Por causa de sua natureza de "escada" ou "degrau", elas geralmente </a:t>
            </a:r>
            <a:r>
              <a:rPr b="1" lang="pt-BR" sz="1200">
                <a:solidFill>
                  <a:schemeClr val="dk1"/>
                </a:solidFill>
              </a:rPr>
              <a:t>não possuem um valor máximo ou mínimo absolutos</a:t>
            </a:r>
            <a:r>
              <a:rPr lang="pt-BR" sz="1200">
                <a:solidFill>
                  <a:schemeClr val="dk1"/>
                </a:solidFill>
              </a:rPr>
              <a:t> (globais) se seu Domínio for infinito, mas possuem valores de máximo e mínimo quando o Domínio é restrito.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9" name="Google Shape;3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353000"/>
            <a:ext cx="5476225" cy="145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325" y="2841775"/>
            <a:ext cx="4788675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/>
        </p:nvSpPr>
        <p:spPr>
          <a:xfrm>
            <a:off x="360000" y="270000"/>
            <a:ext cx="5723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</a:rPr>
              <a:t>Função Heaviside: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360000" y="887700"/>
            <a:ext cx="8514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Conceito: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A função de Heaviside ou função degrau unitário é nula (0) para argumento negativo e vale 1 para argumento positivo.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	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68" name="Google Shape;368;p43" title="figura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950" y="1463300"/>
            <a:ext cx="2724750" cy="1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3" title="equations-heavisi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500" y="1590900"/>
            <a:ext cx="2377600" cy="7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3"/>
          <p:cNvSpPr txBox="1"/>
          <p:nvPr/>
        </p:nvSpPr>
        <p:spPr>
          <a:xfrm>
            <a:off x="360000" y="1483150"/>
            <a:ext cx="85140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Estrutura</a:t>
            </a:r>
            <a:r>
              <a:rPr b="1" lang="pt-BR">
                <a:solidFill>
                  <a:schemeClr val="dk1"/>
                </a:solidFill>
              </a:rPr>
              <a:t>: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dk2"/>
                </a:solidFill>
              </a:rPr>
              <a:t>	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1" name="Google Shape;371;p43"/>
          <p:cNvSpPr txBox="1"/>
          <p:nvPr/>
        </p:nvSpPr>
        <p:spPr>
          <a:xfrm>
            <a:off x="360000" y="2186350"/>
            <a:ext cx="6006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 função de Heaviside com descontinuidade em t = a é da forma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72" name="Google Shape;372;p43" title="equations-heaviside-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2619250"/>
            <a:ext cx="2377600" cy="7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3" title="figura_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950" y="3305975"/>
            <a:ext cx="2724741" cy="1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5400" y="362400"/>
            <a:ext cx="66481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/>
        </p:nvSpPr>
        <p:spPr>
          <a:xfrm>
            <a:off x="363775" y="270000"/>
            <a:ext cx="67338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Função Pulso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363775" y="776525"/>
            <a:ext cx="84561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Uma função importante em aplicações é a função pulso, definida por: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 função pulso normalmente é representada em termos da diferença de duas funções de Heaviside: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382" name="Google Shape;382;p44" title="figura_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00" y="3241650"/>
            <a:ext cx="2642304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4"/>
          <p:cNvSpPr txBox="1"/>
          <p:nvPr/>
        </p:nvSpPr>
        <p:spPr>
          <a:xfrm>
            <a:off x="3365600" y="3308450"/>
            <a:ext cx="54546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 função pulso geralmente indica uma chave “liga-desliga”. Por exemplo, a função f(t) signiﬁca que f estava “desligada” para t&lt;a, f foi “ligada” em t=a e “desligada” em t=b.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84" name="Google Shape;384;p44" title="equations-heaviside-3.png"/>
          <p:cNvPicPr preferRelativeResize="0"/>
          <p:nvPr/>
        </p:nvPicPr>
        <p:blipFill rotWithShape="1">
          <a:blip r:embed="rId4">
            <a:alphaModFix/>
          </a:blip>
          <a:srcRect b="12496" l="8054" r="19513" t="15726"/>
          <a:stretch/>
        </p:blipFill>
        <p:spPr>
          <a:xfrm>
            <a:off x="363775" y="1060275"/>
            <a:ext cx="2183325" cy="8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4" title="equations-heaviside-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75" y="2306088"/>
            <a:ext cx="3901975" cy="4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/>
        </p:nvSpPr>
        <p:spPr>
          <a:xfrm>
            <a:off x="360000" y="270000"/>
            <a:ext cx="846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</a:t>
            </a:r>
            <a:r>
              <a:rPr b="1" lang="pt-BR">
                <a:solidFill>
                  <a:schemeClr val="dk1"/>
                </a:solidFill>
              </a:rPr>
              <a:t>omportamento: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https://www.geogebra.org/calculator/ubbemu32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2" name="Google Shape;392;p45"/>
          <p:cNvSpPr txBox="1"/>
          <p:nvPr/>
        </p:nvSpPr>
        <p:spPr>
          <a:xfrm>
            <a:off x="360000" y="3643875"/>
            <a:ext cx="6898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Valores máximos e mínimos: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360000" y="4174575"/>
            <a:ext cx="84600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Os valores mínimos e máximos da função Heaviside são 0 e 1, respectivamente, já que são os dois valores que a função assume.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127400"/>
            <a:ext cx="4228724" cy="24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8725" y="1127400"/>
            <a:ext cx="4228725" cy="24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/>
        </p:nvSpPr>
        <p:spPr>
          <a:xfrm>
            <a:off x="360000" y="276750"/>
            <a:ext cx="8460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Resolução: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Uma fonte de 12V é ligada em t = 4. Represente a equação e o gráfico.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Já que a voltagem é ligada em t = 4, precisamos usar u(t-4). Multiplicamos por 12 já que essa é a voltagem.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 função fica, então: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V(t) = 12 . u(t-4)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 o gráfico: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02" name="Google Shape;402;p46" title="svgphp-unit-step-functions-definition-1a-s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038" y="2485400"/>
            <a:ext cx="3573925" cy="23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type="title"/>
          </p:nvPr>
        </p:nvSpPr>
        <p:spPr>
          <a:xfrm>
            <a:off x="360000" y="270000"/>
            <a:ext cx="8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Modular:</a:t>
            </a:r>
            <a:endParaRPr b="1"/>
          </a:p>
        </p:txBody>
      </p:sp>
      <p:sp>
        <p:nvSpPr>
          <p:cNvPr id="409" name="Google Shape;409;p47"/>
          <p:cNvSpPr txBox="1"/>
          <p:nvPr>
            <p:ph idx="1" type="body"/>
          </p:nvPr>
        </p:nvSpPr>
        <p:spPr>
          <a:xfrm>
            <a:off x="360000" y="985600"/>
            <a:ext cx="84723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Definição: </a:t>
            </a:r>
            <a:r>
              <a:rPr lang="pt-BR" sz="1200">
                <a:solidFill>
                  <a:schemeClr val="dk1"/>
                </a:solidFill>
              </a:rPr>
              <a:t>A função modular (ou valor absoluto) é a função de ℝ em ℝ que associa a cada </a:t>
            </a:r>
            <a:r>
              <a:rPr lang="pt-BR" sz="1200">
                <a:solidFill>
                  <a:schemeClr val="dk1"/>
                </a:solidFill>
              </a:rPr>
              <a:t>número</a:t>
            </a:r>
            <a:r>
              <a:rPr lang="pt-BR" sz="1200">
                <a:solidFill>
                  <a:schemeClr val="dk1"/>
                </a:solidFill>
              </a:rPr>
              <a:t> real x um valor absoluto. Isso significa que ela transforma qualquer </a:t>
            </a:r>
            <a:r>
              <a:rPr lang="pt-BR" sz="1200">
                <a:solidFill>
                  <a:schemeClr val="dk1"/>
                </a:solidFill>
              </a:rPr>
              <a:t>número</a:t>
            </a:r>
            <a:r>
              <a:rPr lang="pt-BR" sz="1200">
                <a:solidFill>
                  <a:schemeClr val="dk1"/>
                </a:solidFill>
              </a:rPr>
              <a:t> em uma </a:t>
            </a:r>
            <a:r>
              <a:rPr lang="pt-BR" sz="1200">
                <a:solidFill>
                  <a:schemeClr val="dk1"/>
                </a:solidFill>
              </a:rPr>
              <a:t>distância</a:t>
            </a:r>
            <a:r>
              <a:rPr lang="pt-BR" sz="1200">
                <a:solidFill>
                  <a:schemeClr val="dk1"/>
                </a:solidFill>
              </a:rPr>
              <a:t> até zero na reta real, ou seja, em um </a:t>
            </a:r>
            <a:r>
              <a:rPr lang="pt-BR" sz="1200">
                <a:solidFill>
                  <a:schemeClr val="dk1"/>
                </a:solidFill>
              </a:rPr>
              <a:t>número</a:t>
            </a:r>
            <a:r>
              <a:rPr lang="pt-BR" sz="1200">
                <a:solidFill>
                  <a:schemeClr val="dk1"/>
                </a:solidFill>
              </a:rPr>
              <a:t> não negativo.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Estrutura: </a:t>
            </a:r>
            <a:r>
              <a:rPr lang="pt-BR" sz="1200">
                <a:solidFill>
                  <a:schemeClr val="dk1"/>
                </a:solidFill>
              </a:rPr>
              <a:t>f(x) = ∣x∣, onde x é um número real, que se for positivo ou zero, fica igual e se for negativo, troca o sinal para positivo.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450" y="345700"/>
            <a:ext cx="1187296" cy="4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000" y="2506000"/>
            <a:ext cx="2783350" cy="21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 txBox="1"/>
          <p:nvPr/>
        </p:nvSpPr>
        <p:spPr>
          <a:xfrm>
            <a:off x="360000" y="2751675"/>
            <a:ext cx="51801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8">
                <a:solidFill>
                  <a:schemeClr val="dk1"/>
                </a:solidFill>
              </a:rPr>
              <a:t>Gráfico:</a:t>
            </a:r>
            <a:r>
              <a:rPr b="1" lang="pt-BR" sz="1208">
                <a:solidFill>
                  <a:schemeClr val="dk1"/>
                </a:solidFill>
              </a:rPr>
              <a:t> </a:t>
            </a:r>
            <a:r>
              <a:rPr lang="pt-BR" sz="1208">
                <a:solidFill>
                  <a:schemeClr val="dk1"/>
                </a:solidFill>
              </a:rPr>
              <a:t>O gráfico da função modular é a junção de duas semi-retas, que têm origem no ponto 0, que são bissetrizes do primeiro e segundo quadrante.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3" name="Google Shape;4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14" name="Google Shape;41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00" y="3726375"/>
            <a:ext cx="21907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>
            <p:ph idx="1" type="body"/>
          </p:nvPr>
        </p:nvSpPr>
        <p:spPr>
          <a:xfrm>
            <a:off x="360000" y="270000"/>
            <a:ext cx="8514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Comportamento: </a:t>
            </a:r>
            <a:r>
              <a:rPr lang="pt-BR" sz="1200">
                <a:solidFill>
                  <a:schemeClr val="dk1"/>
                </a:solidFill>
              </a:rPr>
              <a:t>https://www.geogebra.org/calculator/rrmcv6q9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Deslocamentos Verticais e Horizontais</a:t>
            </a:r>
            <a:r>
              <a:rPr lang="pt-BR" sz="1200">
                <a:solidFill>
                  <a:schemeClr val="dk1"/>
                </a:solidFill>
              </a:rPr>
              <a:t>: Somar ou subtrair um número pelo x em módulo |x ± h| movimenta o gráfico horizontalmente, e se fizer o mesmo fora do módulo |x| ± k movimenta-o verticalmente.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Alongamentos e Compressões</a:t>
            </a:r>
            <a:r>
              <a:rPr lang="pt-BR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f(x) = |ax|: a &gt; 1 compressão horizontal;0 &lt; a &lt; 1: alongamento horizontal.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	f(x) = a |x|: a &gt; 1 alongamento vertical;0 &lt; a &lt; 1: compressão vertical.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Reflexões</a:t>
            </a:r>
            <a:r>
              <a:rPr lang="pt-BR" sz="1200">
                <a:solidFill>
                  <a:schemeClr val="dk1"/>
                </a:solidFill>
              </a:rPr>
              <a:t>: Troca o sinal do x, f(x) = |-x| e subtrair por outro número, f(x) = |-x - a|.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Rebatimentos</a:t>
            </a:r>
            <a:r>
              <a:rPr lang="pt-BR" sz="1200">
                <a:solidFill>
                  <a:schemeClr val="dk1"/>
                </a:solidFill>
              </a:rPr>
              <a:t>:f(x) = -|x|, rebatimento vertical. f(x) = |-x - a|, rebatimento horizontal.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Valor </a:t>
            </a:r>
            <a:r>
              <a:rPr b="1" lang="pt-BR" sz="1400">
                <a:solidFill>
                  <a:schemeClr val="dk1"/>
                </a:solidFill>
              </a:rPr>
              <a:t>Máximo</a:t>
            </a:r>
            <a:r>
              <a:rPr b="1" lang="pt-BR" sz="1400">
                <a:solidFill>
                  <a:schemeClr val="dk1"/>
                </a:solidFill>
              </a:rPr>
              <a:t> e </a:t>
            </a:r>
            <a:r>
              <a:rPr b="1" lang="pt-BR" sz="1400">
                <a:solidFill>
                  <a:schemeClr val="dk1"/>
                </a:solidFill>
              </a:rPr>
              <a:t>Mínimo</a:t>
            </a:r>
            <a:r>
              <a:rPr b="1" lang="pt-BR" sz="1400">
                <a:solidFill>
                  <a:schemeClr val="dk1"/>
                </a:solidFill>
              </a:rPr>
              <a:t>: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Máximos e Mínimos Locais</a:t>
            </a:r>
            <a:r>
              <a:rPr lang="pt-BR" sz="1200">
                <a:solidFill>
                  <a:schemeClr val="dk1"/>
                </a:solidFill>
              </a:rPr>
              <a:t>: O menor valor é 0 e o maior é +∞ ou −∞.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Máximos e Mínimos Globais</a:t>
            </a:r>
            <a:r>
              <a:rPr lang="pt-BR" sz="1200">
                <a:solidFill>
                  <a:schemeClr val="dk1"/>
                </a:solidFill>
              </a:rPr>
              <a:t>: O menor é 0 e o maior não existe, pois ela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apenas cresce para os lados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533" y="2671625"/>
            <a:ext cx="2715467" cy="21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570" y="4032325"/>
            <a:ext cx="1711655" cy="8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360000" y="270000"/>
            <a:ext cx="8514000" cy="4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Resolução: </a:t>
            </a:r>
            <a:r>
              <a:rPr lang="pt-BR" sz="1200">
                <a:solidFill>
                  <a:schemeClr val="dk1"/>
                </a:solidFill>
              </a:rPr>
              <a:t>Construa o gráfico da função definida em ℝ por f(x) = |x - 1| + 2.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Solução: </a:t>
            </a:r>
            <a:r>
              <a:rPr lang="pt-BR" sz="1200">
                <a:solidFill>
                  <a:schemeClr val="dk1"/>
                </a:solidFill>
              </a:rPr>
              <a:t>Construímos inicialmente o gráfico da função g(x) = |x - 1|.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Para obtermos o gráfico da f(x) = |x - 1| + 2, deslocamos cada ponto do gráfico da função g duas unidades para cima.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28" name="Google Shape;4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225" y="1328675"/>
            <a:ext cx="3454075" cy="30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9"/>
          <p:cNvPicPr preferRelativeResize="0"/>
          <p:nvPr/>
        </p:nvPicPr>
        <p:blipFill rotWithShape="1">
          <a:blip r:embed="rId4">
            <a:alphaModFix/>
          </a:blip>
          <a:srcRect b="0" l="-22880" r="0" t="-7227"/>
          <a:stretch/>
        </p:blipFill>
        <p:spPr>
          <a:xfrm>
            <a:off x="5562713" y="4242025"/>
            <a:ext cx="2251100" cy="6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50" y="1328675"/>
            <a:ext cx="3454075" cy="30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913" y="4368775"/>
            <a:ext cx="2833750" cy="3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360000" y="270000"/>
            <a:ext cx="847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Exponencial:</a:t>
            </a:r>
            <a:endParaRPr b="1"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360000" y="985600"/>
            <a:ext cx="84723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Definição:</a:t>
            </a:r>
            <a:r>
              <a:rPr b="1" lang="pt-BR" sz="20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é aquela em que a variável aparece no expoente e a base “a” é maior que 0 e diferente de 1. A base não    pode ser 1 pois resultaria em uma função constante. </a:t>
            </a:r>
            <a:r>
              <a:rPr lang="pt-BR" sz="1200">
                <a:solidFill>
                  <a:schemeClr val="dk1"/>
                </a:solidFill>
              </a:rPr>
              <a:t>Além</a:t>
            </a:r>
            <a:r>
              <a:rPr lang="pt-BR" sz="1200">
                <a:solidFill>
                  <a:schemeClr val="dk1"/>
                </a:solidFill>
              </a:rPr>
              <a:t> disso, a base não pode ser 0 ou 1 pois em alguns casos a função não estaria definida nos </a:t>
            </a:r>
            <a:r>
              <a:rPr lang="pt-BR" sz="1200">
                <a:solidFill>
                  <a:schemeClr val="dk1"/>
                </a:solidFill>
              </a:rPr>
              <a:t>números</a:t>
            </a:r>
            <a:r>
              <a:rPr lang="pt-BR" sz="1200">
                <a:solidFill>
                  <a:schemeClr val="dk1"/>
                </a:solidFill>
              </a:rPr>
              <a:t> reais(como a raiz de um número negativo).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Estrutura: </a:t>
            </a:r>
            <a:r>
              <a:rPr lang="pt-BR" sz="1200">
                <a:solidFill>
                  <a:schemeClr val="dk1"/>
                </a:solidFill>
              </a:rPr>
              <a:t>f(x) = a</a:t>
            </a:r>
            <a:r>
              <a:rPr baseline="30000" lang="pt-BR" sz="1200">
                <a:solidFill>
                  <a:schemeClr val="dk1"/>
                </a:solidFill>
              </a:rPr>
              <a:t>x</a:t>
            </a:r>
            <a:r>
              <a:rPr lang="pt-BR" sz="1200">
                <a:solidFill>
                  <a:schemeClr val="dk1"/>
                </a:solidFill>
              </a:rPr>
              <a:t>, a → base, um número real positivo diferente de 1(a &gt; 0, a </a:t>
            </a:r>
            <a:r>
              <a:rPr lang="pt-BR" sz="1200">
                <a:solidFill>
                  <a:srgbClr val="333333"/>
                </a:solidFill>
                <a:highlight>
                  <a:schemeClr val="lt1"/>
                </a:highlight>
              </a:rPr>
              <a:t>≠ </a:t>
            </a:r>
            <a:r>
              <a:rPr lang="pt-BR" sz="1200">
                <a:solidFill>
                  <a:schemeClr val="dk1"/>
                </a:solidFill>
              </a:rPr>
              <a:t>1). x → expoente, que é a variável.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360000" y="2603100"/>
            <a:ext cx="53382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8">
                <a:solidFill>
                  <a:schemeClr val="dk1"/>
                </a:solidFill>
              </a:rPr>
              <a:t>Gráfico:</a:t>
            </a:r>
            <a:r>
              <a:rPr b="1" lang="pt-BR" sz="1208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Gráfico da função exponencial f(x) = a</a:t>
            </a:r>
            <a:r>
              <a:rPr baseline="30000" lang="pt-BR" sz="1200">
                <a:solidFill>
                  <a:schemeClr val="dk1"/>
                </a:solidFill>
              </a:rPr>
              <a:t>x</a:t>
            </a:r>
            <a:r>
              <a:rPr lang="pt-BR" sz="1200">
                <a:solidFill>
                  <a:schemeClr val="dk1"/>
                </a:solidFill>
              </a:rPr>
              <a:t> passa por (0,1); cresce se a &gt; 1 e decresce se 0 &lt; a &lt; 1; nunca toca o eixo x, que é assíntota horizontal.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440" name="Google Shape;4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325" y="355650"/>
            <a:ext cx="1244340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800" y="2641650"/>
            <a:ext cx="2993200" cy="22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375" y="3791150"/>
            <a:ext cx="1953425" cy="10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360000" y="270000"/>
            <a:ext cx="8514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Comportamento: </a:t>
            </a:r>
            <a:r>
              <a:rPr lang="pt-BR" sz="1200">
                <a:solidFill>
                  <a:schemeClr val="dk1"/>
                </a:solidFill>
              </a:rPr>
              <a:t>https://www.geogebra.org/calculator/betztvdj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Deslocamentos Verticais e Horizontais</a:t>
            </a:r>
            <a:r>
              <a:rPr lang="pt-BR" sz="1200">
                <a:solidFill>
                  <a:schemeClr val="dk1"/>
                </a:solidFill>
              </a:rPr>
              <a:t>: Somar ou subtrair um número a função, f(x) = a</a:t>
            </a:r>
            <a:r>
              <a:rPr baseline="30000" lang="pt-BR" sz="1200">
                <a:solidFill>
                  <a:schemeClr val="dk1"/>
                </a:solidFill>
              </a:rPr>
              <a:t>x</a:t>
            </a:r>
            <a:r>
              <a:rPr lang="pt-BR" sz="1200">
                <a:solidFill>
                  <a:schemeClr val="dk1"/>
                </a:solidFill>
              </a:rPr>
              <a:t> + h ocorre um deslocamento vertical, fazer o mesmo com o x, f(x) = a</a:t>
            </a:r>
            <a:r>
              <a:rPr baseline="30000" lang="pt-BR" sz="1200">
                <a:solidFill>
                  <a:schemeClr val="dk1"/>
                </a:solidFill>
              </a:rPr>
              <a:t>x - k </a:t>
            </a:r>
            <a:r>
              <a:rPr lang="pt-BR" sz="1200">
                <a:solidFill>
                  <a:schemeClr val="dk1"/>
                </a:solidFill>
              </a:rPr>
              <a:t>ocasiona no deslocamento horizontal.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Alongamentos e Compressões</a:t>
            </a:r>
            <a:r>
              <a:rPr lang="pt-BR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Multiplicar fora da função b * f(x), a &gt; 1, alongamento vertical, 0 &lt; a &lt; 1, compressão vertical. 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Multiplicar dentro da função f(x) = a</a:t>
            </a:r>
            <a:r>
              <a:rPr baseline="30000" lang="pt-BR" sz="1200">
                <a:solidFill>
                  <a:schemeClr val="dk1"/>
                </a:solidFill>
              </a:rPr>
              <a:t>x * b</a:t>
            </a:r>
            <a:r>
              <a:rPr lang="pt-BR" sz="1200">
                <a:solidFill>
                  <a:schemeClr val="dk1"/>
                </a:solidFill>
              </a:rPr>
              <a:t>, a &gt; 1, alongamento horizontal, 0 &lt; a &lt; 1, compressão horizontal.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Ou divisão por x, f(x) = a</a:t>
            </a:r>
            <a:r>
              <a:rPr baseline="30000" lang="pt-BR" sz="1200">
                <a:solidFill>
                  <a:schemeClr val="dk1"/>
                </a:solidFill>
              </a:rPr>
              <a:t>x / b</a:t>
            </a:r>
            <a:r>
              <a:rPr lang="pt-BR" sz="1200">
                <a:solidFill>
                  <a:schemeClr val="dk1"/>
                </a:solidFill>
              </a:rPr>
              <a:t> → equivalente a alongamento horizontal quando b &gt; 1.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Rebatimento Horizontal</a:t>
            </a:r>
            <a:r>
              <a:rPr lang="pt-BR" sz="1200">
                <a:solidFill>
                  <a:schemeClr val="dk1"/>
                </a:solidFill>
              </a:rPr>
              <a:t>: Substituir x por −x gera o espelhamento do gráfico sobre o eixo 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Rebatimento Vertical</a:t>
            </a:r>
            <a:r>
              <a:rPr lang="pt-BR" sz="1200">
                <a:solidFill>
                  <a:schemeClr val="dk1"/>
                </a:solidFill>
              </a:rPr>
              <a:t>: Multiplicar a função por -1, inverte o gráfico sobre o eixo x. -1 * f(x).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Valor Máximo e Mínimo: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Máximos e Mínimos Globais</a:t>
            </a:r>
            <a:r>
              <a:rPr lang="pt-BR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 caso, a &gt; 1: A função cresce quando x aumenta, máximo não existe por ir ao infinito. Mínimo de 0 mas nunca atingido.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No caso, 0 &lt; a &lt; 1: A função decresce quando x aumenta, máximo não existe por ir ao infinito. Mínimo de 0 mas nunca atingido.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9" name="Google Shape;44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60000" y="277665"/>
            <a:ext cx="84723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Potência: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60000" y="870600"/>
            <a:ext cx="84723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Definição:</a:t>
            </a:r>
            <a:r>
              <a:rPr lang="pt-BR" sz="1200">
                <a:solidFill>
                  <a:schemeClr val="dk1"/>
                </a:solidFill>
              </a:rPr>
              <a:t> Toda função do tipo f(x) = x</a:t>
            </a:r>
            <a:r>
              <a:rPr baseline="30000" lang="pt-BR" sz="1200">
                <a:solidFill>
                  <a:schemeClr val="dk1"/>
                </a:solidFill>
              </a:rPr>
              <a:t>n</a:t>
            </a:r>
            <a:r>
              <a:rPr lang="pt-BR" sz="1200">
                <a:solidFill>
                  <a:schemeClr val="dk1"/>
                </a:solidFill>
              </a:rPr>
              <a:t>, onde n é um número real.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Estrutura:</a:t>
            </a:r>
            <a:r>
              <a:rPr lang="pt-BR" sz="1200">
                <a:solidFill>
                  <a:schemeClr val="dk1"/>
                </a:solidFill>
              </a:rPr>
              <a:t> f(x) = k x</a:t>
            </a:r>
            <a:r>
              <a:rPr baseline="30000" lang="pt-BR" sz="1200">
                <a:solidFill>
                  <a:schemeClr val="dk1"/>
                </a:solidFill>
              </a:rPr>
              <a:t>n</a:t>
            </a:r>
            <a:r>
              <a:rPr lang="pt-BR" sz="1200">
                <a:solidFill>
                  <a:schemeClr val="dk1"/>
                </a:solidFill>
              </a:rPr>
              <a:t> (k e n = constantes reais não-nulas; x = variável).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Comportamento:</a:t>
            </a:r>
            <a:r>
              <a:rPr b="1"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https://www.geogebra.org/calculator/whb89fbw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 comportamento da função-potência pode ser alterado por deslocamentos e transformações. Deslocamentos verticais e horizontais movem a função para cima/baixo ou para a esquerda/direita, respectivamente. Alongamentos e compressões verticais alteram a amplitude da função, enquanto as compressões horizontais afetam a largura; a reflexão em relação ao eixo das ordenadas inverte a função, e o rebatimento vertical e horizontal altera a orientação da curva em relação aos eixos.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050" y="409633"/>
            <a:ext cx="1173750" cy="2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338" y="3453248"/>
            <a:ext cx="6791325" cy="14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"/>
          <p:cNvSpPr txBox="1"/>
          <p:nvPr>
            <p:ph idx="1" type="body"/>
          </p:nvPr>
        </p:nvSpPr>
        <p:spPr>
          <a:xfrm>
            <a:off x="360000" y="270000"/>
            <a:ext cx="8424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Resolução:</a:t>
            </a:r>
            <a:r>
              <a:rPr lang="pt-BR" sz="1200">
                <a:solidFill>
                  <a:schemeClr val="dk1"/>
                </a:solidFill>
              </a:rPr>
              <a:t> Considere o gráfico da função f(x)=a</a:t>
            </a:r>
            <a:r>
              <a:rPr baseline="30000" lang="pt-BR" sz="1200">
                <a:solidFill>
                  <a:schemeClr val="dk1"/>
                </a:solidFill>
              </a:rPr>
              <a:t>x</a:t>
            </a:r>
            <a:r>
              <a:rPr lang="pt-BR" sz="1200">
                <a:solidFill>
                  <a:schemeClr val="dk1"/>
                </a:solidFill>
              </a:rPr>
              <a:t>, onde a &gt; 1. Observe as transformações aplicadas a essa função.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Esboce o gráfico da função f(x)=a</a:t>
            </a:r>
            <a:r>
              <a:rPr baseline="30000" lang="pt-BR" sz="1200">
                <a:solidFill>
                  <a:schemeClr val="dk1"/>
                </a:solidFill>
              </a:rPr>
              <a:t>x−2</a:t>
            </a:r>
            <a:r>
              <a:rPr lang="pt-BR" sz="1200">
                <a:solidFill>
                  <a:schemeClr val="dk1"/>
                </a:solidFill>
              </a:rPr>
              <a:t>+3, indicando as transformações realizadas.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Solução: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Deslocamento horizontal de 2 unidades para a direita, devido ao termo x − 2.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Deslocamento vertical de 3 unidades para cima, devido ao termo +3.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75" y="1674325"/>
            <a:ext cx="3332425" cy="31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975" y="2650200"/>
            <a:ext cx="2514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175" y="1084950"/>
            <a:ext cx="2417825" cy="22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3"/>
          <p:cNvSpPr txBox="1"/>
          <p:nvPr>
            <p:ph type="title"/>
          </p:nvPr>
        </p:nvSpPr>
        <p:spPr>
          <a:xfrm>
            <a:off x="311700" y="2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Logarítmica:</a:t>
            </a:r>
            <a:endParaRPr b="1"/>
          </a:p>
        </p:txBody>
      </p:sp>
      <p:sp>
        <p:nvSpPr>
          <p:cNvPr id="464" name="Google Shape;464;p53"/>
          <p:cNvSpPr txBox="1"/>
          <p:nvPr>
            <p:ph idx="1" type="body"/>
          </p:nvPr>
        </p:nvSpPr>
        <p:spPr>
          <a:xfrm>
            <a:off x="360000" y="842700"/>
            <a:ext cx="6752400" cy="4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Definição: </a:t>
            </a:r>
            <a:r>
              <a:rPr lang="pt-BR" sz="1208">
                <a:solidFill>
                  <a:schemeClr val="dk1"/>
                </a:solidFill>
                <a:highlight>
                  <a:schemeClr val="lt1"/>
                </a:highlight>
              </a:rPr>
              <a:t>Se “a” é um número real positivo (a &gt; 0) e diferente de 1, define-se a função logarítmica de base “a” como sendo a função f : R∗+ → R, dada pela lei f(x) = loga x. R∗+ denota o conjunto dos números reais positivos, assim, a função logarítmica associa a cada número real positivo, um número real que corresponde ao seu logaritmo de base “a”.</a:t>
            </a:r>
            <a:endParaRPr sz="1208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Estrutura: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sz="1250">
                <a:solidFill>
                  <a:schemeClr val="dk1"/>
                </a:solidFill>
                <a:highlight>
                  <a:schemeClr val="lt1"/>
                </a:highlight>
              </a:rPr>
              <a:t>f(x) =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loga x, com “a” real, positivo e “a” ≠ 1.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Valores Máximos e Mínimos: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 valores mínimos e máximos de uma função logarítmica dependem da base da função. Para funções logarítmicas de base positiva e diferente de 1, a concavidade da função determina o ponto máximo ou mínimo. Se a função é crescente, ela tende a crescer para infinito, resultando em um ponto máximo. Se a função é decrescente, ela tende a decrescer para infinito, resultando em um ponto mínimo. 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465" name="Google Shape;46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225" y="375375"/>
            <a:ext cx="13430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>
            <p:ph idx="1" type="body"/>
          </p:nvPr>
        </p:nvSpPr>
        <p:spPr>
          <a:xfrm>
            <a:off x="360000" y="276750"/>
            <a:ext cx="6144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8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8">
                <a:solidFill>
                  <a:schemeClr val="dk1"/>
                </a:solidFill>
              </a:rPr>
              <a:t>Gráfico:</a:t>
            </a:r>
            <a:r>
              <a:rPr b="1" lang="pt-BR" sz="1208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De uma forma geral, o gráfico da função y = loga x está localizado no I e IV quadrantes, pois a função só é definida para x &gt; 0. Além disso, a curva da função logarítmica não toca o eixo y e corta o eixo x no ponto de abscissa igual a 1.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Uma função logarítmica será crescente quando a base a for maior que 1, ou seja, x1 &lt; x2 ⇔ loga x1 &lt; loga x2.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Por sua vez, as funções cujas bases são valores maiores que zero e menores que 1 são decrescentes, ou seja, x1 &lt; x2 ⇔ loga x1 &gt; loga x2.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72" name="Google Shape;4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175" y="270000"/>
            <a:ext cx="2249824" cy="19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000" y="2934825"/>
            <a:ext cx="2249824" cy="19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360000" y="276750"/>
            <a:ext cx="8460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Comportamento:</a:t>
            </a:r>
            <a:endParaRPr b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https://www.geogebra.org/calculator/jdfcutxx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5" y="1132888"/>
            <a:ext cx="4060200" cy="28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625" y="1132888"/>
            <a:ext cx="4060200" cy="28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idx="1" type="body"/>
          </p:nvPr>
        </p:nvSpPr>
        <p:spPr>
          <a:xfrm>
            <a:off x="360000" y="270000"/>
            <a:ext cx="5991900" cy="4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Resolução: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Durante os estudos sobre o crescimento de uma determinada árvore, foi possível modelar o crescimento dela no decorrer do tempo por meio da função A(t) = 1 + log</a:t>
            </a:r>
            <a:r>
              <a:rPr baseline="-25000" lang="pt-BR" sz="1200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(5 + t), em que t é o tempo em anos e A(t) é a altura em metros. Sendo assim, podemos afirmar que altura dessa árvore, após 4 anos, será de: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A) 1 metro.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B) 2 metros.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C) 2 metros e meio.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D) 3 metros.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E) 3 metros e meio.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488" name="Google Shape;4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13" y="2255600"/>
            <a:ext cx="1976275" cy="26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668" y="1771000"/>
            <a:ext cx="3589331" cy="30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4500" y="518000"/>
            <a:ext cx="2079500" cy="10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type="title"/>
          </p:nvPr>
        </p:nvSpPr>
        <p:spPr>
          <a:xfrm>
            <a:off x="360000" y="2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20"/>
              <a:t>Diferença entre função exponencial e logaritmica:</a:t>
            </a:r>
            <a:endParaRPr b="1" sz="1420"/>
          </a:p>
        </p:txBody>
      </p:sp>
      <p:sp>
        <p:nvSpPr>
          <p:cNvPr id="497" name="Google Shape;497;p57"/>
          <p:cNvSpPr txBox="1"/>
          <p:nvPr>
            <p:ph idx="1" type="body"/>
          </p:nvPr>
        </p:nvSpPr>
        <p:spPr>
          <a:xfrm>
            <a:off x="360000" y="842700"/>
            <a:ext cx="84723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9" name="Google Shape;4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00" y="842700"/>
            <a:ext cx="6048375" cy="4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360000" y="270000"/>
            <a:ext cx="8514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Bibliográficas:</a:t>
            </a:r>
            <a:endParaRPr/>
          </a:p>
        </p:txBody>
      </p:sp>
      <p:sp>
        <p:nvSpPr>
          <p:cNvPr id="505" name="Google Shape;505;p58"/>
          <p:cNvSpPr txBox="1"/>
          <p:nvPr>
            <p:ph idx="1" type="body"/>
          </p:nvPr>
        </p:nvSpPr>
        <p:spPr>
          <a:xfrm>
            <a:off x="360000" y="843900"/>
            <a:ext cx="85140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SILVA, Autor; ROZESTRATEN, Autor. Análise do valor do expoente da função-potência em modalidades perceptivas. , Rio de Janeiro, 34(4): 2745, out./dez. 1982.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STEWART, James. </a:t>
            </a:r>
            <a:r>
              <a:rPr b="1" lang="pt-BR" sz="4000">
                <a:solidFill>
                  <a:schemeClr val="dk1"/>
                </a:solidFill>
              </a:rPr>
              <a:t>Cálculo, Volume 1</a:t>
            </a:r>
            <a:r>
              <a:rPr lang="pt-BR" sz="4000">
                <a:solidFill>
                  <a:schemeClr val="dk1"/>
                </a:solidFill>
              </a:rPr>
              <a:t>. 8ª ed. São Paulo: Cengage Learning, 2017.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ASTH, Rafael C. </a:t>
            </a:r>
            <a:r>
              <a:rPr b="1" lang="pt-BR" sz="4000">
                <a:solidFill>
                  <a:schemeClr val="dk1"/>
                </a:solidFill>
              </a:rPr>
              <a:t>Função Raiz</a:t>
            </a:r>
            <a:r>
              <a:rPr lang="pt-BR" sz="4000">
                <a:solidFill>
                  <a:schemeClr val="dk1"/>
                </a:solidFill>
              </a:rPr>
              <a:t>. Brasil Escola.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https://brasilescola.uol.com.br/matematica/funcao-raiz.htm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CHAPECALI. </a:t>
            </a:r>
            <a:r>
              <a:rPr b="1" lang="pt-BR" sz="4000">
                <a:solidFill>
                  <a:schemeClr val="dk1"/>
                </a:solidFill>
              </a:rPr>
              <a:t>O que é Função de Heaviside?</a:t>
            </a:r>
            <a:r>
              <a:rPr lang="pt-BR" sz="4000">
                <a:solidFill>
                  <a:schemeClr val="dk1"/>
                </a:solidFill>
              </a:rPr>
              <a:t>. Chapecali Glossário.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https://chapecali.com.br/glossario/o-que-e-funcao-de-heaviside/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CLOTILDE, V. </a:t>
            </a:r>
            <a:r>
              <a:rPr b="1" lang="pt-BR" sz="4000">
                <a:solidFill>
                  <a:schemeClr val="dk1"/>
                </a:solidFill>
              </a:rPr>
              <a:t>Logaritmos</a:t>
            </a:r>
            <a:r>
              <a:rPr lang="pt-BR" sz="4000">
                <a:solidFill>
                  <a:schemeClr val="dk1"/>
                </a:solidFill>
              </a:rPr>
              <a:t>. UFRGS.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http://mat.ufrgs.br/~vclotilde/disciplinas/html/reais_relativos-web/reais_relativos_texto_logaritmos.htm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FUNÇÃO PISO e função teto (com exemplos). In: Neurochispas.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https://br.neurochispas.com/algebra/funcao-piso-e-funcao-teto/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FUNÇÃO POTÊNCIA. In: Matemática Hoje.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https://matematicahoje.blog/funcao-potencia/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FUNÇÕES: domínio, imagem e gráfico. Scribd.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https://pt.scribd.com/embeds/342092555/content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GEOGEBRA. </a:t>
            </a:r>
            <a:r>
              <a:rPr b="1" lang="pt-BR" sz="4000">
                <a:solidFill>
                  <a:schemeClr val="dk1"/>
                </a:solidFill>
              </a:rPr>
              <a:t>Calculadora Gráfica</a:t>
            </a:r>
            <a:r>
              <a:rPr lang="pt-BR" sz="4000">
                <a:solidFill>
                  <a:schemeClr val="dk1"/>
                </a:solidFill>
              </a:rPr>
              <a:t>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https://www.geogebra.org/calculator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GREATEST INTEGER FUNCTION. In: Cuemath. Disponível em:</a:t>
            </a:r>
            <a:r>
              <a:rPr lang="pt-BR" sz="400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4000" u="sng">
                <a:solidFill>
                  <a:schemeClr val="dk1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https://www.cuemath.com/algebra/greatest-integer-function/</a:t>
            </a:r>
            <a:r>
              <a:rPr lang="pt-BR" sz="4000">
                <a:solidFill>
                  <a:schemeClr val="dk1"/>
                </a:solidFill>
              </a:rPr>
              <a:t>. Acesso em: 23 set. 2025.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1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06" name="Google Shape;5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/>
          <p:nvPr>
            <p:ph idx="1" type="body"/>
          </p:nvPr>
        </p:nvSpPr>
        <p:spPr>
          <a:xfrm>
            <a:off x="360000" y="270000"/>
            <a:ext cx="8514000" cy="4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RATIONAL FUNCTION. In: Cuemath.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https://www.cuemath.com/calculus/rational-function/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RECIPROCAL FUNCTION. In: Cuemath.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https://www.cuemath.com/calculus/reciprocal-function/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SILVA, Luiz Paulo Moreira. </a:t>
            </a:r>
            <a:r>
              <a:rPr b="1" lang="pt-BR" sz="1000">
                <a:solidFill>
                  <a:schemeClr val="dk1"/>
                </a:solidFill>
              </a:rPr>
              <a:t>Gráfico da função logarítmica</a:t>
            </a:r>
            <a:r>
              <a:rPr lang="pt-BR" sz="1000">
                <a:solidFill>
                  <a:schemeClr val="dk1"/>
                </a:solidFill>
              </a:rPr>
              <a:t>. Brasil Escola.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https://brasilescola.uol.com.br/matematica/grafico-funcao-logaritmica.htm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THE UNIT STEP FUNCTION - Definition. In: Interactive Mathematics.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https://www.intmath.com/laplace-transformation/1a-unit-step-functions-definition.php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UNIVERSIDADE FEDERAL DE MINAS GERAIS (UFMG). PET-Matemática. </a:t>
            </a:r>
            <a:r>
              <a:rPr b="1" lang="pt-BR" sz="1000">
                <a:solidFill>
                  <a:schemeClr val="dk1"/>
                </a:solidFill>
              </a:rPr>
              <a:t>Função Logarítmica: Texto de Apoio</a:t>
            </a:r>
            <a:r>
              <a:rPr lang="pt-BR" sz="1000">
                <a:solidFill>
                  <a:schemeClr val="dk1"/>
                </a:solidFill>
              </a:rPr>
              <a:t>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https://www.mat.ufmg.br/pet/wp-content/uploads/2020/09/Funcao-LogaritmicaTexto-de-Apoio.pdf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UNIVERSIDADE FEDERAL DO RIO GRANDE DO SUL (UFRGS). </a:t>
            </a:r>
            <a:r>
              <a:rPr b="1" lang="pt-BR" sz="1000">
                <a:solidFill>
                  <a:schemeClr val="dk1"/>
                </a:solidFill>
              </a:rPr>
              <a:t>A função de Heaviside</a:t>
            </a:r>
            <a:r>
              <a:rPr lang="pt-BR" sz="1000">
                <a:solidFill>
                  <a:schemeClr val="dk1"/>
                </a:solidFill>
              </a:rPr>
              <a:t>. REAMAT.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https://www.ufrgs.br/reamat/TransformadasIntegrais/livro-tl/apdtedtd-a_funx00e7x00e3o_de_heaviside.html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UNIVERSIDADE FEDERAL FLUMINENSE (UFF). </a:t>
            </a:r>
            <a:r>
              <a:rPr b="1" lang="pt-BR" sz="1000">
                <a:solidFill>
                  <a:schemeClr val="dk1"/>
                </a:solidFill>
              </a:rPr>
              <a:t>Função Potência</a:t>
            </a:r>
            <a:r>
              <a:rPr lang="pt-BR" sz="1000">
                <a:solidFill>
                  <a:schemeClr val="dk1"/>
                </a:solidFill>
              </a:rPr>
              <a:t>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https://www.professores.uff.br/marinas/wp-content/uploads/sites/51/2017/08/4.3_funcao_potencia.pdf</a:t>
            </a:r>
            <a:r>
              <a:rPr lang="pt-BR" sz="1000">
                <a:solidFill>
                  <a:schemeClr val="dk1"/>
                </a:solidFill>
              </a:rPr>
              <a:t>. Acesso em: 23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Khan Academy. </a:t>
            </a:r>
            <a:r>
              <a:rPr i="1" lang="pt-BR" sz="1000">
                <a:solidFill>
                  <a:schemeClr val="dk1"/>
                </a:solidFill>
              </a:rPr>
              <a:t>Introdução às funções inversas</a:t>
            </a:r>
            <a:r>
              <a:rPr lang="pt-BR" sz="1000">
                <a:solidFill>
                  <a:schemeClr val="dk1"/>
                </a:solidFill>
              </a:rPr>
              <a:t>. Disponível em: https://pt.khanacademy.org/math/algebra/x2f8bb11595b61c86%3Afunctions/x2f8bb11595b61c86%3Ainverse-functions-intro/a/intro-to-inverse-functions. Acesso em: 24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STEWART, James. </a:t>
            </a:r>
            <a:r>
              <a:rPr i="1" lang="pt-BR" sz="1000">
                <a:solidFill>
                  <a:schemeClr val="dk1"/>
                </a:solidFill>
              </a:rPr>
              <a:t>Cálculo – Volume I</a:t>
            </a:r>
            <a:r>
              <a:rPr lang="pt-BR" sz="1000">
                <a:solidFill>
                  <a:schemeClr val="dk1"/>
                </a:solidFill>
              </a:rPr>
              <a:t>. Tradução da 7ª edição norte-americana. São Paulo: Cengage Learning, 2013. Disponível em:</a:t>
            </a:r>
            <a:r>
              <a:rPr lang="pt-BR" sz="100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000" u="sng">
                <a:solidFill>
                  <a:schemeClr val="dk1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https://pessoal.ect.ufrn.br/~elton.carvalho/public/Livros/Stewart_1_ptbr.pdf</a:t>
            </a:r>
            <a:r>
              <a:rPr lang="pt-BR" sz="1000">
                <a:solidFill>
                  <a:schemeClr val="dk1"/>
                </a:solidFill>
              </a:rPr>
              <a:t>. Acesso em: 24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12" name="Google Shape;51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/>
          <p:nvPr>
            <p:ph idx="1" type="body"/>
          </p:nvPr>
        </p:nvSpPr>
        <p:spPr>
          <a:xfrm>
            <a:off x="360000" y="270000"/>
            <a:ext cx="8514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OPENSTAX. </a:t>
            </a:r>
            <a:r>
              <a:rPr i="1" lang="pt-BR" sz="1000">
                <a:solidFill>
                  <a:schemeClr val="dk1"/>
                </a:solidFill>
                <a:highlight>
                  <a:schemeClr val="lt1"/>
                </a:highlight>
              </a:rPr>
              <a:t>Álgebra e Trigonometria</a:t>
            </a: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. Houston: Rice University, 2016. Disponível em: https://openstax.org/books/algebra-and-trigonometry/pages/5-6-rational-functions. Acesso em: 25 set. 2025.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NEUROCHISPAS. </a:t>
            </a:r>
            <a:r>
              <a:rPr i="1" lang="pt-BR" sz="1000">
                <a:solidFill>
                  <a:schemeClr val="dk1"/>
                </a:solidFill>
                <a:highlight>
                  <a:schemeClr val="lt1"/>
                </a:highlight>
              </a:rPr>
              <a:t>Domínio e Imagem das Funções Racionais</a:t>
            </a: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. [S. l.], 2023. Disponível em: https://www.neurochispas.com/pt/matematica/dominio-e-imagem-das-funcoes-racionais/. Acesso em: 25 set. 2025.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GRAHAM, Ronald L.; KNUTH, Donald E.; PATASHNIK, Oren. </a:t>
            </a:r>
            <a:r>
              <a:rPr b="1" lang="pt-BR" sz="1000">
                <a:solidFill>
                  <a:schemeClr val="dk1"/>
                </a:solidFill>
                <a:highlight>
                  <a:schemeClr val="lt1"/>
                </a:highlight>
              </a:rPr>
              <a:t>Concrete mathematics: A foundation for computer science</a:t>
            </a: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. 2. ed. Boston, MA, USA: Addison Wesley, 1994.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IEZZI, Gelson; MURAKAMI, Carlos. </a:t>
            </a:r>
            <a:r>
              <a:rPr b="1" lang="pt-BR" sz="1000">
                <a:solidFill>
                  <a:schemeClr val="dk1"/>
                </a:solidFill>
                <a:highlight>
                  <a:schemeClr val="lt1"/>
                </a:highlight>
              </a:rPr>
              <a:t>Fundamentos de Matemática Elementar</a:t>
            </a: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. São Paulo: Atual, 2013.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THOMAS, George B.; WEIR, Maurice D.; HASS, Joel. </a:t>
            </a:r>
            <a:r>
              <a:rPr b="1" lang="pt-BR" sz="1000">
                <a:solidFill>
                  <a:schemeClr val="dk1"/>
                </a:solidFill>
                <a:highlight>
                  <a:schemeClr val="lt1"/>
                </a:highlight>
              </a:rPr>
              <a:t>Cálculo, Volume 1</a:t>
            </a: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. São Paulo: Pearson, 2012.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SILVA, Luiz Paulo Moreira. Gráfico da função logarítmica. Brasil Escola. Disponível em: https://brasilescola.uol.com.br/matematica/grafico-funcao-logaritmica.htm. Acesso em: 23 set. 2025.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GOUVEIA, Rosimar. Função Logarítmica (o que é, propriedades e exercícios). Toda Matéria, [s.d.]. Disponível em: https://www.todamateria.com.br/funcao-logaritmica/. Acesso em: 23 set. 2025.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UNIVERSIDADE FEDERAL DO RIO GRANDE DO SUL (UFRGS). Instituto de Matemática e Estatística. Pré-Cálculo: Transformações de Gráficos. Porto Alegre, [2020]. Disponível em: https://www.ufrgs.br/pre-calculo/wp-content/uploads/2020/07/precalculo-transformacoes-graficos.pdf. Acesso em: 23 set. 2025.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SILVA, Luiz Paulo Moreira. Lista de Exercícios sobre função logarítmica. Mundo Educação, [s.d.]. Disponível em: https://mundoeducacao.uol.com.br/matematica/lista-de-exercicios-sobre-funcao-logaritmica.htm. Acesso em: 23 set. 2025.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chemeClr val="lt1"/>
                </a:highlight>
              </a:rPr>
              <a:t>ROCHA, Adriano. Função Potência: Teoria, Exemplos e Exercícios Resolvidos. Matemática Hoje, 7 maio 2025. Disponível em: https://matematicahoje.blog/funcao-potencia/. Acesso em: 23 set. 2025.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18" name="Google Shape;51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1"/>
          <p:cNvSpPr txBox="1"/>
          <p:nvPr>
            <p:ph idx="1" type="body"/>
          </p:nvPr>
        </p:nvSpPr>
        <p:spPr>
          <a:xfrm>
            <a:off x="360000" y="270000"/>
            <a:ext cx="85140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SILVA, Autor; ROZESTRATEN, Autor. Análise do valor do expoente da função-potência em modalidades perceptivas. , Rio de Janeiro, 34(4): 2745, out./dez. 1982.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FUNÇÕES potências. In: BING. [S. l.], 16 set. 2025. Pesquisa de imagens. Disponível em: https://sl.bing.net/lq21Eux5iK. Acesso em: 16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FUNÇÃO potência. Porto Alegre: UFRGS, [s. d.]. Disponível em: http://www.mat.ufrgs.br/~edumatec/cursos/trab2/potencia.htm. Acesso em: 16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COSTA, Aline Nunes. . Plano de Trabalho. Tutor: Marcelo Rodrigues. Grupo: 01. 2013.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ASTH, Rafael. Função: o que é, tipos de funções e gráficos. *Toda Matéria*, [s.d.]. Disponível em: &lt;https://www.todamateria.com.br/funcao/&gt;. Acesso em: 16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SILVA, Cleomacio Miguel da et al. Gráfico da função exponencial decrescente. In: Ajuste de funções matemáticas de crescimento aos números de casos de pessoas contaminadas com o COVID-19 no Brasil: uma abordagem para o ensino médio. [S. l.], dez. 2021. Figura 4. Disponível em: https://www.researchgate.net/figure/Figura-4-Grafico-da-funcao-exponencial-decrescente_fig2_357161211. Acesso em: 16 set. 2025.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FLOOR AND CEILING FUNCTION.</a:t>
            </a:r>
            <a:r>
              <a:rPr lang="pt-BR" sz="1100">
                <a:solidFill>
                  <a:schemeClr val="dk1"/>
                </a:solidFill>
              </a:rPr>
              <a:t> Cuemath. [S.l.]: [s.n.]. Disponível em: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</a:t>
            </a:r>
            <a:r>
              <a:rPr lang="pt-BR" sz="1100" u="sng">
                <a:solidFill>
                  <a:schemeClr val="hlink"/>
                </a:solidFill>
                <a:hlinkClick r:id="rId5"/>
              </a:rPr>
              <a:t>ttps://www.cuemath.com/algebra/floor-and-ceiling-function/</a:t>
            </a:r>
            <a:r>
              <a:rPr lang="pt-BR" sz="1100">
                <a:solidFill>
                  <a:schemeClr val="dk1"/>
                </a:solidFill>
              </a:rPr>
              <a:t>. Acesso em: 3 out. 2025.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24" name="Google Shape;5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60000" y="2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420"/>
              <a:t>Gráficos:</a:t>
            </a:r>
            <a:endParaRPr b="1" sz="142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60000" y="1700225"/>
            <a:ext cx="55239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chemeClr val="dk1"/>
                </a:solidFill>
              </a:rPr>
              <a:t>Expoente n Par e Positivo: </a:t>
            </a:r>
            <a:endParaRPr b="1" sz="56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800">
                <a:solidFill>
                  <a:schemeClr val="dk1"/>
                </a:solidFill>
              </a:rPr>
              <a:t>Se x &gt; 0:</a:t>
            </a:r>
            <a:r>
              <a:rPr lang="pt-BR" sz="4800">
                <a:solidFill>
                  <a:schemeClr val="dk1"/>
                </a:solidFill>
              </a:rPr>
              <a:t> O gráfico tem a forma de um "U", abrindo para cima.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</a:rPr>
              <a:t>Mínimo Global:</a:t>
            </a:r>
            <a:r>
              <a:rPr lang="pt-BR" sz="4800">
                <a:solidFill>
                  <a:schemeClr val="dk1"/>
                </a:solidFill>
              </a:rPr>
              <a:t> Atinge o valor mínimo em </a:t>
            </a:r>
            <a:r>
              <a:rPr b="1" lang="pt-BR" sz="4800">
                <a:solidFill>
                  <a:schemeClr val="dk1"/>
                </a:solidFill>
              </a:rPr>
              <a:t>x=0</a:t>
            </a:r>
            <a:r>
              <a:rPr lang="pt-BR" sz="4800">
                <a:solidFill>
                  <a:schemeClr val="dk1"/>
                </a:solidFill>
              </a:rPr>
              <a:t>, e esse valor é f(0)=0.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</a:rPr>
              <a:t>Máximo Global:</a:t>
            </a:r>
            <a:r>
              <a:rPr lang="pt-BR" sz="4800">
                <a:solidFill>
                  <a:schemeClr val="dk1"/>
                </a:solidFill>
              </a:rPr>
              <a:t> </a:t>
            </a:r>
            <a:r>
              <a:rPr b="1" lang="pt-BR" sz="4800">
                <a:solidFill>
                  <a:schemeClr val="dk1"/>
                </a:solidFill>
              </a:rPr>
              <a:t>Não existe</a:t>
            </a:r>
            <a:r>
              <a:rPr lang="pt-BR" sz="4800">
                <a:solidFill>
                  <a:schemeClr val="dk1"/>
                </a:solidFill>
              </a:rPr>
              <a:t>. A função cresce para +∞ em ambas as direções.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800">
                <a:solidFill>
                  <a:schemeClr val="dk1"/>
                </a:solidFill>
              </a:rPr>
              <a:t>Se x &lt; 0:</a:t>
            </a:r>
            <a:r>
              <a:rPr lang="pt-BR" sz="4800">
                <a:solidFill>
                  <a:schemeClr val="dk1"/>
                </a:solidFill>
              </a:rPr>
              <a:t> O gráfico é um "U" invertido, abrindo para baixo.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</a:rPr>
              <a:t>Máximo Global:</a:t>
            </a:r>
            <a:r>
              <a:rPr lang="pt-BR" sz="4800">
                <a:solidFill>
                  <a:schemeClr val="dk1"/>
                </a:solidFill>
              </a:rPr>
              <a:t> Atinge o valor máximo em </a:t>
            </a:r>
            <a:r>
              <a:rPr b="1" lang="pt-BR" sz="4800">
                <a:solidFill>
                  <a:schemeClr val="dk1"/>
                </a:solidFill>
              </a:rPr>
              <a:t>x=0</a:t>
            </a:r>
            <a:r>
              <a:rPr lang="pt-BR" sz="4800">
                <a:solidFill>
                  <a:schemeClr val="dk1"/>
                </a:solidFill>
              </a:rPr>
              <a:t>, e esse valor é f(0)=0.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</a:rPr>
              <a:t>Mínimo Global:</a:t>
            </a:r>
            <a:r>
              <a:rPr lang="pt-BR" sz="4800">
                <a:solidFill>
                  <a:schemeClr val="dk1"/>
                </a:solidFill>
              </a:rPr>
              <a:t> </a:t>
            </a:r>
            <a:r>
              <a:rPr b="1" lang="pt-BR" sz="4800">
                <a:solidFill>
                  <a:schemeClr val="dk1"/>
                </a:solidFill>
              </a:rPr>
              <a:t>Não existe</a:t>
            </a:r>
            <a:r>
              <a:rPr lang="pt-BR" sz="4800">
                <a:solidFill>
                  <a:schemeClr val="dk1"/>
                </a:solidFill>
              </a:rPr>
              <a:t>. A função decresce para −∞ em ambas as direções.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150" y="2152150"/>
            <a:ext cx="2715850" cy="23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950" y="1885450"/>
            <a:ext cx="752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175" y="4276275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2425" y="4276263"/>
            <a:ext cx="4762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60000" y="717975"/>
            <a:ext cx="83700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As funções potência em seu domínio natural </a:t>
            </a:r>
            <a:r>
              <a:rPr b="1" lang="pt-BR" sz="1200"/>
              <a:t>não possuem pontos de máximo ou mínimo locais</a:t>
            </a:r>
            <a:r>
              <a:rPr lang="pt-BR" sz="1200"/>
              <a:t> (como os picos e vales que vemos em outras funções, como polinômios de grau maior). A discussão se concentra em </a:t>
            </a:r>
            <a:r>
              <a:rPr b="1" lang="pt-BR" sz="1200"/>
              <a:t>máximos e mínimos globais</a:t>
            </a:r>
            <a:r>
              <a:rPr lang="pt-BR" sz="1200"/>
              <a:t>, ou seja, o maior ou menor valor que a função pode atingir em todo o seu domínio.</a:t>
            </a:r>
            <a:endParaRPr sz="12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/>
          <p:nvPr>
            <p:ph type="title"/>
          </p:nvPr>
        </p:nvSpPr>
        <p:spPr>
          <a:xfrm>
            <a:off x="3600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530" name="Google Shape;53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60000" y="292800"/>
            <a:ext cx="5674200" cy="4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Expoente n é um Ímpar e Positivo:</a:t>
            </a:r>
            <a:r>
              <a:rPr lang="pt-BR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 gráfico atravessa o plano cartesiano, vindo de −∞ e indo para +∞ (ou o contrário, se </a:t>
            </a:r>
            <a:r>
              <a:rPr lang="pt-BR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&lt; 0</a:t>
            </a:r>
            <a:r>
              <a:rPr lang="pt-BR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Não existe máximo global nem mínimo global</a:t>
            </a:r>
            <a:r>
              <a:rPr lang="pt-BR" sz="1200">
                <a:solidFill>
                  <a:schemeClr val="dk1"/>
                </a:solidFill>
              </a:rPr>
              <a:t>. A imagem da função é o conjunto de todos os números reais.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* Observação:</a:t>
            </a:r>
            <a:r>
              <a:rPr lang="pt-BR" sz="1200">
                <a:solidFill>
                  <a:schemeClr val="dk1"/>
                </a:solidFill>
              </a:rPr>
              <a:t> No ponto x=0, a função tem um ponto de inflexão, mas não é um máximo ou mínimo.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Expoente n é negativo: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Elas possuem uma assíntota vertical em x=0 (a função "explode" para ±∞ perto de zero) e uma assíntota horizontal em y=0.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Não existe máximo global nem mínimo global</a:t>
            </a:r>
            <a:r>
              <a:rPr lang="pt-BR" sz="1200">
                <a:solidFill>
                  <a:schemeClr val="dk1"/>
                </a:solidFill>
              </a:rPr>
              <a:t>, pois a</a:t>
            </a:r>
            <a:r>
              <a:rPr lang="pt-BR" sz="1200">
                <a:solidFill>
                  <a:schemeClr val="dk1"/>
                </a:solidFill>
              </a:rPr>
              <a:t> função se aproxima de ±∞. Ela é uma função ilimitada.</a:t>
            </a:r>
            <a:endParaRPr sz="12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150" y="617325"/>
            <a:ext cx="1885850" cy="16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275" y="350625"/>
            <a:ext cx="752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900" y="3370225"/>
            <a:ext cx="2744100" cy="1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0800" y="3051363"/>
            <a:ext cx="729999" cy="3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4124" y="3051375"/>
            <a:ext cx="853393" cy="3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60000" y="270000"/>
            <a:ext cx="8520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Exemplo:</a:t>
            </a:r>
            <a:endParaRPr b="1" sz="14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60000" y="736800"/>
            <a:ext cx="47445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Vamos agora olhar para o gráfico abaixo, onde aparece a função </a:t>
            </a:r>
            <a:r>
              <a:rPr b="1" lang="pt-BR" sz="1200">
                <a:solidFill>
                  <a:schemeClr val="dk1"/>
                </a:solidFill>
                <a:highlight>
                  <a:schemeClr val="lt1"/>
                </a:highlight>
              </a:rPr>
              <a:t>y = x</a:t>
            </a:r>
            <a:r>
              <a:rPr b="1"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 n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 para diferentes valores de "n", e compará-las: Observe o intervalo [0,1] com atenção. A função de maior grau cresce mais devagar que a de menor grau.Tomando como exemplo os pontos do gráfico com x = ½, temos: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Para a função y = x</a:t>
            </a:r>
            <a:r>
              <a:rPr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, se x = 1/2, y é igual a 1/4;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Para a função y = x</a:t>
            </a:r>
            <a:r>
              <a:rPr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, se x = 1/2, y é igual a 1/8;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Para a função y = x</a:t>
            </a:r>
            <a:r>
              <a:rPr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, se x = 1/2, y é igual a 1/16;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Para a função y = x</a:t>
            </a:r>
            <a:r>
              <a:rPr baseline="30000" lang="pt-BR" sz="1200">
                <a:solidFill>
                  <a:schemeClr val="dk1"/>
                </a:solidFill>
                <a:highlight>
                  <a:schemeClr val="lt1"/>
                </a:highlight>
              </a:rPr>
              <a:t>5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, se x = 1/2, y é igual a 1/32.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Enfim, estamos aumentando o grau da função e, para um mesmo valor de "x", obtemos um valor de "y" cada vez menor.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900" y="736800"/>
            <a:ext cx="3673100" cy="3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60000" y="2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Resolução de Exercício</a:t>
            </a:r>
            <a:r>
              <a:rPr b="1" lang="pt-BR" sz="1400"/>
              <a:t>:</a:t>
            </a:r>
            <a:endParaRPr b="1" sz="14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60000" y="842700"/>
            <a:ext cx="37890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3000">
                <a:solidFill>
                  <a:schemeClr val="dk1"/>
                </a:solidFill>
                <a:highlight>
                  <a:schemeClr val="lt1"/>
                </a:highlight>
              </a:rPr>
              <a:t>Determine o valor de f(2) para f(x) = 3x²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i="1" lang="pt-BR" sz="3000">
                <a:solidFill>
                  <a:schemeClr val="dk1"/>
                </a:solidFill>
                <a:highlight>
                  <a:schemeClr val="lt1"/>
                </a:highlight>
              </a:rPr>
              <a:t>Solução:</a:t>
            </a:r>
            <a:br>
              <a:rPr i="1" lang="pt-BR" sz="3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3000">
                <a:solidFill>
                  <a:schemeClr val="dk1"/>
                </a:solidFill>
                <a:highlight>
                  <a:schemeClr val="lt1"/>
                </a:highlight>
              </a:rPr>
              <a:t>f(2) = 3·(2)² = 3·4 = 12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3000">
                <a:solidFill>
                  <a:schemeClr val="dk1"/>
                </a:solidFill>
                <a:highlight>
                  <a:schemeClr val="lt1"/>
                </a:highlight>
              </a:rPr>
              <a:t>Considere f(x) = x⁻¹. Determine f(1), f(2) .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i="1" lang="pt-BR" sz="3000">
                <a:solidFill>
                  <a:schemeClr val="dk1"/>
                </a:solidFill>
                <a:highlight>
                  <a:schemeClr val="lt1"/>
                </a:highlight>
              </a:rPr>
              <a:t>Solução:</a:t>
            </a:r>
            <a:br>
              <a:rPr i="1" lang="pt-BR" sz="3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3000">
                <a:solidFill>
                  <a:schemeClr val="dk1"/>
                </a:solidFill>
                <a:highlight>
                  <a:schemeClr val="lt1"/>
                </a:highlight>
              </a:rPr>
              <a:t>f(1) = 1⁻¹ = 1</a:t>
            </a:r>
            <a:br>
              <a:rPr lang="pt-BR" sz="30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3000">
                <a:solidFill>
                  <a:schemeClr val="dk1"/>
                </a:solidFill>
                <a:highlight>
                  <a:schemeClr val="lt1"/>
                </a:highlight>
              </a:rPr>
              <a:t>f(2) = 2⁻¹ = 1/2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000" y="270000"/>
            <a:ext cx="3789000" cy="20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50" y="1491588"/>
            <a:ext cx="15049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000" y="2839650"/>
            <a:ext cx="3789001" cy="20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714" y="3319550"/>
            <a:ext cx="1435623" cy="1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60000" y="2700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Função Raiz:</a:t>
            </a:r>
            <a:endParaRPr b="1"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60000" y="842700"/>
            <a:ext cx="84600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Definição: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lang="pt-BR" sz="1217">
                <a:solidFill>
                  <a:schemeClr val="dk1"/>
                </a:solidFill>
              </a:rPr>
              <a:t>Conhecida também como função irracional, é representada por qualquer função que possua uma variável dentro do radical como função raiz, ou seja, aquela que possui uma variável elevada a um expoente igual a uma fração própria, que são aquelas que possuem o numerador menor que o denominador.</a:t>
            </a:r>
            <a:endParaRPr sz="1217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7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Estrutura:</a:t>
            </a:r>
            <a:r>
              <a:rPr lang="pt-BR" sz="1217">
                <a:solidFill>
                  <a:schemeClr val="dk1"/>
                </a:solidFill>
              </a:rPr>
              <a:t> f(x) = ⁿ√x = x</a:t>
            </a:r>
            <a:r>
              <a:rPr baseline="30000" lang="pt-BR" sz="1217">
                <a:solidFill>
                  <a:schemeClr val="dk1"/>
                </a:solidFill>
              </a:rPr>
              <a:t>1/n</a:t>
            </a:r>
            <a:r>
              <a:rPr lang="pt-BR" sz="1217">
                <a:solidFill>
                  <a:schemeClr val="dk1"/>
                </a:solidFill>
              </a:rPr>
              <a:t>, (n ≥ 2 = índice da raiz, x = variável independente e f(x) = valor da raiz).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Gráfico</a:t>
            </a:r>
            <a:r>
              <a:rPr b="1" lang="pt-BR" sz="1400">
                <a:solidFill>
                  <a:schemeClr val="dk1"/>
                </a:solidFill>
              </a:rPr>
              <a:t>:</a:t>
            </a:r>
            <a:r>
              <a:rPr b="1" lang="pt-BR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N Par:</a:t>
            </a:r>
            <a:r>
              <a:rPr lang="pt-BR" sz="1200">
                <a:solidFill>
                  <a:schemeClr val="dk1"/>
                </a:solidFill>
              </a:rPr>
              <a:t> Função crescente, domínio x ≥ 0 não definida para números negativos.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Valor </a:t>
            </a:r>
            <a:r>
              <a:rPr b="1" lang="pt-BR" sz="1200">
                <a:solidFill>
                  <a:schemeClr val="dk1"/>
                </a:solidFill>
              </a:rPr>
              <a:t>Mínimo:</a:t>
            </a:r>
            <a:r>
              <a:rPr lang="pt-BR" sz="1200">
                <a:solidFill>
                  <a:schemeClr val="dk1"/>
                </a:solidFill>
              </a:rPr>
              <a:t> fmin⁡ = k em x = h;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Valor Máximo:</a:t>
            </a:r>
            <a:r>
              <a:rPr lang="pt-BR" sz="1200">
                <a:solidFill>
                  <a:schemeClr val="dk1"/>
                </a:solidFill>
              </a:rPr>
              <a:t> não existe (cresce indefinidamente).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</a:rPr>
              <a:t>N Ímpar:</a:t>
            </a:r>
            <a:r>
              <a:rPr lang="pt-BR" sz="1200">
                <a:solidFill>
                  <a:schemeClr val="dk1"/>
                </a:solidFill>
              </a:rPr>
              <a:t> Função crescente para x &gt; 0 e decrescente para x &lt; 0, domínio todo 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Não possui mínimo nem máximo;</a:t>
            </a:r>
            <a:r>
              <a:rPr lang="pt-BR" sz="1200">
                <a:solidFill>
                  <a:schemeClr val="dk1"/>
                </a:solidFill>
              </a:rPr>
              <a:t> valores crescem para x→∞ e decrescem para x→−∞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050" y="269999"/>
            <a:ext cx="12990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900" y="2365450"/>
            <a:ext cx="1832300" cy="11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900" y="3661325"/>
            <a:ext cx="1832300" cy="11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