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60" r:id="rId6"/>
    <p:sldId id="261" r:id="rId7"/>
    <p:sldId id="259" r:id="rId8"/>
    <p:sldId id="278" r:id="rId9"/>
    <p:sldId id="27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72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71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5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7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80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5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0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0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83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6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14162-A76F-4E46-94BC-A08B6CE2B1D6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A90F-B369-466E-86B9-60F43BAF1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45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mputa%C3%A7%C3%A3o" TargetMode="External"/><Relationship Id="rId7" Type="http://schemas.openxmlformats.org/officeDocument/2006/relationships/hyperlink" Target="https://pt.wikipedia.org/wiki/Psicologia" TargetMode="External"/><Relationship Id="rId2" Type="http://schemas.openxmlformats.org/officeDocument/2006/relationships/hyperlink" Target="https://pt.wikipedia.org/wiki/Inform%C3%A1ti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Administra%C3%A7%C3%A3o" TargetMode="External"/><Relationship Id="rId5" Type="http://schemas.openxmlformats.org/officeDocument/2006/relationships/hyperlink" Target="https://pt.wikipedia.org/wiki/Direito" TargetMode="External"/><Relationship Id="rId4" Type="http://schemas.openxmlformats.org/officeDocument/2006/relationships/hyperlink" Target="https://pt.wikipedia.org/wiki/Matem%C3%A1tic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Mercado de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Computador e Sociedade</a:t>
            </a:r>
          </a:p>
          <a:p>
            <a:r>
              <a:rPr lang="pt-BR" dirty="0" err="1"/>
              <a:t>Profª</a:t>
            </a:r>
            <a:r>
              <a:rPr lang="pt-BR" dirty="0"/>
              <a:t> </a:t>
            </a:r>
            <a:r>
              <a:rPr lang="pt-BR" dirty="0" err="1"/>
              <a:t>Marilée</a:t>
            </a:r>
            <a:r>
              <a:rPr lang="pt-BR" dirty="0"/>
              <a:t> Patta</a:t>
            </a:r>
          </a:p>
          <a:p>
            <a:r>
              <a:rPr lang="pt-BR" dirty="0" err="1"/>
              <a:t>Unimontes</a:t>
            </a:r>
            <a:r>
              <a:rPr lang="pt-BR" dirty="0"/>
              <a:t> - SI</a:t>
            </a:r>
          </a:p>
        </p:txBody>
      </p:sp>
    </p:spTree>
    <p:extLst>
      <p:ext uri="{BB962C8B-B14F-4D97-AF65-F5344CB8AC3E}">
        <p14:creationId xmlns:p14="http://schemas.microsoft.com/office/powerpoint/2010/main" val="27885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51"/>
    </mc:Choice>
    <mc:Fallback xmlns="">
      <p:transition spd="slow" advTm="2105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783" y="11257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Comitê Gestor da Internet - Brasil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9337" y="1193074"/>
            <a:ext cx="11948159" cy="566492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Envolve regulamentação e gestão sobre: </a:t>
            </a:r>
          </a:p>
          <a:p>
            <a:pPr lvl="1"/>
            <a:r>
              <a:rPr lang="pt-BR" dirty="0" err="1"/>
              <a:t>Infra-estrutura</a:t>
            </a:r>
            <a:r>
              <a:rPr lang="pt-BR" dirty="0"/>
              <a:t> específica de comunicações</a:t>
            </a:r>
          </a:p>
          <a:p>
            <a:pPr lvl="1"/>
            <a:r>
              <a:rPr lang="pt-BR" dirty="0"/>
              <a:t>Protocolos e serviços básicos Internet</a:t>
            </a:r>
          </a:p>
          <a:p>
            <a:pPr lvl="1"/>
            <a:r>
              <a:rPr lang="pt-BR" dirty="0"/>
              <a:t>Provedores de acesso, conteúdos, aplicações</a:t>
            </a:r>
          </a:p>
          <a:p>
            <a:pPr lvl="1"/>
            <a:r>
              <a:rPr lang="pt-BR" dirty="0"/>
              <a:t>Uso da Internet</a:t>
            </a:r>
          </a:p>
          <a:p>
            <a:r>
              <a:rPr lang="pt-BR" dirty="0"/>
              <a:t>Administra no Brasil:</a:t>
            </a:r>
          </a:p>
          <a:p>
            <a:pPr lvl="1"/>
            <a:r>
              <a:rPr lang="pt-BR" dirty="0"/>
              <a:t>Alocação de endereços IP</a:t>
            </a:r>
          </a:p>
          <a:p>
            <a:pPr lvl="1"/>
            <a:r>
              <a:rPr lang="pt-BR" dirty="0"/>
              <a:t>Registro de nomes de domínio</a:t>
            </a:r>
          </a:p>
          <a:p>
            <a:pPr lvl="1"/>
            <a:r>
              <a:rPr lang="pt-BR" dirty="0"/>
              <a:t>Operação do DNS </a:t>
            </a:r>
          </a:p>
          <a:p>
            <a:r>
              <a:rPr lang="pt-BR" dirty="0"/>
              <a:t>Coordena o Atendimento a Emergências em Redes Internet no Brasil:</a:t>
            </a:r>
          </a:p>
          <a:p>
            <a:pPr lvl="1"/>
            <a:r>
              <a:rPr lang="pt-BR" dirty="0" err="1"/>
              <a:t>Hacking</a:t>
            </a:r>
            <a:r>
              <a:rPr lang="pt-BR" dirty="0"/>
              <a:t>, DDOS (ataques), etc.</a:t>
            </a:r>
          </a:p>
          <a:p>
            <a:pPr lvl="1"/>
            <a:r>
              <a:rPr lang="pt-BR" dirty="0"/>
              <a:t>Articulação com PF, Interpol, etc.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Tema complexo: permanente mutação e possui múltiplos atores e papéis institucionais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6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37"/>
    </mc:Choice>
    <mc:Fallback xmlns="">
      <p:transition spd="slow" advTm="11993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783" y="11257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Comitê Gestor da Internet – CGI - Brasil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9337" y="1193074"/>
            <a:ext cx="11948159" cy="56649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Criado pela Portaria Interministerial Nº 147 de 31/05/1995, alterada pelo Decreto Presidencial Nº 4.829 de 03/09/2003, para atender as iniciativas de serviços Internet no país, com o objetivo de assegurar qualidade e eficiência dos serviços ofertados, assegurar a justa e livre competição entre os provedores e garantir a manutenção de adequados padrões de conduta de usuários e provedores.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4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26"/>
    </mc:Choice>
    <mc:Fallback xmlns="">
      <p:transition spd="slow" advTm="5432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/>
          <a:lstStyle/>
          <a:p>
            <a:r>
              <a:rPr lang="pt-BR" dirty="0"/>
              <a:t>Princípios Para Governança e Uso da Internet Brasil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9337" y="1193074"/>
            <a:ext cx="11948159" cy="5664926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pt-BR" dirty="0"/>
              <a:t>1 - Liberdade, privacidade e direitos humanos:  O uso da Internet deve guiar-se pelos princípios de liberdade de expressão, de privacidade do indivíduo e de respeito aos direitos humanos, reconhecendo-os como fundamentais para a preservação de uma sociedade justa e democrática. </a:t>
            </a:r>
          </a:p>
          <a:p>
            <a:pPr marL="0" lvl="0" indent="0">
              <a:buNone/>
            </a:pPr>
            <a:r>
              <a:rPr lang="pt-BR" dirty="0"/>
              <a:t>2 - Governança democrática e colaborativa: A governança da Internet deve ser exercida de forma transparente, multilateral e democrática, com a participação dos vários setores da sociedade, preservando e estimulando o seu caráter de criação coletiva.</a:t>
            </a:r>
          </a:p>
          <a:p>
            <a:pPr marL="0" lvl="0" indent="0">
              <a:buNone/>
            </a:pPr>
            <a:r>
              <a:rPr lang="pt-BR" dirty="0"/>
              <a:t>3 – Universalidade: O acesso à Internet deve ser universal para que ela seja um meio para o desenvolvimento social e humano, contribuindo para a construção de uma sociedade inclusiva e não discriminatória em benefício de todos. </a:t>
            </a:r>
          </a:p>
          <a:p>
            <a:pPr marL="0" lvl="0" indent="0">
              <a:buNone/>
            </a:pPr>
            <a:r>
              <a:rPr lang="pt-BR" dirty="0"/>
              <a:t>4 – Diversidade: A diversidade cultural deve ser respeitada e preservada e sua expressão deve ser estimulada, sem a imposição de crenças, costumes ou valores</a:t>
            </a:r>
          </a:p>
          <a:p>
            <a:pPr marL="0" lvl="0" indent="0">
              <a:buNone/>
            </a:pPr>
            <a:r>
              <a:rPr lang="pt-BR" dirty="0"/>
              <a:t>5 – Inovação: A governança da Internet deve promover a contínua evolução e ampla difusão de novas tecnologias e modelos de uso e acesso. </a:t>
            </a: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3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08"/>
    </mc:Choice>
    <mc:Fallback xmlns="">
      <p:transition spd="slow" advTm="12630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/>
          <a:lstStyle/>
          <a:p>
            <a:r>
              <a:rPr lang="pt-BR" dirty="0"/>
              <a:t>Princípios Para Governança e Uso da Internet Brasil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9337" y="1193074"/>
            <a:ext cx="11948159" cy="56649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dirty="0"/>
              <a:t>6 - Neutralidade da rede: Filtragem ou privilégios de tráfego devem respeitar apenas critérios técnicos e éticos, não sendo admissíveis motivos políticos, comerciais, religiosos, culturais, ou qualquer outra forma de discriminação ou favorecimento.</a:t>
            </a:r>
          </a:p>
          <a:p>
            <a:pPr marL="0" lvl="0" indent="0">
              <a:buNone/>
            </a:pPr>
            <a:r>
              <a:rPr lang="pt-BR" dirty="0"/>
              <a:t>7 -Inimputabilidade da rede (responsabilidade civil): O combate a ilícitos na rede deve atingir os responsáveis finais e não os meios de acesso e transporte, sempre preservando os princípios maiores de defesa da liberdade, da privacidade e do respeito aos direitos humanos. </a:t>
            </a:r>
          </a:p>
          <a:p>
            <a:pPr marL="0" lvl="0" indent="0">
              <a:buNone/>
            </a:pPr>
            <a:r>
              <a:rPr lang="pt-BR" dirty="0"/>
              <a:t>8 - Funcionalidade, segurança e estabilidade: A estabilidade, segurança e funcionalidade globais da rede devem ser preservadas de forma ativa através de medidas técnicas compatíveis com os padrões internacionais e estímulo ao uso das boas práticas</a:t>
            </a: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7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808"/>
    </mc:Choice>
    <mc:Fallback xmlns="">
      <p:transition spd="slow" advTm="9380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/>
          <a:lstStyle/>
          <a:p>
            <a:r>
              <a:rPr lang="pt-BR" dirty="0"/>
              <a:t>Princípios Para Governança e Uso da Internet Brasil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9337" y="1193074"/>
            <a:ext cx="11948159" cy="5664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9 - Padronização e interoperabilidade: A Internet deve basear-se em padrões abertos que permitam a interoperabilidade e a participação de todos em seu desenvolvimento. </a:t>
            </a:r>
          </a:p>
          <a:p>
            <a:pPr marL="0" indent="0">
              <a:buNone/>
            </a:pPr>
            <a:r>
              <a:rPr lang="pt-BR" dirty="0"/>
              <a:t>10 - Ambiente legal e regulatório: deve preservar a dinâmica da Internet como espaço de colaboração</a:t>
            </a: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29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43"/>
    </mc:Choice>
    <mc:Fallback xmlns="">
      <p:transition spd="slow" advTm="7004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/>
          <a:lstStyle/>
          <a:p>
            <a:pPr algn="ctr"/>
            <a:r>
              <a:rPr lang="pt-BR" dirty="0"/>
              <a:t>Educação na Sociedade da Informação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123406"/>
            <a:ext cx="12087496" cy="597965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Educação para a Cidadania </a:t>
            </a:r>
          </a:p>
          <a:p>
            <a:r>
              <a:rPr lang="pt-BR" dirty="0"/>
              <a:t> Novos meios de Aprendizagem</a:t>
            </a:r>
          </a:p>
          <a:p>
            <a:r>
              <a:rPr lang="pt-BR" dirty="0"/>
              <a:t> Educação à Distância / remota / </a:t>
            </a:r>
            <a:r>
              <a:rPr lang="pt-BR" dirty="0" err="1"/>
              <a:t>sincrona</a:t>
            </a:r>
            <a:endParaRPr lang="pt-BR" dirty="0"/>
          </a:p>
          <a:p>
            <a:r>
              <a:rPr lang="pt-BR" dirty="0"/>
              <a:t>O Desafio da Formação Tecnológica</a:t>
            </a:r>
          </a:p>
          <a:p>
            <a:pPr lvl="1"/>
            <a:r>
              <a:rPr lang="pt-BR" dirty="0" err="1"/>
              <a:t>Infra-estrutura</a:t>
            </a:r>
            <a:r>
              <a:rPr lang="pt-BR" dirty="0"/>
              <a:t> de Informática e Redes p/ Educação </a:t>
            </a:r>
          </a:p>
          <a:p>
            <a:pPr lvl="1"/>
            <a:r>
              <a:rPr lang="pt-BR" dirty="0"/>
              <a:t> A Alfabetização Digital </a:t>
            </a:r>
          </a:p>
          <a:p>
            <a:pPr lvl="1"/>
            <a:r>
              <a:rPr lang="pt-BR" dirty="0"/>
              <a:t>A Geração de Novos Conhecimentos</a:t>
            </a:r>
          </a:p>
          <a:p>
            <a:pPr lvl="1"/>
            <a:r>
              <a:rPr lang="pt-BR" dirty="0"/>
              <a:t> A Aplicação de Tecnologias de Informação e Comunicação na Educação e em quaisquer outras áreas</a:t>
            </a:r>
          </a:p>
          <a:p>
            <a:r>
              <a:rPr lang="pt-BR" dirty="0"/>
              <a:t>Novos Currículos: novos conteúdos e métodos</a:t>
            </a:r>
          </a:p>
          <a:p>
            <a:endParaRPr lang="pt-BR" dirty="0"/>
          </a:p>
          <a:p>
            <a:r>
              <a:rPr lang="pt-BR" dirty="0"/>
              <a:t>Onde estamos</a:t>
            </a:r>
          </a:p>
          <a:p>
            <a:endParaRPr lang="pt-BR" dirty="0"/>
          </a:p>
          <a:p>
            <a:pPr lvl="1"/>
            <a:r>
              <a:rPr lang="pt-BR" dirty="0"/>
              <a:t>Informatização em escolas </a:t>
            </a:r>
          </a:p>
          <a:p>
            <a:pPr lvl="1"/>
            <a:r>
              <a:rPr lang="pt-BR" dirty="0"/>
              <a:t>Educação a distância </a:t>
            </a:r>
          </a:p>
          <a:p>
            <a:pPr lvl="1"/>
            <a:r>
              <a:rPr lang="pt-BR" dirty="0"/>
              <a:t>Capacitação avançada em tecnologias de informação e comunicação</a:t>
            </a:r>
          </a:p>
          <a:p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35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36"/>
    </mc:Choice>
    <mc:Fallback xmlns="">
      <p:transition spd="slow" advTm="14323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/>
          <a:lstStyle/>
          <a:p>
            <a:pPr algn="ctr"/>
            <a:r>
              <a:rPr lang="pt-BR" dirty="0"/>
              <a:t>Governo ao alcance de 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123406"/>
            <a:ext cx="12087496" cy="5979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setor governamental é o principal indutor de ações estratégicas rumo à sociedade da informação. </a:t>
            </a:r>
          </a:p>
          <a:p>
            <a:pPr marL="0" indent="0">
              <a:buNone/>
            </a:pPr>
            <a:r>
              <a:rPr lang="pt-BR" dirty="0"/>
              <a:t>1. Cabe ao governo definir o quadro regulatório dentro do qual projetos e iniciativas concretas poderão ser formuladas. </a:t>
            </a:r>
          </a:p>
          <a:p>
            <a:pPr marL="0" indent="0">
              <a:buNone/>
            </a:pPr>
            <a:r>
              <a:rPr lang="pt-BR" dirty="0"/>
              <a:t>2. O governo é o maior comprador/contratador de bens e serviços em tecnologias de informação e comunicação em um país. </a:t>
            </a:r>
          </a:p>
          <a:p>
            <a:pPr marL="0" indent="0">
              <a:buNone/>
            </a:pPr>
            <a:r>
              <a:rPr lang="pt-BR" dirty="0"/>
              <a:t>3. Com o uso exemplar das tecnologias de informação e comunicação, governo pode acelerar grandemente o uso dessas tecnologias em toda a economia, em função da maior eficiência e transparência de suas próprias ações.</a:t>
            </a:r>
          </a:p>
          <a:p>
            <a:endParaRPr lang="pt-BR" dirty="0"/>
          </a:p>
          <a:p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7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27"/>
    </mc:Choice>
    <mc:Fallback xmlns="">
      <p:transition spd="slow" advTm="6642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/>
          <a:lstStyle/>
          <a:p>
            <a:pPr algn="ctr"/>
            <a:r>
              <a:rPr lang="pt-BR" dirty="0"/>
              <a:t>Governo ao alcance de 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123406"/>
            <a:ext cx="12087496" cy="59796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Os atores institucionais envolvidos nos serviços governamentais são: </a:t>
            </a:r>
          </a:p>
          <a:p>
            <a:pPr marL="0" indent="0">
              <a:buNone/>
            </a:pPr>
            <a:r>
              <a:rPr lang="pt-BR" dirty="0"/>
              <a:t>O próprio Governo (“G”);  Instituições Externas (“B”, de business), E o Cidadão (“C”)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G2G (</a:t>
            </a:r>
            <a:r>
              <a:rPr lang="pt-BR" dirty="0" err="1"/>
              <a:t>Government</a:t>
            </a:r>
            <a:r>
              <a:rPr lang="pt-BR" dirty="0"/>
              <a:t> </a:t>
            </a:r>
            <a:r>
              <a:rPr lang="pt-BR" dirty="0">
                <a:sym typeface="Symbol" panose="05050102010706020507" pitchFamily="18" charset="2"/>
              </a:rPr>
              <a:t></a:t>
            </a:r>
            <a:r>
              <a:rPr lang="pt-BR" dirty="0"/>
              <a:t> </a:t>
            </a:r>
            <a:r>
              <a:rPr lang="pt-BR" dirty="0" err="1"/>
              <a:t>Government</a:t>
            </a:r>
            <a:r>
              <a:rPr lang="pt-BR" dirty="0"/>
              <a:t>): funções que integram ações horizontais do Governo (</a:t>
            </a:r>
            <a:r>
              <a:rPr lang="pt-BR" dirty="0" err="1"/>
              <a:t>ex</a:t>
            </a:r>
            <a:r>
              <a:rPr lang="pt-BR" dirty="0"/>
              <a:t>: no nível Federal, ou dentro do Executivo) ou vertical (</a:t>
            </a:r>
            <a:r>
              <a:rPr lang="pt-BR" dirty="0" err="1"/>
              <a:t>ex</a:t>
            </a:r>
            <a:r>
              <a:rPr lang="pt-BR" dirty="0"/>
              <a:t>: entre o Governo Federal e um Governo Estadual). 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G2B e B2G (Business </a:t>
            </a:r>
            <a:r>
              <a:rPr lang="pt-BR" dirty="0">
                <a:sym typeface="Symbol" panose="05050102010706020507" pitchFamily="18" charset="2"/>
              </a:rPr>
              <a:t></a:t>
            </a:r>
            <a:r>
              <a:rPr lang="pt-BR" dirty="0"/>
              <a:t> </a:t>
            </a:r>
            <a:r>
              <a:rPr lang="pt-BR" dirty="0" err="1"/>
              <a:t>Government</a:t>
            </a:r>
            <a:r>
              <a:rPr lang="pt-BR" dirty="0"/>
              <a:t>): ações do Governo que envolvem interação com entidades externas. </a:t>
            </a:r>
            <a:r>
              <a:rPr lang="pt-BR" dirty="0" err="1"/>
              <a:t>Ex</a:t>
            </a:r>
            <a:r>
              <a:rPr lang="pt-BR" dirty="0"/>
              <a:t>: compras, contratações, licitações etc., via meios eletrônicos.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G2C e C2G (</a:t>
            </a:r>
            <a:r>
              <a:rPr lang="pt-BR" dirty="0" err="1"/>
              <a:t>Citizen</a:t>
            </a:r>
            <a:r>
              <a:rPr lang="pt-BR" dirty="0"/>
              <a:t> </a:t>
            </a:r>
            <a:r>
              <a:rPr lang="pt-BR" dirty="0">
                <a:sym typeface="Symbol" panose="05050102010706020507" pitchFamily="18" charset="2"/>
              </a:rPr>
              <a:t></a:t>
            </a:r>
            <a:r>
              <a:rPr lang="pt-BR" dirty="0"/>
              <a:t> </a:t>
            </a:r>
            <a:r>
              <a:rPr lang="pt-BR" dirty="0" err="1"/>
              <a:t>Government</a:t>
            </a:r>
            <a:r>
              <a:rPr lang="pt-BR" dirty="0"/>
              <a:t>): ações do Governo de prestação (ou recebimento) de informações e serviços ao cidadão via meios eletrônicos. </a:t>
            </a:r>
            <a:r>
              <a:rPr lang="pt-BR" dirty="0" err="1"/>
              <a:t>Ex</a:t>
            </a:r>
            <a:r>
              <a:rPr lang="pt-BR" dirty="0"/>
              <a:t>: veiculação de informações em um website de um órgão do governo, aberto a quaisquer interessados.</a:t>
            </a:r>
          </a:p>
          <a:p>
            <a:endParaRPr lang="pt-BR" dirty="0"/>
          </a:p>
          <a:p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5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040"/>
    </mc:Choice>
    <mc:Fallback xmlns="">
      <p:transition spd="slow" advTm="1130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/>
          <a:lstStyle/>
          <a:p>
            <a:pPr algn="ctr"/>
            <a:r>
              <a:rPr lang="pt-BR" dirty="0"/>
              <a:t>Aplicações Governamentais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123406"/>
            <a:ext cx="12087496" cy="5979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Necessidade de planejar, implementar e operar grandes aplicações de tecnologias de informação e comunicação, envolvendo o desenvolvimento de pacotes de software de grande complexidade.  </a:t>
            </a:r>
          </a:p>
          <a:p>
            <a:pPr lvl="1"/>
            <a:r>
              <a:rPr lang="pt-BR" dirty="0"/>
              <a:t>Descritas como sistemas complexos: </a:t>
            </a:r>
          </a:p>
          <a:p>
            <a:pPr lvl="1"/>
            <a:r>
              <a:rPr lang="pt-BR" dirty="0"/>
              <a:t>Tem dimensões gigantescas, tais como milhões de usuários, centenas de funções etc.; </a:t>
            </a:r>
          </a:p>
          <a:p>
            <a:pPr lvl="1"/>
            <a:r>
              <a:rPr lang="pt-BR" dirty="0"/>
              <a:t>Tem especificação dinâmica, isto é, modifica-se ao longo do tempo, para acomodar novas necessidades, revisão de prioridades etc.;  </a:t>
            </a:r>
          </a:p>
          <a:p>
            <a:pPr lvl="1"/>
            <a:r>
              <a:rPr lang="pt-BR" dirty="0"/>
              <a:t>Nunca termina de ser implementado, como consequência natural das duas características anteriores.</a:t>
            </a:r>
          </a:p>
          <a:p>
            <a:endParaRPr lang="pt-BR" dirty="0"/>
          </a:p>
          <a:p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3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45"/>
    </mc:Choice>
    <mc:Fallback xmlns="">
      <p:transition spd="slow" advTm="6954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/>
          <a:lstStyle/>
          <a:p>
            <a:pPr algn="ctr"/>
            <a:r>
              <a:rPr lang="pt-BR" dirty="0"/>
              <a:t>Informações e serviços aos Cidadãos via internet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123406"/>
            <a:ext cx="12087496" cy="5979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Mediante duas alternativas não excludentes: </a:t>
            </a:r>
          </a:p>
          <a:p>
            <a:r>
              <a:rPr lang="pt-BR" dirty="0"/>
              <a:t>A disponibilização de informações ou serviços em um Website, ou portal de uma instituição pública: o cidadão busca acesso a esse Website ou portal e procura pela informação ou serviço de interesse. Isso implica em habilitar boa parte da população brasileira. (Educação na sociedade da informação)</a:t>
            </a:r>
          </a:p>
          <a:p>
            <a:r>
              <a:rPr lang="pt-BR" dirty="0"/>
              <a:t>A disseminação seletiva de informações ou acesso a serviços para o cidadão: as informações são pré-formatadas e transmitidas via Internet para “o cidadão”, podendo ser o ponto de destino: um quiosque eletrônico público, um centro de acesso comunitário à Internet, um endereço eletrônico, etc.</a:t>
            </a:r>
          </a:p>
          <a:p>
            <a:endParaRPr lang="pt-BR" dirty="0"/>
          </a:p>
          <a:p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81"/>
    </mc:Choice>
    <mc:Fallback xmlns="">
      <p:transition spd="slow" advTm="787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662" y="8645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Área da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047" y="1140824"/>
            <a:ext cx="11939450" cy="56518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Aplicação social nas variadas áreas do conhecimento, com impacto ímpar na sociedade. </a:t>
            </a:r>
          </a:p>
          <a:p>
            <a:r>
              <a:rPr lang="pt-BR" dirty="0"/>
              <a:t>As oportunidades mercadológicas são cada vez mais animadoras, e a falta de profissionais qualificados é um fato.</a:t>
            </a:r>
          </a:p>
          <a:p>
            <a:r>
              <a:rPr lang="pt-BR" dirty="0"/>
              <a:t>Relaciona-se aos avanços tecnológicos e científicos: a tecnologia avança e ganha cada vez mais espaço em nossas vidas e no mercado de trabalho</a:t>
            </a:r>
          </a:p>
          <a:p>
            <a:r>
              <a:rPr lang="pt-BR" dirty="0"/>
              <a:t>O </a:t>
            </a:r>
            <a:r>
              <a:rPr lang="pt-BR" b="1" dirty="0"/>
              <a:t>mercado</a:t>
            </a:r>
            <a:r>
              <a:rPr lang="pt-BR" dirty="0"/>
              <a:t> da </a:t>
            </a:r>
            <a:r>
              <a:rPr lang="pt-BR" b="1" dirty="0"/>
              <a:t>informática</a:t>
            </a:r>
            <a:r>
              <a:rPr lang="pt-BR" dirty="0"/>
              <a:t> no Brasil vive crescente absoluta e notável. </a:t>
            </a:r>
          </a:p>
          <a:p>
            <a:r>
              <a:rPr lang="pt-BR" dirty="0"/>
              <a:t>Associação Brasileira das Empresas de Tecnologia da Informação e Comunicação (</a:t>
            </a:r>
            <a:r>
              <a:rPr lang="pt-BR" dirty="0" err="1"/>
              <a:t>Brasscom</a:t>
            </a:r>
            <a:r>
              <a:rPr lang="pt-BR" dirty="0"/>
              <a:t>): 845 mil empregos no setor de Tecnologia da Informação no </a:t>
            </a:r>
            <a:r>
              <a:rPr lang="pt-BR" b="1" dirty="0"/>
              <a:t>Brasil</a:t>
            </a:r>
            <a:r>
              <a:rPr lang="pt-BR" dirty="0"/>
              <a:t>, e a demanda anual por novos talentos projetada até 2024 está em 70 mil </a:t>
            </a:r>
            <a:r>
              <a:rPr lang="pt-BR" b="1" dirty="0"/>
              <a:t>profissionais</a:t>
            </a:r>
            <a:r>
              <a:rPr lang="pt-BR" dirty="0"/>
              <a:t>.16 de out. de 2020</a:t>
            </a:r>
          </a:p>
          <a:p>
            <a:r>
              <a:rPr lang="pt-BR" dirty="0"/>
              <a:t>Demanda por </a:t>
            </a:r>
            <a:r>
              <a:rPr lang="pt-BR" b="1" dirty="0"/>
              <a:t>trabalho: </a:t>
            </a:r>
            <a:r>
              <a:rPr lang="pt-BR" dirty="0"/>
              <a:t>semelhantemente grande e extensa, com a perspectiva de criação de novas tendências tecnológicas.</a:t>
            </a:r>
          </a:p>
          <a:p>
            <a:r>
              <a:rPr lang="pt-BR" dirty="0"/>
              <a:t>O trabalho remoto já é uma realidade </a:t>
            </a:r>
          </a:p>
          <a:p>
            <a:r>
              <a:rPr lang="pt-BR" dirty="0"/>
              <a:t>Profissional é valorizado pelo mercado de trabalho (prestígio social).</a:t>
            </a:r>
          </a:p>
        </p:txBody>
      </p:sp>
    </p:spTree>
    <p:extLst>
      <p:ext uri="{BB962C8B-B14F-4D97-AF65-F5344CB8AC3E}">
        <p14:creationId xmlns:p14="http://schemas.microsoft.com/office/powerpoint/2010/main" val="32027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974"/>
    </mc:Choice>
    <mc:Fallback xmlns="">
      <p:transition spd="slow" advTm="22197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/>
          <a:lstStyle/>
          <a:p>
            <a:pPr algn="ctr"/>
            <a:r>
              <a:rPr lang="pt-BR" dirty="0"/>
              <a:t>Informações e serviços aos Cidadãos via internet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123406"/>
            <a:ext cx="12087496" cy="5979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Alguns aspectos adicionais a considerar:</a:t>
            </a:r>
          </a:p>
          <a:p>
            <a:r>
              <a:rPr lang="pt-BR" dirty="0"/>
              <a:t>A necessidade de autenticação da pessoa que solicita informação ou serviço, para evitar enganos de identidade, falsificação de documentos, quebra de privacidade etc.; </a:t>
            </a:r>
          </a:p>
          <a:p>
            <a:r>
              <a:rPr lang="pt-BR" dirty="0"/>
              <a:t>A necessidade de se prever algum esquema de pagamento eletrônico (ou local, nos pontos de prestação de informações ou serviços), para os casos nos quais os serviços prestados sejam tarifados;</a:t>
            </a:r>
          </a:p>
          <a:p>
            <a:r>
              <a:rPr lang="pt-BR" dirty="0"/>
              <a:t>A necessidade de se integrar adequadamente a solicitação de um serviço via Internet e a prestação do mesmo serviço em algum posto ou centro de atendimento, nos inúmeros casos em que o serviço não poderá ser prestado via meios eletrônicos. Tais casos incluem, por exemplo, emissão de documentos assinados, atendimento em saúde, consulta a um especialista etc.</a:t>
            </a:r>
          </a:p>
          <a:p>
            <a:endParaRPr lang="pt-BR" dirty="0"/>
          </a:p>
          <a:p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5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18"/>
    </mc:Choice>
    <mc:Fallback xmlns="">
      <p:transition spd="slow" advTm="8781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Legislação Adequada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123406"/>
            <a:ext cx="12087496" cy="5979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Alguns aspectos vitais:</a:t>
            </a:r>
          </a:p>
          <a:p>
            <a:pPr marL="0" indent="0">
              <a:buNone/>
            </a:pPr>
            <a:r>
              <a:rPr lang="pt-BR" dirty="0"/>
              <a:t> Segurança e autenticação de documentos, pessoas e transações;  </a:t>
            </a:r>
          </a:p>
          <a:p>
            <a:pPr marL="0" indent="0">
              <a:buNone/>
            </a:pPr>
            <a:r>
              <a:rPr lang="pt-BR" dirty="0"/>
              <a:t>Proteção da difusão de informações públicas; </a:t>
            </a:r>
          </a:p>
          <a:p>
            <a:pPr marL="0" indent="0">
              <a:buNone/>
            </a:pPr>
            <a:r>
              <a:rPr lang="pt-BR" dirty="0"/>
              <a:t>Proteção à privacidade de dados e cidadãos; </a:t>
            </a:r>
          </a:p>
          <a:p>
            <a:pPr marL="0" indent="0">
              <a:buNone/>
            </a:pPr>
            <a:r>
              <a:rPr lang="pt-BR" dirty="0"/>
              <a:t>Padrões técnicos; </a:t>
            </a:r>
            <a:endParaRPr lang="pt-BR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t-BR" dirty="0"/>
              <a:t> Viabilização de serviços específicos em novas versões, via meios eletrônicos</a:t>
            </a:r>
          </a:p>
          <a:p>
            <a:endParaRPr lang="pt-BR" dirty="0"/>
          </a:p>
          <a:p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78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54"/>
    </mc:Choice>
    <mc:Fallback xmlns="">
      <p:transition spd="slow" advTm="5005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Informações e </a:t>
            </a:r>
            <a:r>
              <a:rPr lang="pt-BR" dirty="0" err="1"/>
              <a:t>Infra-estrutura</a:t>
            </a:r>
            <a:r>
              <a:rPr lang="pt-BR" dirty="0"/>
              <a:t> de Redes - Governo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123406"/>
            <a:ext cx="12087496" cy="59796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Alguns aspectos adicionais a considerar:</a:t>
            </a:r>
          </a:p>
          <a:p>
            <a:pPr marL="0" indent="0">
              <a:buNone/>
            </a:pPr>
            <a:r>
              <a:rPr lang="pt-BR" dirty="0"/>
              <a:t>Imensa capilaridade geográfica, cobrindo os municípios do País com pelo menos um ponto; </a:t>
            </a:r>
          </a:p>
          <a:p>
            <a:pPr marL="0" indent="0">
              <a:buNone/>
            </a:pPr>
            <a:r>
              <a:rPr lang="pt-BR" dirty="0"/>
              <a:t>Pontos de conexão em cada repartição ou entidade pública;</a:t>
            </a:r>
          </a:p>
          <a:p>
            <a:pPr marL="0" indent="0">
              <a:buNone/>
            </a:pPr>
            <a:r>
              <a:rPr lang="pt-BR" dirty="0"/>
              <a:t>Satisfação de variados níveis de requisitos de segurança;</a:t>
            </a:r>
          </a:p>
          <a:p>
            <a:pPr marL="0" indent="0">
              <a:buNone/>
            </a:pPr>
            <a:r>
              <a:rPr lang="pt-BR" dirty="0"/>
              <a:t>Facilidade de uso, com em padrões técnicos, suporte a acesso e operação contínua e confiável.</a:t>
            </a:r>
          </a:p>
          <a:p>
            <a:pPr marL="0" indent="0">
              <a:buNone/>
            </a:pPr>
            <a:r>
              <a:rPr lang="pt-BR" dirty="0"/>
              <a:t>Diretrizes Tecnológicas: escolha judiciosa de tecnologias</a:t>
            </a:r>
          </a:p>
          <a:p>
            <a:pPr marL="0" indent="0">
              <a:buNone/>
            </a:pPr>
            <a:r>
              <a:rPr lang="pt-BR" dirty="0"/>
              <a:t>O desenvolvimento de sistemas, a sua integração e a utilidade das aplicações governamentais dependem da adoção de tecnologias adequadas e compatíveis, de padrões técnicos e de diretrizes para interação com os usuários. </a:t>
            </a:r>
          </a:p>
          <a:p>
            <a:pPr marL="0" indent="0">
              <a:buNone/>
            </a:pPr>
            <a:r>
              <a:rPr lang="pt-BR" dirty="0"/>
              <a:t>Espirais de desenvolvimento: ter uma sequencia de versões para um serviço. </a:t>
            </a:r>
          </a:p>
          <a:p>
            <a:pPr marL="0" indent="0">
              <a:buNone/>
            </a:pPr>
            <a:r>
              <a:rPr lang="pt-BR" dirty="0"/>
              <a:t>Padrões técnicos: consenso acerca de padrões como TCP/IP, SMTP, HTML, XML, HTTP etc. </a:t>
            </a:r>
          </a:p>
          <a:p>
            <a:pPr marL="0" indent="0">
              <a:buNone/>
            </a:pPr>
            <a:r>
              <a:rPr lang="pt-BR" dirty="0"/>
              <a:t>Softwares abertos: trata problemas relacionados ao licenciamento de cópias de produtos de software para uso em milhares de equipamentos.</a:t>
            </a:r>
          </a:p>
          <a:p>
            <a:endParaRPr lang="pt-BR" dirty="0"/>
          </a:p>
          <a:p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3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1"/>
    </mc:Choice>
    <mc:Fallback xmlns="">
      <p:transition spd="slow" advTm="13617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Desemprego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123406"/>
            <a:ext cx="12087496" cy="5979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computação é a vilã do desemprego????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computação atua dos dois lados, mas a ênfase atribuída é do lado “vilão”. </a:t>
            </a:r>
          </a:p>
          <a:p>
            <a:pPr marL="0" indent="0">
              <a:buNone/>
            </a:pPr>
            <a:r>
              <a:rPr lang="pt-BR" dirty="0"/>
              <a:t>O processo de automação retira trabalho das pessoas, e muitas delas não tem como acompanhar tais evoluções. </a:t>
            </a:r>
          </a:p>
          <a:p>
            <a:pPr marL="0" indent="0">
              <a:buNone/>
            </a:pPr>
            <a:r>
              <a:rPr lang="pt-BR" dirty="0"/>
              <a:t>A venda de produtos pela internet contribui negativamente aos vendedores tradicionais que se sentem ameaçados. </a:t>
            </a:r>
          </a:p>
          <a:p>
            <a:pPr marL="0" indent="0">
              <a:buNone/>
            </a:pPr>
            <a:r>
              <a:rPr lang="pt-BR" dirty="0"/>
              <a:t>As máquinas fotográficas assustam o mercado dos filmes tradicionais. </a:t>
            </a:r>
          </a:p>
          <a:p>
            <a:pPr marL="0" indent="0">
              <a:buNone/>
            </a:pPr>
            <a:r>
              <a:rPr lang="pt-BR" dirty="0"/>
              <a:t>As bombas de gasolina automáticas, nas quais você mesmo abastece seu carro estão tirando o sono de muitos frentistas por aí. </a:t>
            </a:r>
          </a:p>
          <a:p>
            <a:pPr marL="0" indent="0">
              <a:buNone/>
            </a:pPr>
            <a:r>
              <a:rPr lang="pt-BR" dirty="0"/>
              <a:t>As catracas eletrônicas nos ônibus, caixas automáticos em bancos, </a:t>
            </a:r>
            <a:r>
              <a:rPr lang="pt-BR" dirty="0" err="1"/>
              <a:t>etc</a:t>
            </a:r>
            <a:r>
              <a:rPr lang="pt-BR" dirty="0"/>
              <a:t> !</a:t>
            </a:r>
          </a:p>
          <a:p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53"/>
    </mc:Choice>
    <mc:Fallback xmlns="">
      <p:transition spd="slow" advTm="6845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38" y="112576"/>
            <a:ext cx="11948158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Desemprego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123406"/>
            <a:ext cx="12087496" cy="5979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computação é a vilã do desemprego????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Muitas profissões desaparecem em função da atuação do profissional de automação e de informatização.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Porém, o que seria do mundo sem os profissionais da computação e sem as tecnologias???????</a:t>
            </a:r>
          </a:p>
          <a:p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9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00"/>
    </mc:Choice>
    <mc:Fallback xmlns="">
      <p:transition spd="slow" advTm="244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662" y="8645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Área da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047" y="1140824"/>
            <a:ext cx="11939450" cy="5651862"/>
          </a:xfrm>
        </p:spPr>
        <p:txBody>
          <a:bodyPr>
            <a:normAutofit/>
          </a:bodyPr>
          <a:lstStyle/>
          <a:p>
            <a:r>
              <a:rPr lang="pt-BR" dirty="0"/>
              <a:t>LinkedIn – de janeiro de 2017 a julho de 2021</a:t>
            </a:r>
          </a:p>
          <a:p>
            <a:r>
              <a:rPr lang="pt-BR" dirty="0">
                <a:solidFill>
                  <a:srgbClr val="333333"/>
                </a:solidFill>
                <a:latin typeface="glbOpenSans"/>
              </a:rPr>
              <a:t>A</a:t>
            </a:r>
            <a:r>
              <a:rPr lang="pt-BR" b="0" i="0" dirty="0">
                <a:solidFill>
                  <a:srgbClr val="333333"/>
                </a:solidFill>
                <a:effectLst/>
                <a:latin typeface="glbOpenSans"/>
              </a:rPr>
              <a:t>s áreas da tecnologia devem ser as principais responsáveis por movimentar as oportunidades no mercado de trabalho brasileiro em 2022.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glbOpenSans"/>
              </a:rPr>
              <a:t>Engenheiros de software, cientistas de dados, especialistas em segurança cibernética e gestores de tráfego são alguns dos cargos que serão mais demandados em 2022, de acordo com o estudo.</a:t>
            </a:r>
            <a:endParaRPr lang="pt-BR" dirty="0">
              <a:solidFill>
                <a:srgbClr val="333333"/>
              </a:solidFill>
              <a:latin typeface="glbOpenSans"/>
            </a:endParaRPr>
          </a:p>
          <a:p>
            <a:endParaRPr lang="pt-BR" dirty="0">
              <a:solidFill>
                <a:srgbClr val="333333"/>
              </a:solidFill>
              <a:latin typeface="glbOpenSan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3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974"/>
    </mc:Choice>
    <mc:Fallback xmlns="">
      <p:transition spd="slow" advTm="22197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662" y="8645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Empregos em 2022 – os 25 +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047" y="1140824"/>
            <a:ext cx="11939450" cy="56518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1Recrutador(a)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var(--font-family-book)"/>
              </a:rPr>
              <a:t>especializ</a:t>
            </a: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 em tecnologia</a:t>
            </a: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2Engenheiro(a) de confiabilidade de sites (SRE)</a:t>
            </a:r>
            <a:r>
              <a:rPr lang="pt-BR" dirty="0">
                <a:solidFill>
                  <a:srgbClr val="333333"/>
                </a:solidFill>
                <a:latin typeface="var(--font-family-book)"/>
              </a:rPr>
              <a:t> 	3</a:t>
            </a: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Engenheiro(a) de dados</a:t>
            </a: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4Especialista em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var(--font-family-book)"/>
              </a:rPr>
              <a:t>cibersegurança</a:t>
            </a: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			5Representante de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var(--font-family-book)"/>
              </a:rPr>
              <a:t>desenvolv</a:t>
            </a: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 de negócios</a:t>
            </a: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6Gestor(a) de tráfego					7Engenheiro(a) de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var(--font-family-book)"/>
              </a:rPr>
              <a:t>machine</a:t>
            </a: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var(--font-family-book)"/>
              </a:rPr>
              <a:t>learning</a:t>
            </a:r>
            <a:endParaRPr lang="pt-BR" b="0" i="0" dirty="0">
              <a:solidFill>
                <a:srgbClr val="333333"/>
              </a:solidFill>
              <a:effectLst/>
              <a:latin typeface="var(--font-family-book)"/>
            </a:endParaRP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8Pesquisador(a) em experiência do usuário		9Cientista de dados</a:t>
            </a: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10Analista de desenvolvimento de sistemas		11Engenheiro(a) de robótica</a:t>
            </a: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12Desenvolvedor(a) Back-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var(--font-family-book)"/>
              </a:rPr>
              <a:t>end</a:t>
            </a: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			13Gerente de engajamento</a:t>
            </a: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14Gerente de equipe de produto			15Engenheiro de QA (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var(--font-family-book)"/>
              </a:rPr>
              <a:t>Quality</a:t>
            </a: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var(--font-family-book)"/>
              </a:rPr>
              <a:t>Assurance</a:t>
            </a: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)</a:t>
            </a: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16Consultor(a) de gestão de dados			17Líder de experiência do cliente</a:t>
            </a: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18Analista de design					19Analista de soluções</a:t>
            </a: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20Analista de gestão de riscos			21Consultor(a) de design de produto</a:t>
            </a: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22Coordenador(a) de vendas internas		23Enfermeiro(a) intensivista</a:t>
            </a:r>
          </a:p>
          <a:p>
            <a:pPr marL="0" indent="0" algn="l" fontAlgn="auto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var(--font-family-book)"/>
              </a:rPr>
              <a:t>24Designer de conteúdo				25Instrutor(a) de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var(--font-family-book)"/>
              </a:rPr>
              <a:t>Agile</a:t>
            </a:r>
            <a:endParaRPr lang="pt-BR" b="0" i="0" dirty="0">
              <a:solidFill>
                <a:srgbClr val="333333"/>
              </a:solidFill>
              <a:effectLst/>
              <a:latin typeface="var(--font-family-book)"/>
            </a:endParaRPr>
          </a:p>
          <a:p>
            <a:pPr algn="l" fontAlgn="auto">
              <a:buFont typeface="+mj-lt"/>
              <a:buAutoNum type="arabicPeriod"/>
            </a:pPr>
            <a:endParaRPr lang="pt-BR" b="0" i="0" dirty="0">
              <a:solidFill>
                <a:srgbClr val="333333"/>
              </a:solidFill>
              <a:effectLst/>
              <a:latin typeface="var(--font-family-book)"/>
            </a:endParaRPr>
          </a:p>
          <a:p>
            <a:pPr algn="l" fontAlgn="auto">
              <a:buFont typeface="+mj-lt"/>
              <a:buAutoNum type="arabicPeriod"/>
            </a:pPr>
            <a:endParaRPr lang="pt-BR" b="0" i="0" dirty="0">
              <a:solidFill>
                <a:srgbClr val="333333"/>
              </a:solidFill>
              <a:effectLst/>
              <a:latin typeface="var(--font-family-book)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974"/>
    </mc:Choice>
    <mc:Fallback xmlns="">
      <p:transition spd="slow" advTm="22197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783" y="11257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Área da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924" y="1140823"/>
            <a:ext cx="11782697" cy="5573486"/>
          </a:xfrm>
        </p:spPr>
        <p:txBody>
          <a:bodyPr>
            <a:normAutofit/>
          </a:bodyPr>
          <a:lstStyle/>
          <a:p>
            <a:r>
              <a:rPr lang="pt-BR" dirty="0"/>
              <a:t>Diretrizes Curriculares MEC 1998 – divisão da área da Computação no Brasil</a:t>
            </a:r>
          </a:p>
          <a:p>
            <a:pPr lvl="1"/>
            <a:r>
              <a:rPr lang="pt-BR" dirty="0"/>
              <a:t>Engenharia da Computação</a:t>
            </a:r>
          </a:p>
          <a:p>
            <a:pPr lvl="1"/>
            <a:r>
              <a:rPr lang="pt-BR" dirty="0"/>
              <a:t>Ciência da Computação</a:t>
            </a:r>
          </a:p>
          <a:p>
            <a:pPr lvl="1"/>
            <a:r>
              <a:rPr lang="pt-BR" b="1" dirty="0"/>
              <a:t>Sistemas de Informação </a:t>
            </a:r>
            <a:r>
              <a:rPr lang="pt-BR" dirty="0"/>
              <a:t>e</a:t>
            </a:r>
          </a:p>
          <a:p>
            <a:pPr lvl="1"/>
            <a:r>
              <a:rPr lang="pt-BR" dirty="0"/>
              <a:t>Licenciatura em Informática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8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264"/>
    </mc:Choice>
    <mc:Fallback xmlns="">
      <p:transition spd="slow" advTm="14726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783" y="11257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Área da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924" y="1140823"/>
            <a:ext cx="11782697" cy="5573486"/>
          </a:xfrm>
        </p:spPr>
        <p:txBody>
          <a:bodyPr>
            <a:normAutofit/>
          </a:bodyPr>
          <a:lstStyle/>
          <a:p>
            <a:r>
              <a:rPr lang="pt-BR" dirty="0"/>
              <a:t>Os profissionais de SI:</a:t>
            </a:r>
          </a:p>
          <a:p>
            <a:pPr lvl="1"/>
            <a:r>
              <a:rPr lang="pt-BR" dirty="0"/>
              <a:t>criam, inovam e propõem soluções práticas, inteligentes e usuais dentro do ramo da Tecnologia da informação. </a:t>
            </a:r>
          </a:p>
          <a:p>
            <a:pPr lvl="1"/>
            <a:r>
              <a:rPr lang="pt-BR" dirty="0"/>
              <a:t>responsável por desenvolver e gerenciar programas informatizados que armazenam e compartilham dados</a:t>
            </a:r>
          </a:p>
          <a:p>
            <a:pPr lvl="1"/>
            <a:r>
              <a:rPr lang="pt-BR" dirty="0"/>
              <a:t>administram o fluxo de informações nas redes de computadores</a:t>
            </a:r>
          </a:p>
          <a:p>
            <a:endParaRPr lang="pt-BR" dirty="0"/>
          </a:p>
          <a:p>
            <a:pPr lvl="1"/>
            <a:r>
              <a:rPr lang="pt-BR" dirty="0"/>
              <a:t>Ampla área de conhecimento, estuda:</a:t>
            </a:r>
          </a:p>
          <a:p>
            <a:pPr lvl="2"/>
            <a:r>
              <a:rPr lang="pt-BR" dirty="0"/>
              <a:t> </a:t>
            </a:r>
            <a:r>
              <a:rPr lang="pt-BR" dirty="0">
                <a:hlinkClick r:id="rId2" tooltip="Informática"/>
              </a:rPr>
              <a:t>Informática</a:t>
            </a:r>
            <a:r>
              <a:rPr lang="pt-BR" dirty="0"/>
              <a:t>/</a:t>
            </a:r>
            <a:r>
              <a:rPr lang="pt-BR" dirty="0">
                <a:hlinkClick r:id="rId3" tooltip="Computação"/>
              </a:rPr>
              <a:t>Computação</a:t>
            </a:r>
            <a:r>
              <a:rPr lang="pt-BR" dirty="0"/>
              <a:t>,</a:t>
            </a:r>
          </a:p>
          <a:p>
            <a:pPr lvl="2"/>
            <a:r>
              <a:rPr lang="pt-BR" dirty="0"/>
              <a:t> </a:t>
            </a:r>
            <a:r>
              <a:rPr lang="pt-BR" dirty="0">
                <a:hlinkClick r:id="rId4" tooltip="Matemática"/>
              </a:rPr>
              <a:t>Matemática</a:t>
            </a:r>
            <a:r>
              <a:rPr lang="pt-BR" dirty="0"/>
              <a:t>, </a:t>
            </a:r>
          </a:p>
          <a:p>
            <a:pPr lvl="2"/>
            <a:r>
              <a:rPr lang="pt-BR" dirty="0">
                <a:hlinkClick r:id="rId5" tooltip="Direito"/>
              </a:rPr>
              <a:t>Direito</a:t>
            </a:r>
            <a:r>
              <a:rPr lang="pt-BR" dirty="0"/>
              <a:t>, </a:t>
            </a:r>
            <a:r>
              <a:rPr lang="pt-BR" dirty="0">
                <a:hlinkClick r:id="rId6" tooltip="Administração"/>
              </a:rPr>
              <a:t>Administração</a:t>
            </a:r>
            <a:r>
              <a:rPr lang="pt-BR" dirty="0"/>
              <a:t> e </a:t>
            </a:r>
            <a:r>
              <a:rPr lang="pt-BR" dirty="0">
                <a:hlinkClick r:id="rId7" tooltip="Psicologia"/>
              </a:rPr>
              <a:t>Psicologia</a:t>
            </a:r>
            <a:r>
              <a:rPr lang="pt-BR" dirty="0"/>
              <a:t>....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Atua  tanto na área tecnológica como atua com organizações e pessoas.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61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29"/>
    </mc:Choice>
    <mc:Fallback xmlns="">
      <p:transition spd="slow" advTm="15662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783" y="11257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Área da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297" y="1280160"/>
            <a:ext cx="11887199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7 principais áreas de TI em alta para empresas - 2017: (Empresas públicas e privadas)</a:t>
            </a:r>
            <a:endParaRPr lang="pt-BR" dirty="0"/>
          </a:p>
          <a:p>
            <a:pPr lvl="0"/>
            <a:r>
              <a:rPr lang="pt-BR" dirty="0"/>
              <a:t>Segurança da </a:t>
            </a:r>
            <a:r>
              <a:rPr lang="pt-BR" b="1" dirty="0"/>
              <a:t>Informação</a:t>
            </a:r>
            <a:r>
              <a:rPr lang="pt-BR" dirty="0"/>
              <a:t>. A segurança é uma das </a:t>
            </a:r>
            <a:r>
              <a:rPr lang="pt-BR" b="1" dirty="0"/>
              <a:t>principais áreas</a:t>
            </a:r>
            <a:r>
              <a:rPr lang="pt-BR" dirty="0"/>
              <a:t> no setor de TI. ...</a:t>
            </a:r>
          </a:p>
          <a:p>
            <a:pPr lvl="0"/>
            <a:r>
              <a:rPr lang="pt-BR" dirty="0"/>
              <a:t>Administração de banco de dados. ...</a:t>
            </a:r>
          </a:p>
          <a:p>
            <a:pPr lvl="0"/>
            <a:r>
              <a:rPr lang="pt-BR" dirty="0"/>
              <a:t>Administração de redes. ...</a:t>
            </a:r>
          </a:p>
          <a:p>
            <a:pPr lvl="0"/>
            <a:r>
              <a:rPr lang="pt-BR" dirty="0"/>
              <a:t>Qualidade de software. ...</a:t>
            </a:r>
          </a:p>
          <a:p>
            <a:pPr lvl="0"/>
            <a:r>
              <a:rPr lang="pt-BR" dirty="0"/>
              <a:t>Especialistas em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. ...</a:t>
            </a:r>
          </a:p>
          <a:p>
            <a:pPr lvl="0"/>
            <a:r>
              <a:rPr lang="pt-BR" dirty="0"/>
              <a:t>Programação. ...</a:t>
            </a:r>
          </a:p>
          <a:p>
            <a:pPr lvl="0"/>
            <a:r>
              <a:rPr lang="pt-BR" dirty="0"/>
              <a:t>Suporte técnico.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6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01"/>
    </mc:Choice>
    <mc:Fallback xmlns="">
      <p:transition spd="slow" advTm="5360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783" y="11257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LEI DE INFORMÁTICA – 8248 DE 23/10/1991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297" y="1280160"/>
            <a:ext cx="11887199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Art. 2º - A Politica Nacional de Informática tem por objetivo a capacitação nacional das atividades de informática, em proveito ao desenvolvimento social, cultural, político, tecnológico e econômico da sociedade brasileira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Estimula a competitividade e capacitação das empresas brasileiras na informática e automação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7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01"/>
    </mc:Choice>
    <mc:Fallback xmlns="">
      <p:transition spd="slow" advTm="5360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783" y="11257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RESERVA DE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297" y="1280160"/>
            <a:ext cx="11887199" cy="489680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1977 – 1991 – Criar industrias locais de tecnologia de ponta</a:t>
            </a:r>
          </a:p>
          <a:p>
            <a:endParaRPr lang="pt-BR" dirty="0"/>
          </a:p>
          <a:p>
            <a:r>
              <a:rPr lang="pt-BR" dirty="0"/>
              <a:t>A falta de coordenação e de instrumentos levou a reserva de mercado ao fracasso, não atingindo os objetivos</a:t>
            </a:r>
          </a:p>
        </p:txBody>
      </p:sp>
    </p:spTree>
    <p:extLst>
      <p:ext uri="{BB962C8B-B14F-4D97-AF65-F5344CB8AC3E}">
        <p14:creationId xmlns:p14="http://schemas.microsoft.com/office/powerpoint/2010/main" val="40811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01"/>
    </mc:Choice>
    <mc:Fallback xmlns="">
      <p:transition spd="slow" advTm="5360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1875</Words>
  <Application>Microsoft Office PowerPoint</Application>
  <PresentationFormat>Widescreen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glbOpenSans</vt:lpstr>
      <vt:lpstr>Symbol</vt:lpstr>
      <vt:lpstr>var(--font-family-book)</vt:lpstr>
      <vt:lpstr>Tema do Office</vt:lpstr>
      <vt:lpstr>Mercado de trabalho</vt:lpstr>
      <vt:lpstr>Área da Computação</vt:lpstr>
      <vt:lpstr>Área da Computação</vt:lpstr>
      <vt:lpstr>Empregos em 2022 – os 25 +</vt:lpstr>
      <vt:lpstr>Área da Computação</vt:lpstr>
      <vt:lpstr>Área da Computação</vt:lpstr>
      <vt:lpstr>Área da Computação</vt:lpstr>
      <vt:lpstr>LEI DE INFORMÁTICA – 8248 DE 23/10/1991</vt:lpstr>
      <vt:lpstr>RESERVA DE MERCADO</vt:lpstr>
      <vt:lpstr>Comitê Gestor da Internet - Brasil</vt:lpstr>
      <vt:lpstr>Comitê Gestor da Internet – CGI - Brasil</vt:lpstr>
      <vt:lpstr>Princípios Para Governança e Uso da Internet Brasil </vt:lpstr>
      <vt:lpstr>Princípios Para Governança e Uso da Internet Brasil </vt:lpstr>
      <vt:lpstr>Princípios Para Governança e Uso da Internet Brasil </vt:lpstr>
      <vt:lpstr>Educação na Sociedade da Informação</vt:lpstr>
      <vt:lpstr>Governo ao alcance de todos</vt:lpstr>
      <vt:lpstr>Governo ao alcance de todos</vt:lpstr>
      <vt:lpstr>Aplicações Governamentais</vt:lpstr>
      <vt:lpstr>Informações e serviços aos Cidadãos via internet</vt:lpstr>
      <vt:lpstr>Informações e serviços aos Cidadãos via internet</vt:lpstr>
      <vt:lpstr>Legislação Adequada</vt:lpstr>
      <vt:lpstr>Informações e Infra-estrutura de Redes - Governo</vt:lpstr>
      <vt:lpstr>Desemprego</vt:lpstr>
      <vt:lpstr>Desemprego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de trabalho</dc:title>
  <dc:creator>patta</dc:creator>
  <cp:lastModifiedBy>Marilee</cp:lastModifiedBy>
  <cp:revision>25</cp:revision>
  <cp:lastPrinted>2021-02-25T22:54:55Z</cp:lastPrinted>
  <dcterms:created xsi:type="dcterms:W3CDTF">2021-02-25T17:58:30Z</dcterms:created>
  <dcterms:modified xsi:type="dcterms:W3CDTF">2024-08-01T17:50:24Z</dcterms:modified>
</cp:coreProperties>
</file>