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8" r:id="rId5"/>
    <p:sldId id="274" r:id="rId6"/>
    <p:sldId id="261" r:id="rId7"/>
    <p:sldId id="277" r:id="rId8"/>
    <p:sldId id="275" r:id="rId9"/>
    <p:sldId id="279" r:id="rId10"/>
    <p:sldId id="280" r:id="rId11"/>
    <p:sldId id="264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660"/>
  </p:normalViewPr>
  <p:slideViewPr>
    <p:cSldViewPr snapToGrid="0">
      <p:cViewPr>
        <p:scale>
          <a:sx n="70" d="100"/>
          <a:sy n="70" d="100"/>
        </p:scale>
        <p:origin x="6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BF773-B2E2-4DDC-BD84-503916060D33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3CCD46-8F57-4105-A12B-B9602AE137A1}">
      <dgm:prSet/>
      <dgm:spPr/>
      <dgm:t>
        <a:bodyPr/>
        <a:lstStyle/>
        <a:p>
          <a:r>
            <a:rPr lang="pt-BR" dirty="0"/>
            <a:t>Levantamento de Requisitos</a:t>
          </a:r>
          <a:endParaRPr lang="en-US" dirty="0"/>
        </a:p>
      </dgm:t>
    </dgm:pt>
    <dgm:pt modelId="{E846450F-BF64-463C-8266-7823844BC3AD}" type="parTrans" cxnId="{2B4FAA29-549D-43FD-A9D9-AAB0E1D11FCF}">
      <dgm:prSet/>
      <dgm:spPr/>
      <dgm:t>
        <a:bodyPr/>
        <a:lstStyle/>
        <a:p>
          <a:endParaRPr lang="en-US"/>
        </a:p>
      </dgm:t>
    </dgm:pt>
    <dgm:pt modelId="{7A591565-F6C9-4794-8AE6-67F6943BFB58}" type="sibTrans" cxnId="{2B4FAA29-549D-43FD-A9D9-AAB0E1D11FCF}">
      <dgm:prSet/>
      <dgm:spPr/>
      <dgm:t>
        <a:bodyPr/>
        <a:lstStyle/>
        <a:p>
          <a:endParaRPr lang="en-US"/>
        </a:p>
      </dgm:t>
    </dgm:pt>
    <dgm:pt modelId="{8C2B749B-E4BF-410F-A056-86C96C59C791}">
      <dgm:prSet/>
      <dgm:spPr/>
      <dgm:t>
        <a:bodyPr/>
        <a:lstStyle/>
        <a:p>
          <a:r>
            <a:rPr lang="en-US" dirty="0"/>
            <a:t>5W1H</a:t>
          </a:r>
        </a:p>
      </dgm:t>
    </dgm:pt>
    <dgm:pt modelId="{56264400-3AEF-4498-9255-FE1B610F5EA8}" type="parTrans" cxnId="{ABFD8CCC-4163-4AA5-8773-3BC04AF5210B}">
      <dgm:prSet/>
      <dgm:spPr/>
      <dgm:t>
        <a:bodyPr/>
        <a:lstStyle/>
        <a:p>
          <a:endParaRPr lang="en-US"/>
        </a:p>
      </dgm:t>
    </dgm:pt>
    <dgm:pt modelId="{6AABB384-1024-495A-98D6-4F1B6AAC271E}" type="sibTrans" cxnId="{ABFD8CCC-4163-4AA5-8773-3BC04AF5210B}">
      <dgm:prSet/>
      <dgm:spPr/>
      <dgm:t>
        <a:bodyPr/>
        <a:lstStyle/>
        <a:p>
          <a:endParaRPr lang="en-US"/>
        </a:p>
      </dgm:t>
    </dgm:pt>
    <dgm:pt modelId="{176D6179-9B9C-4B32-AA56-53719FDD3387}">
      <dgm:prSet/>
      <dgm:spPr/>
      <dgm:t>
        <a:bodyPr/>
        <a:lstStyle/>
        <a:p>
          <a:r>
            <a:rPr lang="pt-BR" dirty="0"/>
            <a:t>EAP</a:t>
          </a:r>
          <a:endParaRPr lang="en-US" dirty="0"/>
        </a:p>
      </dgm:t>
    </dgm:pt>
    <dgm:pt modelId="{637D0061-3290-47B4-8624-B5B90D7BE6BB}" type="parTrans" cxnId="{9E5C18CF-C4BF-46E9-8386-4882A670733D}">
      <dgm:prSet/>
      <dgm:spPr/>
      <dgm:t>
        <a:bodyPr/>
        <a:lstStyle/>
        <a:p>
          <a:endParaRPr lang="en-US"/>
        </a:p>
      </dgm:t>
    </dgm:pt>
    <dgm:pt modelId="{5DDE2C3A-7166-4EE3-B449-26948A2747DB}" type="sibTrans" cxnId="{9E5C18CF-C4BF-46E9-8386-4882A670733D}">
      <dgm:prSet/>
      <dgm:spPr/>
      <dgm:t>
        <a:bodyPr/>
        <a:lstStyle/>
        <a:p>
          <a:endParaRPr lang="en-US"/>
        </a:p>
      </dgm:t>
    </dgm:pt>
    <dgm:pt modelId="{193BC3D6-D46C-492C-B35E-FB5FFF383074}">
      <dgm:prSet/>
      <dgm:spPr/>
      <dgm:t>
        <a:bodyPr/>
        <a:lstStyle/>
        <a:p>
          <a:r>
            <a:rPr lang="en-US" dirty="0"/>
            <a:t>Diagrama de Caso de Uso</a:t>
          </a:r>
        </a:p>
      </dgm:t>
    </dgm:pt>
    <dgm:pt modelId="{7D957AFB-096B-48CF-A334-DB71B100F541}" type="parTrans" cxnId="{5896EA2B-F249-4C22-BFF8-3003861DFBD8}">
      <dgm:prSet/>
      <dgm:spPr/>
      <dgm:t>
        <a:bodyPr/>
        <a:lstStyle/>
        <a:p>
          <a:endParaRPr lang="pt-BR"/>
        </a:p>
      </dgm:t>
    </dgm:pt>
    <dgm:pt modelId="{03F140A3-D0C8-433B-A92E-F7687B3FDDD1}" type="sibTrans" cxnId="{5896EA2B-F249-4C22-BFF8-3003861DFBD8}">
      <dgm:prSet/>
      <dgm:spPr/>
      <dgm:t>
        <a:bodyPr/>
        <a:lstStyle/>
        <a:p>
          <a:endParaRPr lang="pt-BR"/>
        </a:p>
      </dgm:t>
    </dgm:pt>
    <dgm:pt modelId="{AD5A299D-6C9B-40BE-B4B3-4FCBDC9372A8}">
      <dgm:prSet/>
      <dgm:spPr/>
      <dgm:t>
        <a:bodyPr/>
        <a:lstStyle/>
        <a:p>
          <a:r>
            <a:rPr lang="en-US" dirty="0"/>
            <a:t>Diagrama de Classe</a:t>
          </a:r>
        </a:p>
      </dgm:t>
    </dgm:pt>
    <dgm:pt modelId="{6FA9869F-6E7A-42AF-9519-7442B1DC3DAC}" type="parTrans" cxnId="{AB8AD7E5-1AE0-4D29-998B-A0C8D70A989D}">
      <dgm:prSet/>
      <dgm:spPr/>
      <dgm:t>
        <a:bodyPr/>
        <a:lstStyle/>
        <a:p>
          <a:endParaRPr lang="pt-BR"/>
        </a:p>
      </dgm:t>
    </dgm:pt>
    <dgm:pt modelId="{D30A1FCE-D8E9-41E0-B493-04149D1EFA45}" type="sibTrans" cxnId="{AB8AD7E5-1AE0-4D29-998B-A0C8D70A989D}">
      <dgm:prSet/>
      <dgm:spPr/>
      <dgm:t>
        <a:bodyPr/>
        <a:lstStyle/>
        <a:p>
          <a:endParaRPr lang="pt-BR"/>
        </a:p>
      </dgm:t>
    </dgm:pt>
    <dgm:pt modelId="{C3EA570C-12C8-4810-A018-D6B5411E47D2}" type="pres">
      <dgm:prSet presAssocID="{63CBF773-B2E2-4DDC-BD84-503916060D33}" presName="diagram" presStyleCnt="0">
        <dgm:presLayoutVars>
          <dgm:dir/>
          <dgm:resizeHandles val="exact"/>
        </dgm:presLayoutVars>
      </dgm:prSet>
      <dgm:spPr/>
    </dgm:pt>
    <dgm:pt modelId="{77566399-CB90-44F4-9D9C-50572A61CABB}" type="pres">
      <dgm:prSet presAssocID="{FE3CCD46-8F57-4105-A12B-B9602AE137A1}" presName="node" presStyleLbl="node1" presStyleIdx="0" presStyleCnt="5">
        <dgm:presLayoutVars>
          <dgm:bulletEnabled val="1"/>
        </dgm:presLayoutVars>
      </dgm:prSet>
      <dgm:spPr/>
    </dgm:pt>
    <dgm:pt modelId="{5E221A63-3E14-4665-9D56-12A873958DBD}" type="pres">
      <dgm:prSet presAssocID="{7A591565-F6C9-4794-8AE6-67F6943BFB58}" presName="sibTrans" presStyleCnt="0"/>
      <dgm:spPr/>
    </dgm:pt>
    <dgm:pt modelId="{718370F4-9DB5-4EB8-88FF-9E7CAAE64C46}" type="pres">
      <dgm:prSet presAssocID="{8C2B749B-E4BF-410F-A056-86C96C59C791}" presName="node" presStyleLbl="node1" presStyleIdx="1" presStyleCnt="5">
        <dgm:presLayoutVars>
          <dgm:bulletEnabled val="1"/>
        </dgm:presLayoutVars>
      </dgm:prSet>
      <dgm:spPr/>
    </dgm:pt>
    <dgm:pt modelId="{30652975-05C1-4CCB-B305-7F22FCBD9F6F}" type="pres">
      <dgm:prSet presAssocID="{6AABB384-1024-495A-98D6-4F1B6AAC271E}" presName="sibTrans" presStyleCnt="0"/>
      <dgm:spPr/>
    </dgm:pt>
    <dgm:pt modelId="{1F0BE726-C152-4BE4-A802-1AD545D0AA51}" type="pres">
      <dgm:prSet presAssocID="{176D6179-9B9C-4B32-AA56-53719FDD3387}" presName="node" presStyleLbl="node1" presStyleIdx="2" presStyleCnt="5">
        <dgm:presLayoutVars>
          <dgm:bulletEnabled val="1"/>
        </dgm:presLayoutVars>
      </dgm:prSet>
      <dgm:spPr/>
    </dgm:pt>
    <dgm:pt modelId="{8A9CB04F-7687-44F7-A97E-9B07DBBB8722}" type="pres">
      <dgm:prSet presAssocID="{5DDE2C3A-7166-4EE3-B449-26948A2747DB}" presName="sibTrans" presStyleCnt="0"/>
      <dgm:spPr/>
    </dgm:pt>
    <dgm:pt modelId="{9182FA47-1491-4275-BB95-6F1292C179C8}" type="pres">
      <dgm:prSet presAssocID="{193BC3D6-D46C-492C-B35E-FB5FFF383074}" presName="node" presStyleLbl="node1" presStyleIdx="3" presStyleCnt="5">
        <dgm:presLayoutVars>
          <dgm:bulletEnabled val="1"/>
        </dgm:presLayoutVars>
      </dgm:prSet>
      <dgm:spPr/>
    </dgm:pt>
    <dgm:pt modelId="{A4194144-AA72-4257-A8A5-46D3DE8ECA35}" type="pres">
      <dgm:prSet presAssocID="{03F140A3-D0C8-433B-A92E-F7687B3FDDD1}" presName="sibTrans" presStyleCnt="0"/>
      <dgm:spPr/>
    </dgm:pt>
    <dgm:pt modelId="{0F101AC1-4E9E-4AD5-9B5F-DB2BCC4B2DC9}" type="pres">
      <dgm:prSet presAssocID="{AD5A299D-6C9B-40BE-B4B3-4FCBDC9372A8}" presName="node" presStyleLbl="node1" presStyleIdx="4" presStyleCnt="5">
        <dgm:presLayoutVars>
          <dgm:bulletEnabled val="1"/>
        </dgm:presLayoutVars>
      </dgm:prSet>
      <dgm:spPr/>
    </dgm:pt>
  </dgm:ptLst>
  <dgm:cxnLst>
    <dgm:cxn modelId="{509C1307-E1D7-425C-9776-BAFA8D898A80}" type="presOf" srcId="{FE3CCD46-8F57-4105-A12B-B9602AE137A1}" destId="{77566399-CB90-44F4-9D9C-50572A61CABB}" srcOrd="0" destOrd="0" presId="urn:microsoft.com/office/officeart/2005/8/layout/default"/>
    <dgm:cxn modelId="{2B4FAA29-549D-43FD-A9D9-AAB0E1D11FCF}" srcId="{63CBF773-B2E2-4DDC-BD84-503916060D33}" destId="{FE3CCD46-8F57-4105-A12B-B9602AE137A1}" srcOrd="0" destOrd="0" parTransId="{E846450F-BF64-463C-8266-7823844BC3AD}" sibTransId="{7A591565-F6C9-4794-8AE6-67F6943BFB58}"/>
    <dgm:cxn modelId="{5896EA2B-F249-4C22-BFF8-3003861DFBD8}" srcId="{63CBF773-B2E2-4DDC-BD84-503916060D33}" destId="{193BC3D6-D46C-492C-B35E-FB5FFF383074}" srcOrd="3" destOrd="0" parTransId="{7D957AFB-096B-48CF-A334-DB71B100F541}" sibTransId="{03F140A3-D0C8-433B-A92E-F7687B3FDDD1}"/>
    <dgm:cxn modelId="{51405245-A1AD-4C01-8034-0B7BCF8D3DFC}" type="presOf" srcId="{8C2B749B-E4BF-410F-A056-86C96C59C791}" destId="{718370F4-9DB5-4EB8-88FF-9E7CAAE64C46}" srcOrd="0" destOrd="0" presId="urn:microsoft.com/office/officeart/2005/8/layout/default"/>
    <dgm:cxn modelId="{D001C347-AE4B-49CD-A2C9-3E001216E2F3}" type="presOf" srcId="{176D6179-9B9C-4B32-AA56-53719FDD3387}" destId="{1F0BE726-C152-4BE4-A802-1AD545D0AA51}" srcOrd="0" destOrd="0" presId="urn:microsoft.com/office/officeart/2005/8/layout/default"/>
    <dgm:cxn modelId="{202B1E48-CCF9-4BBF-AB92-0C8264777103}" type="presOf" srcId="{AD5A299D-6C9B-40BE-B4B3-4FCBDC9372A8}" destId="{0F101AC1-4E9E-4AD5-9B5F-DB2BCC4B2DC9}" srcOrd="0" destOrd="0" presId="urn:microsoft.com/office/officeart/2005/8/layout/default"/>
    <dgm:cxn modelId="{47EB3A7A-A9F8-4A2D-A153-A4DBB399FE83}" type="presOf" srcId="{193BC3D6-D46C-492C-B35E-FB5FFF383074}" destId="{9182FA47-1491-4275-BB95-6F1292C179C8}" srcOrd="0" destOrd="0" presId="urn:microsoft.com/office/officeart/2005/8/layout/default"/>
    <dgm:cxn modelId="{8CAC9681-E4CE-4666-81BF-2DD1737C0C41}" type="presOf" srcId="{63CBF773-B2E2-4DDC-BD84-503916060D33}" destId="{C3EA570C-12C8-4810-A018-D6B5411E47D2}" srcOrd="0" destOrd="0" presId="urn:microsoft.com/office/officeart/2005/8/layout/default"/>
    <dgm:cxn modelId="{ABFD8CCC-4163-4AA5-8773-3BC04AF5210B}" srcId="{63CBF773-B2E2-4DDC-BD84-503916060D33}" destId="{8C2B749B-E4BF-410F-A056-86C96C59C791}" srcOrd="1" destOrd="0" parTransId="{56264400-3AEF-4498-9255-FE1B610F5EA8}" sibTransId="{6AABB384-1024-495A-98D6-4F1B6AAC271E}"/>
    <dgm:cxn modelId="{9E5C18CF-C4BF-46E9-8386-4882A670733D}" srcId="{63CBF773-B2E2-4DDC-BD84-503916060D33}" destId="{176D6179-9B9C-4B32-AA56-53719FDD3387}" srcOrd="2" destOrd="0" parTransId="{637D0061-3290-47B4-8624-B5B90D7BE6BB}" sibTransId="{5DDE2C3A-7166-4EE3-B449-26948A2747DB}"/>
    <dgm:cxn modelId="{AB8AD7E5-1AE0-4D29-998B-A0C8D70A989D}" srcId="{63CBF773-B2E2-4DDC-BD84-503916060D33}" destId="{AD5A299D-6C9B-40BE-B4B3-4FCBDC9372A8}" srcOrd="4" destOrd="0" parTransId="{6FA9869F-6E7A-42AF-9519-7442B1DC3DAC}" sibTransId="{D30A1FCE-D8E9-41E0-B493-04149D1EFA45}"/>
    <dgm:cxn modelId="{A570C8A5-0764-4DDE-B4CE-CCDF8B3E9D84}" type="presParOf" srcId="{C3EA570C-12C8-4810-A018-D6B5411E47D2}" destId="{77566399-CB90-44F4-9D9C-50572A61CABB}" srcOrd="0" destOrd="0" presId="urn:microsoft.com/office/officeart/2005/8/layout/default"/>
    <dgm:cxn modelId="{82839EA7-CC8F-4549-9B0E-EB754F75348A}" type="presParOf" srcId="{C3EA570C-12C8-4810-A018-D6B5411E47D2}" destId="{5E221A63-3E14-4665-9D56-12A873958DBD}" srcOrd="1" destOrd="0" presId="urn:microsoft.com/office/officeart/2005/8/layout/default"/>
    <dgm:cxn modelId="{C4AA4993-2942-440D-8661-BE3F9AD0A73A}" type="presParOf" srcId="{C3EA570C-12C8-4810-A018-D6B5411E47D2}" destId="{718370F4-9DB5-4EB8-88FF-9E7CAAE64C46}" srcOrd="2" destOrd="0" presId="urn:microsoft.com/office/officeart/2005/8/layout/default"/>
    <dgm:cxn modelId="{57FEC5B5-E1AF-4E9D-97B4-EB1C32F701C5}" type="presParOf" srcId="{C3EA570C-12C8-4810-A018-D6B5411E47D2}" destId="{30652975-05C1-4CCB-B305-7F22FCBD9F6F}" srcOrd="3" destOrd="0" presId="urn:microsoft.com/office/officeart/2005/8/layout/default"/>
    <dgm:cxn modelId="{D3E4F0EF-A6D7-490B-BE9D-EBB22707DEB3}" type="presParOf" srcId="{C3EA570C-12C8-4810-A018-D6B5411E47D2}" destId="{1F0BE726-C152-4BE4-A802-1AD545D0AA51}" srcOrd="4" destOrd="0" presId="urn:microsoft.com/office/officeart/2005/8/layout/default"/>
    <dgm:cxn modelId="{BD5A00E6-D438-40A6-975C-C503F49A4E1D}" type="presParOf" srcId="{C3EA570C-12C8-4810-A018-D6B5411E47D2}" destId="{8A9CB04F-7687-44F7-A97E-9B07DBBB8722}" srcOrd="5" destOrd="0" presId="urn:microsoft.com/office/officeart/2005/8/layout/default"/>
    <dgm:cxn modelId="{C2B1B2CD-9631-420B-A730-FCC4FE551E1A}" type="presParOf" srcId="{C3EA570C-12C8-4810-A018-D6B5411E47D2}" destId="{9182FA47-1491-4275-BB95-6F1292C179C8}" srcOrd="6" destOrd="0" presId="urn:microsoft.com/office/officeart/2005/8/layout/default"/>
    <dgm:cxn modelId="{3D1A868E-FA0D-4A19-AD1F-0720EF9FC67F}" type="presParOf" srcId="{C3EA570C-12C8-4810-A018-D6B5411E47D2}" destId="{A4194144-AA72-4257-A8A5-46D3DE8ECA35}" srcOrd="7" destOrd="0" presId="urn:microsoft.com/office/officeart/2005/8/layout/default"/>
    <dgm:cxn modelId="{4389BED3-5650-4C43-A80D-07F76BC61DCE}" type="presParOf" srcId="{C3EA570C-12C8-4810-A018-D6B5411E47D2}" destId="{0F101AC1-4E9E-4AD5-9B5F-DB2BCC4B2DC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66399-CB90-44F4-9D9C-50572A61CABB}">
      <dsp:nvSpPr>
        <dsp:cNvPr id="0" name=""/>
        <dsp:cNvSpPr/>
      </dsp:nvSpPr>
      <dsp:spPr>
        <a:xfrm>
          <a:off x="499616" y="71"/>
          <a:ext cx="2654565" cy="15927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Levantamento de Requisitos</a:t>
          </a:r>
          <a:endParaRPr lang="en-US" sz="3200" kern="1200" dirty="0"/>
        </a:p>
      </dsp:txBody>
      <dsp:txXfrm>
        <a:off x="499616" y="71"/>
        <a:ext cx="2654565" cy="1592739"/>
      </dsp:txXfrm>
    </dsp:sp>
    <dsp:sp modelId="{718370F4-9DB5-4EB8-88FF-9E7CAAE64C46}">
      <dsp:nvSpPr>
        <dsp:cNvPr id="0" name=""/>
        <dsp:cNvSpPr/>
      </dsp:nvSpPr>
      <dsp:spPr>
        <a:xfrm>
          <a:off x="3419638" y="71"/>
          <a:ext cx="2654565" cy="1592739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5W1H</a:t>
          </a:r>
        </a:p>
      </dsp:txBody>
      <dsp:txXfrm>
        <a:off x="3419638" y="71"/>
        <a:ext cx="2654565" cy="1592739"/>
      </dsp:txXfrm>
    </dsp:sp>
    <dsp:sp modelId="{1F0BE726-C152-4BE4-A802-1AD545D0AA51}">
      <dsp:nvSpPr>
        <dsp:cNvPr id="0" name=""/>
        <dsp:cNvSpPr/>
      </dsp:nvSpPr>
      <dsp:spPr>
        <a:xfrm>
          <a:off x="499616" y="1858267"/>
          <a:ext cx="2654565" cy="1592739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EAP</a:t>
          </a:r>
          <a:endParaRPr lang="en-US" sz="3200" kern="1200" dirty="0"/>
        </a:p>
      </dsp:txBody>
      <dsp:txXfrm>
        <a:off x="499616" y="1858267"/>
        <a:ext cx="2654565" cy="1592739"/>
      </dsp:txXfrm>
    </dsp:sp>
    <dsp:sp modelId="{9182FA47-1491-4275-BB95-6F1292C179C8}">
      <dsp:nvSpPr>
        <dsp:cNvPr id="0" name=""/>
        <dsp:cNvSpPr/>
      </dsp:nvSpPr>
      <dsp:spPr>
        <a:xfrm>
          <a:off x="3419638" y="1858267"/>
          <a:ext cx="2654565" cy="1592739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Diagrama de Caso de Uso</a:t>
          </a:r>
        </a:p>
      </dsp:txBody>
      <dsp:txXfrm>
        <a:off x="3419638" y="1858267"/>
        <a:ext cx="2654565" cy="1592739"/>
      </dsp:txXfrm>
    </dsp:sp>
    <dsp:sp modelId="{0F101AC1-4E9E-4AD5-9B5F-DB2BCC4B2DC9}">
      <dsp:nvSpPr>
        <dsp:cNvPr id="0" name=""/>
        <dsp:cNvSpPr/>
      </dsp:nvSpPr>
      <dsp:spPr>
        <a:xfrm>
          <a:off x="1959627" y="3716463"/>
          <a:ext cx="2654565" cy="1592739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Diagrama de Classe</a:t>
          </a:r>
        </a:p>
      </dsp:txBody>
      <dsp:txXfrm>
        <a:off x="1959627" y="3716463"/>
        <a:ext cx="2654565" cy="159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58DC2-E572-410C-86E0-7C42D8CA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2457D8-2804-489F-9F5F-9285CD281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98B18-C2F3-43BB-B771-70E640B9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414D96-1296-4629-9D20-15C6A939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D510E-2722-4F01-8B1B-3BAF958A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8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2CC63-000B-4761-ACDD-B1A2C2E6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7B98BD-BAD7-485B-A232-814AA8F3F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02BD7-B595-4240-A7B1-B145BE45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52569-5F52-41DC-A393-659C9D19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DD4FC-BD17-4918-A529-367DB9D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68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E6CA88-00EC-449F-BF3D-28CCDAC33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063B8D-777F-4126-A8AC-840091AA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89B03-FA59-46A8-BCD3-E4D9ADA1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5BE23-42CD-42E7-8333-33528E1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0E075-B1E1-4ED2-A49A-078B3051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4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8AC4C-1137-4D9B-89A8-6A55561C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DFF0B-A759-4141-A2A3-1698D364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D5415-5341-4362-A092-C577B00F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4C90A-948E-4A58-836D-B3532164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685CA-4BAD-4071-8923-D2AB2381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4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02814-9855-432D-BDB5-60ECF101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432E1-5EB2-475D-8F63-C93969C83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F1610-419E-4FD1-BB63-EC1ED0D9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F6C3D2-5F12-4B02-BA44-340150BB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62E943-6BF0-4406-A333-2BCF6CD8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77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5222-50D7-4814-8BE3-AA7E8F23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66ECA-63A7-43A7-B2E9-0C2CEFE6F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2F83A6-098D-4E12-A1B5-4CB9008B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BE2E2-126C-4501-9765-8E91E67F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EF7D02-495A-41C6-B5F3-0F8CE1C5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957E20-8C76-4260-ADDF-6A3C6F7C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4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D20AC-E818-4299-BCC0-9FDBE9C0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A5FB8F-8146-4256-8680-5E7ECFD94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7DC05C-09E3-415C-8B9D-DC563A57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636F7B-8B57-4266-A365-BC90F3046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3756D-7D04-4453-8D58-61D0B3C5A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F40E58-2ADF-4CA6-88D8-925DCE67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09644F-58BB-410A-AF5E-5A61B9F7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7D5269-E3DA-4B57-ACAD-5D214FD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F7C33-1284-4C4D-84D3-D3A80111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58C1D-BD23-4864-9838-041EB54B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3BDFDD-897F-46C2-B982-67A808BB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50938C-35AB-439B-8980-FBCA8234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0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02AD2-CDDD-4402-B274-58654036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0BF220-2584-47C7-A701-72452EB6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5FF6B2-5B39-422F-85F8-96ED9D9F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ABF6-410E-416B-BD0C-854C0E65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57D14-9A24-4D7F-AA5F-D3C8424F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84A52-CDCA-406C-94F0-C60943EF7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860F0A-70C9-4041-9FB1-48E3EE4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C19B4C-63BE-4B33-8165-2B3F15D9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D5311-9062-4796-A4C9-F5471E6D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C1C4-F1F8-4F35-BCF8-CA3E2B30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0B889F-075D-4BF8-B4DA-2DF2E3C60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DAC2CD-3717-44EC-84C3-2C46645D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E52DC-2F90-4D67-932C-65591B1F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25D6D3-DAB2-4EAA-B624-258C0C5E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8120DA-4E4C-4BA8-A0CE-619EC7DB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41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EC9169-D569-4696-A357-CA898DD8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BFF282-9EC4-4B58-96D5-FABCCAB8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EAF39F-73D1-46B7-83B3-6B60587C3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1C4-BD2A-4EB9-A701-10C4EF32B1B3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D9A8F-C007-43C7-913F-931EAAD2F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512BE-D699-4B3C-8757-9E1DFAA7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955B-809A-4E48-89B7-0E5064528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57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isetas multicoloridas penduradas no armário">
            <a:extLst>
              <a:ext uri="{FF2B5EF4-FFF2-40B4-BE49-F238E27FC236}">
                <a16:creationId xmlns:a16="http://schemas.microsoft.com/office/drawing/2014/main" id="{F7F1CD81-7583-4AC7-A951-D8169D0EF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C037EF-137F-4652-BD99-26DF7396A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t-BR" sz="6600">
                <a:solidFill>
                  <a:srgbClr val="FFFFFF"/>
                </a:solidFill>
              </a:rPr>
              <a:t>MODA’US LOJA VIRTUAL SOBRE MODA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978B1-D9F0-469D-A85E-79A0D00C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Ramon Luiz Souza</a:t>
            </a:r>
          </a:p>
          <a:p>
            <a:endParaRPr lang="pt-BR">
              <a:solidFill>
                <a:srgbClr val="FFFFFF"/>
              </a:solidFill>
            </a:endParaRPr>
          </a:p>
          <a:p>
            <a:r>
              <a:rPr lang="pt-BR">
                <a:solidFill>
                  <a:srgbClr val="FFFFFF"/>
                </a:solidFill>
              </a:rPr>
              <a:t>Orientador: Prof. Me. Ely Fernando do Prado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4A5EB-76A1-428E-9383-CF6DF9E3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6920" y="2730138"/>
            <a:ext cx="4358769" cy="1353626"/>
          </a:xfrm>
        </p:spPr>
        <p:txBody>
          <a:bodyPr anchor="b">
            <a:normAutofit/>
          </a:bodyPr>
          <a:lstStyle/>
          <a:p>
            <a:pPr algn="r"/>
            <a:r>
              <a:rPr lang="pt-BR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Empreendedorismo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8296C2DB-ABCC-4D63-B8F9-28B27A7C9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018698"/>
            <a:ext cx="8059651" cy="5682547"/>
          </a:xfrm>
        </p:spPr>
      </p:pic>
      <p:pic>
        <p:nvPicPr>
          <p:cNvPr id="13" name="Imagem 12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B5F4084D-0545-44E2-80BC-8BC54DB22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0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3756"/>
            <a:ext cx="3900973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dos Artefatos da Engenharia de Software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E1105B5-7CA9-4365-ACD4-8477BFDB6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447852"/>
              </p:ext>
            </p:extLst>
          </p:nvPr>
        </p:nvGraphicFramePr>
        <p:xfrm>
          <a:off x="4644639" y="1548721"/>
          <a:ext cx="6573821" cy="530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Imagem 27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1FE9670F-1433-42B1-A96F-1E554AE41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3756"/>
            <a:ext cx="3900973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 de Requisitos</a:t>
            </a:r>
          </a:p>
        </p:txBody>
      </p:sp>
      <p:graphicFrame>
        <p:nvGraphicFramePr>
          <p:cNvPr id="20" name="Espaço Reservado para Conteúdo 19">
            <a:extLst>
              <a:ext uri="{FF2B5EF4-FFF2-40B4-BE49-F238E27FC236}">
                <a16:creationId xmlns:a16="http://schemas.microsoft.com/office/drawing/2014/main" id="{C3CDF044-F367-4589-BD91-FEEFA3D5D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551432"/>
              </p:ext>
            </p:extLst>
          </p:nvPr>
        </p:nvGraphicFramePr>
        <p:xfrm>
          <a:off x="4037824" y="-3"/>
          <a:ext cx="8154176" cy="684786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4077088">
                  <a:extLst>
                    <a:ext uri="{9D8B030D-6E8A-4147-A177-3AD203B41FA5}">
                      <a16:colId xmlns:a16="http://schemas.microsoft.com/office/drawing/2014/main" val="2222374168"/>
                    </a:ext>
                  </a:extLst>
                </a:gridCol>
                <a:gridCol w="4077088">
                  <a:extLst>
                    <a:ext uri="{9D8B030D-6E8A-4147-A177-3AD203B41FA5}">
                      <a16:colId xmlns:a16="http://schemas.microsoft.com/office/drawing/2014/main" val="1176622626"/>
                    </a:ext>
                  </a:extLst>
                </a:gridCol>
              </a:tblGrid>
              <a:tr h="218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Requisitos Funcionais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</a:rPr>
                        <a:t>Requisitos Não Funcionais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3973737706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1638132572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Escolher tamanho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Logar ou cadastrar na loja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1456798413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1262589899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Descrição: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2932406051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3903175289"/>
                  </a:ext>
                </a:extLst>
              </a:tr>
              <a:tr h="4487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</a:rPr>
                        <a:t>O sistema fornecerá a opção da escolha de tamanho do produto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O sistema fornecerá a opção de logar na loja caso já tenha uma conta ou cadastrar uma nova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1652567454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4195977377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Adicionar ao carrinho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Cálculo de frete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664325454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3154266774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Descrição: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Descrição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435770246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1835112312"/>
                  </a:ext>
                </a:extLst>
              </a:tr>
              <a:tr h="4487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</a:rPr>
                        <a:t>O sistema fornecerá a opção de adicionar ao carrinho os produtos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O sistema fornecerá a opção de cálculo de frete para usuário logado ou não cadastrado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2383677990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1863992242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Finalizar compra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3106376260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4040391385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Descrição: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3162208764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2518760482"/>
                  </a:ext>
                </a:extLst>
              </a:tr>
              <a:tr h="6788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O sistema fornecerá um botão após o usuário adicionar ao carrinho para prosseguir com a finalização da compra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681431177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2190165439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Meio de pagamento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143565739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2355405417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Descrição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90303672"/>
                  </a:ext>
                </a:extLst>
              </a:tr>
              <a:tr h="2186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2911962111"/>
                  </a:ext>
                </a:extLst>
              </a:tr>
              <a:tr h="6788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>
                          <a:effectLst/>
                        </a:rPr>
                        <a:t>É inserido um meio de pagamento para que o usuário possa prosseguir com o pagamento do produto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62" marR="29862" marT="0" marB="0" anchor="ctr"/>
                </a:tc>
                <a:extLst>
                  <a:ext uri="{0D108BD9-81ED-4DB2-BD59-A6C34878D82A}">
                    <a16:rowId xmlns:a16="http://schemas.microsoft.com/office/drawing/2014/main" val="169455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3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3756"/>
            <a:ext cx="3900973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5W1H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DB831F4-5473-4F0F-B029-8C34754EE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51" y="3059197"/>
            <a:ext cx="8005311" cy="1170760"/>
          </a:xfrm>
          <a:prstGeom prst="rect">
            <a:avLst/>
          </a:prstGeom>
        </p:spPr>
      </p:pic>
      <p:pic>
        <p:nvPicPr>
          <p:cNvPr id="16" name="Imagem 15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A78AC3C3-3319-464A-A1D3-0765B6820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3756"/>
            <a:ext cx="3900973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</p:txBody>
      </p:sp>
      <p:pic>
        <p:nvPicPr>
          <p:cNvPr id="16" name="Imagem 15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A78AC3C3-3319-464A-A1D3-0765B682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6972BE50-5F0B-45BA-B123-A4FE0F31E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7824" y="1549479"/>
            <a:ext cx="8062313" cy="426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9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3756"/>
            <a:ext cx="3900973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</a:t>
            </a:r>
          </a:p>
        </p:txBody>
      </p:sp>
      <p:pic>
        <p:nvPicPr>
          <p:cNvPr id="16" name="Imagem 15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A78AC3C3-3319-464A-A1D3-0765B682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8B1F6D62-44D1-4A79-AEC2-A497E15AE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52859" y="1683756"/>
            <a:ext cx="8139141" cy="4133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32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6925" y="1683756"/>
            <a:ext cx="43447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pic>
        <p:nvPicPr>
          <p:cNvPr id="16" name="Imagem 15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A78AC3C3-3319-464A-A1D3-0765B682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544A99-5E36-4D17-94C9-33CCA728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55" y="1583140"/>
            <a:ext cx="8111345" cy="47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3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6925" y="1683756"/>
            <a:ext cx="43447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pic>
        <p:nvPicPr>
          <p:cNvPr id="16" name="Imagem 15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A78AC3C3-3319-464A-A1D3-0765B682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AD12CBE8-83F5-4638-84B9-387B9ABA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38" y="161505"/>
            <a:ext cx="4444569" cy="653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6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6925" y="1683756"/>
            <a:ext cx="43447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da Implementação</a:t>
            </a:r>
          </a:p>
        </p:txBody>
      </p:sp>
      <p:pic>
        <p:nvPicPr>
          <p:cNvPr id="16" name="Imagem 15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A78AC3C3-3319-464A-A1D3-0765B682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08C1763-909E-4A86-9370-3A58AEAB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738" y="2964702"/>
            <a:ext cx="10515600" cy="4351338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Bora para o vídeo explicativo?</a:t>
            </a:r>
          </a:p>
        </p:txBody>
      </p:sp>
    </p:spTree>
    <p:extLst>
      <p:ext uri="{BB962C8B-B14F-4D97-AF65-F5344CB8AC3E}">
        <p14:creationId xmlns:p14="http://schemas.microsoft.com/office/powerpoint/2010/main" val="228467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6925" y="1683756"/>
            <a:ext cx="43447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pic>
        <p:nvPicPr>
          <p:cNvPr id="16" name="Imagem 15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A78AC3C3-3319-464A-A1D3-0765B682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08C1763-909E-4A86-9370-3A58AEAB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138" y="1919021"/>
            <a:ext cx="7944910" cy="51742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Objetivo Principal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Melhorias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93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ED5144-E3E4-4CB7-B97E-C3ACEE1A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CA003-9C0F-4EE6-8B5D-D612B22D2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66114"/>
            <a:ext cx="7155318" cy="5546047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Referencial Teórico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Visão Empreendedora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dos Artefatos da Engenharia de Software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da implementação 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Sofware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pic>
        <p:nvPicPr>
          <p:cNvPr id="19" name="Imagem 18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004FA904-6B42-4210-9BD1-0982FA04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6925" y="1683756"/>
            <a:ext cx="43447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pic>
        <p:nvPicPr>
          <p:cNvPr id="16" name="Imagem 15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A78AC3C3-3319-464A-A1D3-0765B682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08C1763-909E-4A86-9370-3A58AEAB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138" y="1919021"/>
            <a:ext cx="7944910" cy="51742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Objetivo Principal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Melhorias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164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6925" y="1683756"/>
            <a:ext cx="43447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pic>
        <p:nvPicPr>
          <p:cNvPr id="16" name="Imagem 15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A78AC3C3-3319-464A-A1D3-0765B682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08C1763-909E-4A86-9370-3A58AEAB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452" y="1768896"/>
            <a:ext cx="7944910" cy="5174239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AMORIM,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BIANCO,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Patricia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Material didático em mídia digital: transposição de uma apostila do Colégio Dom Bosco para Tablet Computer. 2011. Trabalho de Conclusão de Curso. Universidade Federal do Paraná, 2011.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2021. Disponível em: &lt;https://flutter.dev/docs/development/data-and-backend/firebase/&gt;. Acesso em: 29 mar. 2021.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MENDONÇA,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Helbert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Garcia de. E-commerce. 2016. IPTEC – Revista Inovação, Projetos e Tecnologias – IPTEC. 4, (2).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-dez. 2016. Pp. 240-251.</a:t>
            </a:r>
          </a:p>
          <a:p>
            <a:pPr>
              <a:spcAft>
                <a:spcPts val="60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SOUZA, Ramon. Repositório contendo documentação, código-fonte e pesquisas realizadas para o projeto. Disponível em: &lt;https://github.com/RamonLzSouza/tcc-moda-us /&gt;. Acesso em: 30 out. 2021. </a:t>
            </a:r>
          </a:p>
          <a:p>
            <a:pPr marL="0" indent="0" algn="l">
              <a:spcAft>
                <a:spcPts val="600"/>
              </a:spcAft>
              <a:buNone/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5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AC12-7982-4114-9F97-E728338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Muito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m 15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A78AC3C3-3319-464A-A1D3-0765B682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8" y="2156888"/>
            <a:ext cx="5836650" cy="26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1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6F2F00-0070-404A-80CE-F1E71F4D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01C53-24C3-4240-933C-B7EC914E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519505" cy="5546047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Devido a pandemia do Covid-19 a procura por inovações nas empresas para poder driblar o prejuízo aumentou a procura de soluções tecnológicas e como alternativa buscada nessa pesquisa é a implementação de um aplicativo possibilitando proporcionar aos comerciantes de produtos de moda um número maior de usuários e, consequentemente, dar outras possibilidades de vendas. </a:t>
            </a:r>
          </a:p>
        </p:txBody>
      </p:sp>
      <p:pic>
        <p:nvPicPr>
          <p:cNvPr id="15" name="Imagem 14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63B3ADD0-7945-415B-9515-729C2FE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6F2F00-0070-404A-80CE-F1E71F4D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01C53-24C3-4240-933C-B7EC914E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555" y="649480"/>
            <a:ext cx="7615646" cy="5546047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aplicativo pretende ajudar os pequenos comerciantes a atingir o máximo de consumidores utilizando a tecnologia, oferecendo uma solução prática, simples, e funcional que possa trazer grandes resultados.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Trazendo inovação e tecnologia para o negócio da comercialização de produtos de moda.</a:t>
            </a:r>
          </a:p>
        </p:txBody>
      </p:sp>
      <p:pic>
        <p:nvPicPr>
          <p:cNvPr id="15" name="Imagem 14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5E68B425-F7FD-4CA4-AE7F-897560CD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69B572-BDD7-4B83-A741-04A1EB79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CD700-5981-4B4D-9B65-A3148BCE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086" y="645836"/>
            <a:ext cx="7129192" cy="5546047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motivação para este projeto, pretende-se ajudar os pequenos comerciantes a atingir o máximo de consumidores utilizando a tecnologia, oferecendo uma solução prática, simples, e funcional que possa trazer grandes resultados.</a:t>
            </a:r>
          </a:p>
        </p:txBody>
      </p:sp>
      <p:pic>
        <p:nvPicPr>
          <p:cNvPr id="15" name="Imagem 14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91231BF0-8D11-43CC-A5CB-DFD40BBC8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594E16-86EE-481A-8744-7EEDB1DB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87" y="1250994"/>
            <a:ext cx="3743872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Procedimentos Metodológicos</a:t>
            </a:r>
            <a:b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BB54D-8E71-439E-8508-102E68A8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45836"/>
            <a:ext cx="7050815" cy="5546047"/>
          </a:xfrm>
        </p:spPr>
        <p:txBody>
          <a:bodyPr anchor="ctr">
            <a:norm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Será feito na linguagem de programação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Dart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utilizando o framework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consumindo o banco de dados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Para o planejamento do projeto serão criados diagramas da UML, e utilização da metodologia Scrum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Kanbam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modelo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empreendedorismo.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5" name="Imagem 14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519A45D2-DED5-45C8-9E04-C31CB226D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594E16-86EE-481A-8744-7EEDB1DB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6855"/>
            <a:ext cx="3900973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Referencial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BB54D-8E71-439E-8508-102E68A8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913965"/>
            <a:ext cx="7442906" cy="5968154"/>
          </a:xfrm>
        </p:spPr>
        <p:txBody>
          <a:bodyPr anchor="ctr">
            <a:normAutofit fontScale="25000" lnSpcReduction="20000"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E-Commerce (Mendonça, 2016)</a:t>
            </a:r>
          </a:p>
          <a:p>
            <a:pPr marL="0" indent="0" algn="just">
              <a:buNone/>
            </a:pP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	E-Commerce é a abreviação de </a:t>
            </a:r>
            <a:r>
              <a:rPr lang="pt-BR" sz="8000" i="1" dirty="0" err="1">
                <a:latin typeface="Arial" panose="020B0604020202020204" pitchFamily="34" charset="0"/>
                <a:cs typeface="Arial" panose="020B0604020202020204" pitchFamily="34" charset="0"/>
              </a:rPr>
              <a:t>eletronic</a:t>
            </a:r>
            <a:r>
              <a:rPr lang="pt-BR" sz="8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0" i="1" dirty="0" err="1">
                <a:latin typeface="Arial" panose="020B0604020202020204" pitchFamily="34" charset="0"/>
                <a:cs typeface="Arial" panose="020B0604020202020204" pitchFamily="34" charset="0"/>
              </a:rPr>
              <a:t>commerce</a:t>
            </a: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, que traduzindo para o português significa comércio eletrônico. Fortaleceu-se muito com a chegada da internet, facilitando processos de compras e vendas. Atualmente são comercializadas diversas categorias, dentre elas estão carros, casas, obras de artes, iates e qualquer outro tipo de produto de luxo. O </a:t>
            </a:r>
            <a:r>
              <a:rPr lang="pt-BR" sz="8000" i="1" dirty="0" err="1"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 abrange uma gama bem diversificada de negócios, sites para consumidores de leilões, bens e serviços e organizações.</a:t>
            </a:r>
          </a:p>
          <a:p>
            <a:pPr algn="just"/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Aplicativos Móveis (</a:t>
            </a:r>
            <a:r>
              <a:rPr lang="it-IT" sz="8000" dirty="0">
                <a:latin typeface="Arial" panose="020B0604020202020204" pitchFamily="34" charset="0"/>
                <a:cs typeface="Arial" panose="020B0604020202020204" pitchFamily="34" charset="0"/>
              </a:rPr>
              <a:t>Amorin e Bianco, 2011, p.66)</a:t>
            </a:r>
          </a:p>
          <a:p>
            <a:pPr marL="0" indent="0" algn="just">
              <a:buNone/>
            </a:pP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	Os famosos Apps, sigla em inglês do termo </a:t>
            </a:r>
            <a:r>
              <a:rPr lang="pt-BR" sz="8000" i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, ou melhor dizendo aplicativos, são definidos de uma maneira mais geral como uma coleção de ferramentas, ou instrumentos que ajuda e deixa mais prático a realização de diversos fins. Sabendo disto </a:t>
            </a:r>
            <a:r>
              <a:rPr lang="pt-BR" sz="8000" dirty="0" err="1">
                <a:latin typeface="Arial" panose="020B0604020202020204" pitchFamily="34" charset="0"/>
                <a:cs typeface="Arial" panose="020B0604020202020204" pitchFamily="34" charset="0"/>
              </a:rPr>
              <a:t>Amorin</a:t>
            </a: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 e Bianco (2011, p.66) afirma: “aplicativos para dispositivos móveis, são programas desenvolvidos especificamente para o sistema operacional que permitem a interação e navegação utilizando um dispositivo móvel”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5" name="Imagem 14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392240D4-2668-4DBE-9839-B9876F03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4A5EB-76A1-428E-9383-CF6DF9E3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Referencial</a:t>
            </a:r>
            <a:r>
              <a:rPr lang="pt-BR" sz="4000" dirty="0">
                <a:solidFill>
                  <a:srgbClr val="FFFFFF"/>
                </a:solidFill>
              </a:rPr>
              <a:t> </a:t>
            </a:r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A5FE0-C2FF-40E2-ABD2-DBBF9B75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151" y="1311525"/>
            <a:ext cx="7590468" cy="5536337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Em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(Oliveira, 2016)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Descreve WINDMILL (2020, p.3) que,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um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mobile (Kit de Desenvolvimento de Software Móvel) e open-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que é desenvolvido pela Google, onde sua base e sua essência é sobre induzir todos a criar belos dispositivos móveis. Mesmo para quem veio do mundo do desenvolvimento web ou do desenvolvimento móvel nativo,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se torna ainda mais fácil para a criação de aplicativos móveis de um jeito mais íntimo e simplificado.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BANCO DE DADOS DA GOOGLE: FIREBASE	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De acordo com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(2021),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uma plataforma onde pode desenvolver aplicações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-as-a-Service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que fornece serviços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que são hospedados, se tornando um banco de dados em tempo real.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bastante compatível com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se tornando de fácil desenvolvimento. Afirma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(2021) “é uma plataforma online do Google que possui diversas ferramentas”</a:t>
            </a:r>
          </a:p>
        </p:txBody>
      </p:sp>
      <p:pic>
        <p:nvPicPr>
          <p:cNvPr id="13" name="Imagem 12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B5F4084D-0545-44E2-80BC-8BC54DB22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4A5EB-76A1-428E-9383-CF6DF9E3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6920" y="2730138"/>
            <a:ext cx="4358769" cy="1353626"/>
          </a:xfrm>
        </p:spPr>
        <p:txBody>
          <a:bodyPr anchor="b">
            <a:normAutofit/>
          </a:bodyPr>
          <a:lstStyle/>
          <a:p>
            <a:pPr algn="r"/>
            <a:r>
              <a:rPr lang="pt-BR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Empreendedorismo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A5FE0-C2FF-40E2-ABD2-DBBF9B75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619" y="507504"/>
            <a:ext cx="7625581" cy="6154553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O Business Model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mais conhecido como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é uma ferramenta de planejamento estratégico, que permite desenvolver e esboçar modelos de negócio novos ou existentes, ele fornece um olhar do negócio contendo todos os nove elementos que toda organização possui, em forma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post-it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ele descreve e dá uma visão geral do modelo de negócio da organização</a:t>
            </a:r>
          </a:p>
        </p:txBody>
      </p:sp>
      <p:pic>
        <p:nvPicPr>
          <p:cNvPr id="13" name="Imagem 12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B5F4084D-0545-44E2-80BC-8BC54DB22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53" y="-24119"/>
            <a:ext cx="3778167" cy="17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59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1017</Words>
  <Application>Microsoft Office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Tema do Office</vt:lpstr>
      <vt:lpstr>MODA’US LOJA VIRTUAL SOBRE MODA </vt:lpstr>
      <vt:lpstr>Conteúdo</vt:lpstr>
      <vt:lpstr>Introdução</vt:lpstr>
      <vt:lpstr>Objetivos</vt:lpstr>
      <vt:lpstr>Justificativa</vt:lpstr>
      <vt:lpstr>Procedimentos Metodológicos </vt:lpstr>
      <vt:lpstr>Referencial teórico</vt:lpstr>
      <vt:lpstr>Referencial teórico</vt:lpstr>
      <vt:lpstr>Empreendedorismo</vt:lpstr>
      <vt:lpstr>Empreendedorismo</vt:lpstr>
      <vt:lpstr>Resultados dos Artefatos da Engenharia de Software</vt:lpstr>
      <vt:lpstr>Levantamento de Requisitos</vt:lpstr>
      <vt:lpstr>5W1H</vt:lpstr>
      <vt:lpstr>Diagrama de Caso de Uso</vt:lpstr>
      <vt:lpstr>Diagrama de Classe</vt:lpstr>
      <vt:lpstr>Banco de Dados</vt:lpstr>
      <vt:lpstr>Desenvolvimento</vt:lpstr>
      <vt:lpstr>Resultados da Implementação</vt:lpstr>
      <vt:lpstr>Considerações Finais</vt:lpstr>
      <vt:lpstr>Considerações Finais</vt:lpstr>
      <vt:lpstr>Referências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Daniel Facciolo Pires</dc:creator>
  <cp:lastModifiedBy>Ramon Souza</cp:lastModifiedBy>
  <cp:revision>12</cp:revision>
  <dcterms:created xsi:type="dcterms:W3CDTF">2020-08-19T22:47:03Z</dcterms:created>
  <dcterms:modified xsi:type="dcterms:W3CDTF">2021-10-30T05:58:16Z</dcterms:modified>
</cp:coreProperties>
</file>