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65" r:id="rId6"/>
    <p:sldId id="273" r:id="rId7"/>
    <p:sldId id="272" r:id="rId8"/>
    <p:sldId id="270" r:id="rId9"/>
    <p:sldId id="271" r:id="rId10"/>
    <p:sldId id="263" r:id="rId11"/>
    <p:sldId id="264" r:id="rId12"/>
  </p:sldIdLst>
  <p:sldSz cx="9144000" cy="5143500" type="screen16x9"/>
  <p:notesSz cx="6858000" cy="9144000"/>
  <p:embeddedFontLst>
    <p:embeddedFont>
      <p:font typeface="Titillium Web" pitchFamily="2" charset="77"/>
      <p:regular r:id="rId14"/>
      <p:bold r:id="rId15"/>
      <p:italic r:id="rId16"/>
      <p:boldItalic r:id="rId17"/>
    </p:embeddedFont>
    <p:embeddedFont>
      <p:font typeface="Titillium Web ExtraLigh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915AC4-BD70-4856-94A7-FDF29CE569A9}">
  <a:tblStyle styleId="{D2915AC4-BD70-4856-94A7-FDF29CE56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4:43:09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77 24575,'8'0'0,"-2"0"0,1 0 0,-2 0 0,0-2 0,3 1 0,0 1 0,35 12 0,-25-7 0,48 14 0,-50-17 0,18 7 0,10-2 0,-25-3 0,60 6 0,-30-10 0,1 3 0,2-3 0,-44 0 0,11 0 0,-2 0 0,3 2 0,-1-2 0,7 7 0,23-10 0,-21 4 0,19-6 0,-35 2 0,-3-1 0,1 2 0,-2-2 0,-3 4 0,21 0 0,-16 0 0,30 0 0,-31 0 0,31-3 0,-30 3 0,28-3 0,-30 3 0,13 0 0,-15 0 0,4 0 0,-4 0 0,-1 0 0,2 0 0,-1 0 0,2 0 0,-3 0 0,-5 0 0,-3 0 0,-3 0 0,-25-4 0,20 0 0,-17-1 0,22 3 0,-13 2 0,5 0 0,-20-5 0,20 4 0,-21-9 0,23 9 0,-36-8 0,34 8 0,-17-4 0,2 3 0,-8-4 0,2 3 0,-15-4 0,38 6 0,-32-6 0,23 6 0,-17-4 0,20 5 0,-13-4 0,20 2 0,-16-5 0,15 7 0,-8-3 0,11 3 0,-10-2 0,12 2 0,-10-3 0,10 3 0,-3 0 0,5 0 0,4 0 0,4 0 0,1 3 0,3-3 0,-5 7 0,4-6 0,6 6 0,-5-6 0,19 3 0,-18-3 0,30 4 0,-28-5 0,27 7 0,-28-6 0,42 8 0,-37-7 0,23 2 0,5 1 0,-27-2 0,64 9 0,-65-8 0,61 8 0,-59-11 0,49 8 0,-36-7 0,7 2 0,-22-4 0,-16 0 0,-7 0 0,-1 0 0,-1 0 0,-13-2 0,12 1 0,-10-1 0,-29-3 0,28 4-3392,-41-4 0,-2-2 3392,32 3-2269,-43-1 1,2 0 2268,48 2-1517,-34 1 0,3 1 1517,36 1 0,-49 0 0,51 0 3034,-3 0-3034,16 0 4537,15 0-4537,-3 0 6784,3 0-6784,-1 0 0,-1 0 0,9 4 0,-11 0 0,10 1 0,-8 0 0,-3-5 0,-1 2 0,-10-2 0,0 0 0,-16-9 0,12 7 0,-36-12 0,39 8 0,-43-5 0,44 3 0,-18 3 0,9-2 0,6 6 0,1-4 0,9 5 0,6-2 0,-1 1 0,-1-1 0,2 2 0,3 0 0,12 0 0,-9 0 0,19 2 0,-22-1 0,23 1 0,-20-2 0,25 2 0,-25-1 0,15 1 0,-19-2 0,2 0 0,-3 0 0,-4 4 0,3-2 0,3 5 0,-2-7 0,20 5 0,-17-2 0,47 4 0,-42-4 0,66 10 0,-64-11 0,74 12 0,-74-13 0,67 4 0,-69-5 0,40 0 0,-43 0 0,13 0 0,-15 0 0,7 0 0,-9 0 0,3-5 0,-5 4 0,4-4 0,-2 5 0,12 0 0,-12 0 0,17-2 0,-16 1 0,20-3 0,-19 3 0,26 1 0,-25 1 0,27-4 0,-28 2 0,31-6 0,-30 6 0,28 1 0,-30 1 0,6 6 0,-14-6 0,-5 4 0,-1-5 0,-2 0 0,-11-3 0,10 3 0,-34-5 0,32 4 0,-50-1 0,47 2 0,-58-2 0,55 1 0,-63-8 0,61 5 0,-27-4 0,8 3 0,28 0 0,-44-3 0,32-3 0,-5 5 0,-9-1 0,24 7 0,-31-5 0,30 5 0,-44-5 0,44 4 0,-51-6 0,52 6 0,-50 1 0,48 1 0,-34 4 0,37-5 0,-23 0 0,25 0 0,-19 0 0,22-3 0,-22 3 0,22-2 0,-23 2 0,22 0 0,-20 2 0,17-2 0,-10 3 0,11-3 0,11 0 0,0 0 0,8 0 0,-3 0 0,4 0 0,25 4 0,-19 0 0,50 8 0,-53-8 0,65 9 0,-66-9 0,31 4 0,7 4 0,-31-10-3392,32 5 0,0 0 3392,-29-6-4537,72 10 4537,-77-9-162,49 7 162,-56-8 0,20 4 0,-25-5 4456,-1 7-4456,-3-3 6664,-2 3-6664,0-2 363,-2-2-363,-4-1 0,3 3 0,-4-4 0,4 6 0,-2-6 0,-10 3 0,7-1 0,-20 0 0,17-1 0,-28 1 0,27-3 0,-24 3 0,25-3 0,-6 0 0,9 0 0,3 0 0,-12 0 0,9 0 0,-21-3 0,9 0 0,0 0 0,-9 1 0,23-3 0,-26 7 0,25-7 0,-20 10 0,18-4 0,-13 3 0,12-3 0,-17 1 0,20-2 0,-13 0 0,12 0 0,-1 5 0,5-6 0,4 7 0,0-5 0,0-1 0,0 4 0,2-8 0,1 6 0,2-5 0,5 3 0,-4 0 0,22 5 0,-18-4 0,44 6 0,-39-6 0,69 6 0,-64-6 0,71 8 0,-77-8 0,63 4 0,-63-5 0,37 0 0,-43 0 0,9 0 0,-17 0 0,-2 0 0,-4-3 0,-2 3 0,3-2 0,-22-1 0,17 3 0,-14-5 0,-14 0 0,25 1 0,-68-10 0,63 12 0,-67-10 0,70 11 0,-53-6 0,47 2 0,-13-1 0,20 1 0,11 7 0,-2-1 0,2 1 0,-5-2 0,2 0 0,-1 0 0,-1 0 0,0 0 0,0 0 0,3-2 0,-12 1 0,11-1 0,-27 2 0,26-2 0,-24 1 0,26-1 0,-3 2 0,7-5 0,8 4 0,-4-4 0,2 5 0,7 2 0,-5-1 0,5 1 0,-2 1 0,1-1 0,0 1 0,8 0 0,-11-3 0,13 4 0,-14-3 0,12 6 0,-10-6 0,18 1 0,-16-2 0,20 2 0,-26 4 0,9 2 0,5-2 0,-1 0 0,7-5 0,-9 4 0,-11-5 0,1 3 0,1-3 0,-1 0 0,1 0 0,-4 2 0,0 3 0,-3 1 0,-3-1 0,0-3 0,-4-2 0,1 0 0,-2 0 0,1 0 0,1 0 0,-14 0 0,10 0 0,-15 3 0,14-3 0,-9 3 0,8-3 0,-8-3 0,8 3 0,-5 0 0,8 0 0,-3 0 0,8 2 0,-3-4 0,4 4 0,-4-9 0,3 3 0,-12-3 0,13 0 0,-18 5 0,16-2 0,-10 1 0,12 0 0,-7 1 0,7-1 0,0 3 0,6 0 0,5 0 0,2-2 0,21 8 0,-17-6 0,44 9 0,-41-6 0,50 4 0,-50-3 0,18 0 0,7-4 0,-21 9-6784,67-5 6784,-66 5-2269,31-7 1,-1-2 2268,-33 0-1517,33-1 0,0 0 1517,-36 0 0,63-1 0,-50 4 0,8-4 3034,-14 2-3034,-17-3 4537,4 0-4537,-1 3 6784,5-2-6784,-7 1 0,14-1 0,-13 2 0,6 0 0,-9 0 0,1 0 0,1 0 0,1 0 0,-2 5 0,8-4 0,-10 4 0,9-5 0,-15 0 0,-4 0 0,-3 0 0,-31-5 0,24 4 0,-53-11 0,53 10 0,-24-5 0,-10 2 0,31 2 0,-56-9 0,64 8 0,-27-4 0,31 8 0,-6 0 0,13 0 0,0 0 0,8 0 0,2 0 0,-1 0 0,7 0 0,-9 0 0,15 3 0,-15-3 0,22 5 0,-21-9 0,37 7 0,-31-5 0,45 5 0,-45 0 0,19-3 0,-5 7 0,-17-6 0,43 6 0,-43-7 0,39 2 0,-29-1 0,6 1 0,1-2 0,-22-4 0,21 2 0,-23-5 0,14 5 0,-14-1 0,6 0 0,-7 6 0,4-3 0,-9 2 0,4-6 0,-7 3 0,5-6 0,-3 4 0,3-3 0,-2 3 0,-3 1 0,1-3 0,-1 2 0,3-2 0,-3 0 0,1 2 0,-3-5 0,2 5 0,-3-2 0,0 5 0,-9-5 0,9 4 0,-21-1 0,21 2 0,-33 0 0,31 0 0,-17-2 0,1-1 0,13 3 0,-35-10 0,35 8 0,-25-9 0,30 10 0,-12-2 0,14 4 0,-1 1 0,4 3 0,1-6 0,4 5 0,-2-9 0,5 4 0,0-1 0,-1-3 0,3 4 0,-4-4 0,-1 3 0,3 1 0,-2-1 0,2-3 0,3 4 0,-3-8 0,3 8 0,-3-4 0,0 5 0,3 0 0,-2 0 0,1 0 0,-2 0 0,5 2 0,-3-1 0,0 4 0,-2-5 0,-2 2 0,6 1 0,-2-3 0,0 7 0,-2-6 0,-5 6 0,5-6 0,-2 4 0,4-5 0,-3 5 0,5-9 0,-5 5 0,3-4 0,1 4 0,-3 1 0,3-2 0,-3 0 0,5 5 0,-4-4 0,6 4 0,-8-1 0,3-3 0,-11 4 0,3-5 0,-7 0 0,3 0 0,-1 0 0,-1 0 0,1 0 0,-2 0 0,3 0 0,7 0 0,3 0 0,4 0 0,1 0 0,-5 0 0,5 2 0,-6-1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03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4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3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da5554cde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da5554cde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da5554cd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da5554cd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328825" y="614950"/>
            <a:ext cx="82587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Evolution of </a:t>
            </a:r>
            <a:b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Terrorist Attacks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2"/>
          <p:cNvSpPr txBox="1">
            <a:spLocks noGrp="1"/>
          </p:cNvSpPr>
          <p:nvPr>
            <p:ph type="title"/>
          </p:nvPr>
        </p:nvSpPr>
        <p:spPr>
          <a:xfrm>
            <a:off x="310250" y="1865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FINAL REMARKS</a:t>
            </a:r>
            <a:endParaRPr sz="4800" dirty="0"/>
          </a:p>
        </p:txBody>
      </p:sp>
      <p:sp>
        <p:nvSpPr>
          <p:cNvPr id="881" name="Google Shape;881;p22"/>
          <p:cNvSpPr txBox="1">
            <a:spLocks noGrp="1"/>
          </p:cNvSpPr>
          <p:nvPr>
            <p:ph type="body" idx="1"/>
          </p:nvPr>
        </p:nvSpPr>
        <p:spPr>
          <a:xfrm>
            <a:off x="729005" y="1240953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FUTURE CONSIDERATION: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DETAILED TACTIC EXAMINATION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PRESENCE OF US FORCES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FOREIGN SUPPORT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REPORT SUMMARY NLP</a:t>
            </a:r>
            <a:endParaRPr dirty="0"/>
          </a:p>
        </p:txBody>
      </p:sp>
      <p:sp>
        <p:nvSpPr>
          <p:cNvPr id="882" name="Google Shape;882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88" name="Google Shape;888;p23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889" name="Google Shape;889;p23"/>
          <p:cNvSpPr txBox="1">
            <a:spLocks noGrp="1"/>
          </p:cNvSpPr>
          <p:nvPr>
            <p:ph type="body" idx="1"/>
          </p:nvPr>
        </p:nvSpPr>
        <p:spPr>
          <a:xfrm>
            <a:off x="101050" y="1967225"/>
            <a:ext cx="51657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GitHub repo:</a:t>
            </a:r>
            <a:endParaRPr dirty="0"/>
          </a:p>
          <a:p>
            <a:pPr marL="0" lvl="0" indent="0">
              <a:buNone/>
            </a:pPr>
            <a:r>
              <a:rPr lang="en" sz="1500" dirty="0">
                <a:solidFill>
                  <a:schemeClr val="hlink"/>
                </a:solidFill>
              </a:rPr>
              <a:t>git@github.com</a:t>
            </a:r>
            <a:r>
              <a:rPr lang="en" sz="1500" dirty="0"/>
              <a:t>:RamonMartin1/</a:t>
            </a:r>
            <a:r>
              <a:rPr lang="en-US" sz="1600" dirty="0"/>
              <a:t> Ter_Atk_Analysis.</a:t>
            </a:r>
            <a:r>
              <a:rPr lang="en" sz="1500" dirty="0"/>
              <a:t>git</a:t>
            </a:r>
            <a:endParaRPr sz="1500" dirty="0"/>
          </a:p>
          <a:p>
            <a:pPr marL="0" lvl="0" indent="0">
              <a:buNone/>
            </a:pPr>
            <a:r>
              <a:rPr lang="en-US" sz="1400" dirty="0"/>
              <a:t>https://github.com/RamonMartin1/Ter_Atk_Analysis/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for additional information at:</a:t>
            </a:r>
          </a:p>
          <a:p>
            <a:pPr marL="0" lvl="0" indent="0">
              <a:buNone/>
            </a:pPr>
            <a:r>
              <a:rPr lang="en" sz="1500"/>
              <a:t>martin</a:t>
            </a:r>
            <a:r>
              <a:rPr lang="en" sz="1500" dirty="0"/>
              <a:t>.ramon.f@gmail.com</a:t>
            </a:r>
            <a:endParaRPr sz="1500" dirty="0"/>
          </a:p>
        </p:txBody>
      </p:sp>
      <p:pic>
        <p:nvPicPr>
          <p:cNvPr id="890" name="Google Shape;890;p23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6029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>
                <a:latin typeface="Titillium Web"/>
                <a:ea typeface="Titillium Web"/>
                <a:cs typeface="Titillium Web"/>
                <a:sym typeface="Titillium Web"/>
              </a:rPr>
              <a:t>Trends and Tactics</a:t>
            </a:r>
            <a:endParaRPr sz="31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5" name="Google Shape;785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09B9A-4B6B-694F-9F54-E13692EF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5" y="1499458"/>
            <a:ext cx="4177182" cy="2873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26A9-D4F5-FD49-BE9F-1AF699888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45" y="1499457"/>
            <a:ext cx="4177180" cy="2873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D2F7F-E1AA-1C48-AFB8-8B8AE1691977}"/>
              </a:ext>
            </a:extLst>
          </p:cNvPr>
          <p:cNvSpPr txBox="1"/>
          <p:nvPr/>
        </p:nvSpPr>
        <p:spPr>
          <a:xfrm>
            <a:off x="1943831" y="1093734"/>
            <a:ext cx="7990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E06A9-CCD7-F149-991B-CB1C0FA3568C}"/>
              </a:ext>
            </a:extLst>
          </p:cNvPr>
          <p:cNvSpPr txBox="1"/>
          <p:nvPr/>
        </p:nvSpPr>
        <p:spPr>
          <a:xfrm>
            <a:off x="6401099" y="1089297"/>
            <a:ext cx="7990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15AACFC0-9804-4453-9281-A255E7A06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5" b="6376"/>
          <a:stretch/>
        </p:blipFill>
        <p:spPr>
          <a:xfrm>
            <a:off x="1070919" y="827538"/>
            <a:ext cx="7144393" cy="4189305"/>
          </a:xfrm>
          <a:prstGeom prst="rect">
            <a:avLst/>
          </a:prstGeom>
        </p:spPr>
      </p:pic>
      <p:sp>
        <p:nvSpPr>
          <p:cNvPr id="3" name="Google Shape;784;p16">
            <a:extLst>
              <a:ext uri="{FF2B5EF4-FFF2-40B4-BE49-F238E27FC236}">
                <a16:creationId xmlns:a16="http://schemas.microsoft.com/office/drawing/2014/main" id="{21C074FD-77A7-C046-B6BF-52ECFCDCD0A7}"/>
              </a:ext>
            </a:extLst>
          </p:cNvPr>
          <p:cNvSpPr txBox="1">
            <a:spLocks/>
          </p:cNvSpPr>
          <p:nvPr/>
        </p:nvSpPr>
        <p:spPr>
          <a:xfrm>
            <a:off x="729000" y="-29862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45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100" b="1" dirty="0">
                <a:latin typeface="Titillium Web"/>
                <a:ea typeface="Titillium Web"/>
                <a:cs typeface="Titillium Web"/>
                <a:sym typeface="Titillium Web"/>
              </a:rPr>
              <a:t>Growth Rate</a:t>
            </a:r>
          </a:p>
        </p:txBody>
      </p:sp>
    </p:spTree>
    <p:extLst>
      <p:ext uri="{BB962C8B-B14F-4D97-AF65-F5344CB8AC3E}">
        <p14:creationId xmlns:p14="http://schemas.microsoft.com/office/powerpoint/2010/main" val="14415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4908C0C9-2807-4E22-950A-471AB38B4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" b="6146"/>
          <a:stretch/>
        </p:blipFill>
        <p:spPr>
          <a:xfrm>
            <a:off x="902929" y="827538"/>
            <a:ext cx="7338142" cy="4205780"/>
          </a:xfrm>
          <a:prstGeom prst="rect">
            <a:avLst/>
          </a:prstGeom>
        </p:spPr>
      </p:pic>
      <p:sp>
        <p:nvSpPr>
          <p:cNvPr id="3" name="Google Shape;784;p16">
            <a:extLst>
              <a:ext uri="{FF2B5EF4-FFF2-40B4-BE49-F238E27FC236}">
                <a16:creationId xmlns:a16="http://schemas.microsoft.com/office/drawing/2014/main" id="{35E9F3F0-58EC-FD4D-A20A-50B248B9D756}"/>
              </a:ext>
            </a:extLst>
          </p:cNvPr>
          <p:cNvSpPr txBox="1">
            <a:spLocks/>
          </p:cNvSpPr>
          <p:nvPr/>
        </p:nvSpPr>
        <p:spPr>
          <a:xfrm>
            <a:off x="729000" y="-29862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45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100" b="1" dirty="0">
                <a:latin typeface="Titillium Web"/>
                <a:ea typeface="Titillium Web"/>
                <a:cs typeface="Titillium Web"/>
                <a:sym typeface="Titillium Web"/>
              </a:rPr>
              <a:t>Frequency Histogram</a:t>
            </a:r>
          </a:p>
        </p:txBody>
      </p:sp>
    </p:spTree>
    <p:extLst>
      <p:ext uri="{BB962C8B-B14F-4D97-AF65-F5344CB8AC3E}">
        <p14:creationId xmlns:p14="http://schemas.microsoft.com/office/powerpoint/2010/main" val="14888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859324"/>
                  </p:ext>
                </p:extLst>
              </p:nvPr>
            </p:nvGraphicFramePr>
            <p:xfrm>
              <a:off x="0" y="0"/>
              <a:ext cx="9143975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3975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7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3975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3975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26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3975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A6A6D77-4666-4C47-A425-5EA9495365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3975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55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D2CA8ED-5DB1-4F50-B2FC-FC6D2A170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7" r="12185" b="2345"/>
          <a:stretch/>
        </p:blipFill>
        <p:spPr>
          <a:xfrm>
            <a:off x="304799" y="807308"/>
            <a:ext cx="8567351" cy="4258963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5B1C6F0C-2AD2-F848-ABF8-3322B3D96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7" t="8425" r="10187" b="83815"/>
          <a:stretch/>
        </p:blipFill>
        <p:spPr>
          <a:xfrm rot="10800000">
            <a:off x="881448" y="2924888"/>
            <a:ext cx="247135" cy="54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4D275-145C-C74E-84A1-F7988F11C53F}"/>
              </a:ext>
            </a:extLst>
          </p:cNvPr>
          <p:cNvSpPr txBox="1"/>
          <p:nvPr/>
        </p:nvSpPr>
        <p:spPr>
          <a:xfrm>
            <a:off x="1079157" y="3014314"/>
            <a:ext cx="793807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900" b="1" dirty="0"/>
              <a:t>WOUNDED</a:t>
            </a:r>
          </a:p>
          <a:p>
            <a:pPr>
              <a:lnSpc>
                <a:spcPts val="1500"/>
              </a:lnSpc>
            </a:pPr>
            <a:r>
              <a:rPr lang="en-US" sz="900" b="1" dirty="0"/>
              <a:t>DEAD</a:t>
            </a:r>
          </a:p>
        </p:txBody>
      </p:sp>
      <p:sp>
        <p:nvSpPr>
          <p:cNvPr id="6" name="Google Shape;784;p16">
            <a:extLst>
              <a:ext uri="{FF2B5EF4-FFF2-40B4-BE49-F238E27FC236}">
                <a16:creationId xmlns:a16="http://schemas.microsoft.com/office/drawing/2014/main" id="{C83ABA44-6301-3640-9061-78E2E3BC2F09}"/>
              </a:ext>
            </a:extLst>
          </p:cNvPr>
          <p:cNvSpPr txBox="1">
            <a:spLocks/>
          </p:cNvSpPr>
          <p:nvPr/>
        </p:nvSpPr>
        <p:spPr>
          <a:xfrm>
            <a:off x="729000" y="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45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100" b="1" dirty="0">
                <a:latin typeface="Titillium Web"/>
                <a:ea typeface="Titillium Web"/>
                <a:cs typeface="Titillium Web"/>
                <a:sym typeface="Titillium Web"/>
              </a:rPr>
              <a:t>SUCCESS RATE AND CASUALTIES</a:t>
            </a:r>
          </a:p>
        </p:txBody>
      </p:sp>
    </p:spTree>
    <p:extLst>
      <p:ext uri="{BB962C8B-B14F-4D97-AF65-F5344CB8AC3E}">
        <p14:creationId xmlns:p14="http://schemas.microsoft.com/office/powerpoint/2010/main" val="386821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168537C8-C383-4B45-8B92-B0FFDADD4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1" b="8784"/>
          <a:stretch/>
        </p:blipFill>
        <p:spPr>
          <a:xfrm>
            <a:off x="277120" y="2108887"/>
            <a:ext cx="8589759" cy="2611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73E0D6-B301-7249-8DFC-FCB881A677F1}"/>
                  </a:ext>
                </a:extLst>
              </p14:cNvPr>
              <p14:cNvContentPartPr/>
              <p14:nvPr/>
            </p14:nvContentPartPr>
            <p14:xfrm>
              <a:off x="1214890" y="2188349"/>
              <a:ext cx="470880" cy="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73E0D6-B301-7249-8DFC-FCB881A677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890" y="2179349"/>
                <a:ext cx="488520" cy="100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784;p16">
            <a:extLst>
              <a:ext uri="{FF2B5EF4-FFF2-40B4-BE49-F238E27FC236}">
                <a16:creationId xmlns:a16="http://schemas.microsoft.com/office/drawing/2014/main" id="{652505B2-AB01-EB47-8EA2-E83797BF64B2}"/>
              </a:ext>
            </a:extLst>
          </p:cNvPr>
          <p:cNvSpPr txBox="1">
            <a:spLocks/>
          </p:cNvSpPr>
          <p:nvPr/>
        </p:nvSpPr>
        <p:spPr>
          <a:xfrm>
            <a:off x="728999" y="151037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45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100" b="1" dirty="0">
                <a:latin typeface="Titillium Web"/>
                <a:ea typeface="Titillium Web"/>
                <a:cs typeface="Titillium Web"/>
                <a:sym typeface="Titillium Web"/>
              </a:rPr>
              <a:t>KEY PLAYERS AND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738086693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A5E604F-E91D-0343-A51E-A9B23246A96B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visualisation/3244335/&quot;,&quot;values&quot;:{},&quot;data&quot;:{&quot;uri&quot;:&quot;public.flourish.studio/visualisation/3244335/&quot;},&quot;secure&quot;:false}],&quot;name&quot;:&quot;public.flourish.studio/visualisation/324433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A5E604F-E91D-0343-A51E-A9B23246A96B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visualisation/3383680/&quot;,&quot;values&quot;:{},&quot;data&quot;:{&quot;uri&quot;:&quot;public.flourish.studio/visualisation/3383680/&quot;},&quot;secure&quot;:false}],&quot;name&quot;:&quot;public.flourish.studio/visualisation/3383680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A5E604F-E91D-0343-A51E-A9B23246A96B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visualisation/3384944/&quot;,&quot;values&quot;:{},&quot;data&quot;:{&quot;uri&quot;:&quot;public.flourish.studio/visualisation/3384944/&quot;},&quot;secure&quot;:false}],&quot;name&quot;:&quot;public.flourish.studio/visualisation/3384944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101</Words>
  <Application>Microsoft Macintosh PowerPoint</Application>
  <PresentationFormat>On-screen Show (16:9)</PresentationFormat>
  <Paragraphs>29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Titillium Web</vt:lpstr>
      <vt:lpstr>Arial</vt:lpstr>
      <vt:lpstr>Titillium Web ExtraLight</vt:lpstr>
      <vt:lpstr>Thaliard template</vt:lpstr>
      <vt:lpstr>Evolution of  Terrorist Attacks</vt:lpstr>
      <vt:lpstr>Trends and Tactics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REMARKS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 Terrorist Attacks</dc:title>
  <cp:lastModifiedBy>Microsoft Office User</cp:lastModifiedBy>
  <cp:revision>10</cp:revision>
  <dcterms:modified xsi:type="dcterms:W3CDTF">2020-08-05T05:33:49Z</dcterms:modified>
</cp:coreProperties>
</file>