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Titillium Web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Extra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ExtraLight-italic.fntdata"/><Relationship Id="rId23" Type="http://schemas.openxmlformats.org/officeDocument/2006/relationships/font" Target="fonts/TitilliumWeb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da5554cde_0_4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da5554cd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da5554cde_0_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da5554cd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328825" y="614950"/>
            <a:ext cx="82587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Financial Performance of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Large Budget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Films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type="title"/>
          </p:nvPr>
        </p:nvSpPr>
        <p:spPr>
          <a:xfrm>
            <a:off x="254775" y="160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tillium Web"/>
                <a:ea typeface="Titillium Web"/>
                <a:cs typeface="Titillium Web"/>
                <a:sym typeface="Titillium Web"/>
              </a:rPr>
              <a:t>What makes film a success? </a:t>
            </a:r>
            <a:endParaRPr b="1" sz="3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/>
        </p:nvSpPr>
        <p:spPr>
          <a:xfrm>
            <a:off x="929550" y="1163550"/>
            <a:ext cx="7284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Some break record, others flop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87" name="Google Shape;7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" y="2013450"/>
            <a:ext cx="4220024" cy="25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14" y="2013450"/>
            <a:ext cx="4073459" cy="25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idx="1" type="body"/>
          </p:nvPr>
        </p:nvSpPr>
        <p:spPr>
          <a:xfrm>
            <a:off x="544250" y="18465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GENRE</a:t>
            </a:r>
            <a:endParaRPr/>
          </a:p>
        </p:txBody>
      </p:sp>
      <p:sp>
        <p:nvSpPr>
          <p:cNvPr id="794" name="Google Shape;794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5" name="Google Shape;795;p17"/>
          <p:cNvSpPr txBox="1"/>
          <p:nvPr>
            <p:ph idx="4294967295" type="ctrTitle"/>
          </p:nvPr>
        </p:nvSpPr>
        <p:spPr>
          <a:xfrm>
            <a:off x="283870" y="2798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tillium Web"/>
                <a:ea typeface="Titillium Web"/>
                <a:cs typeface="Titillium Web"/>
                <a:sym typeface="Titillium Web"/>
              </a:rPr>
              <a:t>HYPOTHESIS ON TOTAL GROSS</a:t>
            </a:r>
            <a:endParaRPr b="1" sz="4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6" name="Google Shape;796;p17"/>
          <p:cNvSpPr txBox="1"/>
          <p:nvPr/>
        </p:nvSpPr>
        <p:spPr>
          <a:xfrm>
            <a:off x="4692150" y="184650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7" name="Google Shape;797;p17"/>
          <p:cNvSpPr txBox="1"/>
          <p:nvPr>
            <p:ph idx="1" type="body"/>
          </p:nvPr>
        </p:nvSpPr>
        <p:spPr>
          <a:xfrm>
            <a:off x="1669800" y="12009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POSSIBLE KEY FACTORS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/>
          <p:nvPr>
            <p:ph type="ctrTitle"/>
          </p:nvPr>
        </p:nvSpPr>
        <p:spPr>
          <a:xfrm>
            <a:off x="258575" y="151398"/>
            <a:ext cx="7772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803" name="Google Shape;803;p18"/>
          <p:cNvSpPr/>
          <p:nvPr/>
        </p:nvSpPr>
        <p:spPr>
          <a:xfrm>
            <a:off x="8108375" y="3548977"/>
            <a:ext cx="934600" cy="1594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grpSp>
        <p:nvGrpSpPr>
          <p:cNvPr id="804" name="Google Shape;804;p18"/>
          <p:cNvGrpSpPr/>
          <p:nvPr/>
        </p:nvGrpSpPr>
        <p:grpSpPr>
          <a:xfrm>
            <a:off x="359998" y="1300722"/>
            <a:ext cx="2218027" cy="2248250"/>
            <a:chOff x="1083025" y="1979028"/>
            <a:chExt cx="1834900" cy="1416221"/>
          </a:xfrm>
        </p:grpSpPr>
        <p:sp>
          <p:nvSpPr>
            <p:cNvPr id="805" name="Google Shape;805;p18"/>
            <p:cNvSpPr txBox="1"/>
            <p:nvPr/>
          </p:nvSpPr>
          <p:spPr>
            <a:xfrm>
              <a:off x="1247973" y="1979028"/>
              <a:ext cx="15051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 SCRAPING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18"/>
            <p:cNvSpPr txBox="1"/>
            <p:nvPr/>
          </p:nvSpPr>
          <p:spPr>
            <a:xfrm>
              <a:off x="1161431" y="2657849"/>
              <a:ext cx="1678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IMDB.COM WATCHMOJO.COM THE-NUMBERS.COM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DFE6F5"/>
                </a:gs>
                <a:gs pos="100000">
                  <a:srgbClr val="809BD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DFE6F5"/>
                </a:gs>
                <a:gs pos="100000">
                  <a:srgbClr val="809BD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09" name="Google Shape;809;p18"/>
          <p:cNvGrpSpPr/>
          <p:nvPr/>
        </p:nvGrpSpPr>
        <p:grpSpPr>
          <a:xfrm>
            <a:off x="4495015" y="1300725"/>
            <a:ext cx="2218027" cy="2027738"/>
            <a:chOff x="1083025" y="1979741"/>
            <a:chExt cx="1834900" cy="1277315"/>
          </a:xfrm>
        </p:grpSpPr>
        <p:sp>
          <p:nvSpPr>
            <p:cNvPr id="810" name="Google Shape;810;p18"/>
            <p:cNvSpPr txBox="1"/>
            <p:nvPr/>
          </p:nvSpPr>
          <p:spPr>
            <a:xfrm>
              <a:off x="1248632" y="1979741"/>
              <a:ext cx="1505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ASSIGNING NUMERIC VALUES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18"/>
            <p:cNvSpPr txBox="1"/>
            <p:nvPr/>
          </p:nvSpPr>
          <p:spPr>
            <a:xfrm>
              <a:off x="1228384" y="2654057"/>
              <a:ext cx="1545600" cy="6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ACTOR GROSS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DIRECTOR GROSS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14" name="Google Shape;814;p18"/>
          <p:cNvGrpSpPr/>
          <p:nvPr/>
        </p:nvGrpSpPr>
        <p:grpSpPr>
          <a:xfrm>
            <a:off x="6565988" y="1237572"/>
            <a:ext cx="2218027" cy="2311403"/>
            <a:chOff x="1083025" y="1939971"/>
            <a:chExt cx="1834900" cy="1456002"/>
          </a:xfrm>
        </p:grpSpPr>
        <p:sp>
          <p:nvSpPr>
            <p:cNvPr id="815" name="Google Shape;815;p18"/>
            <p:cNvSpPr txBox="1"/>
            <p:nvPr/>
          </p:nvSpPr>
          <p:spPr>
            <a:xfrm>
              <a:off x="1204674" y="1939971"/>
              <a:ext cx="15456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REGRESSION MODEL SELECTION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18"/>
            <p:cNvSpPr txBox="1"/>
            <p:nvPr/>
          </p:nvSpPr>
          <p:spPr>
            <a:xfrm>
              <a:off x="1204677" y="265857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POLYNOMIAL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LASSO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RIDGE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GRADIENT BOOST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19" name="Google Shape;819;p18"/>
          <p:cNvGrpSpPr/>
          <p:nvPr/>
        </p:nvGrpSpPr>
        <p:grpSpPr>
          <a:xfrm>
            <a:off x="2425755" y="1360351"/>
            <a:ext cx="2218027" cy="2188634"/>
            <a:chOff x="1083025" y="2016590"/>
            <a:chExt cx="1834900" cy="1378667"/>
          </a:xfrm>
        </p:grpSpPr>
        <p:sp>
          <p:nvSpPr>
            <p:cNvPr id="820" name="Google Shape;820;p18"/>
            <p:cNvSpPr txBox="1"/>
            <p:nvPr/>
          </p:nvSpPr>
          <p:spPr>
            <a:xfrm>
              <a:off x="1247967" y="2016590"/>
              <a:ext cx="15051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SORTING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1" name="Google Shape;821;p18"/>
            <p:cNvSpPr txBox="1"/>
            <p:nvPr/>
          </p:nvSpPr>
          <p:spPr>
            <a:xfrm>
              <a:off x="1229133" y="2657856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ACTORS 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DIRECTORS    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MPAA RATINGS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9AABCC"/>
                </a:gs>
                <a:gs pos="100000">
                  <a:srgbClr val="5468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9AABCC"/>
                </a:gs>
                <a:gs pos="100000">
                  <a:srgbClr val="5468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9"/>
          <p:cNvSpPr txBox="1"/>
          <p:nvPr>
            <p:ph type="title"/>
          </p:nvPr>
        </p:nvSpPr>
        <p:spPr>
          <a:xfrm>
            <a:off x="234475" y="148650"/>
            <a:ext cx="4494000" cy="7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INITIAL RESULTS</a:t>
            </a:r>
            <a:endParaRPr sz="4800"/>
          </a:p>
        </p:txBody>
      </p:sp>
      <p:sp>
        <p:nvSpPr>
          <p:cNvPr id="829" name="Google Shape;829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0" name="Google Shape;8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5" y="1334293"/>
            <a:ext cx="4863305" cy="27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9"/>
          <p:cNvSpPr txBox="1"/>
          <p:nvPr/>
        </p:nvSpPr>
        <p:spPr>
          <a:xfrm>
            <a:off x="89250" y="1334293"/>
            <a:ext cx="578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TOTAL </a:t>
            </a:r>
            <a:b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GROSS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 rot="-2742283">
            <a:off x="261507" y="1724920"/>
            <a:ext cx="689906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BUDGET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 rot="-2741723">
            <a:off x="236867" y="1847141"/>
            <a:ext cx="1031250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TOTAL  GROSS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4" name="Google Shape;834;p19"/>
          <p:cNvSpPr txBox="1"/>
          <p:nvPr/>
        </p:nvSpPr>
        <p:spPr>
          <a:xfrm rot="-2741489">
            <a:off x="145640" y="2000058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DIRECTOR AVG GROSS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5" name="Google Shape;835;p19"/>
          <p:cNvSpPr txBox="1"/>
          <p:nvPr/>
        </p:nvSpPr>
        <p:spPr>
          <a:xfrm rot="-2741489">
            <a:off x="509767" y="1847074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ACTOR </a:t>
            </a: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 AVG GROSS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6" name="Google Shape;836;p19"/>
          <p:cNvSpPr txBox="1"/>
          <p:nvPr/>
        </p:nvSpPr>
        <p:spPr>
          <a:xfrm rot="-2741489">
            <a:off x="1260104" y="1284401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PG 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7" name="Google Shape;837;p19"/>
          <p:cNvSpPr txBox="1"/>
          <p:nvPr/>
        </p:nvSpPr>
        <p:spPr>
          <a:xfrm rot="-2741489">
            <a:off x="1381571" y="1390427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PG-13</a:t>
            </a: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8" name="Google Shape;838;p19"/>
          <p:cNvSpPr txBox="1"/>
          <p:nvPr/>
        </p:nvSpPr>
        <p:spPr>
          <a:xfrm rot="-2741489">
            <a:off x="1808072" y="1247084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R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9" name="Google Shape;839;p19"/>
          <p:cNvSpPr txBox="1"/>
          <p:nvPr/>
        </p:nvSpPr>
        <p:spPr>
          <a:xfrm rot="-2741489">
            <a:off x="2017756" y="1247084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G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0" name="Google Shape;840;p19"/>
          <p:cNvSpPr txBox="1"/>
          <p:nvPr/>
        </p:nvSpPr>
        <p:spPr>
          <a:xfrm rot="-2741489">
            <a:off x="1634286" y="1834800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ROMANTIC COMEDY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1" name="Google Shape;841;p19"/>
          <p:cNvSpPr txBox="1"/>
          <p:nvPr/>
        </p:nvSpPr>
        <p:spPr>
          <a:xfrm rot="-2741489">
            <a:off x="2263340" y="1404771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MUSICAL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2" name="Google Shape;842;p19"/>
          <p:cNvSpPr txBox="1"/>
          <p:nvPr/>
        </p:nvSpPr>
        <p:spPr>
          <a:xfrm rot="-2741489">
            <a:off x="2403129" y="1476442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WESTERN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3" name="Google Shape;843;p19"/>
          <p:cNvSpPr txBox="1"/>
          <p:nvPr/>
        </p:nvSpPr>
        <p:spPr>
          <a:xfrm rot="-2741489">
            <a:off x="2473024" y="1691457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BLACK COMEDY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4" name="Google Shape;844;p19"/>
          <p:cNvSpPr txBox="1"/>
          <p:nvPr/>
        </p:nvSpPr>
        <p:spPr>
          <a:xfrm rot="-2741489">
            <a:off x="2962288" y="1404771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DRAMA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5" name="Google Shape;845;p19"/>
          <p:cNvSpPr txBox="1"/>
          <p:nvPr/>
        </p:nvSpPr>
        <p:spPr>
          <a:xfrm rot="-2741489">
            <a:off x="3171972" y="1404771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COMEDY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6" name="Google Shape;846;p19"/>
          <p:cNvSpPr txBox="1"/>
          <p:nvPr/>
        </p:nvSpPr>
        <p:spPr>
          <a:xfrm rot="-2741489">
            <a:off x="3381657" y="1476442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THRILLER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7" name="Google Shape;847;p19"/>
          <p:cNvSpPr txBox="1"/>
          <p:nvPr/>
        </p:nvSpPr>
        <p:spPr>
          <a:xfrm rot="-2741489">
            <a:off x="3661236" y="1404771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ACTION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8" name="Google Shape;848;p19"/>
          <p:cNvSpPr txBox="1"/>
          <p:nvPr/>
        </p:nvSpPr>
        <p:spPr>
          <a:xfrm rot="-2741489">
            <a:off x="3870920" y="1476442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HORROR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9" name="Google Shape;849;p19"/>
          <p:cNvSpPr txBox="1"/>
          <p:nvPr/>
        </p:nvSpPr>
        <p:spPr>
          <a:xfrm rot="-2741489">
            <a:off x="4010710" y="1548114"/>
            <a:ext cx="1458938" cy="41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ADVENTURE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1478661" y="3036303"/>
            <a:ext cx="216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CORRELATION GRADIENT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1" name="Google Shape;851;p19"/>
          <p:cNvPicPr preferRelativeResize="0"/>
          <p:nvPr/>
        </p:nvPicPr>
        <p:blipFill rotWithShape="1">
          <a:blip r:embed="rId4">
            <a:alphaModFix/>
          </a:blip>
          <a:srcRect b="0" l="8286" r="50853" t="0"/>
          <a:stretch/>
        </p:blipFill>
        <p:spPr>
          <a:xfrm>
            <a:off x="5274750" y="1334300"/>
            <a:ext cx="3736200" cy="27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9"/>
          <p:cNvSpPr txBox="1"/>
          <p:nvPr/>
        </p:nvSpPr>
        <p:spPr>
          <a:xfrm>
            <a:off x="6463950" y="1330925"/>
            <a:ext cx="1958400" cy="3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176825" y="129875"/>
            <a:ext cx="74643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 COEFFICIENTS </a:t>
            </a:r>
            <a:endParaRPr sz="4800"/>
          </a:p>
        </p:txBody>
      </p:sp>
      <p:sp>
        <p:nvSpPr>
          <p:cNvPr id="858" name="Google Shape;858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9" name="Google Shape;859;p20"/>
          <p:cNvPicPr preferRelativeResize="0"/>
          <p:nvPr/>
        </p:nvPicPr>
        <p:blipFill rotWithShape="1">
          <a:blip r:embed="rId3">
            <a:alphaModFix/>
          </a:blip>
          <a:srcRect b="0" l="8195" r="8010" t="0"/>
          <a:stretch/>
        </p:blipFill>
        <p:spPr>
          <a:xfrm>
            <a:off x="277850" y="2960175"/>
            <a:ext cx="4960651" cy="17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0"/>
          <p:cNvPicPr preferRelativeResize="0"/>
          <p:nvPr/>
        </p:nvPicPr>
        <p:blipFill rotWithShape="1">
          <a:blip r:embed="rId4">
            <a:alphaModFix/>
          </a:blip>
          <a:srcRect b="0" l="8937" r="7457" t="0"/>
          <a:stretch/>
        </p:blipFill>
        <p:spPr>
          <a:xfrm>
            <a:off x="277850" y="897387"/>
            <a:ext cx="4960651" cy="17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20"/>
          <p:cNvSpPr txBox="1"/>
          <p:nvPr>
            <p:ph type="title"/>
          </p:nvPr>
        </p:nvSpPr>
        <p:spPr>
          <a:xfrm>
            <a:off x="5346525" y="1513450"/>
            <a:ext cx="28377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</p:txBody>
      </p:sp>
      <p:sp>
        <p:nvSpPr>
          <p:cNvPr id="862" name="Google Shape;862;p20"/>
          <p:cNvSpPr txBox="1"/>
          <p:nvPr>
            <p:ph type="title"/>
          </p:nvPr>
        </p:nvSpPr>
        <p:spPr>
          <a:xfrm>
            <a:off x="5346525" y="3574288"/>
            <a:ext cx="28377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21"/>
          <p:cNvSpPr txBox="1"/>
          <p:nvPr>
            <p:ph idx="4294967295" type="title"/>
          </p:nvPr>
        </p:nvSpPr>
        <p:spPr>
          <a:xfrm>
            <a:off x="252600" y="256175"/>
            <a:ext cx="79821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REGRESSION TREE MODELS</a:t>
            </a:r>
            <a:endParaRPr sz="4800"/>
          </a:p>
        </p:txBody>
      </p:sp>
      <p:pic>
        <p:nvPicPr>
          <p:cNvPr id="869" name="Google Shape;8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1920700"/>
            <a:ext cx="4154376" cy="276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00" y="1920700"/>
            <a:ext cx="4154376" cy="27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1"/>
          <p:cNvSpPr txBox="1"/>
          <p:nvPr>
            <p:ph idx="4294967295" type="title"/>
          </p:nvPr>
        </p:nvSpPr>
        <p:spPr>
          <a:xfrm>
            <a:off x="770388" y="1088438"/>
            <a:ext cx="31188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</a:t>
            </a:r>
            <a:endParaRPr/>
          </a:p>
        </p:txBody>
      </p:sp>
      <p:sp>
        <p:nvSpPr>
          <p:cNvPr id="872" name="Google Shape;872;p21"/>
          <p:cNvSpPr txBox="1"/>
          <p:nvPr>
            <p:ph idx="4294967295" type="title"/>
          </p:nvPr>
        </p:nvSpPr>
        <p:spPr>
          <a:xfrm>
            <a:off x="5165588" y="1088438"/>
            <a:ext cx="31188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2"/>
          <p:cNvSpPr txBox="1"/>
          <p:nvPr>
            <p:ph type="title"/>
          </p:nvPr>
        </p:nvSpPr>
        <p:spPr>
          <a:xfrm>
            <a:off x="310250" y="1865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 REMARKS</a:t>
            </a:r>
            <a:endParaRPr sz="4800"/>
          </a:p>
        </p:txBody>
      </p:sp>
      <p:sp>
        <p:nvSpPr>
          <p:cNvPr id="878" name="Google Shape;878;p22"/>
          <p:cNvSpPr txBox="1"/>
          <p:nvPr>
            <p:ph idx="1" type="body"/>
          </p:nvPr>
        </p:nvSpPr>
        <p:spPr>
          <a:xfrm>
            <a:off x="729005" y="1240953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FUTURE MODEL IMPROVEMENTS: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ACTORS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PRODUCERS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FILMING STUDIO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FRANCHISE</a:t>
            </a:r>
            <a:endParaRPr/>
          </a:p>
        </p:txBody>
      </p:sp>
      <p:sp>
        <p:nvSpPr>
          <p:cNvPr id="879" name="Google Shape;879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23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886" name="Google Shape;886;p23"/>
          <p:cNvSpPr txBox="1"/>
          <p:nvPr>
            <p:ph idx="1" type="body"/>
          </p:nvPr>
        </p:nvSpPr>
        <p:spPr>
          <a:xfrm>
            <a:off x="101050" y="1967225"/>
            <a:ext cx="5165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GitHub repo: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500"/>
              <a:t> 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git@github.com</a:t>
            </a:r>
            <a:r>
              <a:rPr lang="en" sz="1500"/>
              <a:t>:RamonMartin1/REGRESSION_MODELS.git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 for additional information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  martin.ramon.f@gmail.com</a:t>
            </a:r>
            <a:endParaRPr sz="1500"/>
          </a:p>
        </p:txBody>
      </p:sp>
      <p:pic>
        <p:nvPicPr>
          <p:cNvPr id="887" name="Google Shape;887;p23"/>
          <p:cNvPicPr preferRelativeResize="0"/>
          <p:nvPr/>
        </p:nvPicPr>
        <p:blipFill rotWithShape="1">
          <a:blip r:embed="rId4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