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1A68C3-B626-4C26-B330-9F91F1EDCAA5}">
  <a:tblStyle styleId="{E11A68C3-B626-4C26-B330-9F91F1EDCA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Fase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Base de Datos Avanzadas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Manuel Flores Quiñones A01206898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⁠⁠⁠⁠⁠David S ramírez Navarro A01206423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José Ramón Romero A01700318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Alejandro Salmón Félix Díaz A01202954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429350" y="243100"/>
            <a:ext cx="6549000" cy="62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Consultas 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531150" y="811275"/>
            <a:ext cx="6549000" cy="321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SELECT COUNT(1) AS PARTIDOS_GANADOS FROM PARTIDOS@DBLINK WHERE RESULT = 'W' AND HOMETEAM = &lt;nombre_equipo&gt;;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SELECT COUNT(1) AS PARTIDOS_PERDIDOS FROM PARTIDOS@DBLINK WHERE RESULT = 'L' AND HOMETEAM = &lt;nombre_equipo&gt;;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SELECT COUNT(1) AS PARTIDOS_EMPATADOS FROM PARTIDOS@DBLINK WHERE RESULT = ‘D’ AND HOMETEAM = &lt;nombre_equipo&gt;;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SELECT HOMETEAM, HOMESCORE, AWAYSCORE, AWAYTEAM FROM PARTIDOS WHERE FECHA = &lt;fechadeseada&gt;;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SELECT * FROM PARTIDOS@DAVIDSLP UNION SELECT* FROM PARTIDOS@DAVIDQRO UNION SELECT * FROM PARTIDOS@SALMONQRO UNION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SELECT * FROM PARTIDOS@MANUELQRO UNION SELECT * FROM PARTIDOS@RAMONQRO UNION SELECT * FROM PARTIDOS@RAMONSLP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433125" y="2107650"/>
            <a:ext cx="6549000" cy="62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Conclusiones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88550" y="244750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436100" y="184615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Introducción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Planteamiento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Esquema de </a:t>
            </a:r>
            <a:r>
              <a:rPr lang="en" sz="2400"/>
              <a:t>fragmentación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Esquema de almacenamiento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Consultas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Conclusión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88625" y="772725"/>
            <a:ext cx="6549000" cy="62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Planteamiento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88550" y="1609775"/>
            <a:ext cx="6549000" cy="321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Simular el funcionamiento de base de datos de las ligas más importantes de  fútbol en el mundo distribuidas por confederación.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Esta información está enfocada para el uso de:</a:t>
            </a:r>
          </a:p>
          <a:p>
            <a:pPr indent="-311150" lvl="0" marL="457200" rtl="0" algn="l">
              <a:spcBef>
                <a:spcPts val="0"/>
              </a:spcBef>
              <a:buChar char="●"/>
            </a:pPr>
            <a:r>
              <a:rPr lang="en"/>
              <a:t>Patrocinadores (Nike, Adidas, FlyEmirates …)</a:t>
            </a:r>
          </a:p>
          <a:p>
            <a:pPr indent="-311150" lvl="0" marL="457200" rtl="0" algn="l">
              <a:spcBef>
                <a:spcPts val="0"/>
              </a:spcBef>
              <a:buChar char="●"/>
            </a:pPr>
            <a:r>
              <a:rPr lang="en"/>
              <a:t>Patronatos (Dueños)</a:t>
            </a:r>
          </a:p>
          <a:p>
            <a:pPr indent="-311150" lvl="0" marL="457200" rtl="0" algn="l">
              <a:spcBef>
                <a:spcPts val="0"/>
              </a:spcBef>
              <a:buChar char="●"/>
            </a:pPr>
            <a:r>
              <a:rPr lang="en"/>
              <a:t>Desarrolladores (Konami PES, Electronic Arts FIFA)</a:t>
            </a:r>
          </a:p>
          <a:p>
            <a:pPr indent="-311150" lvl="0" marL="457200" rtl="0" algn="l">
              <a:spcBef>
                <a:spcPts val="0"/>
              </a:spcBef>
              <a:buChar char="●"/>
            </a:pPr>
            <a:r>
              <a:rPr lang="en"/>
              <a:t>Jugadores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75050" y="464225"/>
            <a:ext cx="6366900" cy="65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21" y="1469109"/>
            <a:ext cx="5817850" cy="3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Shape 302"/>
          <p:cNvGraphicFramePr/>
          <p:nvPr/>
        </p:nvGraphicFramePr>
        <p:xfrm>
          <a:off x="1277750" y="8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{E11A68C3-B626-4C26-B330-9F91F1EDCAA5}</a:tableStyleId>
              </a:tblPr>
              <a:tblGrid>
                <a:gridCol w="476250"/>
                <a:gridCol w="723900"/>
                <a:gridCol w="685800"/>
                <a:gridCol w="561975"/>
                <a:gridCol w="561975"/>
                <a:gridCol w="561975"/>
                <a:gridCol w="561975"/>
                <a:gridCol w="561975"/>
                <a:gridCol w="800100"/>
                <a:gridCol w="600075"/>
              </a:tblGrid>
              <a:tr h="46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Season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League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Fecha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Home Team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Away Team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Home Score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Away Score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Goal Difference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Result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3412850" y="190750"/>
            <a:ext cx="39609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Tabla Original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24250" y="1468675"/>
            <a:ext cx="232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Ligas Confederación</a:t>
            </a:r>
          </a:p>
        </p:txBody>
      </p:sp>
      <p:graphicFrame>
        <p:nvGraphicFramePr>
          <p:cNvPr id="305" name="Shape 305"/>
          <p:cNvGraphicFramePr/>
          <p:nvPr/>
        </p:nvGraphicFramePr>
        <p:xfrm>
          <a:off x="324250" y="19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{E11A68C3-B626-4C26-B330-9F91F1EDCAA5}</a:tableStyleId>
              </a:tblPr>
              <a:tblGrid>
                <a:gridCol w="690500"/>
                <a:gridCol w="1049550"/>
              </a:tblGrid>
              <a:tr h="46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solidFill>
                            <a:srgbClr val="FFFFFF"/>
                          </a:solidFill>
                        </a:rPr>
                        <a:t>League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Confederacion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Shape 306"/>
          <p:cNvGraphicFramePr/>
          <p:nvPr/>
        </p:nvGraphicFramePr>
        <p:xfrm>
          <a:off x="5545000" y="19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{E11A68C3-B626-4C26-B330-9F91F1EDCAA5}</a:tableStyleId>
              </a:tblPr>
              <a:tblGrid>
                <a:gridCol w="631625"/>
                <a:gridCol w="960075"/>
              </a:tblGrid>
              <a:tr h="46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solidFill>
                            <a:srgbClr val="FFFFFF"/>
                          </a:solidFill>
                        </a:rPr>
                        <a:t>League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Confederacion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07" name="Shape 307"/>
          <p:cNvSpPr txBox="1"/>
          <p:nvPr/>
        </p:nvSpPr>
        <p:spPr>
          <a:xfrm>
            <a:off x="5527550" y="1519350"/>
            <a:ext cx="232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Confederaciones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866250" y="2727600"/>
            <a:ext cx="1126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Partidos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4098225" y="33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{E11A68C3-B626-4C26-B330-9F91F1EDCAA5}</a:tableStyleId>
              </a:tblPr>
              <a:tblGrid>
                <a:gridCol w="476250"/>
                <a:gridCol w="723900"/>
                <a:gridCol w="685800"/>
                <a:gridCol w="561975"/>
                <a:gridCol w="561975"/>
                <a:gridCol w="561975"/>
                <a:gridCol w="561975"/>
                <a:gridCol w="600075"/>
              </a:tblGrid>
              <a:tr h="46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Season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Fecha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Home Team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Away Team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Home Score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Away Score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Result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0" name="Shape 310"/>
          <p:cNvGraphicFramePr/>
          <p:nvPr/>
        </p:nvGraphicFramePr>
        <p:xfrm>
          <a:off x="607550" y="33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{E11A68C3-B626-4C26-B330-9F91F1EDCAA5}</a:tableStyleId>
              </a:tblPr>
              <a:tblGrid>
                <a:gridCol w="552750"/>
                <a:gridCol w="840175"/>
              </a:tblGrid>
              <a:tr h="46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solidFill>
                            <a:srgbClr val="FFFFFF"/>
                          </a:solidFill>
                        </a:rPr>
                        <a:t>League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HomeTeam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11" name="Shape 311"/>
          <p:cNvSpPr txBox="1"/>
          <p:nvPr/>
        </p:nvSpPr>
        <p:spPr>
          <a:xfrm>
            <a:off x="296000" y="2727588"/>
            <a:ext cx="232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Equipos Confederacion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388625" y="772725"/>
            <a:ext cx="6549000" cy="62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Esquema de fragmentación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388550" y="1609775"/>
            <a:ext cx="6549000" cy="321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El sistema original se fragmentara en diferentes confederaciones con el fin de simular transacciones entre ellas. De esta forma se </a:t>
            </a:r>
            <a:r>
              <a:rPr lang="en"/>
              <a:t>tendrá</a:t>
            </a:r>
            <a:r>
              <a:rPr lang="en"/>
              <a:t> como resultado un total de 6 bases de datos cada una para una </a:t>
            </a:r>
            <a:r>
              <a:rPr lang="en"/>
              <a:t>confederación.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Para lograr fragmentar la información será necesario el utilizar cortes horizontales que nos faciliten la distribución de datos entre las diferentes bases de datos.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También fue necesario el utilizar cortes verticales para poder convertir la información en general en una base de datos relacionada al tener relaciones como equipos con confederación,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388625" y="772725"/>
            <a:ext cx="6549000" cy="62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Esquema de almacenamiento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1388550" y="1609775"/>
            <a:ext cx="6549000" cy="321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 6 bases de datos </a:t>
            </a:r>
            <a:r>
              <a:rPr lang="en"/>
              <a:t>serán</a:t>
            </a:r>
            <a:r>
              <a:rPr lang="en"/>
              <a:t> distribuidas para simular diferentes confederaciones en diferentes espacios </a:t>
            </a:r>
            <a:r>
              <a:rPr lang="en"/>
              <a:t>geográficos</a:t>
            </a:r>
            <a:r>
              <a:rPr lang="en"/>
              <a:t>. Cada integrante del equipo </a:t>
            </a:r>
            <a:r>
              <a:rPr lang="en"/>
              <a:t>tendrá</a:t>
            </a:r>
            <a:r>
              <a:rPr lang="en"/>
              <a:t> almacenada la </a:t>
            </a:r>
            <a:r>
              <a:rPr lang="en"/>
              <a:t>información</a:t>
            </a:r>
            <a:r>
              <a:rPr lang="en"/>
              <a:t> de una o dos confederaciones de la siguiente forma.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Dos integrantes del equipo </a:t>
            </a:r>
            <a:r>
              <a:rPr lang="en"/>
              <a:t>tendrán</a:t>
            </a:r>
            <a:r>
              <a:rPr lang="en"/>
              <a:t> dos bases de datos diferentes; una en el servidor de qro y otra en el de slp con sus enlaces correspondientes y dos </a:t>
            </a:r>
            <a:r>
              <a:rPr lang="en"/>
              <a:t>integrantes</a:t>
            </a:r>
            <a:r>
              <a:rPr lang="en"/>
              <a:t> </a:t>
            </a:r>
            <a:r>
              <a:rPr lang="en"/>
              <a:t>tendrán</a:t>
            </a:r>
            <a:r>
              <a:rPr lang="en"/>
              <a:t> una base de datos en el servidor de slp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388625" y="772725"/>
            <a:ext cx="6549000" cy="62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Enlaces (dblinks)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388550" y="1609775"/>
            <a:ext cx="6549000" cy="321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Cada integrante del equipo </a:t>
            </a:r>
            <a:r>
              <a:rPr lang="en"/>
              <a:t>deberá</a:t>
            </a:r>
            <a:r>
              <a:rPr lang="en"/>
              <a:t> tener los siguientes dblinks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Davidslp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Davidqro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Salmonqro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Manuelqro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Ramonqro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Rqmonslp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Esos dblinks </a:t>
            </a:r>
            <a:r>
              <a:rPr lang="en"/>
              <a:t>garantizarán</a:t>
            </a:r>
            <a:r>
              <a:rPr lang="en"/>
              <a:t> que todas las confederaciones tengan </a:t>
            </a:r>
            <a:r>
              <a:rPr lang="en"/>
              <a:t>comunicación</a:t>
            </a:r>
            <a:r>
              <a:rPr lang="en"/>
              <a:t> entre ellas.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Carga de datos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388625" y="33219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Usando un CSV de excel a traves de inserts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